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63"/>
  </p:notesMasterIdLst>
  <p:sldIdLst>
    <p:sldId id="256" r:id="rId2"/>
    <p:sldId id="1021" r:id="rId3"/>
    <p:sldId id="1022" r:id="rId4"/>
    <p:sldId id="1249" r:id="rId5"/>
    <p:sldId id="1023" r:id="rId6"/>
    <p:sldId id="1024" r:id="rId7"/>
    <p:sldId id="1129" r:id="rId8"/>
    <p:sldId id="1130" r:id="rId9"/>
    <p:sldId id="1131" r:id="rId10"/>
    <p:sldId id="1194" r:id="rId11"/>
    <p:sldId id="1195" r:id="rId12"/>
    <p:sldId id="1196" r:id="rId13"/>
    <p:sldId id="1197" r:id="rId14"/>
    <p:sldId id="1199" r:id="rId15"/>
    <p:sldId id="1198" r:id="rId16"/>
    <p:sldId id="1241" r:id="rId17"/>
    <p:sldId id="1242" r:id="rId18"/>
    <p:sldId id="1244" r:id="rId19"/>
    <p:sldId id="1243" r:id="rId20"/>
    <p:sldId id="1245" r:id="rId21"/>
    <p:sldId id="1246" r:id="rId22"/>
    <p:sldId id="883" r:id="rId23"/>
    <p:sldId id="941" r:id="rId24"/>
    <p:sldId id="942" r:id="rId25"/>
    <p:sldId id="849" r:id="rId26"/>
    <p:sldId id="1448" r:id="rId27"/>
    <p:sldId id="919" r:id="rId28"/>
    <p:sldId id="920" r:id="rId29"/>
    <p:sldId id="921" r:id="rId30"/>
    <p:sldId id="928" r:id="rId31"/>
    <p:sldId id="944" r:id="rId32"/>
    <p:sldId id="866" r:id="rId33"/>
    <p:sldId id="867" r:id="rId34"/>
    <p:sldId id="868" r:id="rId35"/>
    <p:sldId id="869" r:id="rId36"/>
    <p:sldId id="870" r:id="rId37"/>
    <p:sldId id="871" r:id="rId38"/>
    <p:sldId id="872" r:id="rId39"/>
    <p:sldId id="874" r:id="rId40"/>
    <p:sldId id="879" r:id="rId41"/>
    <p:sldId id="880" r:id="rId42"/>
    <p:sldId id="946" r:id="rId43"/>
    <p:sldId id="937" r:id="rId44"/>
    <p:sldId id="938" r:id="rId45"/>
    <p:sldId id="1142" r:id="rId46"/>
    <p:sldId id="1143" r:id="rId47"/>
    <p:sldId id="1250" r:id="rId48"/>
    <p:sldId id="1144" r:id="rId49"/>
    <p:sldId id="1253" r:id="rId50"/>
    <p:sldId id="1145" r:id="rId51"/>
    <p:sldId id="1146" r:id="rId52"/>
    <p:sldId id="1358" r:id="rId53"/>
    <p:sldId id="1147" r:id="rId54"/>
    <p:sldId id="1251" r:id="rId55"/>
    <p:sldId id="1148" r:id="rId56"/>
    <p:sldId id="1152" r:id="rId57"/>
    <p:sldId id="1450" r:id="rId58"/>
    <p:sldId id="1451" r:id="rId59"/>
    <p:sldId id="1452" r:id="rId60"/>
    <p:sldId id="1149" r:id="rId61"/>
    <p:sldId id="1150" r:id="rId62"/>
    <p:sldId id="1444" r:id="rId63"/>
    <p:sldId id="1153" r:id="rId64"/>
    <p:sldId id="1155" r:id="rId65"/>
    <p:sldId id="1156" r:id="rId66"/>
    <p:sldId id="1255" r:id="rId67"/>
    <p:sldId id="1254" r:id="rId68"/>
    <p:sldId id="1229" r:id="rId69"/>
    <p:sldId id="1230" r:id="rId70"/>
    <p:sldId id="1157" r:id="rId71"/>
    <p:sldId id="1158" r:id="rId72"/>
    <p:sldId id="1449" r:id="rId73"/>
    <p:sldId id="1159" r:id="rId74"/>
    <p:sldId id="1160" r:id="rId75"/>
    <p:sldId id="1161" r:id="rId76"/>
    <p:sldId id="1162" r:id="rId77"/>
    <p:sldId id="1163" r:id="rId78"/>
    <p:sldId id="1164" r:id="rId79"/>
    <p:sldId id="1165" r:id="rId80"/>
    <p:sldId id="1456" r:id="rId81"/>
    <p:sldId id="1120" r:id="rId82"/>
    <p:sldId id="1232" r:id="rId83"/>
    <p:sldId id="1233" r:id="rId84"/>
    <p:sldId id="1247" r:id="rId85"/>
    <p:sldId id="1234" r:id="rId86"/>
    <p:sldId id="1228" r:id="rId87"/>
    <p:sldId id="1211" r:id="rId88"/>
    <p:sldId id="1212" r:id="rId89"/>
    <p:sldId id="1209" r:id="rId90"/>
    <p:sldId id="1210" r:id="rId91"/>
    <p:sldId id="1121" r:id="rId92"/>
    <p:sldId id="1258" r:id="rId93"/>
    <p:sldId id="1123" r:id="rId94"/>
    <p:sldId id="1457" r:id="rId95"/>
    <p:sldId id="1458" r:id="rId96"/>
    <p:sldId id="1124" r:id="rId97"/>
    <p:sldId id="1125" r:id="rId98"/>
    <p:sldId id="1126" r:id="rId99"/>
    <p:sldId id="1186" r:id="rId100"/>
    <p:sldId id="1171" r:id="rId101"/>
    <p:sldId id="1172" r:id="rId102"/>
    <p:sldId id="1260" r:id="rId103"/>
    <p:sldId id="1173" r:id="rId104"/>
    <p:sldId id="1175" r:id="rId105"/>
    <p:sldId id="1176" r:id="rId106"/>
    <p:sldId id="1177" r:id="rId107"/>
    <p:sldId id="1178" r:id="rId108"/>
    <p:sldId id="1179" r:id="rId109"/>
    <p:sldId id="1208" r:id="rId110"/>
    <p:sldId id="740" r:id="rId111"/>
    <p:sldId id="741" r:id="rId112"/>
    <p:sldId id="1307" r:id="rId113"/>
    <p:sldId id="582" r:id="rId114"/>
    <p:sldId id="601" r:id="rId115"/>
    <p:sldId id="602" r:id="rId116"/>
    <p:sldId id="603" r:id="rId117"/>
    <p:sldId id="606" r:id="rId118"/>
    <p:sldId id="608" r:id="rId119"/>
    <p:sldId id="773" r:id="rId120"/>
    <p:sldId id="1261" r:id="rId121"/>
    <p:sldId id="1059" r:id="rId122"/>
    <p:sldId id="1056" r:id="rId123"/>
    <p:sldId id="1057" r:id="rId124"/>
    <p:sldId id="1058" r:id="rId125"/>
    <p:sldId id="1454" r:id="rId126"/>
    <p:sldId id="1137" r:id="rId127"/>
    <p:sldId id="721" r:id="rId128"/>
    <p:sldId id="722" r:id="rId129"/>
    <p:sldId id="724" r:id="rId130"/>
    <p:sldId id="1060" r:id="rId131"/>
    <p:sldId id="1061" r:id="rId132"/>
    <p:sldId id="1062" r:id="rId133"/>
    <p:sldId id="1069" r:id="rId134"/>
    <p:sldId id="1063" r:id="rId135"/>
    <p:sldId id="1064" r:id="rId136"/>
    <p:sldId id="1065" r:id="rId137"/>
    <p:sldId id="1141" r:id="rId138"/>
    <p:sldId id="1354" r:id="rId139"/>
    <p:sldId id="1352" r:id="rId140"/>
    <p:sldId id="1333" r:id="rId141"/>
    <p:sldId id="1334" r:id="rId142"/>
    <p:sldId id="1335" r:id="rId143"/>
    <p:sldId id="1336" r:id="rId144"/>
    <p:sldId id="1337" r:id="rId145"/>
    <p:sldId id="1338" r:id="rId146"/>
    <p:sldId id="1339" r:id="rId147"/>
    <p:sldId id="1340" r:id="rId148"/>
    <p:sldId id="1355" r:id="rId149"/>
    <p:sldId id="1356" r:id="rId150"/>
    <p:sldId id="1341" r:id="rId151"/>
    <p:sldId id="1342" r:id="rId152"/>
    <p:sldId id="1343" r:id="rId153"/>
    <p:sldId id="1344" r:id="rId154"/>
    <p:sldId id="1357" r:id="rId155"/>
    <p:sldId id="1345" r:id="rId156"/>
    <p:sldId id="1353" r:id="rId157"/>
    <p:sldId id="1346" r:id="rId158"/>
    <p:sldId id="1347" r:id="rId159"/>
    <p:sldId id="1348" r:id="rId160"/>
    <p:sldId id="1349" r:id="rId161"/>
    <p:sldId id="1350" r:id="rId162"/>
    <p:sldId id="1351" r:id="rId163"/>
    <p:sldId id="1070" r:id="rId164"/>
    <p:sldId id="1071" r:id="rId165"/>
    <p:sldId id="1073" r:id="rId166"/>
    <p:sldId id="1076" r:id="rId167"/>
    <p:sldId id="1077" r:id="rId168"/>
    <p:sldId id="1115" r:id="rId169"/>
    <p:sldId id="1086" r:id="rId170"/>
    <p:sldId id="1087" r:id="rId171"/>
    <p:sldId id="1088" r:id="rId172"/>
    <p:sldId id="1089" r:id="rId173"/>
    <p:sldId id="1092" r:id="rId174"/>
    <p:sldId id="1139" r:id="rId175"/>
    <p:sldId id="1110" r:id="rId176"/>
    <p:sldId id="1111" r:id="rId177"/>
    <p:sldId id="1112" r:id="rId178"/>
    <p:sldId id="1113" r:id="rId179"/>
    <p:sldId id="1114" r:id="rId180"/>
    <p:sldId id="1370" r:id="rId181"/>
    <p:sldId id="1371" r:id="rId182"/>
    <p:sldId id="1372" r:id="rId183"/>
    <p:sldId id="1373" r:id="rId184"/>
    <p:sldId id="1374" r:id="rId185"/>
    <p:sldId id="1377" r:id="rId186"/>
    <p:sldId id="1378" r:id="rId187"/>
    <p:sldId id="1379" r:id="rId188"/>
    <p:sldId id="1380" r:id="rId189"/>
    <p:sldId id="1381" r:id="rId190"/>
    <p:sldId id="1382" r:id="rId191"/>
    <p:sldId id="1383" r:id="rId192"/>
    <p:sldId id="1384" r:id="rId193"/>
    <p:sldId id="1385" r:id="rId194"/>
    <p:sldId id="1386" r:id="rId195"/>
    <p:sldId id="1387" r:id="rId196"/>
    <p:sldId id="1388" r:id="rId197"/>
    <p:sldId id="1389" r:id="rId198"/>
    <p:sldId id="1390" r:id="rId199"/>
    <p:sldId id="1391" r:id="rId200"/>
    <p:sldId id="1392" r:id="rId201"/>
    <p:sldId id="1393" r:id="rId202"/>
    <p:sldId id="1394" r:id="rId203"/>
    <p:sldId id="1395" r:id="rId204"/>
    <p:sldId id="1396" r:id="rId205"/>
    <p:sldId id="1397" r:id="rId206"/>
    <p:sldId id="1400" r:id="rId207"/>
    <p:sldId id="1401" r:id="rId208"/>
    <p:sldId id="1402" r:id="rId209"/>
    <p:sldId id="1403" r:id="rId210"/>
    <p:sldId id="1085" r:id="rId211"/>
    <p:sldId id="735" r:id="rId212"/>
    <p:sldId id="1135" r:id="rId213"/>
    <p:sldId id="736" r:id="rId214"/>
    <p:sldId id="844" r:id="rId215"/>
    <p:sldId id="1404" r:id="rId216"/>
    <p:sldId id="1405" r:id="rId217"/>
    <p:sldId id="1406" r:id="rId218"/>
    <p:sldId id="1407" r:id="rId219"/>
    <p:sldId id="1408" r:id="rId220"/>
    <p:sldId id="1409" r:id="rId221"/>
    <p:sldId id="1410" r:id="rId222"/>
    <p:sldId id="1411" r:id="rId223"/>
    <p:sldId id="1412" r:id="rId224"/>
    <p:sldId id="1413" r:id="rId225"/>
    <p:sldId id="1445" r:id="rId226"/>
    <p:sldId id="1414" r:id="rId227"/>
    <p:sldId id="1415" r:id="rId228"/>
    <p:sldId id="1416" r:id="rId229"/>
    <p:sldId id="1425" r:id="rId230"/>
    <p:sldId id="1426" r:id="rId231"/>
    <p:sldId id="1427" r:id="rId232"/>
    <p:sldId id="1428" r:id="rId233"/>
    <p:sldId id="1429" r:id="rId234"/>
    <p:sldId id="1430" r:id="rId235"/>
    <p:sldId id="1431" r:id="rId236"/>
    <p:sldId id="1432" r:id="rId237"/>
    <p:sldId id="1289" r:id="rId238"/>
    <p:sldId id="1238" r:id="rId239"/>
    <p:sldId id="1236" r:id="rId240"/>
    <p:sldId id="1237" r:id="rId241"/>
    <p:sldId id="1459" r:id="rId242"/>
    <p:sldId id="1460" r:id="rId243"/>
    <p:sldId id="1463" r:id="rId244"/>
    <p:sldId id="1464" r:id="rId245"/>
    <p:sldId id="1465" r:id="rId246"/>
    <p:sldId id="1466" r:id="rId247"/>
    <p:sldId id="1467" r:id="rId248"/>
    <p:sldId id="1461" r:id="rId249"/>
    <p:sldId id="1433" r:id="rId250"/>
    <p:sldId id="1434" r:id="rId251"/>
    <p:sldId id="1435" r:id="rId252"/>
    <p:sldId id="1462" r:id="rId253"/>
    <p:sldId id="1436" r:id="rId254"/>
    <p:sldId id="1437" r:id="rId255"/>
    <p:sldId id="1438" r:id="rId256"/>
    <p:sldId id="1439" r:id="rId257"/>
    <p:sldId id="1440" r:id="rId258"/>
    <p:sldId id="1455" r:id="rId259"/>
    <p:sldId id="1441" r:id="rId260"/>
    <p:sldId id="1442" r:id="rId261"/>
    <p:sldId id="1443" r:id="rId262"/>
  </p:sldIdLst>
  <p:sldSz cx="9144000" cy="6858000" type="screen4x3"/>
  <p:notesSz cx="6858000" cy="9144000"/>
  <p:defaultTextStyle>
    <a:defPPr>
      <a:defRPr lang="es-ES"/>
    </a:defPPr>
    <a:lvl1pPr algn="l" rtl="0" eaLnBrk="0" fontAlgn="base" hangingPunct="0">
      <a:spcBef>
        <a:spcPct val="0"/>
      </a:spcBef>
      <a:spcAft>
        <a:spcPct val="0"/>
      </a:spcAft>
      <a:defRPr sz="20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48AEC"/>
    <a:srgbClr val="0099FF"/>
    <a:srgbClr val="FFFFFF"/>
    <a:srgbClr val="FFCC00"/>
    <a:srgbClr val="FF9900"/>
    <a:srgbClr val="009900"/>
    <a:srgbClr val="003399"/>
    <a:srgbClr val="66CC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49" autoAdjust="0"/>
  </p:normalViewPr>
  <p:slideViewPr>
    <p:cSldViewPr>
      <p:cViewPr varScale="1">
        <p:scale>
          <a:sx n="65" d="100"/>
          <a:sy n="65" d="100"/>
        </p:scale>
        <p:origin x="7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1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9742A-9B86-41D6-AA71-EF154C5DE654}" type="doc">
      <dgm:prSet loTypeId="urn:microsoft.com/office/officeart/2005/8/layout/orgChart1" loCatId="hierarchy" qsTypeId="urn:microsoft.com/office/officeart/2005/8/quickstyle/simple1" qsCatId="simple" csTypeId="urn:microsoft.com/office/officeart/2005/8/colors/accent1_2" csCatId="accent1" phldr="1"/>
      <dgm:spPr/>
    </dgm:pt>
    <dgm:pt modelId="{7C0D1910-42A7-465E-B95A-D4BC340B2AC0}">
      <dgm:prSet/>
      <dgm:spPr>
        <a:solidFill>
          <a:schemeClr val="tx1"/>
        </a:solidFill>
        <a:ln w="41275">
          <a:solidFill>
            <a:schemeClr val="bg2"/>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rgbClr val="0000FF"/>
              </a:solidFill>
              <a:effectLst/>
              <a:latin typeface="Verdana" pitchFamily="34" charset="0"/>
            </a:rPr>
            <a:t>M</a:t>
          </a:r>
          <a:r>
            <a:rPr kumimoji="0" lang="es-MX" b="1" i="0" u="none" strike="noStrike" cap="none" normalizeH="0" baseline="0" dirty="0">
              <a:ln>
                <a:noFill/>
              </a:ln>
              <a:solidFill>
                <a:srgbClr val="0000FF"/>
              </a:solidFill>
              <a:effectLst/>
              <a:latin typeface="Arial"/>
            </a:rPr>
            <a:t>é</a:t>
          </a:r>
          <a:r>
            <a:rPr kumimoji="0" lang="es-MX" b="1" i="0" u="none" strike="noStrike" cap="none" normalizeH="0" baseline="0" dirty="0">
              <a:ln>
                <a:noFill/>
              </a:ln>
              <a:solidFill>
                <a:srgbClr val="0000FF"/>
              </a:solidFill>
              <a:effectLst/>
              <a:latin typeface="Verdana" pitchFamily="34" charset="0"/>
            </a:rPr>
            <a:t>todo de</a:t>
          </a:r>
          <a:br>
            <a:rPr kumimoji="0" lang="es-MX" b="1" i="0" u="none" strike="noStrike" cap="none" normalizeH="0" baseline="0" dirty="0">
              <a:ln>
                <a:noFill/>
              </a:ln>
              <a:solidFill>
                <a:srgbClr val="0000FF"/>
              </a:solidFill>
              <a:effectLst/>
              <a:latin typeface="Verdana" pitchFamily="34" charset="0"/>
            </a:rPr>
          </a:br>
          <a:r>
            <a:rPr kumimoji="0" lang="es-MX" b="1" i="0" u="none" strike="noStrike" cap="none" normalizeH="0" baseline="0" dirty="0">
              <a:ln>
                <a:noFill/>
              </a:ln>
              <a:solidFill>
                <a:srgbClr val="0000FF"/>
              </a:solidFill>
              <a:effectLst/>
              <a:latin typeface="Verdana" pitchFamily="34" charset="0"/>
            </a:rPr>
            <a:t>s</a:t>
          </a:r>
          <a:r>
            <a:rPr kumimoji="0" lang="es-MX" b="1" i="0" u="none" strike="noStrike" cap="none" normalizeH="0" baseline="0" dirty="0">
              <a:ln>
                <a:noFill/>
              </a:ln>
              <a:solidFill>
                <a:srgbClr val="0000FF"/>
              </a:solidFill>
              <a:effectLst/>
              <a:latin typeface="Arial"/>
            </a:rPr>
            <a:t>í</a:t>
          </a:r>
          <a:r>
            <a:rPr kumimoji="0" lang="es-MX" b="1" i="0" u="none" strike="noStrike" cap="none" normalizeH="0" baseline="0" dirty="0">
              <a:ln>
                <a:noFill/>
              </a:ln>
              <a:solidFill>
                <a:srgbClr val="0000FF"/>
              </a:solidFill>
              <a:effectLst/>
              <a:latin typeface="Verdana" pitchFamily="34" charset="0"/>
            </a:rPr>
            <a:t>ntesis</a:t>
          </a:r>
        </a:p>
      </dgm:t>
    </dgm:pt>
    <dgm:pt modelId="{1F42D218-DFCB-469A-A393-6227A7A4F554}" type="parTrans" cxnId="{D71D52AB-5ABB-4A68-A28C-1F174B061808}">
      <dgm:prSet/>
      <dgm:spPr/>
      <dgm:t>
        <a:bodyPr/>
        <a:lstStyle/>
        <a:p>
          <a:endParaRPr lang="en-US">
            <a:solidFill>
              <a:srgbClr val="0000FF"/>
            </a:solidFill>
          </a:endParaRPr>
        </a:p>
      </dgm:t>
    </dgm:pt>
    <dgm:pt modelId="{7037FCAA-315B-4ED6-91A0-5820D65AF6F2}" type="sibTrans" cxnId="{D71D52AB-5ABB-4A68-A28C-1F174B061808}">
      <dgm:prSet/>
      <dgm:spPr/>
      <dgm:t>
        <a:bodyPr/>
        <a:lstStyle/>
        <a:p>
          <a:endParaRPr lang="en-US">
            <a:solidFill>
              <a:srgbClr val="0000FF"/>
            </a:solidFill>
          </a:endParaRPr>
        </a:p>
      </dgm:t>
    </dgm:pt>
    <dgm:pt modelId="{D6F3C1CC-E002-4BF3-A435-B8249B34E883}">
      <dgm:prSet/>
      <dgm:spPr>
        <a:solidFill>
          <a:schemeClr val="tx1"/>
        </a:solidFill>
        <a:ln w="44450">
          <a:solidFill>
            <a:schemeClr val="bg2"/>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a:ln>
                <a:noFill/>
              </a:ln>
              <a:solidFill>
                <a:srgbClr val="0000FF"/>
              </a:solidFill>
              <a:effectLst/>
              <a:latin typeface="Verdana" pitchFamily="34" charset="0"/>
            </a:rPr>
            <a:t>Reacciones de </a:t>
          </a:r>
          <a:br>
            <a:rPr kumimoji="0" lang="es-MX" b="1" i="0" u="none" strike="noStrike" cap="none" normalizeH="0" baseline="0">
              <a:ln>
                <a:noFill/>
              </a:ln>
              <a:solidFill>
                <a:srgbClr val="0000FF"/>
              </a:solidFill>
              <a:effectLst/>
              <a:latin typeface="Verdana" pitchFamily="34" charset="0"/>
            </a:rPr>
          </a:br>
          <a:r>
            <a:rPr kumimoji="0" lang="es-MX" b="1" i="0" u="none" strike="noStrike" cap="none" normalizeH="0" baseline="0">
              <a:ln>
                <a:noFill/>
              </a:ln>
              <a:solidFill>
                <a:srgbClr val="0000FF"/>
              </a:solidFill>
              <a:effectLst/>
              <a:latin typeface="Verdana" pitchFamily="34" charset="0"/>
            </a:rPr>
            <a:t>adici</a:t>
          </a:r>
          <a:r>
            <a:rPr kumimoji="0" lang="es-MX" b="1" i="0" u="none" strike="noStrike" cap="none" normalizeH="0" baseline="0">
              <a:ln>
                <a:noFill/>
              </a:ln>
              <a:solidFill>
                <a:srgbClr val="0000FF"/>
              </a:solidFill>
              <a:effectLst/>
              <a:latin typeface="Arial"/>
            </a:rPr>
            <a:t>ó</a:t>
          </a:r>
          <a:r>
            <a:rPr kumimoji="0" lang="es-MX" b="1" i="0" u="none" strike="noStrike" cap="none" normalizeH="0" baseline="0">
              <a:ln>
                <a:noFill/>
              </a:ln>
              <a:solidFill>
                <a:srgbClr val="0000FF"/>
              </a:solidFill>
              <a:effectLst/>
              <a:latin typeface="Verdana" pitchFamily="34" charset="0"/>
            </a:rPr>
            <a:t>n</a:t>
          </a:r>
        </a:p>
      </dgm:t>
    </dgm:pt>
    <dgm:pt modelId="{8AF943AC-ED92-491C-B651-8D3018DDC5C6}" type="parTrans" cxnId="{E057BA36-B1B0-4077-AA14-2D7A94A43E36}">
      <dgm:prSet/>
      <dgm:spPr>
        <a:ln>
          <a:solidFill>
            <a:schemeClr val="bg2"/>
          </a:solidFill>
        </a:ln>
      </dgm:spPr>
      <dgm:t>
        <a:bodyPr/>
        <a:lstStyle/>
        <a:p>
          <a:endParaRPr lang="en-US">
            <a:solidFill>
              <a:srgbClr val="0000FF"/>
            </a:solidFill>
          </a:endParaRPr>
        </a:p>
      </dgm:t>
    </dgm:pt>
    <dgm:pt modelId="{17877CDD-72AC-47D1-A99E-DAAC8AF5FCF8}" type="sibTrans" cxnId="{E057BA36-B1B0-4077-AA14-2D7A94A43E36}">
      <dgm:prSet/>
      <dgm:spPr/>
      <dgm:t>
        <a:bodyPr/>
        <a:lstStyle/>
        <a:p>
          <a:endParaRPr lang="en-US">
            <a:solidFill>
              <a:srgbClr val="0000FF"/>
            </a:solidFill>
          </a:endParaRPr>
        </a:p>
      </dgm:t>
    </dgm:pt>
    <dgm:pt modelId="{956D729C-B0C1-465D-B81E-D6D280195FD2}">
      <dgm:prSet/>
      <dgm:spPr>
        <a:solidFill>
          <a:schemeClr val="tx1"/>
        </a:solidFill>
        <a:ln w="41275">
          <a:solidFill>
            <a:schemeClr val="bg2"/>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rgbClr val="0000FF"/>
              </a:solidFill>
              <a:effectLst/>
              <a:latin typeface="Verdana" pitchFamily="34" charset="0"/>
            </a:rPr>
            <a:t>Reacciones de</a:t>
          </a:r>
          <a:br>
            <a:rPr kumimoji="0" lang="es-MX" b="1" i="0" u="none" strike="noStrike" cap="none" normalizeH="0" baseline="0" dirty="0">
              <a:ln>
                <a:noFill/>
              </a:ln>
              <a:solidFill>
                <a:srgbClr val="0000FF"/>
              </a:solidFill>
              <a:effectLst/>
              <a:latin typeface="Verdana" pitchFamily="34" charset="0"/>
            </a:rPr>
          </a:br>
          <a:r>
            <a:rPr kumimoji="0" lang="es-MX" b="1" i="0" u="none" strike="noStrike" cap="none" normalizeH="0" baseline="0" dirty="0">
              <a:ln>
                <a:noFill/>
              </a:ln>
              <a:solidFill>
                <a:srgbClr val="0000FF"/>
              </a:solidFill>
              <a:effectLst/>
              <a:latin typeface="Verdana" pitchFamily="34" charset="0"/>
            </a:rPr>
            <a:t>condensaci</a:t>
          </a:r>
          <a:r>
            <a:rPr kumimoji="0" lang="es-MX" b="1" i="0" u="none" strike="noStrike" cap="none" normalizeH="0" baseline="0" dirty="0">
              <a:ln>
                <a:noFill/>
              </a:ln>
              <a:solidFill>
                <a:srgbClr val="0000FF"/>
              </a:solidFill>
              <a:effectLst/>
              <a:latin typeface="Arial"/>
            </a:rPr>
            <a:t>ó</a:t>
          </a:r>
          <a:r>
            <a:rPr kumimoji="0" lang="es-MX" b="1" i="0" u="none" strike="noStrike" cap="none" normalizeH="0" baseline="0" dirty="0">
              <a:ln>
                <a:noFill/>
              </a:ln>
              <a:solidFill>
                <a:srgbClr val="0000FF"/>
              </a:solidFill>
              <a:effectLst/>
              <a:latin typeface="Verdana" pitchFamily="34" charset="0"/>
            </a:rPr>
            <a:t>n</a:t>
          </a:r>
        </a:p>
      </dgm:t>
    </dgm:pt>
    <dgm:pt modelId="{C6477541-2E76-4E9D-9A9F-32BB0D20615A}" type="parTrans" cxnId="{4CEE9CE0-80CF-44F9-852A-53F94303C1A3}">
      <dgm:prSet/>
      <dgm:spPr>
        <a:ln>
          <a:solidFill>
            <a:schemeClr val="bg2"/>
          </a:solidFill>
        </a:ln>
      </dgm:spPr>
      <dgm:t>
        <a:bodyPr/>
        <a:lstStyle/>
        <a:p>
          <a:endParaRPr lang="en-US">
            <a:solidFill>
              <a:srgbClr val="0000FF"/>
            </a:solidFill>
          </a:endParaRPr>
        </a:p>
      </dgm:t>
    </dgm:pt>
    <dgm:pt modelId="{2D994987-CBE4-42DD-97BB-85E87F8E73CE}" type="sibTrans" cxnId="{4CEE9CE0-80CF-44F9-852A-53F94303C1A3}">
      <dgm:prSet/>
      <dgm:spPr/>
      <dgm:t>
        <a:bodyPr/>
        <a:lstStyle/>
        <a:p>
          <a:endParaRPr lang="en-US">
            <a:solidFill>
              <a:srgbClr val="0000FF"/>
            </a:solidFill>
          </a:endParaRPr>
        </a:p>
      </dgm:t>
    </dgm:pt>
    <dgm:pt modelId="{7A66F0DC-183E-4420-A7D9-D8AAF47012D8}" type="pres">
      <dgm:prSet presAssocID="{87F9742A-9B86-41D6-AA71-EF154C5DE654}" presName="hierChild1" presStyleCnt="0">
        <dgm:presLayoutVars>
          <dgm:orgChart val="1"/>
          <dgm:chPref val="1"/>
          <dgm:dir/>
          <dgm:animOne val="branch"/>
          <dgm:animLvl val="lvl"/>
          <dgm:resizeHandles/>
        </dgm:presLayoutVars>
      </dgm:prSet>
      <dgm:spPr/>
    </dgm:pt>
    <dgm:pt modelId="{8F146595-5C84-49FE-90F9-E99C3B32F097}" type="pres">
      <dgm:prSet presAssocID="{7C0D1910-42A7-465E-B95A-D4BC340B2AC0}" presName="hierRoot1" presStyleCnt="0">
        <dgm:presLayoutVars>
          <dgm:hierBranch/>
        </dgm:presLayoutVars>
      </dgm:prSet>
      <dgm:spPr/>
    </dgm:pt>
    <dgm:pt modelId="{6C96FE58-7FE7-4088-8EE7-8ECFAFD734D4}" type="pres">
      <dgm:prSet presAssocID="{7C0D1910-42A7-465E-B95A-D4BC340B2AC0}" presName="rootComposite1" presStyleCnt="0"/>
      <dgm:spPr/>
    </dgm:pt>
    <dgm:pt modelId="{051C8EAA-C03F-475C-8425-803EAC029B39}" type="pres">
      <dgm:prSet presAssocID="{7C0D1910-42A7-465E-B95A-D4BC340B2AC0}" presName="rootText1" presStyleLbl="node0" presStyleIdx="0" presStyleCnt="1">
        <dgm:presLayoutVars>
          <dgm:chPref val="3"/>
        </dgm:presLayoutVars>
      </dgm:prSet>
      <dgm:spPr/>
    </dgm:pt>
    <dgm:pt modelId="{3179BDDE-A994-43A3-9399-42678B8C5420}" type="pres">
      <dgm:prSet presAssocID="{7C0D1910-42A7-465E-B95A-D4BC340B2AC0}" presName="rootConnector1" presStyleLbl="node1" presStyleIdx="0" presStyleCnt="0"/>
      <dgm:spPr/>
    </dgm:pt>
    <dgm:pt modelId="{A0B956E3-8CF3-45E7-9D8F-2F956D2EDC8E}" type="pres">
      <dgm:prSet presAssocID="{7C0D1910-42A7-465E-B95A-D4BC340B2AC0}" presName="hierChild2" presStyleCnt="0"/>
      <dgm:spPr/>
    </dgm:pt>
    <dgm:pt modelId="{FCCA57B9-3BFF-49EA-AC8D-E985F1BDA0D2}" type="pres">
      <dgm:prSet presAssocID="{8AF943AC-ED92-491C-B651-8D3018DDC5C6}" presName="Name35" presStyleLbl="parChTrans1D2" presStyleIdx="0" presStyleCnt="2"/>
      <dgm:spPr/>
    </dgm:pt>
    <dgm:pt modelId="{A3643B61-F1C3-450F-970B-7EAF0D2597FF}" type="pres">
      <dgm:prSet presAssocID="{D6F3C1CC-E002-4BF3-A435-B8249B34E883}" presName="hierRoot2" presStyleCnt="0">
        <dgm:presLayoutVars>
          <dgm:hierBranch/>
        </dgm:presLayoutVars>
      </dgm:prSet>
      <dgm:spPr/>
    </dgm:pt>
    <dgm:pt modelId="{1B9B1A19-08BC-4ED6-A41E-A8B4B0E8532A}" type="pres">
      <dgm:prSet presAssocID="{D6F3C1CC-E002-4BF3-A435-B8249B34E883}" presName="rootComposite" presStyleCnt="0"/>
      <dgm:spPr/>
    </dgm:pt>
    <dgm:pt modelId="{CA2A62CD-DD84-4F4D-9DA3-A7E7BF7C8709}" type="pres">
      <dgm:prSet presAssocID="{D6F3C1CC-E002-4BF3-A435-B8249B34E883}" presName="rootText" presStyleLbl="node2" presStyleIdx="0" presStyleCnt="2">
        <dgm:presLayoutVars>
          <dgm:chPref val="3"/>
        </dgm:presLayoutVars>
      </dgm:prSet>
      <dgm:spPr/>
    </dgm:pt>
    <dgm:pt modelId="{497BB9F5-06DD-495F-A556-1EA5BB8D3293}" type="pres">
      <dgm:prSet presAssocID="{D6F3C1CC-E002-4BF3-A435-B8249B34E883}" presName="rootConnector" presStyleLbl="node2" presStyleIdx="0" presStyleCnt="2"/>
      <dgm:spPr/>
    </dgm:pt>
    <dgm:pt modelId="{13A31C71-45FE-478C-A0E4-A390B47ADC3A}" type="pres">
      <dgm:prSet presAssocID="{D6F3C1CC-E002-4BF3-A435-B8249B34E883}" presName="hierChild4" presStyleCnt="0"/>
      <dgm:spPr/>
    </dgm:pt>
    <dgm:pt modelId="{5973C90F-CE3C-4537-8943-9457C6688EF3}" type="pres">
      <dgm:prSet presAssocID="{D6F3C1CC-E002-4BF3-A435-B8249B34E883}" presName="hierChild5" presStyleCnt="0"/>
      <dgm:spPr/>
    </dgm:pt>
    <dgm:pt modelId="{3F5CD1D8-C7B9-4114-9857-2DE292A9E355}" type="pres">
      <dgm:prSet presAssocID="{C6477541-2E76-4E9D-9A9F-32BB0D20615A}" presName="Name35" presStyleLbl="parChTrans1D2" presStyleIdx="1" presStyleCnt="2"/>
      <dgm:spPr/>
    </dgm:pt>
    <dgm:pt modelId="{089A111E-F8F6-4C0D-87FF-A67CD06A9DBC}" type="pres">
      <dgm:prSet presAssocID="{956D729C-B0C1-465D-B81E-D6D280195FD2}" presName="hierRoot2" presStyleCnt="0">
        <dgm:presLayoutVars>
          <dgm:hierBranch/>
        </dgm:presLayoutVars>
      </dgm:prSet>
      <dgm:spPr/>
    </dgm:pt>
    <dgm:pt modelId="{72E1B917-D942-42EB-8D6C-842DFF287A80}" type="pres">
      <dgm:prSet presAssocID="{956D729C-B0C1-465D-B81E-D6D280195FD2}" presName="rootComposite" presStyleCnt="0"/>
      <dgm:spPr/>
    </dgm:pt>
    <dgm:pt modelId="{7CA46D9A-0B27-4329-8AB0-745E487F9C9E}" type="pres">
      <dgm:prSet presAssocID="{956D729C-B0C1-465D-B81E-D6D280195FD2}" presName="rootText" presStyleLbl="node2" presStyleIdx="1" presStyleCnt="2">
        <dgm:presLayoutVars>
          <dgm:chPref val="3"/>
        </dgm:presLayoutVars>
      </dgm:prSet>
      <dgm:spPr/>
    </dgm:pt>
    <dgm:pt modelId="{DF82D632-327F-4E71-8549-0C702E02BFEE}" type="pres">
      <dgm:prSet presAssocID="{956D729C-B0C1-465D-B81E-D6D280195FD2}" presName="rootConnector" presStyleLbl="node2" presStyleIdx="1" presStyleCnt="2"/>
      <dgm:spPr/>
    </dgm:pt>
    <dgm:pt modelId="{D0AA1432-72BE-4F95-8C3D-FFE1EF86C271}" type="pres">
      <dgm:prSet presAssocID="{956D729C-B0C1-465D-B81E-D6D280195FD2}" presName="hierChild4" presStyleCnt="0"/>
      <dgm:spPr/>
    </dgm:pt>
    <dgm:pt modelId="{4F7CBCC5-EC4F-4D6B-B9D5-B8E9D40294F2}" type="pres">
      <dgm:prSet presAssocID="{956D729C-B0C1-465D-B81E-D6D280195FD2}" presName="hierChild5" presStyleCnt="0"/>
      <dgm:spPr/>
    </dgm:pt>
    <dgm:pt modelId="{5450439F-160F-4109-A9AB-6B9473CDD891}" type="pres">
      <dgm:prSet presAssocID="{7C0D1910-42A7-465E-B95A-D4BC340B2AC0}" presName="hierChild3" presStyleCnt="0"/>
      <dgm:spPr/>
    </dgm:pt>
  </dgm:ptLst>
  <dgm:cxnLst>
    <dgm:cxn modelId="{E057BA36-B1B0-4077-AA14-2D7A94A43E36}" srcId="{7C0D1910-42A7-465E-B95A-D4BC340B2AC0}" destId="{D6F3C1CC-E002-4BF3-A435-B8249B34E883}" srcOrd="0" destOrd="0" parTransId="{8AF943AC-ED92-491C-B651-8D3018DDC5C6}" sibTransId="{17877CDD-72AC-47D1-A99E-DAAC8AF5FCF8}"/>
    <dgm:cxn modelId="{B02EF03B-7C74-42D3-B02C-A37EAE23177B}" type="presOf" srcId="{956D729C-B0C1-465D-B81E-D6D280195FD2}" destId="{DF82D632-327F-4E71-8549-0C702E02BFEE}" srcOrd="1" destOrd="0" presId="urn:microsoft.com/office/officeart/2005/8/layout/orgChart1"/>
    <dgm:cxn modelId="{BC157667-FF98-42D8-8FE1-1D4BFB9971A8}" type="presOf" srcId="{7C0D1910-42A7-465E-B95A-D4BC340B2AC0}" destId="{3179BDDE-A994-43A3-9399-42678B8C5420}" srcOrd="1" destOrd="0" presId="urn:microsoft.com/office/officeart/2005/8/layout/orgChart1"/>
    <dgm:cxn modelId="{299FFC4B-A414-491A-85F6-BBFA7D7B7E09}" type="presOf" srcId="{D6F3C1CC-E002-4BF3-A435-B8249B34E883}" destId="{497BB9F5-06DD-495F-A556-1EA5BB8D3293}" srcOrd="1" destOrd="0" presId="urn:microsoft.com/office/officeart/2005/8/layout/orgChart1"/>
    <dgm:cxn modelId="{18172A90-D8BF-41A5-9404-28481909F0DE}" type="presOf" srcId="{7C0D1910-42A7-465E-B95A-D4BC340B2AC0}" destId="{051C8EAA-C03F-475C-8425-803EAC029B39}" srcOrd="0" destOrd="0" presId="urn:microsoft.com/office/officeart/2005/8/layout/orgChart1"/>
    <dgm:cxn modelId="{70BCBB93-6ACD-4598-8F9F-E248B0AB9681}" type="presOf" srcId="{D6F3C1CC-E002-4BF3-A435-B8249B34E883}" destId="{CA2A62CD-DD84-4F4D-9DA3-A7E7BF7C8709}" srcOrd="0" destOrd="0" presId="urn:microsoft.com/office/officeart/2005/8/layout/orgChart1"/>
    <dgm:cxn modelId="{D71D52AB-5ABB-4A68-A28C-1F174B061808}" srcId="{87F9742A-9B86-41D6-AA71-EF154C5DE654}" destId="{7C0D1910-42A7-465E-B95A-D4BC340B2AC0}" srcOrd="0" destOrd="0" parTransId="{1F42D218-DFCB-469A-A393-6227A7A4F554}" sibTransId="{7037FCAA-315B-4ED6-91A0-5820D65AF6F2}"/>
    <dgm:cxn modelId="{0D8387C9-24AC-48E2-9C11-2469EFC3526E}" type="presOf" srcId="{8AF943AC-ED92-491C-B651-8D3018DDC5C6}" destId="{FCCA57B9-3BFF-49EA-AC8D-E985F1BDA0D2}" srcOrd="0" destOrd="0" presId="urn:microsoft.com/office/officeart/2005/8/layout/orgChart1"/>
    <dgm:cxn modelId="{CAC70BDB-D6E5-4115-BDF3-0861217E159D}" type="presOf" srcId="{956D729C-B0C1-465D-B81E-D6D280195FD2}" destId="{7CA46D9A-0B27-4329-8AB0-745E487F9C9E}" srcOrd="0" destOrd="0" presId="urn:microsoft.com/office/officeart/2005/8/layout/orgChart1"/>
    <dgm:cxn modelId="{4CEE9CE0-80CF-44F9-852A-53F94303C1A3}" srcId="{7C0D1910-42A7-465E-B95A-D4BC340B2AC0}" destId="{956D729C-B0C1-465D-B81E-D6D280195FD2}" srcOrd="1" destOrd="0" parTransId="{C6477541-2E76-4E9D-9A9F-32BB0D20615A}" sibTransId="{2D994987-CBE4-42DD-97BB-85E87F8E73CE}"/>
    <dgm:cxn modelId="{D8EDF2F8-4044-4AEF-9D3C-74DC25771BB6}" type="presOf" srcId="{C6477541-2E76-4E9D-9A9F-32BB0D20615A}" destId="{3F5CD1D8-C7B9-4114-9857-2DE292A9E355}" srcOrd="0" destOrd="0" presId="urn:microsoft.com/office/officeart/2005/8/layout/orgChart1"/>
    <dgm:cxn modelId="{B7AAF1F9-0D99-46E2-B676-8CF311B06FCA}" type="presOf" srcId="{87F9742A-9B86-41D6-AA71-EF154C5DE654}" destId="{7A66F0DC-183E-4420-A7D9-D8AAF47012D8}" srcOrd="0" destOrd="0" presId="urn:microsoft.com/office/officeart/2005/8/layout/orgChart1"/>
    <dgm:cxn modelId="{A8FB9A22-E0B9-4F77-853C-EFADF6EAB4AE}" type="presParOf" srcId="{7A66F0DC-183E-4420-A7D9-D8AAF47012D8}" destId="{8F146595-5C84-49FE-90F9-E99C3B32F097}" srcOrd="0" destOrd="0" presId="urn:microsoft.com/office/officeart/2005/8/layout/orgChart1"/>
    <dgm:cxn modelId="{45791D00-FC4C-4727-B9B9-A03112B98968}" type="presParOf" srcId="{8F146595-5C84-49FE-90F9-E99C3B32F097}" destId="{6C96FE58-7FE7-4088-8EE7-8ECFAFD734D4}" srcOrd="0" destOrd="0" presId="urn:microsoft.com/office/officeart/2005/8/layout/orgChart1"/>
    <dgm:cxn modelId="{3A4D55F2-55C6-4530-9929-33DB886D02F6}" type="presParOf" srcId="{6C96FE58-7FE7-4088-8EE7-8ECFAFD734D4}" destId="{051C8EAA-C03F-475C-8425-803EAC029B39}" srcOrd="0" destOrd="0" presId="urn:microsoft.com/office/officeart/2005/8/layout/orgChart1"/>
    <dgm:cxn modelId="{81A9B98A-D93A-4B63-AE7B-B4A865858D4B}" type="presParOf" srcId="{6C96FE58-7FE7-4088-8EE7-8ECFAFD734D4}" destId="{3179BDDE-A994-43A3-9399-42678B8C5420}" srcOrd="1" destOrd="0" presId="urn:microsoft.com/office/officeart/2005/8/layout/orgChart1"/>
    <dgm:cxn modelId="{4CC2DD85-22B1-4EDE-945E-8F33EBC60AB9}" type="presParOf" srcId="{8F146595-5C84-49FE-90F9-E99C3B32F097}" destId="{A0B956E3-8CF3-45E7-9D8F-2F956D2EDC8E}" srcOrd="1" destOrd="0" presId="urn:microsoft.com/office/officeart/2005/8/layout/orgChart1"/>
    <dgm:cxn modelId="{5B784597-8C1E-4625-A77A-4C87471FD2C5}" type="presParOf" srcId="{A0B956E3-8CF3-45E7-9D8F-2F956D2EDC8E}" destId="{FCCA57B9-3BFF-49EA-AC8D-E985F1BDA0D2}" srcOrd="0" destOrd="0" presId="urn:microsoft.com/office/officeart/2005/8/layout/orgChart1"/>
    <dgm:cxn modelId="{42C386D9-0DAF-4227-B25F-2DE0AC86ABAD}" type="presParOf" srcId="{A0B956E3-8CF3-45E7-9D8F-2F956D2EDC8E}" destId="{A3643B61-F1C3-450F-970B-7EAF0D2597FF}" srcOrd="1" destOrd="0" presId="urn:microsoft.com/office/officeart/2005/8/layout/orgChart1"/>
    <dgm:cxn modelId="{3F85BB84-68A1-48B5-A285-75A026DFD94D}" type="presParOf" srcId="{A3643B61-F1C3-450F-970B-7EAF0D2597FF}" destId="{1B9B1A19-08BC-4ED6-A41E-A8B4B0E8532A}" srcOrd="0" destOrd="0" presId="urn:microsoft.com/office/officeart/2005/8/layout/orgChart1"/>
    <dgm:cxn modelId="{0A69A958-E373-4F7D-9437-AC661F0BF03D}" type="presParOf" srcId="{1B9B1A19-08BC-4ED6-A41E-A8B4B0E8532A}" destId="{CA2A62CD-DD84-4F4D-9DA3-A7E7BF7C8709}" srcOrd="0" destOrd="0" presId="urn:microsoft.com/office/officeart/2005/8/layout/orgChart1"/>
    <dgm:cxn modelId="{91AE83C1-2205-42F5-8ACA-8A380702A78B}" type="presParOf" srcId="{1B9B1A19-08BC-4ED6-A41E-A8B4B0E8532A}" destId="{497BB9F5-06DD-495F-A556-1EA5BB8D3293}" srcOrd="1" destOrd="0" presId="urn:microsoft.com/office/officeart/2005/8/layout/orgChart1"/>
    <dgm:cxn modelId="{0EC1F758-E2DF-4CA3-B89B-062AFB92618F}" type="presParOf" srcId="{A3643B61-F1C3-450F-970B-7EAF0D2597FF}" destId="{13A31C71-45FE-478C-A0E4-A390B47ADC3A}" srcOrd="1" destOrd="0" presId="urn:microsoft.com/office/officeart/2005/8/layout/orgChart1"/>
    <dgm:cxn modelId="{5F8606FF-B7B5-41F4-880A-135680D8B3FE}" type="presParOf" srcId="{A3643B61-F1C3-450F-970B-7EAF0D2597FF}" destId="{5973C90F-CE3C-4537-8943-9457C6688EF3}" srcOrd="2" destOrd="0" presId="urn:microsoft.com/office/officeart/2005/8/layout/orgChart1"/>
    <dgm:cxn modelId="{4B0DF0AF-54BE-4286-83D5-98761656CBD4}" type="presParOf" srcId="{A0B956E3-8CF3-45E7-9D8F-2F956D2EDC8E}" destId="{3F5CD1D8-C7B9-4114-9857-2DE292A9E355}" srcOrd="2" destOrd="0" presId="urn:microsoft.com/office/officeart/2005/8/layout/orgChart1"/>
    <dgm:cxn modelId="{937BB803-75E6-4A97-A4E0-A47EA7B5EA36}" type="presParOf" srcId="{A0B956E3-8CF3-45E7-9D8F-2F956D2EDC8E}" destId="{089A111E-F8F6-4C0D-87FF-A67CD06A9DBC}" srcOrd="3" destOrd="0" presId="urn:microsoft.com/office/officeart/2005/8/layout/orgChart1"/>
    <dgm:cxn modelId="{DFDD1039-477E-49A9-968A-BFA0ABF86832}" type="presParOf" srcId="{089A111E-F8F6-4C0D-87FF-A67CD06A9DBC}" destId="{72E1B917-D942-42EB-8D6C-842DFF287A80}" srcOrd="0" destOrd="0" presId="urn:microsoft.com/office/officeart/2005/8/layout/orgChart1"/>
    <dgm:cxn modelId="{0D031BBC-FEE2-444D-BA28-D2AF5F9850CE}" type="presParOf" srcId="{72E1B917-D942-42EB-8D6C-842DFF287A80}" destId="{7CA46D9A-0B27-4329-8AB0-745E487F9C9E}" srcOrd="0" destOrd="0" presId="urn:microsoft.com/office/officeart/2005/8/layout/orgChart1"/>
    <dgm:cxn modelId="{DCB6F19D-9005-4BE0-97A4-6987AB48C0A6}" type="presParOf" srcId="{72E1B917-D942-42EB-8D6C-842DFF287A80}" destId="{DF82D632-327F-4E71-8549-0C702E02BFEE}" srcOrd="1" destOrd="0" presId="urn:microsoft.com/office/officeart/2005/8/layout/orgChart1"/>
    <dgm:cxn modelId="{7AE4EE24-EFE9-4BEB-B3B7-2B127B1AA5BF}" type="presParOf" srcId="{089A111E-F8F6-4C0D-87FF-A67CD06A9DBC}" destId="{D0AA1432-72BE-4F95-8C3D-FFE1EF86C271}" srcOrd="1" destOrd="0" presId="urn:microsoft.com/office/officeart/2005/8/layout/orgChart1"/>
    <dgm:cxn modelId="{9A203F10-7BC5-4E43-AA20-009CA539F1BF}" type="presParOf" srcId="{089A111E-F8F6-4C0D-87FF-A67CD06A9DBC}" destId="{4F7CBCC5-EC4F-4D6B-B9D5-B8E9D40294F2}" srcOrd="2" destOrd="0" presId="urn:microsoft.com/office/officeart/2005/8/layout/orgChart1"/>
    <dgm:cxn modelId="{7ED1EC62-9843-4DB3-83D2-012B225E08F3}" type="presParOf" srcId="{8F146595-5C84-49FE-90F9-E99C3B32F097}" destId="{5450439F-160F-4109-A9AB-6B9473CDD8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CD1D8-C7B9-4114-9857-2DE292A9E355}">
      <dsp:nvSpPr>
        <dsp:cNvPr id="0" name=""/>
        <dsp:cNvSpPr/>
      </dsp:nvSpPr>
      <dsp:spPr>
        <a:xfrm>
          <a:off x="3733799" y="1542904"/>
          <a:ext cx="1866831" cy="647991"/>
        </a:xfrm>
        <a:custGeom>
          <a:avLst/>
          <a:gdLst/>
          <a:ahLst/>
          <a:cxnLst/>
          <a:rect l="0" t="0" r="0" b="0"/>
          <a:pathLst>
            <a:path>
              <a:moveTo>
                <a:pt x="0" y="0"/>
              </a:moveTo>
              <a:lnTo>
                <a:pt x="0" y="323995"/>
              </a:lnTo>
              <a:lnTo>
                <a:pt x="1866831" y="323995"/>
              </a:lnTo>
              <a:lnTo>
                <a:pt x="1866831" y="647991"/>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FCCA57B9-3BFF-49EA-AC8D-E985F1BDA0D2}">
      <dsp:nvSpPr>
        <dsp:cNvPr id="0" name=""/>
        <dsp:cNvSpPr/>
      </dsp:nvSpPr>
      <dsp:spPr>
        <a:xfrm>
          <a:off x="1866968" y="1542904"/>
          <a:ext cx="1866831" cy="647991"/>
        </a:xfrm>
        <a:custGeom>
          <a:avLst/>
          <a:gdLst/>
          <a:ahLst/>
          <a:cxnLst/>
          <a:rect l="0" t="0" r="0" b="0"/>
          <a:pathLst>
            <a:path>
              <a:moveTo>
                <a:pt x="1866831" y="0"/>
              </a:moveTo>
              <a:lnTo>
                <a:pt x="1866831" y="323995"/>
              </a:lnTo>
              <a:lnTo>
                <a:pt x="0" y="323995"/>
              </a:lnTo>
              <a:lnTo>
                <a:pt x="0" y="647991"/>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051C8EAA-C03F-475C-8425-803EAC029B39}">
      <dsp:nvSpPr>
        <dsp:cNvPr id="0" name=""/>
        <dsp:cNvSpPr/>
      </dsp:nvSpPr>
      <dsp:spPr>
        <a:xfrm>
          <a:off x="2190963" y="68"/>
          <a:ext cx="3085672" cy="1542836"/>
        </a:xfrm>
        <a:prstGeom prst="rect">
          <a:avLst/>
        </a:prstGeom>
        <a:solidFill>
          <a:schemeClr val="tx1"/>
        </a:solidFill>
        <a:ln w="412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sz="3100" b="1" i="0" u="none" strike="noStrike" kern="1200" cap="none" normalizeH="0" baseline="0" dirty="0">
              <a:ln>
                <a:noFill/>
              </a:ln>
              <a:solidFill>
                <a:srgbClr val="0000FF"/>
              </a:solidFill>
              <a:effectLst/>
              <a:latin typeface="Verdana" pitchFamily="34" charset="0"/>
            </a:rPr>
            <a:t>M</a:t>
          </a:r>
          <a:r>
            <a:rPr kumimoji="0" lang="es-MX" sz="3100" b="1" i="0" u="none" strike="noStrike" kern="1200" cap="none" normalizeH="0" baseline="0" dirty="0">
              <a:ln>
                <a:noFill/>
              </a:ln>
              <a:solidFill>
                <a:srgbClr val="0000FF"/>
              </a:solidFill>
              <a:effectLst/>
              <a:latin typeface="Arial"/>
            </a:rPr>
            <a:t>é</a:t>
          </a:r>
          <a:r>
            <a:rPr kumimoji="0" lang="es-MX" sz="3100" b="1" i="0" u="none" strike="noStrike" kern="1200" cap="none" normalizeH="0" baseline="0" dirty="0">
              <a:ln>
                <a:noFill/>
              </a:ln>
              <a:solidFill>
                <a:srgbClr val="0000FF"/>
              </a:solidFill>
              <a:effectLst/>
              <a:latin typeface="Verdana" pitchFamily="34" charset="0"/>
            </a:rPr>
            <a:t>todo de</a:t>
          </a:r>
          <a:br>
            <a:rPr kumimoji="0" lang="es-MX" sz="3100" b="1" i="0" u="none" strike="noStrike" kern="1200" cap="none" normalizeH="0" baseline="0" dirty="0">
              <a:ln>
                <a:noFill/>
              </a:ln>
              <a:solidFill>
                <a:srgbClr val="0000FF"/>
              </a:solidFill>
              <a:effectLst/>
              <a:latin typeface="Verdana" pitchFamily="34" charset="0"/>
            </a:rPr>
          </a:br>
          <a:r>
            <a:rPr kumimoji="0" lang="es-MX" sz="3100" b="1" i="0" u="none" strike="noStrike" kern="1200" cap="none" normalizeH="0" baseline="0" dirty="0">
              <a:ln>
                <a:noFill/>
              </a:ln>
              <a:solidFill>
                <a:srgbClr val="0000FF"/>
              </a:solidFill>
              <a:effectLst/>
              <a:latin typeface="Verdana" pitchFamily="34" charset="0"/>
            </a:rPr>
            <a:t>s</a:t>
          </a:r>
          <a:r>
            <a:rPr kumimoji="0" lang="es-MX" sz="3100" b="1" i="0" u="none" strike="noStrike" kern="1200" cap="none" normalizeH="0" baseline="0" dirty="0">
              <a:ln>
                <a:noFill/>
              </a:ln>
              <a:solidFill>
                <a:srgbClr val="0000FF"/>
              </a:solidFill>
              <a:effectLst/>
              <a:latin typeface="Arial"/>
            </a:rPr>
            <a:t>í</a:t>
          </a:r>
          <a:r>
            <a:rPr kumimoji="0" lang="es-MX" sz="3100" b="1" i="0" u="none" strike="noStrike" kern="1200" cap="none" normalizeH="0" baseline="0" dirty="0">
              <a:ln>
                <a:noFill/>
              </a:ln>
              <a:solidFill>
                <a:srgbClr val="0000FF"/>
              </a:solidFill>
              <a:effectLst/>
              <a:latin typeface="Verdana" pitchFamily="34" charset="0"/>
            </a:rPr>
            <a:t>ntesis</a:t>
          </a:r>
        </a:p>
      </dsp:txBody>
      <dsp:txXfrm>
        <a:off x="2190963" y="68"/>
        <a:ext cx="3085672" cy="1542836"/>
      </dsp:txXfrm>
    </dsp:sp>
    <dsp:sp modelId="{CA2A62CD-DD84-4F4D-9DA3-A7E7BF7C8709}">
      <dsp:nvSpPr>
        <dsp:cNvPr id="0" name=""/>
        <dsp:cNvSpPr/>
      </dsp:nvSpPr>
      <dsp:spPr>
        <a:xfrm>
          <a:off x="324132" y="2190895"/>
          <a:ext cx="3085672" cy="1542836"/>
        </a:xfrm>
        <a:prstGeom prst="rect">
          <a:avLst/>
        </a:prstGeom>
        <a:solidFill>
          <a:schemeClr val="tx1"/>
        </a:solidFill>
        <a:ln w="444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sz="3100" b="1" i="0" u="none" strike="noStrike" kern="1200" cap="none" normalizeH="0" baseline="0">
              <a:ln>
                <a:noFill/>
              </a:ln>
              <a:solidFill>
                <a:srgbClr val="0000FF"/>
              </a:solidFill>
              <a:effectLst/>
              <a:latin typeface="Verdana" pitchFamily="34" charset="0"/>
            </a:rPr>
            <a:t>Reacciones de </a:t>
          </a:r>
          <a:br>
            <a:rPr kumimoji="0" lang="es-MX" sz="3100" b="1" i="0" u="none" strike="noStrike" kern="1200" cap="none" normalizeH="0" baseline="0">
              <a:ln>
                <a:noFill/>
              </a:ln>
              <a:solidFill>
                <a:srgbClr val="0000FF"/>
              </a:solidFill>
              <a:effectLst/>
              <a:latin typeface="Verdana" pitchFamily="34" charset="0"/>
            </a:rPr>
          </a:br>
          <a:r>
            <a:rPr kumimoji="0" lang="es-MX" sz="3100" b="1" i="0" u="none" strike="noStrike" kern="1200" cap="none" normalizeH="0" baseline="0">
              <a:ln>
                <a:noFill/>
              </a:ln>
              <a:solidFill>
                <a:srgbClr val="0000FF"/>
              </a:solidFill>
              <a:effectLst/>
              <a:latin typeface="Verdana" pitchFamily="34" charset="0"/>
            </a:rPr>
            <a:t>adici</a:t>
          </a:r>
          <a:r>
            <a:rPr kumimoji="0" lang="es-MX" sz="3100" b="1" i="0" u="none" strike="noStrike" kern="1200" cap="none" normalizeH="0" baseline="0">
              <a:ln>
                <a:noFill/>
              </a:ln>
              <a:solidFill>
                <a:srgbClr val="0000FF"/>
              </a:solidFill>
              <a:effectLst/>
              <a:latin typeface="Arial"/>
            </a:rPr>
            <a:t>ó</a:t>
          </a:r>
          <a:r>
            <a:rPr kumimoji="0" lang="es-MX" sz="3100" b="1" i="0" u="none" strike="noStrike" kern="1200" cap="none" normalizeH="0" baseline="0">
              <a:ln>
                <a:noFill/>
              </a:ln>
              <a:solidFill>
                <a:srgbClr val="0000FF"/>
              </a:solidFill>
              <a:effectLst/>
              <a:latin typeface="Verdana" pitchFamily="34" charset="0"/>
            </a:rPr>
            <a:t>n</a:t>
          </a:r>
        </a:p>
      </dsp:txBody>
      <dsp:txXfrm>
        <a:off x="324132" y="2190895"/>
        <a:ext cx="3085672" cy="1542836"/>
      </dsp:txXfrm>
    </dsp:sp>
    <dsp:sp modelId="{7CA46D9A-0B27-4329-8AB0-745E487F9C9E}">
      <dsp:nvSpPr>
        <dsp:cNvPr id="0" name=""/>
        <dsp:cNvSpPr/>
      </dsp:nvSpPr>
      <dsp:spPr>
        <a:xfrm>
          <a:off x="4057795" y="2190895"/>
          <a:ext cx="3085672" cy="1542836"/>
        </a:xfrm>
        <a:prstGeom prst="rect">
          <a:avLst/>
        </a:prstGeom>
        <a:solidFill>
          <a:schemeClr val="tx1"/>
        </a:solidFill>
        <a:ln w="412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sz="3100" b="1" i="0" u="none" strike="noStrike" kern="1200" cap="none" normalizeH="0" baseline="0" dirty="0">
              <a:ln>
                <a:noFill/>
              </a:ln>
              <a:solidFill>
                <a:srgbClr val="0000FF"/>
              </a:solidFill>
              <a:effectLst/>
              <a:latin typeface="Verdana" pitchFamily="34" charset="0"/>
            </a:rPr>
            <a:t>Reacciones de</a:t>
          </a:r>
          <a:br>
            <a:rPr kumimoji="0" lang="es-MX" sz="3100" b="1" i="0" u="none" strike="noStrike" kern="1200" cap="none" normalizeH="0" baseline="0" dirty="0">
              <a:ln>
                <a:noFill/>
              </a:ln>
              <a:solidFill>
                <a:srgbClr val="0000FF"/>
              </a:solidFill>
              <a:effectLst/>
              <a:latin typeface="Verdana" pitchFamily="34" charset="0"/>
            </a:rPr>
          </a:br>
          <a:r>
            <a:rPr kumimoji="0" lang="es-MX" sz="3100" b="1" i="0" u="none" strike="noStrike" kern="1200" cap="none" normalizeH="0" baseline="0" dirty="0">
              <a:ln>
                <a:noFill/>
              </a:ln>
              <a:solidFill>
                <a:srgbClr val="0000FF"/>
              </a:solidFill>
              <a:effectLst/>
              <a:latin typeface="Verdana" pitchFamily="34" charset="0"/>
            </a:rPr>
            <a:t>condensaci</a:t>
          </a:r>
          <a:r>
            <a:rPr kumimoji="0" lang="es-MX" sz="3100" b="1" i="0" u="none" strike="noStrike" kern="1200" cap="none" normalizeH="0" baseline="0" dirty="0">
              <a:ln>
                <a:noFill/>
              </a:ln>
              <a:solidFill>
                <a:srgbClr val="0000FF"/>
              </a:solidFill>
              <a:effectLst/>
              <a:latin typeface="Arial"/>
            </a:rPr>
            <a:t>ó</a:t>
          </a:r>
          <a:r>
            <a:rPr kumimoji="0" lang="es-MX" sz="3100" b="1" i="0" u="none" strike="noStrike" kern="1200" cap="none" normalizeH="0" baseline="0" dirty="0">
              <a:ln>
                <a:noFill/>
              </a:ln>
              <a:solidFill>
                <a:srgbClr val="0000FF"/>
              </a:solidFill>
              <a:effectLst/>
              <a:latin typeface="Verdana" pitchFamily="34" charset="0"/>
            </a:rPr>
            <a:t>n</a:t>
          </a:r>
        </a:p>
      </dsp:txBody>
      <dsp:txXfrm>
        <a:off x="4057795" y="2190895"/>
        <a:ext cx="3085672" cy="154283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21.emf"/><Relationship Id="rId1" Type="http://schemas.openxmlformats.org/officeDocument/2006/relationships/image" Target="../media/image32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68.emf"/><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1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s-ES"/>
          </a:p>
        </p:txBody>
      </p:sp>
      <p:sp>
        <p:nvSpPr>
          <p:cNvPr id="10711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s-E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11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0711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s-ES"/>
          </a:p>
        </p:txBody>
      </p:sp>
      <p:sp>
        <p:nvSpPr>
          <p:cNvPr id="10711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C5AE313-3908-4CBE-813A-A74C13C791A6}" type="slidenum">
              <a:rPr lang="es-ES" altLang="es-MX"/>
              <a:pPr/>
              <a:t>‹#›</a:t>
            </a:fld>
            <a:endParaRPr lang="es-ES" altLang="es-MX"/>
          </a:p>
        </p:txBody>
      </p:sp>
    </p:spTree>
    <p:extLst>
      <p:ext uri="{BB962C8B-B14F-4D97-AF65-F5344CB8AC3E}">
        <p14:creationId xmlns:p14="http://schemas.microsoft.com/office/powerpoint/2010/main" val="1512942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174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174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39A108A-7C8C-4E18-A54D-7A48064FAD6C}" type="slidenum">
              <a:rPr lang="es-ES" altLang="es-MX" sz="1200"/>
              <a:pPr/>
              <a:t>1</a:t>
            </a:fld>
            <a:endParaRPr lang="es-ES" altLang="es-MX"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a:ln/>
        </p:spPr>
      </p:sp>
      <p:sp>
        <p:nvSpPr>
          <p:cNvPr id="430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430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E212576-D929-4560-9E29-3195F998E1CA}" type="slidenum">
              <a:rPr lang="es-MX" altLang="es-MX" sz="1200"/>
              <a:pPr/>
              <a:t>17</a:t>
            </a:fld>
            <a:endParaRPr lang="es-MX" altLang="es-MX"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ln/>
        </p:spPr>
      </p:sp>
      <p:sp>
        <p:nvSpPr>
          <p:cNvPr id="491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491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745335A-EFC0-46A2-B357-4C37A35BFB7C}" type="slidenum">
              <a:rPr lang="es-ES" altLang="es-MX" sz="1200"/>
              <a:pPr/>
              <a:t>22</a:t>
            </a:fld>
            <a:endParaRPr lang="es-ES" altLang="es-MX"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a:ln/>
        </p:spPr>
      </p:sp>
      <p:sp>
        <p:nvSpPr>
          <p:cNvPr id="512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512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0F4A9BC-C166-4241-9DB5-52589C1718B8}" type="slidenum">
              <a:rPr lang="es-ES" altLang="es-MX" sz="1200"/>
              <a:pPr/>
              <a:t>23</a:t>
            </a:fld>
            <a:endParaRPr lang="es-ES" altLang="es-MX"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a:ln/>
        </p:spPr>
      </p:sp>
      <p:sp>
        <p:nvSpPr>
          <p:cNvPr id="532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532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2696C06-C576-44E8-A01D-C3EDB68109FE}" type="slidenum">
              <a:rPr lang="es-ES" altLang="es-MX" sz="1200"/>
              <a:pPr/>
              <a:t>24</a:t>
            </a:fld>
            <a:endParaRPr lang="es-ES" altLang="es-MX"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a:ln/>
        </p:spPr>
      </p:sp>
      <p:sp>
        <p:nvSpPr>
          <p:cNvPr id="552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553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C4EF11B-A8D5-431D-BF0E-FDBEC07F1674}" type="slidenum">
              <a:rPr lang="es-ES" altLang="es-MX" sz="1200"/>
              <a:pPr/>
              <a:t>25</a:t>
            </a:fld>
            <a:endParaRPr lang="es-ES" altLang="es-MX"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96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7A7D24A-CAF3-42B4-8907-546056D3B609}" type="slidenum">
              <a:rPr lang="es-ES" altLang="es-MX" sz="1200"/>
              <a:pPr/>
              <a:t>26</a:t>
            </a:fld>
            <a:endParaRPr lang="es-ES" altLang="es-MX" sz="1200"/>
          </a:p>
        </p:txBody>
      </p:sp>
    </p:spTree>
    <p:extLst>
      <p:ext uri="{BB962C8B-B14F-4D97-AF65-F5344CB8AC3E}">
        <p14:creationId xmlns:p14="http://schemas.microsoft.com/office/powerpoint/2010/main" val="2964882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ln/>
        </p:spPr>
      </p:sp>
      <p:sp>
        <p:nvSpPr>
          <p:cNvPr id="593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5939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F5683F7A-F649-479C-8CFE-F35021DA3BE9}" type="slidenum">
              <a:rPr lang="es-ES" altLang="es-MX" sz="1200"/>
              <a:pPr/>
              <a:t>27</a:t>
            </a:fld>
            <a:endParaRPr lang="es-ES" altLang="es-MX"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a:ln/>
        </p:spPr>
      </p:sp>
      <p:sp>
        <p:nvSpPr>
          <p:cNvPr id="614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14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4BE33EE6-B23E-468A-9104-3EAD9685183C}" type="slidenum">
              <a:rPr lang="es-ES" altLang="es-MX" sz="1200"/>
              <a:pPr/>
              <a:t>28</a:t>
            </a:fld>
            <a:endParaRPr lang="es-ES" altLang="es-MX"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p:cNvSpPr>
            <a:spLocks noGrp="1" noRot="1" noChangeAspect="1" noTextEdit="1"/>
          </p:cNvSpPr>
          <p:nvPr>
            <p:ph type="sldImg"/>
          </p:nvPr>
        </p:nvSpPr>
        <p:spPr>
          <a:ln/>
        </p:spPr>
      </p:sp>
      <p:sp>
        <p:nvSpPr>
          <p:cNvPr id="634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34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853A039-FA0C-4366-B8B4-DD28FCC3CB67}" type="slidenum">
              <a:rPr lang="es-ES" altLang="es-MX" sz="1200"/>
              <a:pPr/>
              <a:t>29</a:t>
            </a:fld>
            <a:endParaRPr lang="es-ES" altLang="es-MX"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D032F56-D389-4531-8A4A-51AB91F98B3F}" type="slidenum">
              <a:rPr lang="es-ES" altLang="es-MX" sz="1200"/>
              <a:pPr/>
              <a:t>30</a:t>
            </a:fld>
            <a:endParaRPr lang="es-ES" altLang="es-MX"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2718F40-AEC5-402C-86E8-3DF964E2DC05}" type="slidenum">
              <a:rPr lang="es-ES" altLang="es-MX" sz="1200"/>
              <a:pPr/>
              <a:t>2</a:t>
            </a:fld>
            <a:endParaRPr lang="es-ES" altLang="es-MX"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696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7A7D24A-CAF3-42B4-8907-546056D3B609}" type="slidenum">
              <a:rPr lang="es-ES" altLang="es-MX" sz="1200"/>
              <a:pPr/>
              <a:t>31</a:t>
            </a:fld>
            <a:endParaRPr lang="es-ES" altLang="es-MX"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a:ln/>
        </p:spPr>
      </p:sp>
      <p:sp>
        <p:nvSpPr>
          <p:cNvPr id="716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716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08871E6-3181-4299-9D84-113C876F8D05}" type="slidenum">
              <a:rPr lang="es-ES" altLang="es-MX" sz="1200"/>
              <a:pPr/>
              <a:t>32</a:t>
            </a:fld>
            <a:endParaRPr lang="es-ES" altLang="es-MX"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a:ln/>
        </p:spPr>
      </p:sp>
      <p:sp>
        <p:nvSpPr>
          <p:cNvPr id="73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737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2B0AA7E-F559-41C5-89B8-703ECF5A9310}" type="slidenum">
              <a:rPr lang="es-ES" altLang="es-MX" sz="1200"/>
              <a:pPr/>
              <a:t>33</a:t>
            </a:fld>
            <a:endParaRPr lang="es-ES" altLang="es-MX"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a:ln/>
        </p:spPr>
      </p:sp>
      <p:sp>
        <p:nvSpPr>
          <p:cNvPr id="757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757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65FF4B9-03FE-4607-A9E6-F0CB71ADBC56}" type="slidenum">
              <a:rPr lang="es-ES" altLang="es-MX" sz="1200"/>
              <a:pPr/>
              <a:t>34</a:t>
            </a:fld>
            <a:endParaRPr lang="es-ES" altLang="es-MX"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Marcador de imagen de diapositiva"/>
          <p:cNvSpPr>
            <a:spLocks noGrp="1" noRot="1" noChangeAspect="1" noTextEdit="1"/>
          </p:cNvSpPr>
          <p:nvPr>
            <p:ph type="sldImg"/>
          </p:nvPr>
        </p:nvSpPr>
        <p:spPr>
          <a:ln/>
        </p:spPr>
      </p:sp>
      <p:sp>
        <p:nvSpPr>
          <p:cNvPr id="778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778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FE05D2F-D55F-4EB2-B495-8326C4B3E9B4}" type="slidenum">
              <a:rPr lang="es-ES" altLang="es-MX" sz="1200"/>
              <a:pPr/>
              <a:t>35</a:t>
            </a:fld>
            <a:endParaRPr lang="es-ES" altLang="es-MX"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p:cNvSpPr>
            <a:spLocks noGrp="1" noRot="1" noChangeAspect="1" noTextEdit="1"/>
          </p:cNvSpPr>
          <p:nvPr>
            <p:ph type="sldImg"/>
          </p:nvPr>
        </p:nvSpPr>
        <p:spPr>
          <a:ln/>
        </p:spPr>
      </p:sp>
      <p:sp>
        <p:nvSpPr>
          <p:cNvPr id="798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798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31E0A4F-97B6-4990-928C-481AD5E12F8E}" type="slidenum">
              <a:rPr lang="es-ES" altLang="es-MX" sz="1200"/>
              <a:pPr/>
              <a:t>36</a:t>
            </a:fld>
            <a:endParaRPr lang="es-ES" altLang="es-MX"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a:ln/>
        </p:spPr>
      </p:sp>
      <p:sp>
        <p:nvSpPr>
          <p:cNvPr id="819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819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AE1B2DD-DA69-440B-8A6C-17A49121336D}" type="slidenum">
              <a:rPr lang="es-ES" altLang="es-MX" sz="1200"/>
              <a:pPr/>
              <a:t>37</a:t>
            </a:fld>
            <a:endParaRPr lang="es-ES" altLang="es-MX"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a:ln/>
        </p:spPr>
      </p:sp>
      <p:sp>
        <p:nvSpPr>
          <p:cNvPr id="839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8397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3330120-C37A-4134-A558-740244EEA794}" type="slidenum">
              <a:rPr lang="es-ES" altLang="es-MX" sz="1200"/>
              <a:pPr/>
              <a:t>38</a:t>
            </a:fld>
            <a:endParaRPr lang="es-ES" altLang="es-MX"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a:ln/>
        </p:spPr>
      </p:sp>
      <p:sp>
        <p:nvSpPr>
          <p:cNvPr id="860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8602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E15AB596-934C-480E-A9C2-5B866F3B92C7}" type="slidenum">
              <a:rPr lang="es-ES" altLang="es-MX" sz="1200"/>
              <a:pPr/>
              <a:t>39</a:t>
            </a:fld>
            <a:endParaRPr lang="es-ES" altLang="es-MX"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a:ln/>
        </p:spPr>
      </p:sp>
      <p:sp>
        <p:nvSpPr>
          <p:cNvPr id="962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962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67C91C3-1B1C-4462-B883-C02D8ED92233}" type="slidenum">
              <a:rPr lang="es-ES" altLang="es-MX" sz="1200"/>
              <a:pPr/>
              <a:t>40</a:t>
            </a:fld>
            <a:endParaRPr lang="es-ES" altLang="es-MX"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B476CA6-06B4-498C-8750-5BBAD9B75094}" type="slidenum">
              <a:rPr lang="es-ES" altLang="es-MX" sz="1200"/>
              <a:pPr/>
              <a:t>3</a:t>
            </a:fld>
            <a:endParaRPr lang="es-ES" altLang="es-MX"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a:ln/>
        </p:spPr>
      </p:sp>
      <p:sp>
        <p:nvSpPr>
          <p:cNvPr id="983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983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E1B56CC-7CCD-43A7-A4E8-14D4F6F7DDB1}" type="slidenum">
              <a:rPr lang="es-ES" altLang="es-MX" sz="1200"/>
              <a:pPr/>
              <a:t>41</a:t>
            </a:fld>
            <a:endParaRPr lang="es-ES" altLang="es-MX"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a:ln/>
        </p:spPr>
      </p:sp>
      <p:sp>
        <p:nvSpPr>
          <p:cNvPr id="1003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1003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942659F-2669-483A-8467-CE57267C75AB}" type="slidenum">
              <a:rPr lang="es-ES" altLang="es-MX" sz="1200"/>
              <a:pPr/>
              <a:t>42</a:t>
            </a:fld>
            <a:endParaRPr lang="es-ES" altLang="es-MX"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a:ln/>
        </p:spPr>
      </p:sp>
      <p:sp>
        <p:nvSpPr>
          <p:cNvPr id="1024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dirty="0"/>
          </a:p>
        </p:txBody>
      </p:sp>
      <p:sp>
        <p:nvSpPr>
          <p:cNvPr id="1024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CF1B05E-2ABA-4CE5-9A19-6BE91F84D724}" type="slidenum">
              <a:rPr lang="es-ES" altLang="es-MX" sz="1200"/>
              <a:pPr/>
              <a:t>43</a:t>
            </a:fld>
            <a:endParaRPr lang="es-ES" altLang="es-MX"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a:ln/>
        </p:spPr>
      </p:sp>
      <p:sp>
        <p:nvSpPr>
          <p:cNvPr id="1044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1044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B85FBAD-A02B-4663-B1B6-FFDA55102680}" type="slidenum">
              <a:rPr lang="es-ES" altLang="es-MX" sz="1200"/>
              <a:pPr/>
              <a:t>44</a:t>
            </a:fld>
            <a:endParaRPr lang="es-ES" altLang="es-MX"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82403900-87A5-40AD-BD66-0D3B46F7DC41}" type="slidenum">
              <a:rPr lang="es-ES" altLang="es-MX" sz="1200"/>
              <a:pPr algn="r" eaLnBrk="1" hangingPunct="1"/>
              <a:t>45</a:t>
            </a:fld>
            <a:endParaRPr lang="es-ES" altLang="es-MX"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139AC9B3-FEE5-483E-9826-8827A268C2DF}" type="slidenum">
              <a:rPr lang="es-ES" altLang="es-MX" sz="1200"/>
              <a:pPr algn="r" eaLnBrk="1" hangingPunct="1"/>
              <a:t>46</a:t>
            </a:fld>
            <a:endParaRPr lang="es-ES" altLang="es-MX"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FA2E0F12-7C73-4A87-BE74-C91FD06C210D}" type="slidenum">
              <a:rPr lang="es-ES" altLang="es-MX" sz="1200"/>
              <a:pPr algn="r" eaLnBrk="1" hangingPunct="1"/>
              <a:t>47</a:t>
            </a:fld>
            <a:endParaRPr lang="es-ES" altLang="es-MX"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5E91996B-55D8-4468-9BEE-5D93EE3FD1C1}" type="slidenum">
              <a:rPr lang="es-ES" altLang="es-MX" sz="1200"/>
              <a:pPr algn="r" eaLnBrk="1" hangingPunct="1"/>
              <a:t>48</a:t>
            </a:fld>
            <a:endParaRPr lang="es-ES" altLang="es-MX"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A6188745-754F-418B-9D50-98CB1704CD35}" type="slidenum">
              <a:rPr lang="es-ES" altLang="es-MX" sz="1200"/>
              <a:pPr algn="r" eaLnBrk="1" hangingPunct="1"/>
              <a:t>50</a:t>
            </a:fld>
            <a:endParaRPr lang="es-ES" altLang="es-MX"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B82C276D-C6C3-4654-9447-3CE2D4A179E3}" type="slidenum">
              <a:rPr lang="es-ES" altLang="es-MX" sz="1200"/>
              <a:pPr algn="r" eaLnBrk="1" hangingPunct="1"/>
              <a:t>51</a:t>
            </a:fld>
            <a:endParaRPr lang="es-ES" altLang="es-MX" sz="120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DE499CB1-585B-4133-83C4-0B17DCF52228}" type="slidenum">
              <a:rPr lang="es-ES" altLang="es-MX" sz="1200"/>
              <a:pPr/>
              <a:t>5</a:t>
            </a:fld>
            <a:endParaRPr lang="es-ES" altLang="es-MX"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605E6681-412C-4D5E-9BC4-36CFFC9CE611}" type="slidenum">
              <a:rPr lang="es-ES" altLang="es-MX" sz="1200"/>
              <a:pPr algn="r" eaLnBrk="1" hangingPunct="1"/>
              <a:t>53</a:t>
            </a:fld>
            <a:endParaRPr lang="es-ES" altLang="es-MX"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CFF210D8-27B8-40E6-9404-08D05BC7B66E}" type="slidenum">
              <a:rPr lang="es-ES" altLang="es-MX" sz="1200"/>
              <a:pPr algn="r" eaLnBrk="1" hangingPunct="1"/>
              <a:t>54</a:t>
            </a:fld>
            <a:endParaRPr lang="es-ES" altLang="es-MX"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CF6BC365-68A3-4687-B4D3-1D24607A29D9}" type="slidenum">
              <a:rPr lang="es-ES" altLang="es-MX" sz="1200"/>
              <a:pPr algn="r" eaLnBrk="1" hangingPunct="1"/>
              <a:t>55</a:t>
            </a:fld>
            <a:endParaRPr lang="es-ES" altLang="es-MX"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C5176E5A-A746-4EE1-B3FE-B3E694A0F594}" type="slidenum">
              <a:rPr lang="es-ES" altLang="es-MX" sz="1200"/>
              <a:pPr algn="r" eaLnBrk="1" hangingPunct="1"/>
              <a:t>56</a:t>
            </a:fld>
            <a:endParaRPr lang="es-ES" altLang="es-MX"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2FB514C8-2517-42F4-8751-FAF553D2F49C}" type="slidenum">
              <a:rPr lang="es-ES" altLang="es-MX" sz="1200"/>
              <a:pPr algn="r" eaLnBrk="1" hangingPunct="1"/>
              <a:t>60</a:t>
            </a:fld>
            <a:endParaRPr lang="es-ES" altLang="es-MX"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FD753C5B-2E9C-42FD-A05E-7342AB986171}" type="slidenum">
              <a:rPr lang="es-ES" altLang="es-MX" sz="1200"/>
              <a:pPr algn="r" eaLnBrk="1" hangingPunct="1"/>
              <a:t>61</a:t>
            </a:fld>
            <a:endParaRPr lang="es-ES" altLang="es-MX"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a:ln/>
        </p:spPr>
      </p:sp>
      <p:sp>
        <p:nvSpPr>
          <p:cNvPr id="675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dirty="0"/>
          </a:p>
        </p:txBody>
      </p:sp>
      <p:sp>
        <p:nvSpPr>
          <p:cNvPr id="6758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A9B7CDD-1926-4D46-AA90-DBDA6F49A777}" type="slidenum">
              <a:rPr lang="es-ES" altLang="es-MX" sz="1200"/>
              <a:pPr/>
              <a:t>62</a:t>
            </a:fld>
            <a:endParaRPr lang="es-ES" altLang="es-MX" sz="1200"/>
          </a:p>
        </p:txBody>
      </p:sp>
    </p:spTree>
    <p:extLst>
      <p:ext uri="{BB962C8B-B14F-4D97-AF65-F5344CB8AC3E}">
        <p14:creationId xmlns:p14="http://schemas.microsoft.com/office/powerpoint/2010/main" val="2177323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276E5B99-B0CD-4ED7-B165-F69D5F808C35}" type="slidenum">
              <a:rPr lang="es-ES" altLang="es-MX" sz="1200"/>
              <a:pPr algn="r" eaLnBrk="1" hangingPunct="1"/>
              <a:t>63</a:t>
            </a:fld>
            <a:endParaRPr lang="es-ES" altLang="es-MX"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B0C22793-7B69-48DF-BF5B-177EBC780F6D}" type="slidenum">
              <a:rPr lang="es-ES" altLang="es-MX" sz="1200"/>
              <a:pPr algn="r" eaLnBrk="1" hangingPunct="1"/>
              <a:t>64</a:t>
            </a:fld>
            <a:endParaRPr lang="es-ES" altLang="es-MX"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DE453166-5DF7-427E-8FD1-9045C880EC34}" type="slidenum">
              <a:rPr lang="es-ES" altLang="es-MX" sz="1200"/>
              <a:pPr algn="r" eaLnBrk="1" hangingPunct="1"/>
              <a:t>65</a:t>
            </a:fld>
            <a:endParaRPr lang="es-ES" altLang="es-MX"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66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947CCDC-6B7A-4BBE-AD91-79B1421C4911}" type="slidenum">
              <a:rPr lang="es-ES" altLang="es-MX" sz="1200"/>
              <a:pPr/>
              <a:t>6</a:t>
            </a:fld>
            <a:endParaRPr lang="es-ES" altLang="es-MX"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C6BA93A2-D1E5-4E8C-9F01-CACB2FF28DB0}" type="slidenum">
              <a:rPr lang="es-ES" altLang="es-MX" sz="1200"/>
              <a:pPr algn="r" eaLnBrk="1" hangingPunct="1"/>
              <a:t>70</a:t>
            </a:fld>
            <a:endParaRPr lang="es-ES" altLang="es-MX"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7C910791-EE14-4DCF-A937-BEF86981A629}" type="slidenum">
              <a:rPr lang="es-ES" altLang="es-MX" sz="1200"/>
              <a:pPr algn="r" eaLnBrk="1" hangingPunct="1"/>
              <a:t>71</a:t>
            </a:fld>
            <a:endParaRPr lang="es-ES" altLang="es-MX"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182B9643-AA93-4593-BF49-D4CDE2BCC22A}" type="slidenum">
              <a:rPr lang="es-ES" altLang="es-MX" sz="1200"/>
              <a:pPr algn="r" eaLnBrk="1" hangingPunct="1"/>
              <a:t>73</a:t>
            </a:fld>
            <a:endParaRPr lang="es-ES" altLang="es-MX"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C1887DC3-C280-477C-A139-531C26A9205A}" type="slidenum">
              <a:rPr lang="es-ES" altLang="es-MX" sz="1200"/>
              <a:pPr algn="r" eaLnBrk="1" hangingPunct="1"/>
              <a:t>74</a:t>
            </a:fld>
            <a:endParaRPr lang="es-ES" altLang="es-MX"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Marcador de imagen de diapositiva"/>
          <p:cNvSpPr>
            <a:spLocks noGrp="1" noRot="1" noChangeAspect="1" noTextEdit="1"/>
          </p:cNvSpPr>
          <p:nvPr>
            <p:ph type="sldImg"/>
          </p:nvPr>
        </p:nvSpPr>
        <p:spPr>
          <a:ln/>
        </p:spPr>
      </p:sp>
      <p:sp>
        <p:nvSpPr>
          <p:cNvPr id="1771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177156"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hangingPunct="1"/>
            <a:fld id="{84413DB2-1B48-4178-97B2-1E7FD7CE5E0D}" type="slidenum">
              <a:rPr lang="es-ES" altLang="es-MX" sz="1200"/>
              <a:pPr algn="r" eaLnBrk="1" hangingPunct="1"/>
              <a:t>78</a:t>
            </a:fld>
            <a:endParaRPr lang="es-ES" altLang="es-MX"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1 Marcador de imagen de diapositiva"/>
          <p:cNvSpPr>
            <a:spLocks noGrp="1" noRot="1" noChangeAspect="1" noTextEdit="1"/>
          </p:cNvSpPr>
          <p:nvPr>
            <p:ph type="sldImg"/>
          </p:nvPr>
        </p:nvSpPr>
        <p:spPr>
          <a:ln/>
        </p:spPr>
      </p:sp>
      <p:sp>
        <p:nvSpPr>
          <p:cNvPr id="229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293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20940C0-F997-472D-B579-AC60BBA76704}" type="slidenum">
              <a:rPr lang="es-ES" altLang="es-MX" sz="1200"/>
              <a:pPr/>
              <a:t>81</a:t>
            </a:fld>
            <a:endParaRPr lang="es-ES" altLang="es-MX"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415FD6C8-3405-4DC1-B7C4-ED38EC4934A3}" type="slidenum">
              <a:rPr lang="es-ES" altLang="es-MX" sz="1200"/>
              <a:pPr/>
              <a:t>7</a:t>
            </a:fld>
            <a:endParaRPr lang="es-ES" altLang="es-MX"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Marcador de imagen de diapositiva"/>
          <p:cNvSpPr>
            <a:spLocks noGrp="1" noRot="1" noChangeAspect="1" noTextEdit="1"/>
          </p:cNvSpPr>
          <p:nvPr>
            <p:ph type="sldImg"/>
          </p:nvPr>
        </p:nvSpPr>
        <p:spPr>
          <a:ln/>
        </p:spPr>
      </p:sp>
      <p:sp>
        <p:nvSpPr>
          <p:cNvPr id="2314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314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A545B03-DDD5-4B4B-BF90-8FB45850D5E3}" type="slidenum">
              <a:rPr lang="es-ES" altLang="es-MX" sz="1200"/>
              <a:pPr/>
              <a:t>82</a:t>
            </a:fld>
            <a:endParaRPr lang="es-ES" altLang="es-MX"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Marcador de imagen de diapositiva"/>
          <p:cNvSpPr>
            <a:spLocks noGrp="1" noRot="1" noChangeAspect="1" noTextEdit="1"/>
          </p:cNvSpPr>
          <p:nvPr>
            <p:ph type="sldImg"/>
          </p:nvPr>
        </p:nvSpPr>
        <p:spPr>
          <a:ln/>
        </p:spPr>
      </p:sp>
      <p:sp>
        <p:nvSpPr>
          <p:cNvPr id="2334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334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10749E2-7FD5-461E-ABA7-1383A81CD19D}" type="slidenum">
              <a:rPr lang="es-ES" altLang="es-MX" sz="1200"/>
              <a:pPr/>
              <a:t>83</a:t>
            </a:fld>
            <a:endParaRPr lang="es-ES" altLang="es-MX"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Marcador de imagen de diapositiva"/>
          <p:cNvSpPr>
            <a:spLocks noGrp="1" noRot="1" noChangeAspect="1" noTextEdit="1"/>
          </p:cNvSpPr>
          <p:nvPr>
            <p:ph type="sldImg"/>
          </p:nvPr>
        </p:nvSpPr>
        <p:spPr>
          <a:ln/>
        </p:spPr>
      </p:sp>
      <p:sp>
        <p:nvSpPr>
          <p:cNvPr id="2365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3654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EF653F6D-848F-4968-B101-05D50C1D6F53}" type="slidenum">
              <a:rPr lang="es-ES" altLang="es-MX" sz="1200"/>
              <a:pPr/>
              <a:t>85</a:t>
            </a:fld>
            <a:endParaRPr lang="es-ES" altLang="es-MX"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1 Marcador de imagen de diapositiva"/>
          <p:cNvSpPr>
            <a:spLocks noGrp="1" noRot="1" noChangeAspect="1" noTextEdit="1"/>
          </p:cNvSpPr>
          <p:nvPr>
            <p:ph type="sldImg"/>
          </p:nvPr>
        </p:nvSpPr>
        <p:spPr>
          <a:ln/>
        </p:spPr>
      </p:sp>
      <p:sp>
        <p:nvSpPr>
          <p:cNvPr id="2437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437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D8CD818A-0BD6-49C6-B16D-FDCD9602149A}" type="slidenum">
              <a:rPr lang="es-ES" altLang="es-MX" sz="1200"/>
              <a:pPr/>
              <a:t>91</a:t>
            </a:fld>
            <a:endParaRPr lang="es-ES" altLang="es-MX"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1 Marcador de imagen de diapositiva"/>
          <p:cNvSpPr>
            <a:spLocks noGrp="1" noRot="1" noChangeAspect="1" noTextEdit="1"/>
          </p:cNvSpPr>
          <p:nvPr>
            <p:ph type="sldImg"/>
          </p:nvPr>
        </p:nvSpPr>
        <p:spPr>
          <a:ln/>
        </p:spPr>
      </p:sp>
      <p:sp>
        <p:nvSpPr>
          <p:cNvPr id="2467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4678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939C578-10B7-4362-817A-B05AD3DEB4A3}" type="slidenum">
              <a:rPr lang="es-ES" altLang="es-MX" sz="1200"/>
              <a:pPr/>
              <a:t>93</a:t>
            </a:fld>
            <a:endParaRPr lang="es-ES" altLang="es-MX"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1 Marcador de imagen de diapositiva"/>
          <p:cNvSpPr>
            <a:spLocks noGrp="1" noRot="1" noChangeAspect="1" noTextEdit="1"/>
          </p:cNvSpPr>
          <p:nvPr>
            <p:ph type="sldImg"/>
          </p:nvPr>
        </p:nvSpPr>
        <p:spPr>
          <a:ln/>
        </p:spPr>
      </p:sp>
      <p:sp>
        <p:nvSpPr>
          <p:cNvPr id="2488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488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BA18FF1-6948-402E-A35B-6B3A56944E82}" type="slidenum">
              <a:rPr lang="es-ES" altLang="es-MX" sz="1200"/>
              <a:pPr/>
              <a:t>96</a:t>
            </a:fld>
            <a:endParaRPr lang="es-ES" altLang="es-MX"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1 Marcador de imagen de diapositiva"/>
          <p:cNvSpPr>
            <a:spLocks noGrp="1" noRot="1" noChangeAspect="1" noTextEdit="1"/>
          </p:cNvSpPr>
          <p:nvPr>
            <p:ph type="sldImg"/>
          </p:nvPr>
        </p:nvSpPr>
        <p:spPr>
          <a:ln/>
        </p:spPr>
      </p:sp>
      <p:sp>
        <p:nvSpPr>
          <p:cNvPr id="2508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508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9E52B51-343E-457B-B177-8AAE9C7A3AF7}" type="slidenum">
              <a:rPr lang="es-ES" altLang="es-MX" sz="1200"/>
              <a:pPr/>
              <a:t>97</a:t>
            </a:fld>
            <a:endParaRPr lang="es-ES" altLang="es-MX"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Marcador de imagen de diapositiva"/>
          <p:cNvSpPr>
            <a:spLocks noGrp="1" noRot="1" noChangeAspect="1" noTextEdit="1"/>
          </p:cNvSpPr>
          <p:nvPr>
            <p:ph type="sldImg"/>
          </p:nvPr>
        </p:nvSpPr>
        <p:spPr>
          <a:ln/>
        </p:spPr>
      </p:sp>
      <p:sp>
        <p:nvSpPr>
          <p:cNvPr id="252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529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C8F6F7F-E0A7-448E-986B-CDE3210B9A7F}" type="slidenum">
              <a:rPr lang="es-ES" altLang="es-MX" sz="1200"/>
              <a:pPr/>
              <a:t>98</a:t>
            </a:fld>
            <a:endParaRPr lang="es-ES" altLang="es-MX"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1 Marcador de imagen de diapositiva"/>
          <p:cNvSpPr>
            <a:spLocks noGrp="1" noRot="1" noChangeAspect="1" noTextEdit="1"/>
          </p:cNvSpPr>
          <p:nvPr>
            <p:ph type="sldImg"/>
          </p:nvPr>
        </p:nvSpPr>
        <p:spPr>
          <a:ln/>
        </p:spPr>
      </p:sp>
      <p:sp>
        <p:nvSpPr>
          <p:cNvPr id="2560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560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4D997C59-2BB8-4C0D-B164-A621093BD8EE}" type="slidenum">
              <a:rPr lang="es-ES" altLang="es-MX" sz="1200"/>
              <a:pPr/>
              <a:t>100</a:t>
            </a:fld>
            <a:endParaRPr lang="es-ES" altLang="es-MX"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1 Marcador de imagen de diapositiva"/>
          <p:cNvSpPr>
            <a:spLocks noGrp="1" noRot="1" noChangeAspect="1" noTextEdit="1"/>
          </p:cNvSpPr>
          <p:nvPr>
            <p:ph type="sldImg"/>
          </p:nvPr>
        </p:nvSpPr>
        <p:spPr>
          <a:ln/>
        </p:spPr>
      </p:sp>
      <p:sp>
        <p:nvSpPr>
          <p:cNvPr id="2580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580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C4E624F-D55A-4A55-9D63-B9D1BADD52E5}" type="slidenum">
              <a:rPr lang="es-ES" altLang="es-MX" sz="1200"/>
              <a:pPr/>
              <a:t>101</a:t>
            </a:fld>
            <a:endParaRPr lang="es-ES" altLang="es-MX"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AD94979-2777-4525-8682-BFA4BCEF1186}" type="slidenum">
              <a:rPr lang="es-ES" altLang="es-MX" sz="1200"/>
              <a:pPr/>
              <a:t>8</a:t>
            </a:fld>
            <a:endParaRPr lang="es-ES" altLang="es-MX"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1 Marcador de imagen de diapositiva"/>
          <p:cNvSpPr>
            <a:spLocks noGrp="1" noRot="1" noChangeAspect="1" noTextEdit="1"/>
          </p:cNvSpPr>
          <p:nvPr>
            <p:ph type="sldImg"/>
          </p:nvPr>
        </p:nvSpPr>
        <p:spPr>
          <a:ln/>
        </p:spPr>
      </p:sp>
      <p:sp>
        <p:nvSpPr>
          <p:cNvPr id="3072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072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AE02512-AE79-4AC5-A07F-3A8D2C48FA73}" type="slidenum">
              <a:rPr lang="es-ES" altLang="es-MX" sz="1200"/>
              <a:pPr/>
              <a:t>110</a:t>
            </a:fld>
            <a:endParaRPr lang="es-ES" altLang="es-MX"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1 Marcador de imagen de diapositiva"/>
          <p:cNvSpPr>
            <a:spLocks noGrp="1" noRot="1" noChangeAspect="1" noTextEdit="1"/>
          </p:cNvSpPr>
          <p:nvPr>
            <p:ph type="sldImg"/>
          </p:nvPr>
        </p:nvSpPr>
        <p:spPr>
          <a:ln/>
        </p:spPr>
      </p:sp>
      <p:sp>
        <p:nvSpPr>
          <p:cNvPr id="3092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092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CB014C1-8C25-4576-950C-9161A3564093}" type="slidenum">
              <a:rPr lang="es-ES" altLang="es-MX" sz="1200"/>
              <a:pPr/>
              <a:t>111</a:t>
            </a:fld>
            <a:endParaRPr lang="es-ES" altLang="es-MX"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1 Marcador de imagen de diapositiva"/>
          <p:cNvSpPr>
            <a:spLocks noGrp="1" noRot="1" noChangeAspect="1" noTextEdit="1"/>
          </p:cNvSpPr>
          <p:nvPr>
            <p:ph type="sldImg"/>
          </p:nvPr>
        </p:nvSpPr>
        <p:spPr>
          <a:ln/>
        </p:spPr>
      </p:sp>
      <p:sp>
        <p:nvSpPr>
          <p:cNvPr id="3112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113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F9DA505-8052-455B-9E8C-6B94FC85C325}" type="slidenum">
              <a:rPr lang="es-ES" altLang="es-MX" sz="1200"/>
              <a:pPr/>
              <a:t>113</a:t>
            </a:fld>
            <a:endParaRPr lang="es-ES" altLang="es-MX"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1 Marcador de imagen de diapositiva"/>
          <p:cNvSpPr>
            <a:spLocks noGrp="1" noRot="1" noChangeAspect="1" noTextEdit="1"/>
          </p:cNvSpPr>
          <p:nvPr>
            <p:ph type="sldImg"/>
          </p:nvPr>
        </p:nvSpPr>
        <p:spPr>
          <a:ln/>
        </p:spPr>
      </p:sp>
      <p:sp>
        <p:nvSpPr>
          <p:cNvPr id="3133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1334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BFFCCBB-BDE1-43F5-99C3-D460ABF72466}" type="slidenum">
              <a:rPr lang="es-ES" altLang="es-MX" sz="1200"/>
              <a:pPr/>
              <a:t>114</a:t>
            </a:fld>
            <a:endParaRPr lang="es-ES" altLang="es-MX"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1 Marcador de imagen de diapositiva"/>
          <p:cNvSpPr>
            <a:spLocks noGrp="1" noRot="1" noChangeAspect="1" noTextEdit="1"/>
          </p:cNvSpPr>
          <p:nvPr>
            <p:ph type="sldImg"/>
          </p:nvPr>
        </p:nvSpPr>
        <p:spPr>
          <a:ln/>
        </p:spPr>
      </p:sp>
      <p:sp>
        <p:nvSpPr>
          <p:cNvPr id="3153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1539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53DB1D8-8555-4534-B266-AAB3925D47E4}" type="slidenum">
              <a:rPr lang="es-ES" altLang="es-MX" sz="1200"/>
              <a:pPr/>
              <a:t>115</a:t>
            </a:fld>
            <a:endParaRPr lang="es-ES" altLang="es-MX"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1 Marcador de imagen de diapositiva"/>
          <p:cNvSpPr>
            <a:spLocks noGrp="1" noRot="1" noChangeAspect="1" noTextEdit="1"/>
          </p:cNvSpPr>
          <p:nvPr>
            <p:ph type="sldImg"/>
          </p:nvPr>
        </p:nvSpPr>
        <p:spPr>
          <a:ln/>
        </p:spPr>
      </p:sp>
      <p:sp>
        <p:nvSpPr>
          <p:cNvPr id="3174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174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3A97CE0-18E8-459A-B232-14B53D384D9D}" type="slidenum">
              <a:rPr lang="es-ES" altLang="es-MX" sz="1200"/>
              <a:pPr/>
              <a:t>116</a:t>
            </a:fld>
            <a:endParaRPr lang="es-ES" altLang="es-MX"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1 Marcador de imagen de diapositiva"/>
          <p:cNvSpPr>
            <a:spLocks noGrp="1" noRot="1" noChangeAspect="1" noTextEdit="1"/>
          </p:cNvSpPr>
          <p:nvPr>
            <p:ph type="sldImg"/>
          </p:nvPr>
        </p:nvSpPr>
        <p:spPr>
          <a:ln/>
        </p:spPr>
      </p:sp>
      <p:sp>
        <p:nvSpPr>
          <p:cNvPr id="3194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194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F7258FC6-2612-4A56-9A9C-68E1690EB2E8}" type="slidenum">
              <a:rPr lang="es-ES" altLang="es-MX" sz="1200"/>
              <a:pPr/>
              <a:t>117</a:t>
            </a:fld>
            <a:endParaRPr lang="es-ES" altLang="es-MX"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1 Marcador de imagen de diapositiva"/>
          <p:cNvSpPr>
            <a:spLocks noGrp="1" noRot="1" noChangeAspect="1" noTextEdit="1"/>
          </p:cNvSpPr>
          <p:nvPr>
            <p:ph type="sldImg"/>
          </p:nvPr>
        </p:nvSpPr>
        <p:spPr>
          <a:ln/>
        </p:spPr>
      </p:sp>
      <p:sp>
        <p:nvSpPr>
          <p:cNvPr id="3307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307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9E7DA19-EAD6-4B97-814D-9A148B6276F0}" type="slidenum">
              <a:rPr lang="es-ES" altLang="es-MX" sz="1200"/>
              <a:pPr/>
              <a:t>118</a:t>
            </a:fld>
            <a:endParaRPr lang="es-ES" altLang="es-MX"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1 Marcador de imagen de diapositiva"/>
          <p:cNvSpPr>
            <a:spLocks noGrp="1" noRot="1" noChangeAspect="1" noTextEdit="1"/>
          </p:cNvSpPr>
          <p:nvPr>
            <p:ph type="sldImg"/>
          </p:nvPr>
        </p:nvSpPr>
        <p:spPr>
          <a:ln/>
        </p:spPr>
      </p:sp>
      <p:sp>
        <p:nvSpPr>
          <p:cNvPr id="3328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328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8709487-FA14-4A1F-B983-8BE07229BE25}" type="slidenum">
              <a:rPr lang="es-ES" altLang="es-MX" sz="1200"/>
              <a:pPr/>
              <a:t>119</a:t>
            </a:fld>
            <a:endParaRPr lang="es-ES" altLang="es-MX"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1 Marcador de imagen de diapositiva"/>
          <p:cNvSpPr>
            <a:spLocks noGrp="1" noRot="1" noChangeAspect="1" noTextEdit="1"/>
          </p:cNvSpPr>
          <p:nvPr>
            <p:ph type="sldImg"/>
          </p:nvPr>
        </p:nvSpPr>
        <p:spPr>
          <a:ln/>
        </p:spPr>
      </p:sp>
      <p:sp>
        <p:nvSpPr>
          <p:cNvPr id="3348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348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5A1E192-3711-4C90-B740-F0F37FA23015}" type="slidenum">
              <a:rPr lang="es-ES" altLang="es-MX" sz="1200"/>
              <a:pPr/>
              <a:t>120</a:t>
            </a:fld>
            <a:endParaRPr lang="es-ES" altLang="es-MX"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623D5CD-FDD4-4FB8-8754-7699075EE068}" type="slidenum">
              <a:rPr lang="es-ES" altLang="es-MX" sz="1200"/>
              <a:pPr/>
              <a:t>9</a:t>
            </a:fld>
            <a:endParaRPr lang="es-ES" altLang="es-MX"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D30C93A-5B1A-4E70-ADC0-508E998EE8B5}" type="slidenum">
              <a:rPr lang="es-ES" altLang="es-MX" sz="1200"/>
              <a:pPr/>
              <a:t>130</a:t>
            </a:fld>
            <a:endParaRPr lang="es-ES" altLang="es-MX" sz="1200"/>
          </a:p>
        </p:txBody>
      </p:sp>
      <p:sp>
        <p:nvSpPr>
          <p:cNvPr id="365571" name="Rectangle 2"/>
          <p:cNvSpPr>
            <a:spLocks noGrp="1" noRot="1" noChangeAspect="1" noChangeArrowheads="1" noTextEdit="1"/>
          </p:cNvSpPr>
          <p:nvPr>
            <p:ph type="sldImg"/>
          </p:nvPr>
        </p:nvSpPr>
        <p:spPr>
          <a:xfrm>
            <a:off x="1144588" y="685800"/>
            <a:ext cx="4572000" cy="3429000"/>
          </a:xfrm>
          <a:ln/>
        </p:spPr>
      </p:sp>
      <p:sp>
        <p:nvSpPr>
          <p:cNvPr id="365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DDE7C37-E2E5-4E66-87D4-BE172091BE18}" type="slidenum">
              <a:rPr lang="es-ES" altLang="es-MX" sz="1200"/>
              <a:pPr/>
              <a:t>131</a:t>
            </a:fld>
            <a:endParaRPr lang="es-ES" altLang="es-MX" sz="1200"/>
          </a:p>
        </p:txBody>
      </p:sp>
      <p:sp>
        <p:nvSpPr>
          <p:cNvPr id="367619" name="Rectangle 2"/>
          <p:cNvSpPr>
            <a:spLocks noGrp="1" noRot="1" noChangeAspect="1" noChangeArrowheads="1" noTextEdit="1"/>
          </p:cNvSpPr>
          <p:nvPr>
            <p:ph type="sldImg"/>
          </p:nvPr>
        </p:nvSpPr>
        <p:spPr>
          <a:xfrm>
            <a:off x="1144588" y="685800"/>
            <a:ext cx="4572000" cy="3429000"/>
          </a:xfrm>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FB5B34A-E216-4EC7-A3D0-90F160D218FD}" type="slidenum">
              <a:rPr lang="es-ES" altLang="es-MX" sz="1200"/>
              <a:pPr/>
              <a:t>132</a:t>
            </a:fld>
            <a:endParaRPr lang="es-ES" altLang="es-MX" sz="1200"/>
          </a:p>
        </p:txBody>
      </p:sp>
      <p:sp>
        <p:nvSpPr>
          <p:cNvPr id="369667" name="Rectangle 2"/>
          <p:cNvSpPr>
            <a:spLocks noGrp="1" noRot="1" noChangeAspect="1" noChangeArrowheads="1" noTextEdit="1"/>
          </p:cNvSpPr>
          <p:nvPr>
            <p:ph type="sldImg"/>
          </p:nvPr>
        </p:nvSpPr>
        <p:spPr>
          <a:xfrm>
            <a:off x="1144588" y="685800"/>
            <a:ext cx="4572000" cy="3429000"/>
          </a:xfrm>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DDBB4F8-1C91-4088-B78A-81A27FABE098}" type="slidenum">
              <a:rPr lang="es-ES" altLang="es-MX" sz="1200"/>
              <a:pPr/>
              <a:t>134</a:t>
            </a:fld>
            <a:endParaRPr lang="es-ES" altLang="es-MX" sz="1200"/>
          </a:p>
        </p:txBody>
      </p:sp>
      <p:sp>
        <p:nvSpPr>
          <p:cNvPr id="372739" name="Rectangle 2"/>
          <p:cNvSpPr>
            <a:spLocks noGrp="1" noRot="1" noChangeAspect="1" noChangeArrowheads="1" noTextEdit="1"/>
          </p:cNvSpPr>
          <p:nvPr>
            <p:ph type="sldImg"/>
          </p:nvPr>
        </p:nvSpPr>
        <p:spPr>
          <a:xfrm>
            <a:off x="1144588" y="685800"/>
            <a:ext cx="4572000" cy="3429000"/>
          </a:xfrm>
          <a:ln/>
        </p:spPr>
      </p:sp>
      <p:sp>
        <p:nvSpPr>
          <p:cNvPr id="372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1 Marcador de imagen de diapositiva"/>
          <p:cNvSpPr>
            <a:spLocks noGrp="1" noRot="1" noChangeAspect="1" noTextEdit="1"/>
          </p:cNvSpPr>
          <p:nvPr>
            <p:ph type="sldImg"/>
          </p:nvPr>
        </p:nvSpPr>
        <p:spPr>
          <a:ln/>
        </p:spPr>
      </p:sp>
      <p:sp>
        <p:nvSpPr>
          <p:cNvPr id="2672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672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32571F9-7B16-4C03-972F-3DF81AA44350}" type="slidenum">
              <a:rPr lang="es-ES" altLang="es-MX" sz="1200"/>
              <a:pPr/>
              <a:t>180</a:t>
            </a:fld>
            <a:endParaRPr lang="es-ES" altLang="es-MX" sz="1200"/>
          </a:p>
        </p:txBody>
      </p:sp>
    </p:spTree>
    <p:extLst>
      <p:ext uri="{BB962C8B-B14F-4D97-AF65-F5344CB8AC3E}">
        <p14:creationId xmlns:p14="http://schemas.microsoft.com/office/powerpoint/2010/main" val="17539302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1 Marcador de imagen de diapositiva"/>
          <p:cNvSpPr>
            <a:spLocks noGrp="1" noRot="1" noChangeAspect="1" noTextEdit="1"/>
          </p:cNvSpPr>
          <p:nvPr>
            <p:ph type="sldImg"/>
          </p:nvPr>
        </p:nvSpPr>
        <p:spPr>
          <a:ln/>
        </p:spPr>
      </p:sp>
      <p:sp>
        <p:nvSpPr>
          <p:cNvPr id="2693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693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B5167BE7-A8A2-4455-BFA0-B3243C482EC5}" type="slidenum">
              <a:rPr lang="es-ES" altLang="es-MX" sz="1200"/>
              <a:pPr/>
              <a:t>181</a:t>
            </a:fld>
            <a:endParaRPr lang="es-ES" altLang="es-MX" sz="1200"/>
          </a:p>
        </p:txBody>
      </p:sp>
    </p:spTree>
    <p:extLst>
      <p:ext uri="{BB962C8B-B14F-4D97-AF65-F5344CB8AC3E}">
        <p14:creationId xmlns:p14="http://schemas.microsoft.com/office/powerpoint/2010/main" val="14650808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1 Marcador de imagen de diapositiva"/>
          <p:cNvSpPr>
            <a:spLocks noGrp="1" noRot="1" noChangeAspect="1" noTextEdit="1"/>
          </p:cNvSpPr>
          <p:nvPr>
            <p:ph type="sldImg"/>
          </p:nvPr>
        </p:nvSpPr>
        <p:spPr>
          <a:ln/>
        </p:spPr>
      </p:sp>
      <p:sp>
        <p:nvSpPr>
          <p:cNvPr id="2713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7136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D6523B3-E2C5-441B-AD16-70B1FE21CFEB}" type="slidenum">
              <a:rPr lang="es-ES" altLang="es-MX" sz="1200"/>
              <a:pPr/>
              <a:t>182</a:t>
            </a:fld>
            <a:endParaRPr lang="es-ES" altLang="es-MX" sz="1200"/>
          </a:p>
        </p:txBody>
      </p:sp>
    </p:spTree>
    <p:extLst>
      <p:ext uri="{BB962C8B-B14F-4D97-AF65-F5344CB8AC3E}">
        <p14:creationId xmlns:p14="http://schemas.microsoft.com/office/powerpoint/2010/main" val="1348244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1 Marcador de imagen de diapositiva"/>
          <p:cNvSpPr>
            <a:spLocks noGrp="1" noRot="1" noChangeAspect="1" noTextEdit="1"/>
          </p:cNvSpPr>
          <p:nvPr>
            <p:ph type="sldImg"/>
          </p:nvPr>
        </p:nvSpPr>
        <p:spPr>
          <a:ln/>
        </p:spPr>
      </p:sp>
      <p:sp>
        <p:nvSpPr>
          <p:cNvPr id="277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77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E179C17D-6B54-4F15-B886-891E662333D3}" type="slidenum">
              <a:rPr lang="es-ES" altLang="es-MX" sz="1200"/>
              <a:pPr/>
              <a:t>185</a:t>
            </a:fld>
            <a:endParaRPr lang="es-ES" altLang="es-MX" sz="1200"/>
          </a:p>
        </p:txBody>
      </p:sp>
    </p:spTree>
    <p:extLst>
      <p:ext uri="{BB962C8B-B14F-4D97-AF65-F5344CB8AC3E}">
        <p14:creationId xmlns:p14="http://schemas.microsoft.com/office/powerpoint/2010/main" val="3894002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1 Marcador de imagen de diapositiva"/>
          <p:cNvSpPr>
            <a:spLocks noGrp="1" noRot="1" noChangeAspect="1" noTextEdit="1"/>
          </p:cNvSpPr>
          <p:nvPr>
            <p:ph type="sldImg"/>
          </p:nvPr>
        </p:nvSpPr>
        <p:spPr>
          <a:ln/>
        </p:spPr>
      </p:sp>
      <p:sp>
        <p:nvSpPr>
          <p:cNvPr id="279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79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272A3D9-D00B-45C8-B0BB-393681302A78}" type="slidenum">
              <a:rPr lang="es-ES" altLang="es-MX" sz="1200"/>
              <a:pPr/>
              <a:t>186</a:t>
            </a:fld>
            <a:endParaRPr lang="es-ES" altLang="es-MX" sz="1200"/>
          </a:p>
        </p:txBody>
      </p:sp>
    </p:spTree>
    <p:extLst>
      <p:ext uri="{BB962C8B-B14F-4D97-AF65-F5344CB8AC3E}">
        <p14:creationId xmlns:p14="http://schemas.microsoft.com/office/powerpoint/2010/main" val="37174500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1 Marcador de imagen de diapositiva"/>
          <p:cNvSpPr>
            <a:spLocks noGrp="1" noRot="1" noChangeAspect="1" noTextEdit="1"/>
          </p:cNvSpPr>
          <p:nvPr>
            <p:ph type="sldImg"/>
          </p:nvPr>
        </p:nvSpPr>
        <p:spPr>
          <a:ln/>
        </p:spPr>
      </p:sp>
      <p:sp>
        <p:nvSpPr>
          <p:cNvPr id="281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81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656C1DA-C90A-42BB-BD9C-8FD19C47444F}" type="slidenum">
              <a:rPr lang="es-ES" altLang="es-MX" sz="1200"/>
              <a:pPr/>
              <a:t>187</a:t>
            </a:fld>
            <a:endParaRPr lang="es-ES" altLang="es-MX" sz="1200"/>
          </a:p>
        </p:txBody>
      </p:sp>
    </p:spTree>
    <p:extLst>
      <p:ext uri="{BB962C8B-B14F-4D97-AF65-F5344CB8AC3E}">
        <p14:creationId xmlns:p14="http://schemas.microsoft.com/office/powerpoint/2010/main" val="874416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p:cNvSpPr>
            <a:spLocks noGrp="1" noRot="1" noChangeAspect="1" noTextEdit="1"/>
          </p:cNvSpPr>
          <p:nvPr>
            <p:ph type="sldImg"/>
          </p:nvPr>
        </p:nvSpPr>
        <p:spPr>
          <a:ln/>
        </p:spPr>
      </p:sp>
      <p:sp>
        <p:nvSpPr>
          <p:cNvPr id="378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78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AF89D4A7-DA03-4112-9B47-312D31BF903D}" type="slidenum">
              <a:rPr lang="es-ES" altLang="es-MX" sz="1200"/>
              <a:pPr/>
              <a:t>13</a:t>
            </a:fld>
            <a:endParaRPr lang="es-ES" altLang="es-MX"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1 Marcador de imagen de diapositiva"/>
          <p:cNvSpPr>
            <a:spLocks noGrp="1" noRot="1" noChangeAspect="1" noTextEdit="1"/>
          </p:cNvSpPr>
          <p:nvPr>
            <p:ph type="sldImg"/>
          </p:nvPr>
        </p:nvSpPr>
        <p:spPr>
          <a:ln/>
        </p:spPr>
      </p:sp>
      <p:sp>
        <p:nvSpPr>
          <p:cNvPr id="2836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836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CCCFEE5-88DA-407A-B0F3-E534AF0EF7AC}" type="slidenum">
              <a:rPr lang="es-ES" altLang="es-MX" sz="1200"/>
              <a:pPr/>
              <a:t>188</a:t>
            </a:fld>
            <a:endParaRPr lang="es-ES" altLang="es-MX" sz="1200"/>
          </a:p>
        </p:txBody>
      </p:sp>
    </p:spTree>
    <p:extLst>
      <p:ext uri="{BB962C8B-B14F-4D97-AF65-F5344CB8AC3E}">
        <p14:creationId xmlns:p14="http://schemas.microsoft.com/office/powerpoint/2010/main" val="35942721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1 Marcador de imagen de diapositiva"/>
          <p:cNvSpPr>
            <a:spLocks noGrp="1" noRot="1" noChangeAspect="1" noTextEdit="1"/>
          </p:cNvSpPr>
          <p:nvPr>
            <p:ph type="sldImg"/>
          </p:nvPr>
        </p:nvSpPr>
        <p:spPr>
          <a:ln/>
        </p:spPr>
      </p:sp>
      <p:sp>
        <p:nvSpPr>
          <p:cNvPr id="2856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2857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46E3B544-5269-4E0F-BA91-EF22F7A5CDD1}" type="slidenum">
              <a:rPr lang="es-ES" altLang="es-MX" sz="1200"/>
              <a:pPr/>
              <a:t>189</a:t>
            </a:fld>
            <a:endParaRPr lang="es-ES" altLang="es-MX" sz="1200"/>
          </a:p>
        </p:txBody>
      </p:sp>
    </p:spTree>
    <p:extLst>
      <p:ext uri="{BB962C8B-B14F-4D97-AF65-F5344CB8AC3E}">
        <p14:creationId xmlns:p14="http://schemas.microsoft.com/office/powerpoint/2010/main" val="29176768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0C5AE313-3908-4CBE-813A-A74C13C791A6}" type="slidenum">
              <a:rPr lang="es-ES" altLang="es-MX" smtClean="0"/>
              <a:pPr/>
              <a:t>218</a:t>
            </a:fld>
            <a:endParaRPr lang="es-ES" altLang="es-MX"/>
          </a:p>
        </p:txBody>
      </p:sp>
    </p:spTree>
    <p:extLst>
      <p:ext uri="{BB962C8B-B14F-4D97-AF65-F5344CB8AC3E}">
        <p14:creationId xmlns:p14="http://schemas.microsoft.com/office/powerpoint/2010/main" val="19394125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1 Marcador de imagen de diapositiva"/>
          <p:cNvSpPr>
            <a:spLocks noGrp="1" noRot="1" noChangeAspect="1" noTextEdit="1"/>
          </p:cNvSpPr>
          <p:nvPr>
            <p:ph type="sldImg"/>
          </p:nvPr>
        </p:nvSpPr>
        <p:spPr>
          <a:ln/>
        </p:spPr>
      </p:sp>
      <p:sp>
        <p:nvSpPr>
          <p:cNvPr id="3430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430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184D7BF-3CFB-4B1E-8CC8-E41C3D42852E}" type="slidenum">
              <a:rPr lang="es-ES" altLang="es-MX" sz="1200"/>
              <a:pPr/>
              <a:t>224</a:t>
            </a:fld>
            <a:endParaRPr lang="es-ES" altLang="es-MX" sz="1200"/>
          </a:p>
        </p:txBody>
      </p:sp>
    </p:spTree>
    <p:extLst>
      <p:ext uri="{BB962C8B-B14F-4D97-AF65-F5344CB8AC3E}">
        <p14:creationId xmlns:p14="http://schemas.microsoft.com/office/powerpoint/2010/main" val="24563829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1 Marcador de imagen de diapositiva"/>
          <p:cNvSpPr>
            <a:spLocks noGrp="1" noRot="1" noChangeAspect="1" noTextEdit="1"/>
          </p:cNvSpPr>
          <p:nvPr>
            <p:ph type="sldImg"/>
          </p:nvPr>
        </p:nvSpPr>
        <p:spPr>
          <a:ln/>
        </p:spPr>
      </p:sp>
      <p:sp>
        <p:nvSpPr>
          <p:cNvPr id="3266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
        <p:nvSpPr>
          <p:cNvPr id="3266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0A2597F-67CA-4BC6-90E4-673BE989DF20}" type="slidenum">
              <a:rPr lang="es-ES" altLang="es-MX" sz="1200"/>
              <a:pPr/>
              <a:t>255</a:t>
            </a:fld>
            <a:endParaRPr lang="es-ES" altLang="es-MX" sz="1200"/>
          </a:p>
        </p:txBody>
      </p:sp>
    </p:spTree>
    <p:extLst>
      <p:ext uri="{BB962C8B-B14F-4D97-AF65-F5344CB8AC3E}">
        <p14:creationId xmlns:p14="http://schemas.microsoft.com/office/powerpoint/2010/main" val="24711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s-MX"/>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s-MX"/>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s-MX"/>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s-MX"/>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s-MX"/>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390155" name="Rectangle 11"/>
          <p:cNvSpPr>
            <a:spLocks noGrp="1" noChangeArrowheads="1"/>
          </p:cNvSpPr>
          <p:nvPr>
            <p:ph type="ctrTitle" sz="quarter"/>
          </p:nvPr>
        </p:nvSpPr>
        <p:spPr>
          <a:xfrm>
            <a:off x="685800" y="1736725"/>
            <a:ext cx="7772400" cy="1920875"/>
          </a:xfrm>
        </p:spPr>
        <p:txBody>
          <a:bodyPr/>
          <a:lstStyle>
            <a:lvl1pPr>
              <a:defRPr sz="6000"/>
            </a:lvl1pPr>
          </a:lstStyle>
          <a:p>
            <a:r>
              <a:rPr lang="es-ES"/>
              <a:t>Haga clic para cambiar el estilo de título	</a:t>
            </a:r>
          </a:p>
        </p:txBody>
      </p:sp>
      <p:sp>
        <p:nvSpPr>
          <p:cNvPr id="3901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s-E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s-E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C74F7387-0AE3-41A1-89F5-36DFCA7F9F56}" type="slidenum">
              <a:rPr lang="es-ES" altLang="es-MX"/>
              <a:pPr/>
              <a:t>‹#›</a:t>
            </a:fld>
            <a:endParaRPr lang="es-ES" altLang="es-MX"/>
          </a:p>
        </p:txBody>
      </p:sp>
    </p:spTree>
    <p:extLst>
      <p:ext uri="{BB962C8B-B14F-4D97-AF65-F5344CB8AC3E}">
        <p14:creationId xmlns:p14="http://schemas.microsoft.com/office/powerpoint/2010/main" val="421484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número de diapositiva"/>
          <p:cNvSpPr>
            <a:spLocks noGrp="1"/>
          </p:cNvSpPr>
          <p:nvPr>
            <p:ph type="sldNum" sz="quarter" idx="11"/>
          </p:nvPr>
        </p:nvSpPr>
        <p:spPr/>
        <p:txBody>
          <a:bodyPr/>
          <a:lstStyle>
            <a:lvl1pPr>
              <a:defRPr/>
            </a:lvl1pPr>
          </a:lstStyle>
          <a:p>
            <a:fld id="{BC908C1B-E6E2-4F55-9AAE-A962EE4A0D81}" type="slidenum">
              <a:rPr lang="es-ES" altLang="es-MX"/>
              <a:pPr/>
              <a:t>‹#›</a:t>
            </a:fld>
            <a:endParaRPr lang="es-ES" altLang="es-MX"/>
          </a:p>
        </p:txBody>
      </p:sp>
      <p:sp>
        <p:nvSpPr>
          <p:cNvPr id="6" name="5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28968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número de diapositiva"/>
          <p:cNvSpPr>
            <a:spLocks noGrp="1"/>
          </p:cNvSpPr>
          <p:nvPr>
            <p:ph type="sldNum" sz="quarter" idx="11"/>
          </p:nvPr>
        </p:nvSpPr>
        <p:spPr/>
        <p:txBody>
          <a:bodyPr/>
          <a:lstStyle>
            <a:lvl1pPr>
              <a:defRPr/>
            </a:lvl1pPr>
          </a:lstStyle>
          <a:p>
            <a:fld id="{46B8D76B-44FD-4CFE-817C-8061A0A68501}" type="slidenum">
              <a:rPr lang="es-ES" altLang="es-MX"/>
              <a:pPr/>
              <a:t>‹#›</a:t>
            </a:fld>
            <a:endParaRPr lang="es-ES" altLang="es-MX"/>
          </a:p>
        </p:txBody>
      </p:sp>
      <p:sp>
        <p:nvSpPr>
          <p:cNvPr id="6" name="5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860018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lvl1pPr>
              <a:defRPr/>
            </a:lvl1pPr>
          </a:lstStyle>
          <a:p>
            <a:pPr>
              <a:defRPr/>
            </a:pPr>
            <a:endParaRPr lang="es-ES"/>
          </a:p>
        </p:txBody>
      </p:sp>
      <p:sp>
        <p:nvSpPr>
          <p:cNvPr id="6" name="5 Marcador de número de diapositiva"/>
          <p:cNvSpPr>
            <a:spLocks noGrp="1"/>
          </p:cNvSpPr>
          <p:nvPr>
            <p:ph type="sldNum" sz="quarter" idx="11"/>
          </p:nvPr>
        </p:nvSpPr>
        <p:spPr/>
        <p:txBody>
          <a:bodyPr/>
          <a:lstStyle>
            <a:lvl1pPr>
              <a:defRPr/>
            </a:lvl1pPr>
          </a:lstStyle>
          <a:p>
            <a:fld id="{3572F0D9-FA98-4772-8DDF-A19B56FDAD66}" type="slidenum">
              <a:rPr lang="es-ES" altLang="es-MX"/>
              <a:pPr/>
              <a:t>‹#›</a:t>
            </a:fld>
            <a:endParaRPr lang="es-ES" altLang="es-MX"/>
          </a:p>
        </p:txBody>
      </p:sp>
      <p:sp>
        <p:nvSpPr>
          <p:cNvPr id="7" name="6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289322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número de diapositiva"/>
          <p:cNvSpPr>
            <a:spLocks noGrp="1"/>
          </p:cNvSpPr>
          <p:nvPr>
            <p:ph type="sldNum" sz="quarter" idx="11"/>
          </p:nvPr>
        </p:nvSpPr>
        <p:spPr/>
        <p:txBody>
          <a:bodyPr/>
          <a:lstStyle>
            <a:lvl1pPr>
              <a:defRPr/>
            </a:lvl1pPr>
          </a:lstStyle>
          <a:p>
            <a:fld id="{71FA80F1-5BBB-45D9-A5B0-C75FF0917F1D}" type="slidenum">
              <a:rPr lang="es-ES" altLang="es-MX"/>
              <a:pPr/>
              <a:t>‹#›</a:t>
            </a:fld>
            <a:endParaRPr lang="es-ES" altLang="es-MX"/>
          </a:p>
        </p:txBody>
      </p:sp>
      <p:sp>
        <p:nvSpPr>
          <p:cNvPr id="6" name="5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12714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número de diapositiva"/>
          <p:cNvSpPr>
            <a:spLocks noGrp="1"/>
          </p:cNvSpPr>
          <p:nvPr>
            <p:ph type="sldNum" sz="quarter" idx="11"/>
          </p:nvPr>
        </p:nvSpPr>
        <p:spPr/>
        <p:txBody>
          <a:bodyPr/>
          <a:lstStyle>
            <a:lvl1pPr>
              <a:defRPr/>
            </a:lvl1pPr>
          </a:lstStyle>
          <a:p>
            <a:fld id="{46648F5A-843E-4454-9E9B-FAAE6612D056}" type="slidenum">
              <a:rPr lang="es-ES" altLang="es-MX"/>
              <a:pPr/>
              <a:t>‹#›</a:t>
            </a:fld>
            <a:endParaRPr lang="es-ES" altLang="es-MX"/>
          </a:p>
        </p:txBody>
      </p:sp>
      <p:sp>
        <p:nvSpPr>
          <p:cNvPr id="6" name="5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189800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lvl1pPr>
              <a:defRPr/>
            </a:lvl1pPr>
          </a:lstStyle>
          <a:p>
            <a:pPr>
              <a:defRPr/>
            </a:pPr>
            <a:endParaRPr lang="es-ES"/>
          </a:p>
        </p:txBody>
      </p:sp>
      <p:sp>
        <p:nvSpPr>
          <p:cNvPr id="6" name="5 Marcador de número de diapositiva"/>
          <p:cNvSpPr>
            <a:spLocks noGrp="1"/>
          </p:cNvSpPr>
          <p:nvPr>
            <p:ph type="sldNum" sz="quarter" idx="11"/>
          </p:nvPr>
        </p:nvSpPr>
        <p:spPr/>
        <p:txBody>
          <a:bodyPr/>
          <a:lstStyle>
            <a:lvl1pPr>
              <a:defRPr/>
            </a:lvl1pPr>
          </a:lstStyle>
          <a:p>
            <a:fld id="{844C9EE8-5E34-4642-9C19-F9AA4047B034}" type="slidenum">
              <a:rPr lang="es-ES" altLang="es-MX"/>
              <a:pPr/>
              <a:t>‹#›</a:t>
            </a:fld>
            <a:endParaRPr lang="es-ES" altLang="es-MX"/>
          </a:p>
        </p:txBody>
      </p:sp>
      <p:sp>
        <p:nvSpPr>
          <p:cNvPr id="7" name="6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154990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lvl1pPr>
              <a:defRPr/>
            </a:lvl1pPr>
          </a:lstStyle>
          <a:p>
            <a:pPr>
              <a:defRPr/>
            </a:pPr>
            <a:endParaRPr lang="es-ES"/>
          </a:p>
        </p:txBody>
      </p:sp>
      <p:sp>
        <p:nvSpPr>
          <p:cNvPr id="8" name="7 Marcador de número de diapositiva"/>
          <p:cNvSpPr>
            <a:spLocks noGrp="1"/>
          </p:cNvSpPr>
          <p:nvPr>
            <p:ph type="sldNum" sz="quarter" idx="11"/>
          </p:nvPr>
        </p:nvSpPr>
        <p:spPr/>
        <p:txBody>
          <a:bodyPr/>
          <a:lstStyle>
            <a:lvl1pPr>
              <a:defRPr/>
            </a:lvl1pPr>
          </a:lstStyle>
          <a:p>
            <a:fld id="{20C172F7-B0BA-4E52-A89F-2CC52DEDE67A}" type="slidenum">
              <a:rPr lang="es-ES" altLang="es-MX"/>
              <a:pPr/>
              <a:t>‹#›</a:t>
            </a:fld>
            <a:endParaRPr lang="es-ES" altLang="es-MX"/>
          </a:p>
        </p:txBody>
      </p:sp>
      <p:sp>
        <p:nvSpPr>
          <p:cNvPr id="9" name="8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57768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pPr>
              <a:defRPr/>
            </a:pPr>
            <a:endParaRPr lang="es-ES"/>
          </a:p>
        </p:txBody>
      </p:sp>
      <p:sp>
        <p:nvSpPr>
          <p:cNvPr id="4" name="3 Marcador de número de diapositiva"/>
          <p:cNvSpPr>
            <a:spLocks noGrp="1"/>
          </p:cNvSpPr>
          <p:nvPr>
            <p:ph type="sldNum" sz="quarter" idx="11"/>
          </p:nvPr>
        </p:nvSpPr>
        <p:spPr/>
        <p:txBody>
          <a:bodyPr/>
          <a:lstStyle>
            <a:lvl1pPr>
              <a:defRPr/>
            </a:lvl1pPr>
          </a:lstStyle>
          <a:p>
            <a:fld id="{345ACFBF-CEDE-46F8-9B35-4C22E0E68459}" type="slidenum">
              <a:rPr lang="es-ES" altLang="es-MX"/>
              <a:pPr/>
              <a:t>‹#›</a:t>
            </a:fld>
            <a:endParaRPr lang="es-ES" altLang="es-MX"/>
          </a:p>
        </p:txBody>
      </p:sp>
      <p:sp>
        <p:nvSpPr>
          <p:cNvPr id="5" name="4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41116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endParaRPr lang="es-ES"/>
          </a:p>
        </p:txBody>
      </p:sp>
      <p:sp>
        <p:nvSpPr>
          <p:cNvPr id="3" name="2 Marcador de número de diapositiva"/>
          <p:cNvSpPr>
            <a:spLocks noGrp="1"/>
          </p:cNvSpPr>
          <p:nvPr>
            <p:ph type="sldNum" sz="quarter" idx="11"/>
          </p:nvPr>
        </p:nvSpPr>
        <p:spPr/>
        <p:txBody>
          <a:bodyPr/>
          <a:lstStyle>
            <a:lvl1pPr>
              <a:defRPr/>
            </a:lvl1pPr>
          </a:lstStyle>
          <a:p>
            <a:fld id="{CB668A42-32C9-44A3-A096-E78E42F95074}" type="slidenum">
              <a:rPr lang="es-ES" altLang="es-MX"/>
              <a:pPr/>
              <a:t>‹#›</a:t>
            </a:fld>
            <a:endParaRPr lang="es-ES" altLang="es-MX"/>
          </a:p>
        </p:txBody>
      </p:sp>
      <p:sp>
        <p:nvSpPr>
          <p:cNvPr id="4" name="3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96239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s-ES"/>
          </a:p>
        </p:txBody>
      </p:sp>
      <p:sp>
        <p:nvSpPr>
          <p:cNvPr id="6" name="5 Marcador de número de diapositiva"/>
          <p:cNvSpPr>
            <a:spLocks noGrp="1"/>
          </p:cNvSpPr>
          <p:nvPr>
            <p:ph type="sldNum" sz="quarter" idx="11"/>
          </p:nvPr>
        </p:nvSpPr>
        <p:spPr/>
        <p:txBody>
          <a:bodyPr/>
          <a:lstStyle>
            <a:lvl1pPr>
              <a:defRPr/>
            </a:lvl1pPr>
          </a:lstStyle>
          <a:p>
            <a:fld id="{8AA5899F-E56F-4A78-8AC5-DE8C74B93DC8}" type="slidenum">
              <a:rPr lang="es-ES" altLang="es-MX"/>
              <a:pPr/>
              <a:t>‹#›</a:t>
            </a:fld>
            <a:endParaRPr lang="es-ES" altLang="es-MX"/>
          </a:p>
        </p:txBody>
      </p:sp>
      <p:sp>
        <p:nvSpPr>
          <p:cNvPr id="7" name="6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2426523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s-ES"/>
          </a:p>
        </p:txBody>
      </p:sp>
      <p:sp>
        <p:nvSpPr>
          <p:cNvPr id="6" name="5 Marcador de número de diapositiva"/>
          <p:cNvSpPr>
            <a:spLocks noGrp="1"/>
          </p:cNvSpPr>
          <p:nvPr>
            <p:ph type="sldNum" sz="quarter" idx="11"/>
          </p:nvPr>
        </p:nvSpPr>
        <p:spPr/>
        <p:txBody>
          <a:bodyPr/>
          <a:lstStyle>
            <a:lvl1pPr>
              <a:defRPr/>
            </a:lvl1pPr>
          </a:lstStyle>
          <a:p>
            <a:fld id="{91DB9523-F583-4525-8217-7375E7C7C882}" type="slidenum">
              <a:rPr lang="es-ES" altLang="es-MX"/>
              <a:pPr/>
              <a:t>‹#›</a:t>
            </a:fld>
            <a:endParaRPr lang="es-ES" altLang="es-MX"/>
          </a:p>
        </p:txBody>
      </p:sp>
      <p:sp>
        <p:nvSpPr>
          <p:cNvPr id="7" name="6 Marcador de pie de página"/>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428467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s-ES"/>
          </a:p>
        </p:txBody>
      </p:sp>
      <p:sp>
        <p:nvSpPr>
          <p:cNvPr id="3891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04FF46A-0AA1-4A04-AA87-2BCA1BA8EC33}" type="slidenum">
              <a:rPr lang="es-ES" altLang="es-MX"/>
              <a:pPr/>
              <a:t>‹#›</a:t>
            </a:fld>
            <a:endParaRPr lang="es-ES" altLang="es-MX"/>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3891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s-MX"/>
              </a:p>
            </p:txBody>
          </p:sp>
          <p:sp>
            <p:nvSpPr>
              <p:cNvPr id="3891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s-MX"/>
              </a:p>
            </p:txBody>
          </p:sp>
          <p:sp>
            <p:nvSpPr>
              <p:cNvPr id="3891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s-MX"/>
              </a:p>
            </p:txBody>
          </p:sp>
          <p:sp>
            <p:nvSpPr>
              <p:cNvPr id="20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3891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s-MX"/>
              </a:p>
            </p:txBody>
          </p:sp>
        </p:grpSp>
        <p:sp>
          <p:nvSpPr>
            <p:cNvPr id="3891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s-MX"/>
            </a:p>
          </p:txBody>
        </p:sp>
        <p:sp>
          <p:nvSpPr>
            <p:cNvPr id="2058"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3891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3891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s-ES"/>
          </a:p>
        </p:txBody>
      </p:sp>
      <p:sp>
        <p:nvSpPr>
          <p:cNvPr id="38913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2" tx1="lt1" bg2="dk1"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51.emf"/></Relationships>
</file>

<file path=ppt/slides/_rels/slide10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http://www.pslc.ws/spanish/images/acryl808.gi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http://www.pslc.ws/spanish/images/acryl806.gif"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69.jpeg"/><Relationship Id="rId4" Type="http://schemas.openxmlformats.org/officeDocument/2006/relationships/image" Target="../media/image16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image" Target="../media/image170.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hyperlink" Target="http://es.wikipedia.org/wiki/Caucho"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gif"/><Relationship Id="rId1" Type="http://schemas.openxmlformats.org/officeDocument/2006/relationships/slideLayout" Target="../slideLayouts/slideLayout7.xml"/><Relationship Id="rId5" Type="http://schemas.openxmlformats.org/officeDocument/2006/relationships/image" Target="../media/image191.gif"/><Relationship Id="rId4" Type="http://schemas.openxmlformats.org/officeDocument/2006/relationships/image" Target="../media/image190.gif"/></Relationships>
</file>

<file path=ppt/slides/_rels/slide141.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gi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94.gi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image" Target="../media/image197.gif"/><Relationship Id="rId1" Type="http://schemas.openxmlformats.org/officeDocument/2006/relationships/slideLayout" Target="../slideLayouts/slideLayout7.xml"/><Relationship Id="rId4" Type="http://schemas.openxmlformats.org/officeDocument/2006/relationships/image" Target="../media/image199.gif"/></Relationships>
</file>

<file path=ppt/slides/_rels/slide146.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image" Target="../media/image200.gi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01.gi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2.w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7.xml"/><Relationship Id="rId4" Type="http://schemas.openxmlformats.org/officeDocument/2006/relationships/image" Target="../media/image206.gif"/></Relationships>
</file>

<file path=ppt/slides/_rels/slide151.xml.rels><?xml version="1.0" encoding="UTF-8" standalone="yes"?>
<Relationships xmlns="http://schemas.openxmlformats.org/package/2006/relationships"><Relationship Id="rId2" Type="http://schemas.openxmlformats.org/officeDocument/2006/relationships/image" Target="../media/image207.gi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08.gi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08.gi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gif"/><Relationship Id="rId1" Type="http://schemas.openxmlformats.org/officeDocument/2006/relationships/slideLayout" Target="../slideLayouts/slideLayout7.xml"/><Relationship Id="rId4" Type="http://schemas.openxmlformats.org/officeDocument/2006/relationships/image" Target="../media/image213.gif"/></Relationships>
</file>

<file path=ppt/slides/_rels/slide158.xml.rels><?xml version="1.0" encoding="UTF-8" standalone="yes"?>
<Relationships xmlns="http://schemas.openxmlformats.org/package/2006/relationships"><Relationship Id="rId8" Type="http://schemas.openxmlformats.org/officeDocument/2006/relationships/image" Target="../media/image220.gif"/><Relationship Id="rId3" Type="http://schemas.openxmlformats.org/officeDocument/2006/relationships/image" Target="../media/image215.gif"/><Relationship Id="rId7" Type="http://schemas.openxmlformats.org/officeDocument/2006/relationships/image" Target="../media/image219.gif"/><Relationship Id="rId2" Type="http://schemas.openxmlformats.org/officeDocument/2006/relationships/image" Target="../media/image214.gif"/><Relationship Id="rId1" Type="http://schemas.openxmlformats.org/officeDocument/2006/relationships/slideLayout" Target="../slideLayouts/slideLayout7.xml"/><Relationship Id="rId6" Type="http://schemas.openxmlformats.org/officeDocument/2006/relationships/image" Target="../media/image218.gif"/><Relationship Id="rId5" Type="http://schemas.openxmlformats.org/officeDocument/2006/relationships/image" Target="../media/image217.gif"/><Relationship Id="rId10" Type="http://schemas.openxmlformats.org/officeDocument/2006/relationships/image" Target="../media/image222.gif"/><Relationship Id="rId4" Type="http://schemas.openxmlformats.org/officeDocument/2006/relationships/image" Target="../media/image216.gif"/><Relationship Id="rId9" Type="http://schemas.openxmlformats.org/officeDocument/2006/relationships/image" Target="../media/image221.gif"/></Relationships>
</file>

<file path=ppt/slides/_rels/slide159.xml.rels><?xml version="1.0" encoding="UTF-8" standalone="yes"?>
<Relationships xmlns="http://schemas.openxmlformats.org/package/2006/relationships"><Relationship Id="rId8" Type="http://schemas.openxmlformats.org/officeDocument/2006/relationships/image" Target="../media/image227.jpeg"/><Relationship Id="rId13" Type="http://schemas.microsoft.com/office/2007/relationships/hdphoto" Target="../media/hdphoto6.wdp"/><Relationship Id="rId18" Type="http://schemas.openxmlformats.org/officeDocument/2006/relationships/image" Target="../media/image232.png"/><Relationship Id="rId3" Type="http://schemas.microsoft.com/office/2007/relationships/hdphoto" Target="../media/hdphoto2.wdp"/><Relationship Id="rId7" Type="http://schemas.openxmlformats.org/officeDocument/2006/relationships/image" Target="../media/image226.jpeg"/><Relationship Id="rId12" Type="http://schemas.openxmlformats.org/officeDocument/2006/relationships/image" Target="../media/image229.jpeg"/><Relationship Id="rId17" Type="http://schemas.microsoft.com/office/2007/relationships/hdphoto" Target="../media/hdphoto8.wdp"/><Relationship Id="rId2" Type="http://schemas.openxmlformats.org/officeDocument/2006/relationships/image" Target="../media/image223.jpeg"/><Relationship Id="rId16" Type="http://schemas.openxmlformats.org/officeDocument/2006/relationships/image" Target="../media/image231.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25.jpeg"/><Relationship Id="rId15" Type="http://schemas.microsoft.com/office/2007/relationships/hdphoto" Target="../media/hdphoto7.wdp"/><Relationship Id="rId10" Type="http://schemas.openxmlformats.org/officeDocument/2006/relationships/image" Target="../media/image228.jpeg"/><Relationship Id="rId4" Type="http://schemas.openxmlformats.org/officeDocument/2006/relationships/image" Target="../media/image224.jpeg"/><Relationship Id="rId9" Type="http://schemas.microsoft.com/office/2007/relationships/hdphoto" Target="../media/hdphoto4.wdp"/><Relationship Id="rId14" Type="http://schemas.openxmlformats.org/officeDocument/2006/relationships/image" Target="../media/image230.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36.w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7.wm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42.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70.x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http://docencia.udea.edu.co/ingenieria/moldes_inyeccion/imagenes/unidad_1/polimerizacion/imagen042.gif" TargetMode="External"/><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61.jpeg"/></Relationships>
</file>

<file path=ppt/slides/_rels/slide18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18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266.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67.wm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67.w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www.fusoes.com.br/~feranlim/imagens/fibras/algmercl.jpg" TargetMode="External"/><Relationship Id="rId1" Type="http://schemas.openxmlformats.org/officeDocument/2006/relationships/slideLayout" Target="../slideLayouts/slideLayout7.xml"/><Relationship Id="rId4" Type="http://schemas.openxmlformats.org/officeDocument/2006/relationships/image" Target="../media/image271.jpeg"/></Relationships>
</file>

<file path=ppt/slides/_rels/slide196.xml.rels><?xml version="1.0" encoding="UTF-8" standalone="yes"?>
<Relationships xmlns="http://schemas.openxmlformats.org/package/2006/relationships"><Relationship Id="rId2" Type="http://schemas.openxmlformats.org/officeDocument/2006/relationships/image" Target="../media/image272.wmf"/><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73.wmf"/><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74.wmf"/><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75.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84.gif"/><Relationship Id="rId2" Type="http://schemas.openxmlformats.org/officeDocument/2006/relationships/image" Target="../media/image283.gif"/><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upload.wikimedia.org/wikipedia/commons/0/03/Single_Polymer_Chains_AFM.jpg" TargetMode="Externa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gif"/><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gif"/><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gif"/><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00.jpeg"/></Relationships>
</file>

<file path=ppt/slides/_rels/slide22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http://www.ceamse.gov.ar/images/11.gif" TargetMode="External"/><Relationship Id="rId2" Type="http://schemas.openxmlformats.org/officeDocument/2006/relationships/image" Target="../media/image304.png"/><Relationship Id="rId1" Type="http://schemas.openxmlformats.org/officeDocument/2006/relationships/slideLayout" Target="../slideLayouts/slideLayout7.xml"/><Relationship Id="rId5" Type="http://schemas.openxmlformats.org/officeDocument/2006/relationships/image" Target="../media/image305.jpeg"/><Relationship Id="rId4" Type="http://schemas.openxmlformats.org/officeDocument/2006/relationships/hyperlink" Target="http://mexico.sofus-xim.com/quienes-somos/Recycle%20Symbol.jpg?attredirects=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http://www.ceamse.gov.ar/images/6.gif" TargetMode="External"/><Relationship Id="rId2" Type="http://schemas.openxmlformats.org/officeDocument/2006/relationships/image" Target="../media/image306.png"/><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231.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7.xml"/><Relationship Id="rId4" Type="http://schemas.openxmlformats.org/officeDocument/2006/relationships/image" Target="../media/image311.jpeg"/></Relationships>
</file>

<file path=ppt/slides/_rels/slide233.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313.wmf"/><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jpeg"/><Relationship Id="rId1" Type="http://schemas.openxmlformats.org/officeDocument/2006/relationships/slideLayout" Target="../slideLayouts/slideLayout7.xml"/><Relationship Id="rId4" Type="http://schemas.openxmlformats.org/officeDocument/2006/relationships/image" Target="../media/image317.jpeg"/></Relationships>
</file>

<file path=ppt/slides/_rels/slide24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21.emf"/><Relationship Id="rId5" Type="http://schemas.openxmlformats.org/officeDocument/2006/relationships/oleObject" Target="../embeddings/oleObject17.bin"/><Relationship Id="rId4" Type="http://schemas.openxmlformats.org/officeDocument/2006/relationships/image" Target="../media/image320.emf"/></Relationships>
</file>

<file path=ppt/slides/_rels/slide243.xml.rels><?xml version="1.0" encoding="UTF-8" standalone="yes"?>
<Relationships xmlns="http://schemas.openxmlformats.org/package/2006/relationships"><Relationship Id="rId2" Type="http://schemas.openxmlformats.org/officeDocument/2006/relationships/image" Target="../media/image322.emf"/><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23.emf"/><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7.xml"/><Relationship Id="rId6" Type="http://schemas.openxmlformats.org/officeDocument/2006/relationships/image" Target="../media/image328.jpeg"/><Relationship Id="rId5" Type="http://schemas.openxmlformats.org/officeDocument/2006/relationships/image" Target="../media/image327.jpeg"/><Relationship Id="rId4" Type="http://schemas.openxmlformats.org/officeDocument/2006/relationships/image" Target="../media/image326.jpeg"/></Relationships>
</file>

<file path=ppt/slides/_rels/slide24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7.xml"/><Relationship Id="rId5" Type="http://schemas.openxmlformats.org/officeDocument/2006/relationships/image" Target="../media/image332.jpeg"/><Relationship Id="rId4" Type="http://schemas.openxmlformats.org/officeDocument/2006/relationships/image" Target="../media/image331.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http://academic.uofs.edu/faculty/CANNM1/xlink.gif"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gif"/><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342.gif"/><Relationship Id="rId2" Type="http://schemas.openxmlformats.org/officeDocument/2006/relationships/image" Target="../media/image341.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7.xml"/><Relationship Id="rId4" Type="http://schemas.openxmlformats.org/officeDocument/2006/relationships/image" Target="../media/image347.png"/></Relationships>
</file>

<file path=ppt/slides/_rels/slide26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0.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hyperlink" Target="http://es.wikipedia.org/wiki/Imagen:Vulcanizaci%C3%B3n.gi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2.xml"/><Relationship Id="rId7" Type="http://schemas.openxmlformats.org/officeDocument/2006/relationships/image" Target="../media/image68.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67.emf"/><Relationship Id="rId4" Type="http://schemas.openxmlformats.org/officeDocument/2006/relationships/oleObject" Target="../embeddings/oleObject3.bin"/><Relationship Id="rId9" Type="http://schemas.openxmlformats.org/officeDocument/2006/relationships/image" Target="../media/image69.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71.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70.e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8.emf"/><Relationship Id="rId5" Type="http://schemas.openxmlformats.org/officeDocument/2006/relationships/oleObject" Target="../embeddings/oleObject9.bin"/><Relationship Id="rId4" Type="http://schemas.openxmlformats.org/officeDocument/2006/relationships/image" Target="../media/image67.emf"/></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http://upload.wikimedia.org/wikipedia/commons/8/80/Leo_Hendrik_Baekeland,_1916.jpg"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notesSlide" Target="../notesSlides/notesSlide51.xml"/><Relationship Id="rId7" Type="http://schemas.openxmlformats.org/officeDocument/2006/relationships/image" Target="../media/image95.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96.png"/><Relationship Id="rId4" Type="http://schemas.openxmlformats.org/officeDocument/2006/relationships/hyperlink" Target="http://upload.wikimedia.org/wikipedia/commons/b/b0/Bakelit_Struktur.pn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hyperlink" Target="http://upload.wikimedia.org/wikipedia/commons/c/c3/RotorBakelite.j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en.wikipedia.org/wiki/Image:Polyurethanepolymer.p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hyperlink" Target="http://upload.wikimedia.org/wikipedia/en/d/d9/Foam_seat_back.JPG"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09.emf"/><Relationship Id="rId4" Type="http://schemas.openxmlformats.org/officeDocument/2006/relationships/oleObject" Target="../embeddings/oleObject12.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10.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111.jpeg"/><Relationship Id="rId4" Type="http://schemas.openxmlformats.org/officeDocument/2006/relationships/hyperlink" Target="http://upload.wikimedia.org/wikipedia/commons/d/d2/Polyurethane_insulator.jpg"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2.emf"/><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http://www.pslc.ws/macrog/floor1/clothes/cloth.jp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http://www.pslc.ws/spanish/images/tshirt.jp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1268413"/>
            <a:ext cx="7999412" cy="4105275"/>
          </a:xfrm>
        </p:spPr>
        <p:txBody>
          <a:bodyPr/>
          <a:lstStyle/>
          <a:p>
            <a:pPr eaLnBrk="1" hangingPunct="1">
              <a:defRPr/>
            </a:pPr>
            <a:r>
              <a:rPr lang="es-MX" dirty="0">
                <a:solidFill>
                  <a:srgbClr val="0000FF"/>
                </a:solidFill>
                <a:effectLst/>
                <a:latin typeface="Arial" panose="020B0604020202020204" pitchFamily="34" charset="0"/>
                <a:cs typeface="Arial" panose="020B0604020202020204" pitchFamily="34" charset="0"/>
              </a:rPr>
              <a:t>El mundo de los polímeros</a:t>
            </a:r>
            <a:endParaRPr lang="es-ES" sz="6600" dirty="0">
              <a:solidFill>
                <a:srgbClr val="0000FF"/>
              </a:solidFill>
              <a:effectLst/>
              <a:latin typeface="Arial" panose="020B0604020202020204"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89325" y="338138"/>
            <a:ext cx="5313363" cy="1384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defRPr/>
            </a:pPr>
            <a:r>
              <a:rPr lang="es-ES" sz="1800" b="1" dirty="0">
                <a:solidFill>
                  <a:schemeClr val="tx2">
                    <a:lumMod val="50000"/>
                  </a:schemeClr>
                </a:solidFill>
                <a:latin typeface="inherit"/>
              </a:rPr>
              <a:t>Dijo la morsa:  …</a:t>
            </a:r>
            <a:r>
              <a:rPr lang="es-ES" sz="1800" b="1" dirty="0">
                <a:solidFill>
                  <a:schemeClr val="tx2">
                    <a:lumMod val="50000"/>
                  </a:schemeClr>
                </a:solidFill>
                <a:latin typeface="Arial"/>
                <a:cs typeface="Arial"/>
              </a:rPr>
              <a:t>"h</a:t>
            </a:r>
            <a:r>
              <a:rPr lang="es-ES" sz="1800" b="1" dirty="0">
                <a:solidFill>
                  <a:schemeClr val="tx2">
                    <a:lumMod val="50000"/>
                  </a:schemeClr>
                </a:solidFill>
                <a:latin typeface="inherit"/>
              </a:rPr>
              <a:t>a llegado el momento para hablar de muchas cosas : De los zapatos, y barcos,  y cera (lacra) para sellar…y de coles  y Reyes</a:t>
            </a:r>
            <a:r>
              <a:rPr lang="es-ES" sz="1800" b="1" dirty="0">
                <a:solidFill>
                  <a:schemeClr val="tx2">
                    <a:lumMod val="50000"/>
                  </a:schemeClr>
                </a:solidFill>
                <a:latin typeface="Arial"/>
                <a:cs typeface="Arial"/>
              </a:rPr>
              <a:t>"</a:t>
            </a:r>
            <a:endParaRPr lang="es-ES" sz="1800" b="1" dirty="0">
              <a:solidFill>
                <a:schemeClr val="tx2">
                  <a:lumMod val="50000"/>
                </a:schemeClr>
              </a:solidFill>
              <a:latin typeface="inherit"/>
            </a:endParaRPr>
          </a:p>
          <a:p>
            <a:pPr>
              <a:defRPr/>
            </a:pPr>
            <a:r>
              <a:rPr lang="es-ES" sz="1800" b="1" dirty="0">
                <a:solidFill>
                  <a:schemeClr val="tx2">
                    <a:lumMod val="50000"/>
                  </a:schemeClr>
                </a:solidFill>
                <a:latin typeface="inherit"/>
              </a:rPr>
              <a:t>Lewis Carroll, </a:t>
            </a:r>
            <a:r>
              <a:rPr lang="es-ES" sz="1800" b="1" i="1" dirty="0">
                <a:solidFill>
                  <a:schemeClr val="tx2">
                    <a:lumMod val="50000"/>
                  </a:schemeClr>
                </a:solidFill>
                <a:latin typeface="inherit"/>
              </a:rPr>
              <a:t>A trav</a:t>
            </a:r>
            <a:r>
              <a:rPr lang="es-ES" sz="1800" b="1" i="1" dirty="0">
                <a:solidFill>
                  <a:schemeClr val="tx2">
                    <a:lumMod val="50000"/>
                  </a:schemeClr>
                </a:solidFill>
                <a:latin typeface="Arial"/>
              </a:rPr>
              <a:t>é</a:t>
            </a:r>
            <a:r>
              <a:rPr lang="es-ES" sz="1800" b="1" i="1" dirty="0">
                <a:solidFill>
                  <a:schemeClr val="tx2">
                    <a:lumMod val="50000"/>
                  </a:schemeClr>
                </a:solidFill>
                <a:latin typeface="inherit"/>
              </a:rPr>
              <a:t>s del espejo </a:t>
            </a:r>
            <a:r>
              <a:rPr lang="es-ES" sz="1800" b="1" dirty="0">
                <a:solidFill>
                  <a:schemeClr val="tx2">
                    <a:lumMod val="50000"/>
                  </a:schemeClr>
                </a:solidFill>
                <a:latin typeface="inherit"/>
              </a:rPr>
              <a:t>(1872)</a:t>
            </a:r>
            <a:endParaRPr lang="es-ES" sz="1800" b="1" dirty="0">
              <a:solidFill>
                <a:schemeClr val="tx2">
                  <a:lumMod val="50000"/>
                </a:schemeClr>
              </a:solidFill>
            </a:endParaRP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2205038"/>
            <a:ext cx="5935663"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descr="https://upload.wikimedia.org/wikipedia/commons/2/2a/Briny_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88913"/>
            <a:ext cx="287972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http://s.frasesgo.com/images/frases/l/frase-_ha_llegado_el_momento___la_morsa_dijo__para_hablar_de_much-lewis_carroll.jpg"/>
          <p:cNvPicPr>
            <a:picLocks noChangeAspect="1" noChangeArrowheads="1"/>
          </p:cNvPicPr>
          <p:nvPr/>
        </p:nvPicPr>
        <p:blipFill>
          <a:blip r:embed="rId4">
            <a:extLst>
              <a:ext uri="{28A0092B-C50C-407E-A947-70E740481C1C}">
                <a14:useLocalDpi xmlns:a14="http://schemas.microsoft.com/office/drawing/2010/main" val="0"/>
              </a:ext>
            </a:extLst>
          </a:blip>
          <a:srcRect r="70200"/>
          <a:stretch>
            <a:fillRect/>
          </a:stretch>
        </p:blipFill>
        <p:spPr bwMode="auto">
          <a:xfrm>
            <a:off x="655638" y="3162300"/>
            <a:ext cx="1649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8" name="Picture 2" descr="nylon02"/>
          <p:cNvPicPr>
            <a:picLocks noChangeAspect="1" noChangeArrowheads="1"/>
          </p:cNvPicPr>
          <p:nvPr/>
        </p:nvPicPr>
        <p:blipFill rotWithShape="1">
          <a:blip r:embed="rId3">
            <a:extLst>
              <a:ext uri="{28A0092B-C50C-407E-A947-70E740481C1C}">
                <a14:useLocalDpi xmlns:a14="http://schemas.microsoft.com/office/drawing/2010/main" val="0"/>
              </a:ext>
            </a:extLst>
          </a:blip>
          <a:srcRect b="34923"/>
          <a:stretch/>
        </p:blipFill>
        <p:spPr bwMode="auto">
          <a:xfrm>
            <a:off x="755650" y="1196975"/>
            <a:ext cx="7950200" cy="115190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4979" name="Text Box 3"/>
          <p:cNvSpPr txBox="1">
            <a:spLocks noChangeArrowheads="1"/>
          </p:cNvSpPr>
          <p:nvPr/>
        </p:nvSpPr>
        <p:spPr bwMode="auto">
          <a:xfrm>
            <a:off x="311150" y="661988"/>
            <a:ext cx="8156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200" b="1" dirty="0">
                <a:solidFill>
                  <a:srgbClr val="0000FF"/>
                </a:solidFill>
                <a:latin typeface="Arial" pitchFamily="34" charset="0"/>
              </a:rPr>
              <a:t>Los </a:t>
            </a:r>
            <a:r>
              <a:rPr lang="es-ES" altLang="es-MX" sz="2200" b="1" dirty="0" err="1">
                <a:solidFill>
                  <a:srgbClr val="0000FF"/>
                </a:solidFill>
                <a:latin typeface="Arial" pitchFamily="34" charset="0"/>
              </a:rPr>
              <a:t>nylons</a:t>
            </a:r>
            <a:r>
              <a:rPr lang="es-ES" altLang="es-MX" sz="2200" b="1" dirty="0">
                <a:solidFill>
                  <a:srgbClr val="0000FF"/>
                </a:solidFill>
                <a:latin typeface="Arial" pitchFamily="34" charset="0"/>
              </a:rPr>
              <a:t> también se llaman poliamidas </a:t>
            </a:r>
            <a:endParaRPr lang="es-ES" altLang="es-MX" sz="2200" dirty="0">
              <a:solidFill>
                <a:srgbClr val="0000FF"/>
              </a:solidFill>
              <a:latin typeface="Arial" pitchFamily="34" charset="0"/>
            </a:endParaRPr>
          </a:p>
        </p:txBody>
      </p:sp>
      <p:sp>
        <p:nvSpPr>
          <p:cNvPr id="254980"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
        <p:nvSpPr>
          <p:cNvPr id="254981" name="Rectangle 5"/>
          <p:cNvSpPr>
            <a:spLocks noChangeArrowheads="1"/>
          </p:cNvSpPr>
          <p:nvPr/>
        </p:nvSpPr>
        <p:spPr bwMode="auto">
          <a:xfrm>
            <a:off x="3707904" y="2348880"/>
            <a:ext cx="792162" cy="503238"/>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dirty="0">
                <a:solidFill>
                  <a:srgbClr val="0000FF"/>
                </a:solidFill>
              </a:rPr>
              <a:t>GRUPO</a:t>
            </a:r>
            <a:br>
              <a:rPr lang="es-ES" altLang="es-MX" sz="1800" b="1" dirty="0">
                <a:solidFill>
                  <a:srgbClr val="0000FF"/>
                </a:solidFill>
              </a:rPr>
            </a:br>
            <a:r>
              <a:rPr lang="es-ES" altLang="es-MX" sz="1800" b="1" dirty="0">
                <a:solidFill>
                  <a:srgbClr val="0000FF"/>
                </a:solidFill>
              </a:rPr>
              <a:t>AMIDA</a:t>
            </a:r>
          </a:p>
        </p:txBody>
      </p:sp>
      <p:sp>
        <p:nvSpPr>
          <p:cNvPr id="254982" name="Rectángulo 1"/>
          <p:cNvSpPr>
            <a:spLocks noChangeArrowheads="1"/>
          </p:cNvSpPr>
          <p:nvPr/>
        </p:nvSpPr>
        <p:spPr bwMode="auto">
          <a:xfrm>
            <a:off x="311150" y="3411538"/>
            <a:ext cx="8724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b="1" dirty="0">
                <a:solidFill>
                  <a:srgbClr val="0000FF"/>
                </a:solidFill>
              </a:rPr>
              <a:t>Las proteínas, tales como la seda a la cual el nylon</a:t>
            </a:r>
            <a:r>
              <a:rPr lang="es-ES" altLang="es-MX" dirty="0">
                <a:solidFill>
                  <a:srgbClr val="0000FF"/>
                </a:solidFill>
              </a:rPr>
              <a:t> </a:t>
            </a:r>
            <a:r>
              <a:rPr lang="es-ES" altLang="es-MX" b="1" dirty="0">
                <a:solidFill>
                  <a:srgbClr val="0000FF"/>
                </a:solidFill>
              </a:rPr>
              <a:t>reemplazó, también son poliamidas. </a:t>
            </a:r>
            <a:endParaRPr lang="es-ES" altLang="es-MX" dirty="0">
              <a:solidFill>
                <a:srgbClr val="0000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7026" name="Picture 2" descr="nylon03"/>
          <p:cNvPicPr>
            <a:picLocks noChangeAspect="1" noChangeArrowheads="1"/>
          </p:cNvPicPr>
          <p:nvPr/>
        </p:nvPicPr>
        <p:blipFill rotWithShape="1">
          <a:blip r:embed="rId3">
            <a:extLst>
              <a:ext uri="{28A0092B-C50C-407E-A947-70E740481C1C}">
                <a14:useLocalDpi xmlns:a14="http://schemas.microsoft.com/office/drawing/2010/main" val="0"/>
              </a:ext>
            </a:extLst>
          </a:blip>
          <a:srcRect b="24344"/>
          <a:stretch/>
        </p:blipFill>
        <p:spPr bwMode="auto">
          <a:xfrm>
            <a:off x="684213" y="1196975"/>
            <a:ext cx="8047037" cy="12959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7027" name="Rectangle 3"/>
          <p:cNvSpPr>
            <a:spLocks noChangeArrowheads="1"/>
          </p:cNvSpPr>
          <p:nvPr/>
        </p:nvSpPr>
        <p:spPr bwMode="auto">
          <a:xfrm>
            <a:off x="539750" y="4642059"/>
            <a:ext cx="84248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200" b="1" dirty="0">
                <a:solidFill>
                  <a:srgbClr val="0000FF"/>
                </a:solidFill>
              </a:rPr>
              <a:t>En la fórmula se muestra la estructura de un nylon</a:t>
            </a:r>
            <a:r>
              <a:rPr lang="es-ES" altLang="es-MX" sz="2200" dirty="0">
                <a:solidFill>
                  <a:srgbClr val="0000FF"/>
                </a:solidFill>
              </a:rPr>
              <a:t> </a:t>
            </a:r>
            <a:r>
              <a:rPr lang="es-ES" altLang="es-MX" sz="2200" b="1" dirty="0">
                <a:solidFill>
                  <a:srgbClr val="0000FF"/>
                </a:solidFill>
              </a:rPr>
              <a:t>que se llama nylon-6.6, porque cada unidad repetitiva de la cadena polimérica, tiene dos extensiones de átomos de carbono, cada una con una longitud de seis átomos de carbono. Otros tipos de nylon</a:t>
            </a:r>
            <a:r>
              <a:rPr lang="es-ES" altLang="es-MX" sz="2200" dirty="0">
                <a:solidFill>
                  <a:srgbClr val="0000FF"/>
                </a:solidFill>
              </a:rPr>
              <a:t> </a:t>
            </a:r>
            <a:r>
              <a:rPr lang="es-ES" altLang="es-MX" sz="2200" b="1" dirty="0">
                <a:solidFill>
                  <a:srgbClr val="0000FF"/>
                </a:solidFill>
              </a:rPr>
              <a:t>pueden tener diversos números de átomos de carbono en estas extensiones.</a:t>
            </a:r>
            <a:r>
              <a:rPr lang="es-ES" altLang="es-MX" sz="2200" dirty="0">
                <a:solidFill>
                  <a:srgbClr val="0000FF"/>
                </a:solidFill>
              </a:rPr>
              <a:t> </a:t>
            </a:r>
          </a:p>
        </p:txBody>
      </p:sp>
      <p:sp>
        <p:nvSpPr>
          <p:cNvPr id="257028" name="WordArt 4"/>
          <p:cNvSpPr>
            <a:spLocks noChangeArrowheads="1" noChangeShapeType="1" noTextEdit="1"/>
          </p:cNvSpPr>
          <p:nvPr/>
        </p:nvSpPr>
        <p:spPr bwMode="auto">
          <a:xfrm>
            <a:off x="539750" y="333375"/>
            <a:ext cx="1223963" cy="503238"/>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
        <p:nvSpPr>
          <p:cNvPr id="257029" name="Rectangle 5"/>
          <p:cNvSpPr>
            <a:spLocks noChangeArrowheads="1"/>
          </p:cNvSpPr>
          <p:nvPr/>
        </p:nvSpPr>
        <p:spPr bwMode="auto">
          <a:xfrm>
            <a:off x="900113" y="2492375"/>
            <a:ext cx="3095625" cy="287338"/>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SEIS ÁTOMOS DE CARBONO</a:t>
            </a:r>
          </a:p>
        </p:txBody>
      </p:sp>
      <p:sp>
        <p:nvSpPr>
          <p:cNvPr id="257030" name="Rectangle 6"/>
          <p:cNvSpPr>
            <a:spLocks noChangeArrowheads="1"/>
          </p:cNvSpPr>
          <p:nvPr/>
        </p:nvSpPr>
        <p:spPr bwMode="auto">
          <a:xfrm>
            <a:off x="4859338" y="2565400"/>
            <a:ext cx="3095625"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SEIS ÁTOMOS DE CARBONO</a:t>
            </a:r>
          </a:p>
        </p:txBody>
      </p:sp>
      <p:sp>
        <p:nvSpPr>
          <p:cNvPr id="257031" name="WordArt 4"/>
          <p:cNvSpPr>
            <a:spLocks noChangeArrowheads="1" noChangeShapeType="1" noTextEdit="1"/>
          </p:cNvSpPr>
          <p:nvPr/>
        </p:nvSpPr>
        <p:spPr bwMode="auto">
          <a:xfrm>
            <a:off x="3348038" y="2997200"/>
            <a:ext cx="2519362" cy="720725"/>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NYLON-6,6</a:t>
            </a:r>
          </a:p>
        </p:txBody>
      </p:sp>
      <p:sp>
        <p:nvSpPr>
          <p:cNvPr id="257032" name="AutoShape 9"/>
          <p:cNvSpPr>
            <a:spLocks noChangeArrowheads="1"/>
          </p:cNvSpPr>
          <p:nvPr/>
        </p:nvSpPr>
        <p:spPr bwMode="auto">
          <a:xfrm>
            <a:off x="5148263" y="3644900"/>
            <a:ext cx="287337" cy="504825"/>
          </a:xfrm>
          <a:prstGeom prst="upArrow">
            <a:avLst>
              <a:gd name="adj1" fmla="val 50000"/>
              <a:gd name="adj2" fmla="val 439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MX" altLang="es-MX">
              <a:solidFill>
                <a:srgbClr val="0000FF"/>
              </a:solidFill>
            </a:endParaRPr>
          </a:p>
        </p:txBody>
      </p:sp>
      <p:sp>
        <p:nvSpPr>
          <p:cNvPr id="257033" name="AutoShape 10"/>
          <p:cNvSpPr>
            <a:spLocks noChangeArrowheads="1"/>
          </p:cNvSpPr>
          <p:nvPr/>
        </p:nvSpPr>
        <p:spPr bwMode="auto">
          <a:xfrm>
            <a:off x="5651500" y="3644900"/>
            <a:ext cx="288925" cy="431800"/>
          </a:xfrm>
          <a:prstGeom prst="upArrow">
            <a:avLst>
              <a:gd name="adj1" fmla="val 50000"/>
              <a:gd name="adj2" fmla="val 37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MX" altLang="es-MX">
              <a:solidFill>
                <a:srgbClr val="0000FF"/>
              </a:solidFill>
            </a:endParaRPr>
          </a:p>
        </p:txBody>
      </p:sp>
      <p:sp>
        <p:nvSpPr>
          <p:cNvPr id="257034" name="Text Box 11"/>
          <p:cNvSpPr txBox="1">
            <a:spLocks noChangeArrowheads="1"/>
          </p:cNvSpPr>
          <p:nvPr/>
        </p:nvSpPr>
        <p:spPr bwMode="auto">
          <a:xfrm>
            <a:off x="4284663" y="4184650"/>
            <a:ext cx="11430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dirty="0">
                <a:solidFill>
                  <a:srgbClr val="0000FF"/>
                </a:solidFill>
                <a:latin typeface="Arial" pitchFamily="34" charset="0"/>
              </a:rPr>
              <a:t>diamina</a:t>
            </a:r>
          </a:p>
        </p:txBody>
      </p:sp>
      <p:sp>
        <p:nvSpPr>
          <p:cNvPr id="257035" name="Text Box 12"/>
          <p:cNvSpPr txBox="1">
            <a:spLocks noChangeArrowheads="1"/>
          </p:cNvSpPr>
          <p:nvPr/>
        </p:nvSpPr>
        <p:spPr bwMode="auto">
          <a:xfrm>
            <a:off x="5724525" y="4149725"/>
            <a:ext cx="2525713"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a:solidFill>
                  <a:srgbClr val="0000FF"/>
                </a:solidFill>
                <a:latin typeface="Arial" pitchFamily="34" charset="0"/>
              </a:rPr>
              <a:t>Ácido dicarboxílico</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25538"/>
            <a:ext cx="21844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315913" y="4221163"/>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800" b="1">
                <a:solidFill>
                  <a:srgbClr val="0000FF"/>
                </a:solidFill>
                <a:latin typeface="Verdana" pitchFamily="34" charset="0"/>
              </a:rPr>
              <a:t>Wallace Hume Carothers</a:t>
            </a:r>
          </a:p>
        </p:txBody>
      </p:sp>
      <p:sp>
        <p:nvSpPr>
          <p:cNvPr id="259076" name="Rectángulo 1"/>
          <p:cNvSpPr>
            <a:spLocks noChangeArrowheads="1"/>
          </p:cNvSpPr>
          <p:nvPr/>
        </p:nvSpPr>
        <p:spPr bwMode="auto">
          <a:xfrm>
            <a:off x="3563938" y="1698625"/>
            <a:ext cx="5295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MX" altLang="es-MX" dirty="0" err="1">
                <a:solidFill>
                  <a:srgbClr val="0000FF"/>
                </a:solidFill>
              </a:rPr>
              <a:t>Carothers</a:t>
            </a:r>
            <a:r>
              <a:rPr lang="es-MX" altLang="es-MX" dirty="0">
                <a:solidFill>
                  <a:srgbClr val="0000FF"/>
                </a:solidFill>
              </a:rPr>
              <a:t> era el líder del grupo en los laboratorios de la estación experimental DuPont, cerca Wilmington, Delaware, donde  se llevó a cabo  la mayoría de la investigación sobre polímeros.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098" name="Picture 6" descr="name02"/>
          <p:cNvPicPr>
            <a:picLocks noChangeAspect="1" noChangeArrowheads="1"/>
          </p:cNvPicPr>
          <p:nvPr/>
        </p:nvPicPr>
        <p:blipFill>
          <a:blip r:embed="rId2">
            <a:extLst>
              <a:ext uri="{28A0092B-C50C-407E-A947-70E740481C1C}">
                <a14:useLocalDpi xmlns:a14="http://schemas.microsoft.com/office/drawing/2010/main" val="0"/>
              </a:ext>
            </a:extLst>
          </a:blip>
          <a:srcRect b="13304"/>
          <a:stretch>
            <a:fillRect/>
          </a:stretch>
        </p:blipFill>
        <p:spPr bwMode="auto">
          <a:xfrm>
            <a:off x="1476375" y="2924175"/>
            <a:ext cx="62642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Rectangle 7"/>
          <p:cNvSpPr>
            <a:spLocks noChangeArrowheads="1"/>
          </p:cNvSpPr>
          <p:nvPr/>
        </p:nvSpPr>
        <p:spPr bwMode="auto">
          <a:xfrm>
            <a:off x="539750" y="901700"/>
            <a:ext cx="820896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ES" altLang="es-MX">
                <a:solidFill>
                  <a:srgbClr val="0000FF"/>
                </a:solidFill>
              </a:rPr>
              <a:t>Carothers quería que la poliamida formada a partir de la </a:t>
            </a:r>
            <a:br>
              <a:rPr lang="es-ES" altLang="es-MX">
                <a:solidFill>
                  <a:srgbClr val="0000FF"/>
                </a:solidFill>
              </a:rPr>
            </a:br>
            <a:r>
              <a:rPr lang="es-ES" altLang="es-MX">
                <a:solidFill>
                  <a:srgbClr val="0000FF"/>
                </a:solidFill>
              </a:rPr>
              <a:t>1,5-pentametiléndiamina y el ácido sebácico (el cual tiene propiedades superiores a las del nylon-6,6) fuera el primer nylon que se produjera comercialmente, pero resultó más barata la producción del nylon- 6,6</a:t>
            </a:r>
          </a:p>
        </p:txBody>
      </p:sp>
      <p:sp>
        <p:nvSpPr>
          <p:cNvPr id="260100" name="Rectangle 8"/>
          <p:cNvSpPr>
            <a:spLocks noChangeArrowheads="1"/>
          </p:cNvSpPr>
          <p:nvPr/>
        </p:nvSpPr>
        <p:spPr bwMode="auto">
          <a:xfrm>
            <a:off x="1547813" y="3932238"/>
            <a:ext cx="2952750"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dirty="0">
                <a:solidFill>
                  <a:srgbClr val="0000FF"/>
                </a:solidFill>
              </a:rPr>
              <a:t>1,5-pentametiléndiamina</a:t>
            </a:r>
          </a:p>
        </p:txBody>
      </p:sp>
      <p:sp>
        <p:nvSpPr>
          <p:cNvPr id="260101" name="Rectangle 9"/>
          <p:cNvSpPr>
            <a:spLocks noChangeArrowheads="1"/>
          </p:cNvSpPr>
          <p:nvPr/>
        </p:nvSpPr>
        <p:spPr bwMode="auto">
          <a:xfrm>
            <a:off x="4787900" y="3932238"/>
            <a:ext cx="2879725"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dirty="0">
                <a:solidFill>
                  <a:srgbClr val="0000FF"/>
                </a:solidFill>
              </a:rPr>
              <a:t>Ácido </a:t>
            </a:r>
            <a:r>
              <a:rPr lang="es-ES" altLang="es-MX" dirty="0" err="1">
                <a:solidFill>
                  <a:srgbClr val="0000FF"/>
                </a:solidFill>
              </a:rPr>
              <a:t>sebácico</a:t>
            </a:r>
            <a:endParaRPr lang="es-ES" altLang="es-MX" dirty="0">
              <a:solidFill>
                <a:srgbClr val="0000FF"/>
              </a:solidFill>
            </a:endParaRPr>
          </a:p>
        </p:txBody>
      </p:sp>
      <p:sp>
        <p:nvSpPr>
          <p:cNvPr id="260103"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
        <p:nvSpPr>
          <p:cNvPr id="600075" name="Rectangle 11"/>
          <p:cNvSpPr>
            <a:spLocks noChangeArrowheads="1"/>
          </p:cNvSpPr>
          <p:nvPr/>
        </p:nvSpPr>
        <p:spPr bwMode="auto">
          <a:xfrm>
            <a:off x="4198802" y="5811158"/>
            <a:ext cx="2879725"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sz="2400" b="1" dirty="0">
                <a:solidFill>
                  <a:srgbClr val="0000FF"/>
                </a:solidFill>
              </a:rPr>
              <a:t>nylon-5,10</a:t>
            </a:r>
          </a:p>
        </p:txBody>
      </p:sp>
      <p:sp>
        <p:nvSpPr>
          <p:cNvPr id="260105" name="Rectangle 5"/>
          <p:cNvSpPr>
            <a:spLocks noChangeArrowheads="1"/>
          </p:cNvSpPr>
          <p:nvPr/>
        </p:nvSpPr>
        <p:spPr bwMode="auto">
          <a:xfrm>
            <a:off x="609600" y="2332038"/>
            <a:ext cx="4065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b="1">
                <a:solidFill>
                  <a:srgbClr val="0000FF"/>
                </a:solidFill>
                <a:sym typeface="Symbol" pitchFamily="18" charset="2"/>
              </a:rPr>
              <a:t>¿Cómo se conoce a éste nylon?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0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5"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122" name="Rectangle 4"/>
          <p:cNvSpPr>
            <a:spLocks noChangeArrowheads="1"/>
          </p:cNvSpPr>
          <p:nvPr/>
        </p:nvSpPr>
        <p:spPr bwMode="auto">
          <a:xfrm>
            <a:off x="468313" y="836613"/>
            <a:ext cx="84248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ES" altLang="es-MX">
                <a:solidFill>
                  <a:srgbClr val="0000FF"/>
                </a:solidFill>
              </a:rPr>
              <a:t>Algunos nylons se hacen a partir de un solo tipo de monómero, como la amida cíclica que se llama lactama. Por ejemplo, la </a:t>
            </a:r>
            <a:r>
              <a:rPr lang="es-ES" altLang="es-MX">
                <a:solidFill>
                  <a:srgbClr val="0000FF"/>
                </a:solidFill>
                <a:sym typeface="Symbol" pitchFamily="18" charset="2"/>
              </a:rPr>
              <a:t>-caprolactama es una lactama con seis átomos de carbono. </a:t>
            </a:r>
            <a:endParaRPr lang="es-ES" altLang="es-MX">
              <a:solidFill>
                <a:srgbClr val="0000FF"/>
              </a:solidFill>
            </a:endParaRPr>
          </a:p>
        </p:txBody>
      </p:sp>
      <p:sp>
        <p:nvSpPr>
          <p:cNvPr id="261123" name="Rectangle 5"/>
          <p:cNvSpPr>
            <a:spLocks noChangeArrowheads="1"/>
          </p:cNvSpPr>
          <p:nvPr/>
        </p:nvSpPr>
        <p:spPr bwMode="auto">
          <a:xfrm>
            <a:off x="468313" y="2133600"/>
            <a:ext cx="406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b="1">
                <a:solidFill>
                  <a:srgbClr val="0000FF"/>
                </a:solidFill>
                <a:sym typeface="Symbol" pitchFamily="18" charset="2"/>
              </a:rPr>
              <a:t>¿Cómo se conoce a éste nylon?</a:t>
            </a:r>
          </a:p>
        </p:txBody>
      </p:sp>
      <p:pic>
        <p:nvPicPr>
          <p:cNvPr id="261124" name="Picture 8" descr="name03"/>
          <p:cNvPicPr>
            <a:picLocks noChangeAspect="1" noChangeArrowheads="1"/>
          </p:cNvPicPr>
          <p:nvPr/>
        </p:nvPicPr>
        <p:blipFill rotWithShape="1">
          <a:blip r:embed="rId2">
            <a:extLst>
              <a:ext uri="{28A0092B-C50C-407E-A947-70E740481C1C}">
                <a14:useLocalDpi xmlns:a14="http://schemas.microsoft.com/office/drawing/2010/main" val="0"/>
              </a:ext>
            </a:extLst>
          </a:blip>
          <a:srcRect b="22861"/>
          <a:stretch/>
        </p:blipFill>
        <p:spPr bwMode="auto">
          <a:xfrm>
            <a:off x="1116013" y="2852738"/>
            <a:ext cx="6911975" cy="15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Rectangle 9"/>
          <p:cNvSpPr>
            <a:spLocks noChangeArrowheads="1"/>
          </p:cNvSpPr>
          <p:nvPr/>
        </p:nvSpPr>
        <p:spPr bwMode="auto">
          <a:xfrm>
            <a:off x="1116013" y="4365625"/>
            <a:ext cx="2087562"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b="1">
                <a:solidFill>
                  <a:srgbClr val="0000FF"/>
                </a:solidFill>
                <a:sym typeface="Symbol" pitchFamily="18" charset="2"/>
              </a:rPr>
              <a:t>-caprolactama</a:t>
            </a:r>
          </a:p>
        </p:txBody>
      </p:sp>
      <p:sp>
        <p:nvSpPr>
          <p:cNvPr id="261126" name="Rectangle 10"/>
          <p:cNvSpPr>
            <a:spLocks noChangeArrowheads="1"/>
          </p:cNvSpPr>
          <p:nvPr/>
        </p:nvSpPr>
        <p:spPr bwMode="auto">
          <a:xfrm>
            <a:off x="4427984" y="4330745"/>
            <a:ext cx="2879725"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sz="2400" b="1" dirty="0">
                <a:solidFill>
                  <a:srgbClr val="0000FF"/>
                </a:solidFill>
              </a:rPr>
              <a:t>nylon-6</a:t>
            </a:r>
          </a:p>
        </p:txBody>
      </p:sp>
      <p:sp>
        <p:nvSpPr>
          <p:cNvPr id="261128"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2146" name="Object 4"/>
          <p:cNvGraphicFramePr>
            <a:graphicFrameLocks noChangeAspect="1"/>
          </p:cNvGraphicFramePr>
          <p:nvPr>
            <p:extLst>
              <p:ext uri="{D42A27DB-BD31-4B8C-83A1-F6EECF244321}">
                <p14:modId xmlns:p14="http://schemas.microsoft.com/office/powerpoint/2010/main" val="707424983"/>
              </p:ext>
            </p:extLst>
          </p:nvPr>
        </p:nvGraphicFramePr>
        <p:xfrm>
          <a:off x="1403350" y="2636838"/>
          <a:ext cx="6840538" cy="3787775"/>
        </p:xfrm>
        <a:graphic>
          <a:graphicData uri="http://schemas.openxmlformats.org/presentationml/2006/ole">
            <mc:AlternateContent xmlns:mc="http://schemas.openxmlformats.org/markup-compatibility/2006">
              <mc:Choice xmlns:v="urn:schemas-microsoft-com:vml" Requires="v">
                <p:oleObj spid="_x0000_s262223" name="CS ChemDraw Drawing" r:id="rId3" imgW="4350385" imgH="2407920" progId="ChemDraw.Document.6.0">
                  <p:embed/>
                </p:oleObj>
              </mc:Choice>
              <mc:Fallback>
                <p:oleObj name="CS ChemDraw Drawing" r:id="rId3" imgW="4350385" imgH="2407920" progId="ChemDraw.Document.6.0">
                  <p:embed/>
                  <p:pic>
                    <p:nvPicPr>
                      <p:cNvPr id="0" name="Object 4"/>
                      <p:cNvPicPr>
                        <a:picLocks noChangeAspect="1" noChangeArrowheads="1"/>
                      </p:cNvPicPr>
                      <p:nvPr/>
                    </p:nvPicPr>
                    <p:blipFill>
                      <a:blip r:embed="rId4">
                        <a:lum bright="-80000" contrast="80000"/>
                        <a:extLst>
                          <a:ext uri="{28A0092B-C50C-407E-A947-70E740481C1C}">
                            <a14:useLocalDpi xmlns:a14="http://schemas.microsoft.com/office/drawing/2010/main" val="0"/>
                          </a:ext>
                        </a:extLst>
                      </a:blip>
                      <a:srcRect/>
                      <a:stretch>
                        <a:fillRect/>
                      </a:stretch>
                    </p:blipFill>
                    <p:spPr bwMode="auto">
                      <a:xfrm>
                        <a:off x="1403350" y="2636838"/>
                        <a:ext cx="6840538" cy="37877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2147" name="Rectangle 5"/>
          <p:cNvSpPr>
            <a:spLocks noChangeArrowheads="1"/>
          </p:cNvSpPr>
          <p:nvPr/>
        </p:nvSpPr>
        <p:spPr bwMode="auto">
          <a:xfrm>
            <a:off x="395288" y="1052513"/>
            <a:ext cx="84248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ES" altLang="es-MX">
                <a:solidFill>
                  <a:srgbClr val="0000FF"/>
                </a:solidFill>
              </a:rPr>
              <a:t>La </a:t>
            </a:r>
            <a:r>
              <a:rPr lang="es-ES" altLang="es-MX">
                <a:solidFill>
                  <a:srgbClr val="0000FF"/>
                </a:solidFill>
                <a:sym typeface="Symbol" pitchFamily="18" charset="2"/>
              </a:rPr>
              <a:t>-caprolactama </a:t>
            </a:r>
            <a:r>
              <a:rPr lang="es-ES" altLang="es-MX">
                <a:solidFill>
                  <a:srgbClr val="0000FF"/>
                </a:solidFill>
              </a:rPr>
              <a:t>primero se hidroliza para formar el ácido </a:t>
            </a:r>
            <a:r>
              <a:rPr lang="es-ES" altLang="es-MX">
                <a:solidFill>
                  <a:srgbClr val="0000FF"/>
                </a:solidFill>
                <a:sym typeface="Symbol" pitchFamily="18" charset="2"/>
              </a:rPr>
              <a:t>-aminocaproíco y después se lleva a cabo la  reacción de polimerización para formar el nylon-6</a:t>
            </a:r>
          </a:p>
        </p:txBody>
      </p:sp>
      <p:sp>
        <p:nvSpPr>
          <p:cNvPr id="262148" name="WordArt 4"/>
          <p:cNvSpPr>
            <a:spLocks noChangeArrowheads="1" noChangeShapeType="1" noTextEdit="1"/>
          </p:cNvSpPr>
          <p:nvPr/>
        </p:nvSpPr>
        <p:spPr bwMode="auto">
          <a:xfrm>
            <a:off x="323850" y="333375"/>
            <a:ext cx="1152525" cy="360363"/>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5" descr="story302"/>
          <p:cNvPicPr>
            <a:picLocks noChangeAspect="1" noChangeArrowheads="1"/>
          </p:cNvPicPr>
          <p:nvPr/>
        </p:nvPicPr>
        <p:blipFill rotWithShape="1">
          <a:blip r:embed="rId2">
            <a:extLst>
              <a:ext uri="{28A0092B-C50C-407E-A947-70E740481C1C}">
                <a14:useLocalDpi xmlns:a14="http://schemas.microsoft.com/office/drawing/2010/main" val="0"/>
              </a:ext>
            </a:extLst>
          </a:blip>
          <a:srcRect b="25001"/>
          <a:stretch/>
        </p:blipFill>
        <p:spPr bwMode="auto">
          <a:xfrm>
            <a:off x="827533" y="2420938"/>
            <a:ext cx="6986142" cy="129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7" name="Rectangle 7"/>
          <p:cNvSpPr>
            <a:spLocks noChangeArrowheads="1"/>
          </p:cNvSpPr>
          <p:nvPr/>
        </p:nvSpPr>
        <p:spPr bwMode="auto">
          <a:xfrm>
            <a:off x="3021012" y="3645024"/>
            <a:ext cx="2879725"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altLang="es-MX" sz="2400" b="1" dirty="0">
                <a:solidFill>
                  <a:srgbClr val="0000FF"/>
                </a:solidFill>
              </a:rPr>
              <a:t>nylon-9</a:t>
            </a:r>
          </a:p>
        </p:txBody>
      </p:sp>
      <p:sp>
        <p:nvSpPr>
          <p:cNvPr id="263173" name="Rectangle 8"/>
          <p:cNvSpPr>
            <a:spLocks noChangeArrowheads="1"/>
          </p:cNvSpPr>
          <p:nvPr/>
        </p:nvSpPr>
        <p:spPr bwMode="auto">
          <a:xfrm>
            <a:off x="395288" y="1052513"/>
            <a:ext cx="406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b="1">
                <a:solidFill>
                  <a:srgbClr val="0000FF"/>
                </a:solidFill>
                <a:sym typeface="Symbol" pitchFamily="18" charset="2"/>
              </a:rPr>
              <a:t>¿Cómo se conoce a éste nylon?</a:t>
            </a:r>
          </a:p>
        </p:txBody>
      </p:sp>
      <p:sp>
        <p:nvSpPr>
          <p:cNvPr id="263174"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7"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4" name="Rectangle 4"/>
          <p:cNvSpPr>
            <a:spLocks noChangeArrowheads="1"/>
          </p:cNvSpPr>
          <p:nvPr/>
        </p:nvSpPr>
        <p:spPr bwMode="auto">
          <a:xfrm>
            <a:off x="395288" y="1636713"/>
            <a:ext cx="36718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MX" dirty="0">
                <a:solidFill>
                  <a:srgbClr val="0000FF"/>
                </a:solidFill>
              </a:rPr>
              <a:t>Primera maquina para hilar con nitrógeno gas y para secar con aire</a:t>
            </a:r>
          </a:p>
        </p:txBody>
      </p:sp>
      <p:pic>
        <p:nvPicPr>
          <p:cNvPr id="264195" name="Picture 6" descr="inv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981075"/>
            <a:ext cx="324008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Picture 8" descr="inv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2857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7" name="Rectangle 9"/>
          <p:cNvSpPr>
            <a:spLocks noChangeArrowheads="1"/>
          </p:cNvSpPr>
          <p:nvPr/>
        </p:nvSpPr>
        <p:spPr bwMode="auto">
          <a:xfrm>
            <a:off x="900112" y="5004716"/>
            <a:ext cx="40751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MX" dirty="0">
                <a:solidFill>
                  <a:srgbClr val="0000FF"/>
                </a:solidFill>
              </a:rPr>
              <a:t>Modelo para la máquina para hilar</a:t>
            </a:r>
          </a:p>
          <a:p>
            <a:pPr algn="ctr"/>
            <a:r>
              <a:rPr lang="es-ES" altLang="es-MX" dirty="0">
                <a:solidFill>
                  <a:srgbClr val="0000FF"/>
                </a:solidFill>
              </a:rPr>
              <a:t>desarrollado en 1935</a:t>
            </a:r>
          </a:p>
        </p:txBody>
      </p:sp>
      <p:sp>
        <p:nvSpPr>
          <p:cNvPr id="264198"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Picture 5" descr="Spinning apparatus map"/>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1000"/>
                    </a14:imgEffect>
                    <a14:imgEffect>
                      <a14:brightnessContrast bright="-7000" contrast="46000"/>
                    </a14:imgEffect>
                  </a14:imgLayer>
                </a14:imgProps>
              </a:ext>
              <a:ext uri="{28A0092B-C50C-407E-A947-70E740481C1C}">
                <a14:useLocalDpi xmlns:a14="http://schemas.microsoft.com/office/drawing/2010/main" val="0"/>
              </a:ext>
            </a:extLst>
          </a:blip>
          <a:srcRect/>
          <a:stretch>
            <a:fillRect/>
          </a:stretch>
        </p:blipFill>
        <p:spPr bwMode="auto">
          <a:xfrm>
            <a:off x="1692275" y="333375"/>
            <a:ext cx="44196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Text Box 6"/>
          <p:cNvSpPr txBox="1">
            <a:spLocks noChangeArrowheads="1"/>
          </p:cNvSpPr>
          <p:nvPr/>
        </p:nvSpPr>
        <p:spPr bwMode="auto">
          <a:xfrm>
            <a:off x="6227763" y="404813"/>
            <a:ext cx="20113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Hilado del nylon</a:t>
            </a:r>
          </a:p>
        </p:txBody>
      </p:sp>
      <p:sp>
        <p:nvSpPr>
          <p:cNvPr id="265220"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NYLON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4" name="WordArt 3"/>
          <p:cNvSpPr>
            <a:spLocks noChangeArrowheads="1" noChangeShapeType="1" noTextEdit="1"/>
          </p:cNvSpPr>
          <p:nvPr/>
        </p:nvSpPr>
        <p:spPr bwMode="auto">
          <a:xfrm>
            <a:off x="1619250" y="2652713"/>
            <a:ext cx="6119813" cy="1152525"/>
          </a:xfrm>
          <a:prstGeom prst="rect">
            <a:avLst/>
          </a:prstGeom>
        </p:spPr>
        <p:txBody>
          <a:bodyPr wrap="none" fromWordArt="1">
            <a:prstTxWarp prst="textPlain">
              <a:avLst>
                <a:gd name="adj" fmla="val 50000"/>
              </a:avLst>
            </a:prstTxWarp>
          </a:bodyPr>
          <a:lstStyle/>
          <a:p>
            <a:pPr algn="ctr"/>
            <a:r>
              <a:rPr lang="es-MX" sz="3200" kern="10">
                <a:ln w="9525">
                  <a:solidFill>
                    <a:srgbClr val="000000"/>
                  </a:solidFill>
                  <a:round/>
                  <a:headEnd/>
                  <a:tailEnd/>
                </a:ln>
                <a:solidFill>
                  <a:srgbClr val="0000FF"/>
                </a:solidFill>
                <a:latin typeface="Arial Black"/>
              </a:rPr>
              <a:t>Polímeros vinílicos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323850" y="787400"/>
            <a:ext cx="8640763" cy="7381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r>
              <a:rPr lang="es-ES" altLang="es-MX" sz="2400" dirty="0">
                <a:solidFill>
                  <a:srgbClr val="0000FF"/>
                </a:solidFill>
                <a:latin typeface="inherit"/>
              </a:rPr>
              <a:t>Las "muchas cosas" enumeradas por la morsa son en realidad muy similares en composici</a:t>
            </a:r>
            <a:r>
              <a:rPr lang="es-ES" altLang="es-MX" sz="2400" dirty="0">
                <a:solidFill>
                  <a:srgbClr val="0000FF"/>
                </a:solidFill>
              </a:rPr>
              <a:t>ó</a:t>
            </a:r>
            <a:r>
              <a:rPr lang="es-ES" altLang="es-MX" sz="2400" dirty="0">
                <a:solidFill>
                  <a:srgbClr val="0000FF"/>
                </a:solidFill>
                <a:latin typeface="inherit"/>
              </a:rPr>
              <a:t>n qu</a:t>
            </a:r>
            <a:r>
              <a:rPr lang="es-ES" altLang="es-MX" sz="2400" dirty="0">
                <a:solidFill>
                  <a:srgbClr val="0000FF"/>
                </a:solidFill>
              </a:rPr>
              <a:t>í</a:t>
            </a:r>
            <a:r>
              <a:rPr lang="es-ES" altLang="es-MX" sz="2400" dirty="0">
                <a:solidFill>
                  <a:srgbClr val="0000FF"/>
                </a:solidFill>
                <a:latin typeface="inherit"/>
              </a:rPr>
              <a:t>mica y estructura: </a:t>
            </a:r>
            <a:r>
              <a:rPr lang="es-ES" altLang="es-MX" sz="2400" dirty="0">
                <a:solidFill>
                  <a:srgbClr val="FF0000"/>
                </a:solidFill>
                <a:latin typeface="inherit"/>
              </a:rPr>
              <a:t>pol</a:t>
            </a:r>
            <a:r>
              <a:rPr lang="es-ES" altLang="es-MX" sz="2400" dirty="0">
                <a:solidFill>
                  <a:srgbClr val="FF0000"/>
                </a:solidFill>
              </a:rPr>
              <a:t>í</a:t>
            </a:r>
            <a:r>
              <a:rPr lang="es-ES" altLang="es-MX" sz="2400" dirty="0">
                <a:solidFill>
                  <a:srgbClr val="FF0000"/>
                </a:solidFill>
                <a:latin typeface="inherit"/>
              </a:rPr>
              <a:t>meros</a:t>
            </a:r>
            <a:r>
              <a:rPr lang="es-ES" altLang="es-MX" sz="2400" dirty="0">
                <a:solidFill>
                  <a:srgbClr val="0000FF"/>
                </a:solidFill>
                <a:latin typeface="inherit"/>
              </a:rPr>
              <a:t> </a:t>
            </a:r>
            <a:endParaRPr lang="es-ES" altLang="es-MX" sz="2400" dirty="0">
              <a:solidFill>
                <a:srgbClr val="0000FF"/>
              </a:solidFill>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989138"/>
            <a:ext cx="5935663" cy="43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a:spLocks noChangeArrowheads="1"/>
          </p:cNvSpPr>
          <p:nvPr/>
        </p:nvSpPr>
        <p:spPr bwMode="auto">
          <a:xfrm>
            <a:off x="7200900" y="2363788"/>
            <a:ext cx="1979613" cy="12017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sz="1800" b="1">
                <a:solidFill>
                  <a:srgbClr val="0000FF"/>
                </a:solidFill>
                <a:latin typeface="inherit"/>
              </a:rPr>
              <a:t>Principalmente prote</a:t>
            </a:r>
            <a:r>
              <a:rPr lang="es-ES" altLang="es-MX" sz="1800" b="1">
                <a:solidFill>
                  <a:srgbClr val="0000FF"/>
                </a:solidFill>
              </a:rPr>
              <a:t>í</a:t>
            </a:r>
            <a:r>
              <a:rPr lang="es-ES" altLang="es-MX" sz="1800" b="1">
                <a:solidFill>
                  <a:srgbClr val="0000FF"/>
                </a:solidFill>
                <a:latin typeface="inherit"/>
              </a:rPr>
              <a:t>nas (col</a:t>
            </a:r>
            <a:r>
              <a:rPr lang="es-ES" altLang="es-MX" sz="1800" b="1">
                <a:solidFill>
                  <a:srgbClr val="0000FF"/>
                </a:solidFill>
              </a:rPr>
              <a:t>á</a:t>
            </a:r>
            <a:r>
              <a:rPr lang="es-ES" altLang="es-MX" sz="1800" b="1">
                <a:solidFill>
                  <a:srgbClr val="0000FF"/>
                </a:solidFill>
                <a:latin typeface="inherit"/>
              </a:rPr>
              <a:t>geno, queratina)</a:t>
            </a:r>
            <a:endParaRPr lang="es-ES" altLang="es-MX" sz="1800" b="1">
              <a:solidFill>
                <a:srgbClr val="0000FF"/>
              </a:solidFill>
            </a:endParaRPr>
          </a:p>
        </p:txBody>
      </p:sp>
      <p:sp>
        <p:nvSpPr>
          <p:cNvPr id="7" name="6 Rectángulo"/>
          <p:cNvSpPr>
            <a:spLocks noChangeArrowheads="1"/>
          </p:cNvSpPr>
          <p:nvPr/>
        </p:nvSpPr>
        <p:spPr bwMode="auto">
          <a:xfrm>
            <a:off x="3419475" y="2009775"/>
            <a:ext cx="273685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b="1">
                <a:solidFill>
                  <a:srgbClr val="0000FF"/>
                </a:solidFill>
                <a:latin typeface="inherit"/>
              </a:rPr>
              <a:t>Hidratos de carbono</a:t>
            </a:r>
          </a:p>
          <a:p>
            <a:pPr algn="just"/>
            <a:r>
              <a:rPr lang="es-ES" altLang="es-MX" b="1">
                <a:solidFill>
                  <a:srgbClr val="0000FF"/>
                </a:solidFill>
                <a:latin typeface="inherit"/>
              </a:rPr>
              <a:t>(celulosa, almid</a:t>
            </a:r>
            <a:r>
              <a:rPr lang="es-ES" altLang="es-MX" b="1">
                <a:solidFill>
                  <a:srgbClr val="0000FF"/>
                </a:solidFill>
              </a:rPr>
              <a:t>ó</a:t>
            </a:r>
            <a:r>
              <a:rPr lang="es-ES" altLang="es-MX" b="1">
                <a:solidFill>
                  <a:srgbClr val="0000FF"/>
                </a:solidFill>
                <a:latin typeface="inherit"/>
              </a:rPr>
              <a:t>n). </a:t>
            </a:r>
            <a:endParaRPr lang="es-ES" altLang="es-MX" b="1">
              <a:solidFill>
                <a:srgbClr val="0000FF"/>
              </a:solidFill>
            </a:endParaRPr>
          </a:p>
        </p:txBody>
      </p:sp>
      <p:sp>
        <p:nvSpPr>
          <p:cNvPr id="8" name="7 Rectángulo"/>
          <p:cNvSpPr>
            <a:spLocks noChangeArrowheads="1"/>
          </p:cNvSpPr>
          <p:nvPr/>
        </p:nvSpPr>
        <p:spPr bwMode="auto">
          <a:xfrm>
            <a:off x="3276600" y="5654675"/>
            <a:ext cx="2735263"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b="1">
                <a:solidFill>
                  <a:srgbClr val="0000FF"/>
                </a:solidFill>
                <a:latin typeface="inherit"/>
              </a:rPr>
              <a:t>Hidratos de carbono</a:t>
            </a:r>
          </a:p>
          <a:p>
            <a:pPr algn="just"/>
            <a:r>
              <a:rPr lang="es-ES" altLang="es-MX" b="1">
                <a:solidFill>
                  <a:srgbClr val="0000FF"/>
                </a:solidFill>
                <a:latin typeface="inherit"/>
              </a:rPr>
              <a:t>(celulosa, almid</a:t>
            </a:r>
            <a:r>
              <a:rPr lang="es-ES" altLang="es-MX" b="1">
                <a:solidFill>
                  <a:srgbClr val="0000FF"/>
                </a:solidFill>
              </a:rPr>
              <a:t>ó</a:t>
            </a:r>
            <a:r>
              <a:rPr lang="es-ES" altLang="es-MX" b="1">
                <a:solidFill>
                  <a:srgbClr val="0000FF"/>
                </a:solidFill>
                <a:latin typeface="inherit"/>
              </a:rPr>
              <a:t>n). </a:t>
            </a:r>
            <a:endParaRPr lang="es-ES" altLang="es-MX" b="1">
              <a:solidFill>
                <a:srgbClr val="0000FF"/>
              </a:solidFill>
            </a:endParaRPr>
          </a:p>
        </p:txBody>
      </p:sp>
      <p:sp>
        <p:nvSpPr>
          <p:cNvPr id="9" name="8 Rectángulo"/>
          <p:cNvSpPr>
            <a:spLocks noChangeArrowheads="1"/>
          </p:cNvSpPr>
          <p:nvPr/>
        </p:nvSpPr>
        <p:spPr bwMode="auto">
          <a:xfrm>
            <a:off x="1743075" y="2940050"/>
            <a:ext cx="1533525" cy="95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sz="1400" b="1">
                <a:solidFill>
                  <a:srgbClr val="0000FF"/>
                </a:solidFill>
                <a:latin typeface="inherit"/>
              </a:rPr>
              <a:t>Principalmente prote</a:t>
            </a:r>
            <a:r>
              <a:rPr lang="es-ES" altLang="es-MX" sz="1400" b="1">
                <a:solidFill>
                  <a:srgbClr val="0000FF"/>
                </a:solidFill>
              </a:rPr>
              <a:t>í</a:t>
            </a:r>
            <a:r>
              <a:rPr lang="es-ES" altLang="es-MX" sz="1400" b="1">
                <a:solidFill>
                  <a:srgbClr val="0000FF"/>
                </a:solidFill>
                <a:latin typeface="inherit"/>
              </a:rPr>
              <a:t>nas (col</a:t>
            </a:r>
            <a:r>
              <a:rPr lang="es-ES" altLang="es-MX" sz="1400" b="1">
                <a:solidFill>
                  <a:srgbClr val="0000FF"/>
                </a:solidFill>
              </a:rPr>
              <a:t>á</a:t>
            </a:r>
            <a:r>
              <a:rPr lang="es-ES" altLang="es-MX" sz="1400" b="1">
                <a:solidFill>
                  <a:srgbClr val="0000FF"/>
                </a:solidFill>
                <a:latin typeface="inherit"/>
              </a:rPr>
              <a:t>geno, queratina)</a:t>
            </a:r>
            <a:endParaRPr lang="es-ES" altLang="es-MX" sz="1400" b="1">
              <a:solidFill>
                <a:srgbClr val="0000FF"/>
              </a:solidFill>
            </a:endParaRPr>
          </a:p>
        </p:txBody>
      </p:sp>
      <p:sp>
        <p:nvSpPr>
          <p:cNvPr id="10" name="9 Rectángulo"/>
          <p:cNvSpPr>
            <a:spLocks noChangeArrowheads="1"/>
          </p:cNvSpPr>
          <p:nvPr/>
        </p:nvSpPr>
        <p:spPr bwMode="auto">
          <a:xfrm>
            <a:off x="565150" y="5084763"/>
            <a:ext cx="2089150"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MX" sz="1800" b="1">
                <a:solidFill>
                  <a:srgbClr val="0000FF"/>
                </a:solidFill>
                <a:latin typeface="inherit"/>
              </a:rPr>
              <a:t>Cadenas hidrocarbonadas</a:t>
            </a:r>
          </a:p>
          <a:p>
            <a:pPr algn="ctr"/>
            <a:r>
              <a:rPr lang="es-ES" altLang="es-MX" sz="1800" b="1">
                <a:solidFill>
                  <a:srgbClr val="0000FF"/>
                </a:solidFill>
                <a:latin typeface="inherit"/>
              </a:rPr>
              <a:t>(ceras) </a:t>
            </a:r>
            <a:endParaRPr lang="es-ES" altLang="es-MX" sz="1800" b="1">
              <a:solidFill>
                <a:srgbClr val="0000FF"/>
              </a:solidFill>
            </a:endParaRPr>
          </a:p>
        </p:txBody>
      </p:sp>
      <p:sp>
        <p:nvSpPr>
          <p:cNvPr id="11" name="10 Rectángulo"/>
          <p:cNvSpPr>
            <a:spLocks noChangeArrowheads="1"/>
          </p:cNvSpPr>
          <p:nvPr/>
        </p:nvSpPr>
        <p:spPr bwMode="auto">
          <a:xfrm>
            <a:off x="153988" y="4194175"/>
            <a:ext cx="2684462"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b="1">
                <a:solidFill>
                  <a:srgbClr val="0000FF"/>
                </a:solidFill>
                <a:latin typeface="inherit"/>
              </a:rPr>
              <a:t>Hidratos de carbono</a:t>
            </a:r>
          </a:p>
          <a:p>
            <a:pPr algn="just"/>
            <a:r>
              <a:rPr lang="es-ES" altLang="es-MX" b="1">
                <a:solidFill>
                  <a:srgbClr val="0000FF"/>
                </a:solidFill>
                <a:latin typeface="inherit"/>
              </a:rPr>
              <a:t>(celulosa, almid</a:t>
            </a:r>
            <a:r>
              <a:rPr lang="es-ES" altLang="es-MX" b="1">
                <a:solidFill>
                  <a:srgbClr val="0000FF"/>
                </a:solidFill>
              </a:rPr>
              <a:t>ó</a:t>
            </a:r>
            <a:r>
              <a:rPr lang="es-ES" altLang="es-MX" b="1">
                <a:solidFill>
                  <a:srgbClr val="0000FF"/>
                </a:solidFill>
                <a:latin typeface="inherit"/>
              </a:rPr>
              <a:t>n). </a:t>
            </a:r>
            <a:endParaRPr lang="es-ES" altLang="es-MX"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6178" name="WordArt 2"/>
          <p:cNvSpPr>
            <a:spLocks noChangeArrowheads="1" noChangeShapeType="1" noTextEdit="1"/>
          </p:cNvSpPr>
          <p:nvPr/>
        </p:nvSpPr>
        <p:spPr bwMode="auto">
          <a:xfrm>
            <a:off x="395288" y="188913"/>
            <a:ext cx="3455987" cy="431800"/>
          </a:xfrm>
          <a:prstGeom prst="rect">
            <a:avLst/>
          </a:prstGeom>
        </p:spPr>
        <p:txBody>
          <a:bodyPr wrap="none" fromWordArt="1">
            <a:prstTxWarp prst="textPlain">
              <a:avLst>
                <a:gd name="adj" fmla="val 50000"/>
              </a:avLst>
            </a:prstTxWarp>
          </a:bodyPr>
          <a:lstStyle/>
          <a:p>
            <a:pPr algn="ctr"/>
            <a:r>
              <a:rPr lang="es-MX" sz="3200" kern="10" dirty="0">
                <a:ln w="9525">
                  <a:solidFill>
                    <a:srgbClr val="000000"/>
                  </a:solidFill>
                  <a:round/>
                  <a:headEnd/>
                  <a:tailEnd/>
                </a:ln>
                <a:solidFill>
                  <a:srgbClr val="0000FF"/>
                </a:solidFill>
                <a:latin typeface="Arial Black"/>
              </a:rPr>
              <a:t>Polímeros vinílicos </a:t>
            </a:r>
          </a:p>
        </p:txBody>
      </p:sp>
      <p:pic>
        <p:nvPicPr>
          <p:cNvPr id="306179" name="Picture 4"/>
          <p:cNvPicPr>
            <a:picLocks noChangeAspect="1" noChangeArrowheads="1"/>
          </p:cNvPicPr>
          <p:nvPr/>
        </p:nvPicPr>
        <p:blipFill>
          <a:blip r:embed="rId3">
            <a:duotone>
              <a:prstClr val="black"/>
              <a:srgbClr val="0000FF">
                <a:tint val="45000"/>
                <a:satMod val="400000"/>
              </a:srgbClr>
            </a:duotone>
            <a:lum bright="-49000" contrast="57000"/>
            <a:extLst>
              <a:ext uri="{28A0092B-C50C-407E-A947-70E740481C1C}">
                <a14:useLocalDpi xmlns:a14="http://schemas.microsoft.com/office/drawing/2010/main" val="0"/>
              </a:ext>
            </a:extLst>
          </a:blip>
          <a:srcRect/>
          <a:stretch>
            <a:fillRect/>
          </a:stretch>
        </p:blipFill>
        <p:spPr bwMode="auto">
          <a:xfrm>
            <a:off x="0" y="990600"/>
            <a:ext cx="9080500" cy="5143500"/>
          </a:xfrm>
          <a:prstGeom prst="rect">
            <a:avLst/>
          </a:prstGeom>
          <a:solidFill>
            <a:schemeClr val="tx1"/>
          </a:solidFill>
          <a:ln>
            <a:noFill/>
          </a:ln>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395536" y="1517402"/>
            <a:ext cx="8424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b="1">
                <a:solidFill>
                  <a:srgbClr val="0000FF"/>
                </a:solidFill>
              </a:rPr>
              <a:t>POLITETRAFLUOROETILENO, QUE FABRICA LA COMPAÑÍA DU PONT Y LO LLAMA TEFLON. </a:t>
            </a:r>
          </a:p>
        </p:txBody>
      </p:sp>
      <p:sp>
        <p:nvSpPr>
          <p:cNvPr id="308227" name="WordArt 3"/>
          <p:cNvSpPr>
            <a:spLocks noChangeArrowheads="1" noChangeShapeType="1" noTextEdit="1"/>
          </p:cNvSpPr>
          <p:nvPr/>
        </p:nvSpPr>
        <p:spPr bwMode="auto">
          <a:xfrm>
            <a:off x="466974" y="188665"/>
            <a:ext cx="3455987" cy="431800"/>
          </a:xfrm>
          <a:prstGeom prst="rect">
            <a:avLst/>
          </a:prstGeom>
        </p:spPr>
        <p:txBody>
          <a:bodyPr wrap="none" fromWordArt="1">
            <a:prstTxWarp prst="textPlain">
              <a:avLst>
                <a:gd name="adj" fmla="val 50000"/>
              </a:avLst>
            </a:prstTxWarp>
          </a:bodyPr>
          <a:lstStyle/>
          <a:p>
            <a:pPr algn="ctr"/>
            <a:r>
              <a:rPr lang="es-MX" sz="3200" kern="10" dirty="0">
                <a:ln w="9525">
                  <a:solidFill>
                    <a:srgbClr val="000000"/>
                  </a:solidFill>
                  <a:round/>
                  <a:headEnd/>
                  <a:tailEnd/>
                </a:ln>
                <a:solidFill>
                  <a:srgbClr val="0000FF"/>
                </a:solidFill>
                <a:latin typeface="Arial Black"/>
              </a:rPr>
              <a:t>Polímeros vinílicos </a:t>
            </a:r>
          </a:p>
        </p:txBody>
      </p:sp>
      <p:pic>
        <p:nvPicPr>
          <p:cNvPr id="308228" name="Picture 4"/>
          <p:cNvPicPr>
            <a:picLocks noChangeAspect="1" noChangeArrowheads="1"/>
          </p:cNvPicPr>
          <p:nvPr/>
        </p:nvPicPr>
        <p:blipFill>
          <a:blip r:embed="rId3" cstate="print">
            <a:duotone>
              <a:prstClr val="black"/>
              <a:srgbClr val="FF0000">
                <a:tint val="45000"/>
                <a:satMod val="400000"/>
              </a:srgbClr>
            </a:duotone>
            <a:lum bright="-60000" contrast="56000"/>
            <a:extLst>
              <a:ext uri="{28A0092B-C50C-407E-A947-70E740481C1C}">
                <a14:useLocalDpi xmlns:a14="http://schemas.microsoft.com/office/drawing/2010/main" val="0"/>
              </a:ext>
            </a:extLst>
          </a:blip>
          <a:srcRect/>
          <a:stretch>
            <a:fillRect/>
          </a:stretch>
        </p:blipFill>
        <p:spPr bwMode="auto">
          <a:xfrm>
            <a:off x="395536" y="2996952"/>
            <a:ext cx="8618538" cy="1544638"/>
          </a:xfrm>
          <a:prstGeom prst="rect">
            <a:avLst/>
          </a:prstGeom>
          <a:noFill/>
          <a:ln>
            <a:noFill/>
          </a:ln>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4" name="Picture 2" descr="https://upload.wikimedia.org/wikipedia/commons/1/10/Polystyrene_forma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8410" b="14865"/>
          <a:stretch/>
        </p:blipFill>
        <p:spPr bwMode="auto">
          <a:xfrm>
            <a:off x="179511" y="1916832"/>
            <a:ext cx="8799607" cy="190042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5273" y="3933056"/>
            <a:ext cx="1156367" cy="400110"/>
          </a:xfrm>
          <a:prstGeom prst="rect">
            <a:avLst/>
          </a:prstGeom>
          <a:noFill/>
        </p:spPr>
        <p:txBody>
          <a:bodyPr wrap="square" rtlCol="0">
            <a:spAutoFit/>
          </a:bodyPr>
          <a:lstStyle/>
          <a:p>
            <a:r>
              <a:rPr lang="es-MX" dirty="0">
                <a:solidFill>
                  <a:srgbClr val="0000FF"/>
                </a:solidFill>
              </a:rPr>
              <a:t>Estireno</a:t>
            </a:r>
          </a:p>
        </p:txBody>
      </p:sp>
      <p:sp>
        <p:nvSpPr>
          <p:cNvPr id="4" name="3 CuadroTexto"/>
          <p:cNvSpPr txBox="1"/>
          <p:nvPr/>
        </p:nvSpPr>
        <p:spPr>
          <a:xfrm>
            <a:off x="4932040" y="3904679"/>
            <a:ext cx="1728192" cy="400110"/>
          </a:xfrm>
          <a:prstGeom prst="rect">
            <a:avLst/>
          </a:prstGeom>
          <a:noFill/>
        </p:spPr>
        <p:txBody>
          <a:bodyPr wrap="square" rtlCol="0">
            <a:spAutoFit/>
          </a:bodyPr>
          <a:lstStyle/>
          <a:p>
            <a:r>
              <a:rPr lang="es-MX" dirty="0" err="1">
                <a:solidFill>
                  <a:srgbClr val="0000FF"/>
                </a:solidFill>
              </a:rPr>
              <a:t>Poliestireno</a:t>
            </a:r>
            <a:endParaRPr lang="es-MX" dirty="0">
              <a:solidFill>
                <a:srgbClr val="0000FF"/>
              </a:solidFill>
            </a:endParaRPr>
          </a:p>
        </p:txBody>
      </p:sp>
    </p:spTree>
    <p:extLst>
      <p:ext uri="{BB962C8B-B14F-4D97-AF65-F5344CB8AC3E}">
        <p14:creationId xmlns:p14="http://schemas.microsoft.com/office/powerpoint/2010/main" val="40986701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0274" name="WordArt 2"/>
          <p:cNvSpPr>
            <a:spLocks noChangeArrowheads="1" noChangeShapeType="1" noTextEdit="1"/>
          </p:cNvSpPr>
          <p:nvPr/>
        </p:nvSpPr>
        <p:spPr bwMode="auto">
          <a:xfrm>
            <a:off x="323528" y="404664"/>
            <a:ext cx="3733800" cy="5334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POLIACETATO DE VINILO</a:t>
            </a:r>
          </a:p>
        </p:txBody>
      </p:sp>
      <p:sp>
        <p:nvSpPr>
          <p:cNvPr id="310275" name="Rectangle 3"/>
          <p:cNvSpPr>
            <a:spLocks noChangeArrowheads="1"/>
          </p:cNvSpPr>
          <p:nvPr/>
        </p:nvSpPr>
        <p:spPr bwMode="auto">
          <a:xfrm>
            <a:off x="684213" y="1127036"/>
            <a:ext cx="8023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a:solidFill>
                  <a:srgbClr val="0000FF"/>
                </a:solidFill>
              </a:rPr>
              <a:t>El PVA es un polímero vinílico. Se sintetiza por polimerización vinílica de radicales libres del monómero vinil acetato (o acetato de vinilo).</a:t>
            </a:r>
            <a:r>
              <a:rPr lang="es-ES" altLang="es-MX" sz="2400">
                <a:solidFill>
                  <a:srgbClr val="0000FF"/>
                </a:solidFill>
              </a:rPr>
              <a:t> </a:t>
            </a:r>
          </a:p>
        </p:txBody>
      </p:sp>
      <p:pic>
        <p:nvPicPr>
          <p:cNvPr id="3102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2852738"/>
            <a:ext cx="9109075" cy="2198687"/>
          </a:xfrm>
          <a:prstGeom prst="rect">
            <a:avLst/>
          </a:prstGeom>
          <a:solidFill>
            <a:schemeClr val="tx1"/>
          </a:solidFill>
          <a:ln w="9525">
            <a:solidFill>
              <a:schemeClr val="tx1"/>
            </a:solid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2322" name="Picture 2" descr="acryl8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88913"/>
            <a:ext cx="1819275" cy="1619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2323" name="WordArt 3"/>
          <p:cNvSpPr>
            <a:spLocks noChangeArrowheads="1" noChangeShapeType="1" noTextEdit="1"/>
          </p:cNvSpPr>
          <p:nvPr/>
        </p:nvSpPr>
        <p:spPr bwMode="auto">
          <a:xfrm>
            <a:off x="251520" y="740259"/>
            <a:ext cx="4895850" cy="431800"/>
          </a:xfrm>
          <a:prstGeom prst="rect">
            <a:avLst/>
          </a:prstGeom>
        </p:spPr>
        <p:txBody>
          <a:bodyPr wrap="none" fromWordArt="1">
            <a:prstTxWarp prst="textPlain">
              <a:avLst>
                <a:gd name="adj" fmla="val 50000"/>
              </a:avLst>
            </a:prstTxWarp>
          </a:bodyPr>
          <a:lstStyle/>
          <a:p>
            <a:pPr algn="ctr"/>
            <a:r>
              <a:rPr lang="es-MX" sz="2800" b="1" kern="10" dirty="0">
                <a:ln w="9525">
                  <a:solidFill>
                    <a:srgbClr val="000000"/>
                  </a:solidFill>
                  <a:round/>
                  <a:headEnd/>
                  <a:tailEnd/>
                </a:ln>
                <a:solidFill>
                  <a:srgbClr val="0000FF"/>
                </a:solidFill>
                <a:latin typeface="Arial Black"/>
              </a:rPr>
              <a:t>POLIACRILATOS</a:t>
            </a:r>
          </a:p>
        </p:txBody>
      </p:sp>
      <p:sp>
        <p:nvSpPr>
          <p:cNvPr id="312324" name="Rectangle 4"/>
          <p:cNvSpPr>
            <a:spLocks noChangeArrowheads="1"/>
          </p:cNvSpPr>
          <p:nvPr/>
        </p:nvSpPr>
        <p:spPr bwMode="auto">
          <a:xfrm>
            <a:off x="611188" y="1989138"/>
            <a:ext cx="802798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b="1">
                <a:solidFill>
                  <a:srgbClr val="0000FF"/>
                </a:solidFill>
              </a:rPr>
              <a:t>Los acrilatos son una familia de polímeros que pertenece a un tipo de polímeros vinílicos. Los poliacrilatos derivan obviamente  de monómeros acrilatos y a su tiempo explicamos qué eran éstos. Los monómeros acrilato son ésteres que contienen grupos vinílicos, es decir, dos átomos de carbono unidos por una doble ligadura, directamente enlazados al carbono del carbonilo.</a:t>
            </a:r>
            <a:r>
              <a:rPr lang="es-ES" altLang="es-MX">
                <a:solidFill>
                  <a:srgbClr val="0000FF"/>
                </a:solidFill>
              </a:rPr>
              <a:t> </a:t>
            </a:r>
          </a:p>
        </p:txBody>
      </p:sp>
      <p:pic>
        <p:nvPicPr>
          <p:cNvPr id="312325" name="Picture 5" descr="acryl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4076700"/>
            <a:ext cx="3879850" cy="2454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370" name="WordArt 2"/>
          <p:cNvSpPr>
            <a:spLocks noChangeArrowheads="1" noChangeShapeType="1" noTextEdit="1"/>
          </p:cNvSpPr>
          <p:nvPr/>
        </p:nvSpPr>
        <p:spPr bwMode="auto">
          <a:xfrm>
            <a:off x="323850" y="333375"/>
            <a:ext cx="4895850" cy="4318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POLIACRILATOS</a:t>
            </a:r>
          </a:p>
        </p:txBody>
      </p:sp>
      <p:sp>
        <p:nvSpPr>
          <p:cNvPr id="314371" name="Rectangle 3"/>
          <p:cNvSpPr>
            <a:spLocks noChangeArrowheads="1"/>
          </p:cNvSpPr>
          <p:nvPr/>
        </p:nvSpPr>
        <p:spPr bwMode="auto">
          <a:xfrm>
            <a:off x="914400" y="914400"/>
            <a:ext cx="76342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b="1">
                <a:solidFill>
                  <a:srgbClr val="0000FF"/>
                </a:solidFill>
              </a:rPr>
              <a:t>Algunos acrilatos poseen un grupo metilo extra unido al carbono alfa, y se denominan </a:t>
            </a:r>
            <a:r>
              <a:rPr lang="es-ES" altLang="es-MX" b="1" i="1">
                <a:solidFill>
                  <a:srgbClr val="0000FF"/>
                </a:solidFill>
              </a:rPr>
              <a:t>metacrilatos</a:t>
            </a:r>
            <a:r>
              <a:rPr lang="es-ES" altLang="es-MX" b="1">
                <a:solidFill>
                  <a:srgbClr val="0000FF"/>
                </a:solidFill>
              </a:rPr>
              <a:t>. Uno de los polímeros metacrílicos más comunes es el poli(metacrilato de metilo).</a:t>
            </a:r>
            <a:r>
              <a:rPr lang="es-ES" altLang="es-MX">
                <a:solidFill>
                  <a:srgbClr val="0000FF"/>
                </a:solidFill>
              </a:rPr>
              <a:t> </a:t>
            </a:r>
          </a:p>
        </p:txBody>
      </p:sp>
      <p:pic>
        <p:nvPicPr>
          <p:cNvPr id="314372" name="Picture 4" descr="acryl802"/>
          <p:cNvPicPr>
            <a:picLocks noChangeAspect="1" noChangeArrowheads="1"/>
          </p:cNvPicPr>
          <p:nvPr/>
        </p:nvPicPr>
        <p:blipFill>
          <a:blip r:embed="rId3">
            <a:extLst>
              <a:ext uri="{28A0092B-C50C-407E-A947-70E740481C1C}">
                <a14:useLocalDpi xmlns:a14="http://schemas.microsoft.com/office/drawing/2010/main" val="0"/>
              </a:ext>
            </a:extLst>
          </a:blip>
          <a:srcRect l="-2" r="72519" b="57800"/>
          <a:stretch>
            <a:fillRect/>
          </a:stretch>
        </p:blipFill>
        <p:spPr bwMode="auto">
          <a:xfrm>
            <a:off x="3781425" y="1989138"/>
            <a:ext cx="1598613" cy="1962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4373" name="Picture 4" descr="acryl802"/>
          <p:cNvPicPr>
            <a:picLocks noChangeAspect="1" noChangeArrowheads="1"/>
          </p:cNvPicPr>
          <p:nvPr/>
        </p:nvPicPr>
        <p:blipFill>
          <a:blip r:embed="rId3">
            <a:extLst>
              <a:ext uri="{28A0092B-C50C-407E-A947-70E740481C1C}">
                <a14:useLocalDpi xmlns:a14="http://schemas.microsoft.com/office/drawing/2010/main" val="0"/>
              </a:ext>
            </a:extLst>
          </a:blip>
          <a:srcRect l="22295" t="44649" b="12627"/>
          <a:stretch>
            <a:fillRect/>
          </a:stretch>
        </p:blipFill>
        <p:spPr bwMode="auto">
          <a:xfrm>
            <a:off x="2322513" y="3970338"/>
            <a:ext cx="4516437" cy="1987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4374" name="1 Rectángulo"/>
          <p:cNvSpPr>
            <a:spLocks noChangeArrowheads="1"/>
          </p:cNvSpPr>
          <p:nvPr/>
        </p:nvSpPr>
        <p:spPr bwMode="auto">
          <a:xfrm>
            <a:off x="5003800" y="6165850"/>
            <a:ext cx="374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b="1">
                <a:solidFill>
                  <a:srgbClr val="0000FF"/>
                </a:solidFill>
              </a:rPr>
              <a:t>poli(metacrilato de metilo)</a:t>
            </a:r>
            <a:endParaRPr lang="es-ES" altLang="es-MX">
              <a:solidFill>
                <a:srgbClr val="0000FF"/>
              </a:solidFill>
            </a:endParaRPr>
          </a:p>
        </p:txBody>
      </p:sp>
      <p:sp>
        <p:nvSpPr>
          <p:cNvPr id="314375" name="2 Rectángulo"/>
          <p:cNvSpPr>
            <a:spLocks noChangeArrowheads="1"/>
          </p:cNvSpPr>
          <p:nvPr/>
        </p:nvSpPr>
        <p:spPr bwMode="auto">
          <a:xfrm>
            <a:off x="1987550" y="6173788"/>
            <a:ext cx="2744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b="1">
                <a:solidFill>
                  <a:srgbClr val="0000FF"/>
                </a:solidFill>
              </a:rPr>
              <a:t>metacrilato de metilo</a:t>
            </a:r>
            <a:endParaRPr lang="es-MX" altLang="es-MX">
              <a:solidFill>
                <a:srgbClr val="0000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6418" name="WordArt 2"/>
          <p:cNvSpPr>
            <a:spLocks noChangeArrowheads="1" noChangeShapeType="1" noTextEdit="1"/>
          </p:cNvSpPr>
          <p:nvPr/>
        </p:nvSpPr>
        <p:spPr bwMode="auto">
          <a:xfrm>
            <a:off x="323850" y="333375"/>
            <a:ext cx="4895850" cy="4318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POLIACRILATOS</a:t>
            </a:r>
          </a:p>
        </p:txBody>
      </p:sp>
      <p:sp>
        <p:nvSpPr>
          <p:cNvPr id="316419" name="Rectangle 3"/>
          <p:cNvSpPr>
            <a:spLocks noChangeArrowheads="1"/>
          </p:cNvSpPr>
          <p:nvPr/>
        </p:nvSpPr>
        <p:spPr bwMode="auto">
          <a:xfrm>
            <a:off x="446088" y="1568450"/>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b="1">
                <a:solidFill>
                  <a:srgbClr val="0000FF"/>
                </a:solidFill>
              </a:rPr>
              <a:t>El poli(acrilato de metilo) es un caucho blanco a temperatura ambiente, pero el poli(metacrilato de metilo) es un plástico duro, resistente y transparente.</a:t>
            </a:r>
            <a:r>
              <a:rPr lang="es-ES" altLang="es-MX">
                <a:solidFill>
                  <a:srgbClr val="0000FF"/>
                </a:solidFill>
              </a:rPr>
              <a:t> </a:t>
            </a:r>
          </a:p>
        </p:txBody>
      </p:sp>
      <p:pic>
        <p:nvPicPr>
          <p:cNvPr id="316420" name="Picture 4" descr="acryl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13100"/>
            <a:ext cx="6618287" cy="2897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8466" name="Picture 3" descr="http://www.pslc.ws/spanish/images/acryl808.gif"/>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284663" y="1125538"/>
            <a:ext cx="2736850" cy="2501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8467" name="Rectangle 8"/>
          <p:cNvSpPr>
            <a:spLocks noChangeArrowheads="1"/>
          </p:cNvSpPr>
          <p:nvPr/>
        </p:nvSpPr>
        <p:spPr bwMode="auto">
          <a:xfrm>
            <a:off x="539750" y="4292600"/>
            <a:ext cx="83534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b="1" dirty="0">
                <a:solidFill>
                  <a:srgbClr val="0000FF"/>
                </a:solidFill>
              </a:rPr>
              <a:t>Es un polielectrolito. Es decir, cada unidad repetitiva es un grupo ionizable. En este caso, es un ácido carboxílico. El poli(ácido acrílico) es extraño porque absorbe enormes cantidades de agua. Absorbe muchas veces su propio peso sin ninguna dificultad. Los polímeros como éstos se denominan </a:t>
            </a:r>
            <a:r>
              <a:rPr lang="es-ES" altLang="es-MX" b="1" i="1" dirty="0" err="1">
                <a:solidFill>
                  <a:srgbClr val="0000FF"/>
                </a:solidFill>
              </a:rPr>
              <a:t>superabsorbentes</a:t>
            </a:r>
            <a:endParaRPr lang="es-ES" altLang="es-MX" dirty="0">
              <a:solidFill>
                <a:srgbClr val="0000FF"/>
              </a:solidFill>
            </a:endParaRPr>
          </a:p>
        </p:txBody>
      </p:sp>
      <p:sp>
        <p:nvSpPr>
          <p:cNvPr id="318468" name="Rectangle 9"/>
          <p:cNvSpPr>
            <a:spLocks noChangeArrowheads="1"/>
          </p:cNvSpPr>
          <p:nvPr/>
        </p:nvSpPr>
        <p:spPr bwMode="auto">
          <a:xfrm>
            <a:off x="755650" y="1412875"/>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b="1">
                <a:solidFill>
                  <a:srgbClr val="0000FF"/>
                </a:solidFill>
              </a:rPr>
              <a:t>Poli(ácido acrílico)</a:t>
            </a:r>
          </a:p>
        </p:txBody>
      </p:sp>
      <p:sp>
        <p:nvSpPr>
          <p:cNvPr id="318469" name="WordArt 10"/>
          <p:cNvSpPr>
            <a:spLocks noChangeArrowheads="1" noChangeShapeType="1" noTextEdit="1"/>
          </p:cNvSpPr>
          <p:nvPr/>
        </p:nvSpPr>
        <p:spPr bwMode="auto">
          <a:xfrm>
            <a:off x="323850" y="333375"/>
            <a:ext cx="4895850" cy="431800"/>
          </a:xfrm>
          <a:prstGeom prst="rect">
            <a:avLst/>
          </a:prstGeom>
        </p:spPr>
        <p:txBody>
          <a:bodyPr wrap="none" fromWordArt="1">
            <a:prstTxWarp prst="textPlain">
              <a:avLst>
                <a:gd name="adj" fmla="val 50000"/>
              </a:avLst>
            </a:prstTxWarp>
          </a:bodyPr>
          <a:lstStyle/>
          <a:p>
            <a:pPr algn="ctr"/>
            <a:r>
              <a:rPr lang="es-MX" sz="2800" kern="10" dirty="0">
                <a:ln w="9525">
                  <a:solidFill>
                    <a:srgbClr val="000000"/>
                  </a:solidFill>
                  <a:round/>
                  <a:headEnd/>
                  <a:tailEnd/>
                </a:ln>
                <a:solidFill>
                  <a:srgbClr val="0000FF"/>
                </a:solidFill>
                <a:latin typeface="Arial Black"/>
              </a:rPr>
              <a:t>POLIACRILATOS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30" name="Picture 2" descr="http://www.pslc.ws/spanish/images/acryl806.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411413" y="2692400"/>
            <a:ext cx="4608512" cy="4165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9731" name="Rectangle 3"/>
          <p:cNvSpPr>
            <a:spLocks noChangeArrowheads="1"/>
          </p:cNvSpPr>
          <p:nvPr/>
        </p:nvSpPr>
        <p:spPr bwMode="auto">
          <a:xfrm>
            <a:off x="468313" y="1066800"/>
            <a:ext cx="828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ea typeface="Arial Unicode MS" pitchFamily="34" charset="-128"/>
                <a:cs typeface="Arial" pitchFamily="34" charset="0"/>
              </a:rPr>
              <a:t>Derivados con Nitrógeno</a:t>
            </a:r>
          </a:p>
          <a:p>
            <a:pPr algn="just"/>
            <a:r>
              <a:rPr lang="es-ES" altLang="es-MX" b="1">
                <a:solidFill>
                  <a:srgbClr val="0000FF"/>
                </a:solidFill>
                <a:ea typeface="Arial Unicode MS" pitchFamily="34" charset="-128"/>
                <a:cs typeface="Arial" pitchFamily="34" charset="0"/>
              </a:rPr>
              <a:t>Existen varios derivados de los poliacrilatos que contienen nitrógeno. La poliacrilamida y el poliacrilonitrilo se muestran en la figura. El poliacrilonitrilo se emplea para hacer fibras. </a:t>
            </a:r>
            <a:endParaRPr lang="es-ES" altLang="es-MX">
              <a:solidFill>
                <a:srgbClr val="0000FF"/>
              </a:solidFill>
              <a:ea typeface="Arial Unicode MS" pitchFamily="34" charset="-128"/>
              <a:cs typeface="Arial" pitchFamily="34" charset="0"/>
            </a:endParaRPr>
          </a:p>
        </p:txBody>
      </p:sp>
      <p:sp>
        <p:nvSpPr>
          <p:cNvPr id="329732" name="WordArt 4"/>
          <p:cNvSpPr>
            <a:spLocks noChangeArrowheads="1" noChangeShapeType="1" noTextEdit="1"/>
          </p:cNvSpPr>
          <p:nvPr/>
        </p:nvSpPr>
        <p:spPr bwMode="auto">
          <a:xfrm>
            <a:off x="323850" y="333375"/>
            <a:ext cx="4895850" cy="431800"/>
          </a:xfrm>
          <a:prstGeom prst="rect">
            <a:avLst/>
          </a:prstGeom>
        </p:spPr>
        <p:txBody>
          <a:bodyPr wrap="none" fromWordArt="1">
            <a:prstTxWarp prst="textPlain">
              <a:avLst>
                <a:gd name="adj" fmla="val 50000"/>
              </a:avLst>
            </a:prstTxWarp>
          </a:bodyPr>
          <a:lstStyle/>
          <a:p>
            <a:pPr algn="ctr"/>
            <a:r>
              <a:rPr lang="es-MX" sz="2800" b="1" kern="10" dirty="0">
                <a:ln w="9525">
                  <a:solidFill>
                    <a:srgbClr val="000000"/>
                  </a:solidFill>
                  <a:round/>
                  <a:headEnd/>
                  <a:tailEnd/>
                </a:ln>
                <a:solidFill>
                  <a:srgbClr val="0000FF"/>
                </a:solidFill>
                <a:latin typeface="Arial"/>
                <a:cs typeface="Arial"/>
              </a:rPr>
              <a:t>POLIACRILAMIDAS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1778" name="Rectangle 4"/>
          <p:cNvSpPr>
            <a:spLocks noChangeArrowheads="1"/>
          </p:cNvSpPr>
          <p:nvPr/>
        </p:nvSpPr>
        <p:spPr bwMode="auto">
          <a:xfrm>
            <a:off x="838200" y="990600"/>
            <a:ext cx="7672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b="1">
                <a:solidFill>
                  <a:srgbClr val="0000FF"/>
                </a:solidFill>
              </a:rPr>
              <a:t>El policloropreno se obtiene a partir del monómero cloropreno, de la siguiente manera:</a:t>
            </a:r>
            <a:r>
              <a:rPr lang="es-ES" altLang="es-MX">
                <a:solidFill>
                  <a:srgbClr val="0000FF"/>
                </a:solidFill>
              </a:rPr>
              <a:t> </a:t>
            </a:r>
          </a:p>
        </p:txBody>
      </p:sp>
      <p:sp>
        <p:nvSpPr>
          <p:cNvPr id="331779" name="Text Box 5"/>
          <p:cNvSpPr txBox="1">
            <a:spLocks noChangeArrowheads="1"/>
          </p:cNvSpPr>
          <p:nvPr/>
        </p:nvSpPr>
        <p:spPr bwMode="auto">
          <a:xfrm>
            <a:off x="533400" y="228600"/>
            <a:ext cx="2778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a:solidFill>
                  <a:srgbClr val="0000FF"/>
                </a:solidFill>
                <a:latin typeface="Arial" pitchFamily="34" charset="0"/>
              </a:rPr>
              <a:t>Policloropreno</a:t>
            </a:r>
            <a:endParaRPr lang="es-ES" altLang="es-MX">
              <a:solidFill>
                <a:srgbClr val="0000FF"/>
              </a:solidFill>
              <a:latin typeface="Arial" pitchFamily="34" charset="0"/>
            </a:endParaRPr>
          </a:p>
        </p:txBody>
      </p:sp>
      <p:pic>
        <p:nvPicPr>
          <p:cNvPr id="331780" name="Picture 6" descr="np02"/>
          <p:cNvPicPr>
            <a:picLocks noChangeAspect="1" noChangeArrowheads="1"/>
          </p:cNvPicPr>
          <p:nvPr/>
        </p:nvPicPr>
        <p:blipFill>
          <a:blip r:embed="rId3">
            <a:extLst>
              <a:ext uri="{28A0092B-C50C-407E-A947-70E740481C1C}">
                <a14:useLocalDpi xmlns:a14="http://schemas.microsoft.com/office/drawing/2010/main" val="0"/>
              </a:ext>
            </a:extLst>
          </a:blip>
          <a:srcRect b="29498"/>
          <a:stretch>
            <a:fillRect/>
          </a:stretch>
        </p:blipFill>
        <p:spPr bwMode="auto">
          <a:xfrm>
            <a:off x="1476375" y="2060575"/>
            <a:ext cx="6121400" cy="2416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1781" name="Rectangle 7"/>
          <p:cNvSpPr>
            <a:spLocks noChangeArrowheads="1"/>
          </p:cNvSpPr>
          <p:nvPr/>
        </p:nvSpPr>
        <p:spPr bwMode="auto">
          <a:xfrm>
            <a:off x="611188" y="5160963"/>
            <a:ext cx="8208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rPr>
              <a:t>El cloropreno tiene dos enlaces dobles, por lo que lo llamamos un </a:t>
            </a:r>
            <a:r>
              <a:rPr lang="es-ES" altLang="es-MX" b="1" i="1">
                <a:solidFill>
                  <a:srgbClr val="0000FF"/>
                </a:solidFill>
              </a:rPr>
              <a:t>dieno</a:t>
            </a:r>
            <a:r>
              <a:rPr lang="es-ES" altLang="es-MX" b="1">
                <a:solidFill>
                  <a:srgbClr val="0000FF"/>
                </a:solidFill>
              </a:rPr>
              <a:t>. El policloropreno tiene características similares a las de otros polímeros dieno, como el poliisopreno y el polibutadieno.</a:t>
            </a:r>
            <a:r>
              <a:rPr lang="es-ES" altLang="es-MX">
                <a:solidFill>
                  <a:srgbClr val="0000FF"/>
                </a:solidFill>
              </a:rPr>
              <a:t> </a:t>
            </a:r>
          </a:p>
        </p:txBody>
      </p:sp>
      <p:sp>
        <p:nvSpPr>
          <p:cNvPr id="331782" name="Rectangle 9"/>
          <p:cNvSpPr>
            <a:spLocks noChangeArrowheads="1"/>
          </p:cNvSpPr>
          <p:nvPr/>
        </p:nvSpPr>
        <p:spPr bwMode="auto">
          <a:xfrm>
            <a:off x="1979613" y="3933825"/>
            <a:ext cx="1655762" cy="503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ES" altLang="es-MX" b="1">
                <a:solidFill>
                  <a:srgbClr val="0000FF"/>
                </a:solidFill>
              </a:rPr>
              <a:t>Cloropreno</a:t>
            </a:r>
          </a:p>
        </p:txBody>
      </p:sp>
      <p:sp>
        <p:nvSpPr>
          <p:cNvPr id="331783" name="Rectangle 10"/>
          <p:cNvSpPr>
            <a:spLocks noChangeArrowheads="1"/>
          </p:cNvSpPr>
          <p:nvPr/>
        </p:nvSpPr>
        <p:spPr bwMode="auto">
          <a:xfrm>
            <a:off x="5148263" y="3860800"/>
            <a:ext cx="2303462" cy="503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ES" altLang="es-MX" b="1">
                <a:solidFill>
                  <a:srgbClr val="0000FF"/>
                </a:solidFill>
              </a:rPr>
              <a:t>Policloropreno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flipH="1">
            <a:off x="358549" y="698589"/>
            <a:ext cx="8569325" cy="739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just"/>
            <a:r>
              <a:rPr lang="es-ES" altLang="es-MX" sz="2400" dirty="0">
                <a:solidFill>
                  <a:srgbClr val="0000FF"/>
                </a:solidFill>
                <a:latin typeface="inherit"/>
              </a:rPr>
              <a:t>Desde 1872 los qu</a:t>
            </a:r>
            <a:r>
              <a:rPr lang="es-ES" altLang="es-MX" sz="2400" dirty="0">
                <a:solidFill>
                  <a:srgbClr val="0000FF"/>
                </a:solidFill>
              </a:rPr>
              <a:t>í</a:t>
            </a:r>
            <a:r>
              <a:rPr lang="es-ES" altLang="es-MX" sz="2400" dirty="0">
                <a:solidFill>
                  <a:srgbClr val="0000FF"/>
                </a:solidFill>
                <a:latin typeface="inherit"/>
              </a:rPr>
              <a:t>micos han identificado pol</a:t>
            </a:r>
            <a:r>
              <a:rPr lang="es-ES" altLang="es-MX" sz="2400" dirty="0">
                <a:solidFill>
                  <a:srgbClr val="0000FF"/>
                </a:solidFill>
              </a:rPr>
              <a:t>í</a:t>
            </a:r>
            <a:r>
              <a:rPr lang="es-ES" altLang="es-MX" sz="2400" dirty="0">
                <a:solidFill>
                  <a:srgbClr val="0000FF"/>
                </a:solidFill>
                <a:latin typeface="inherit"/>
              </a:rPr>
              <a:t>meros producidos por las plantas y los animales</a:t>
            </a:r>
            <a:endParaRPr lang="es-ES" altLang="es-MX" sz="2400" dirty="0">
              <a:solidFill>
                <a:srgbClr val="0000FF"/>
              </a:solidFill>
            </a:endParaRPr>
          </a:p>
        </p:txBody>
      </p:sp>
      <p:sp>
        <p:nvSpPr>
          <p:cNvPr id="35843" name="2 Rectángulo"/>
          <p:cNvSpPr>
            <a:spLocks noChangeArrowheads="1"/>
          </p:cNvSpPr>
          <p:nvPr/>
        </p:nvSpPr>
        <p:spPr bwMode="auto">
          <a:xfrm>
            <a:off x="323850" y="1951038"/>
            <a:ext cx="554355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a:solidFill>
                  <a:srgbClr val="0000FF"/>
                </a:solidFill>
                <a:latin typeface="inherit"/>
              </a:rPr>
              <a:t>Prote</a:t>
            </a:r>
            <a:r>
              <a:rPr lang="es-ES" altLang="es-MX">
                <a:solidFill>
                  <a:srgbClr val="0000FF"/>
                </a:solidFill>
              </a:rPr>
              <a:t>í</a:t>
            </a:r>
            <a:r>
              <a:rPr lang="es-ES" altLang="es-MX">
                <a:solidFill>
                  <a:srgbClr val="0000FF"/>
                </a:solidFill>
                <a:latin typeface="inherit"/>
              </a:rPr>
              <a:t>nas (col</a:t>
            </a:r>
            <a:r>
              <a:rPr lang="es-ES" altLang="es-MX">
                <a:solidFill>
                  <a:srgbClr val="0000FF"/>
                </a:solidFill>
              </a:rPr>
              <a:t>á</a:t>
            </a:r>
            <a:r>
              <a:rPr lang="es-ES" altLang="es-MX">
                <a:solidFill>
                  <a:srgbClr val="0000FF"/>
                </a:solidFill>
                <a:latin typeface="inherit"/>
              </a:rPr>
              <a:t>geno, queratina)</a:t>
            </a:r>
            <a:endParaRPr lang="es-ES" altLang="es-MX">
              <a:solidFill>
                <a:srgbClr val="0000FF"/>
              </a:solidFill>
            </a:endParaRPr>
          </a:p>
        </p:txBody>
      </p:sp>
      <p:sp>
        <p:nvSpPr>
          <p:cNvPr id="35844" name="3 Rectángulo"/>
          <p:cNvSpPr>
            <a:spLocks noChangeArrowheads="1"/>
          </p:cNvSpPr>
          <p:nvPr/>
        </p:nvSpPr>
        <p:spPr bwMode="auto">
          <a:xfrm>
            <a:off x="323850" y="2997200"/>
            <a:ext cx="4824413"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dirty="0">
                <a:solidFill>
                  <a:srgbClr val="0000FF"/>
                </a:solidFill>
                <a:latin typeface="inherit"/>
              </a:rPr>
              <a:t>Hidratos de carbono (celulosa, almid</a:t>
            </a:r>
            <a:r>
              <a:rPr lang="es-ES" altLang="es-MX" dirty="0">
                <a:solidFill>
                  <a:srgbClr val="0000FF"/>
                </a:solidFill>
              </a:rPr>
              <a:t>ó</a:t>
            </a:r>
            <a:r>
              <a:rPr lang="es-ES" altLang="es-MX" dirty="0">
                <a:solidFill>
                  <a:srgbClr val="0000FF"/>
                </a:solidFill>
                <a:latin typeface="inherit"/>
              </a:rPr>
              <a:t>n). </a:t>
            </a:r>
            <a:endParaRPr lang="es-ES" altLang="es-MX" dirty="0">
              <a:solidFill>
                <a:srgbClr val="0000FF"/>
              </a:solidFill>
            </a:endParaRPr>
          </a:p>
        </p:txBody>
      </p:sp>
      <p:sp>
        <p:nvSpPr>
          <p:cNvPr id="35845" name="4 Rectángulo"/>
          <p:cNvSpPr>
            <a:spLocks noChangeArrowheads="1"/>
          </p:cNvSpPr>
          <p:nvPr/>
        </p:nvSpPr>
        <p:spPr bwMode="auto">
          <a:xfrm>
            <a:off x="323850" y="4165600"/>
            <a:ext cx="8569325" cy="1014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a:solidFill>
                  <a:srgbClr val="0000FF"/>
                </a:solidFill>
                <a:latin typeface="inherit"/>
              </a:rPr>
              <a:t>Los qu</a:t>
            </a:r>
            <a:r>
              <a:rPr lang="es-ES" altLang="es-MX">
                <a:solidFill>
                  <a:srgbClr val="0000FF"/>
                </a:solidFill>
              </a:rPr>
              <a:t>í</a:t>
            </a:r>
            <a:r>
              <a:rPr lang="es-ES" altLang="es-MX">
                <a:solidFill>
                  <a:srgbClr val="0000FF"/>
                </a:solidFill>
                <a:latin typeface="inherit"/>
              </a:rPr>
              <a:t>micos tambi</a:t>
            </a:r>
            <a:r>
              <a:rPr lang="es-ES" altLang="es-MX">
                <a:solidFill>
                  <a:srgbClr val="0000FF"/>
                </a:solidFill>
              </a:rPr>
              <a:t>é</a:t>
            </a:r>
            <a:r>
              <a:rPr lang="es-ES" altLang="es-MX">
                <a:solidFill>
                  <a:srgbClr val="0000FF"/>
                </a:solidFill>
                <a:latin typeface="inherit"/>
              </a:rPr>
              <a:t>n han aprendido a sintetizar nuevos pol</a:t>
            </a:r>
            <a:r>
              <a:rPr lang="es-ES" altLang="es-MX">
                <a:solidFill>
                  <a:srgbClr val="0000FF"/>
                </a:solidFill>
              </a:rPr>
              <a:t>í</a:t>
            </a:r>
            <a:r>
              <a:rPr lang="es-ES" altLang="es-MX">
                <a:solidFill>
                  <a:srgbClr val="0000FF"/>
                </a:solidFill>
                <a:latin typeface="inherit"/>
              </a:rPr>
              <a:t>meros de productos qu</a:t>
            </a:r>
            <a:r>
              <a:rPr lang="es-ES" altLang="es-MX">
                <a:solidFill>
                  <a:srgbClr val="0000FF"/>
                </a:solidFill>
              </a:rPr>
              <a:t>í</a:t>
            </a:r>
            <a:r>
              <a:rPr lang="es-ES" altLang="es-MX">
                <a:solidFill>
                  <a:srgbClr val="0000FF"/>
                </a:solidFill>
                <a:latin typeface="inherit"/>
              </a:rPr>
              <a:t>micos simples, creando una gran variedad de pl</a:t>
            </a:r>
            <a:r>
              <a:rPr lang="es-ES" altLang="es-MX">
                <a:solidFill>
                  <a:srgbClr val="0000FF"/>
                </a:solidFill>
              </a:rPr>
              <a:t>á</a:t>
            </a:r>
            <a:r>
              <a:rPr lang="es-ES" altLang="es-MX">
                <a:solidFill>
                  <a:srgbClr val="0000FF"/>
                </a:solidFill>
                <a:latin typeface="inherit"/>
              </a:rPr>
              <a:t>sticos y fibras sint</a:t>
            </a:r>
            <a:r>
              <a:rPr lang="es-ES" altLang="es-MX">
                <a:solidFill>
                  <a:srgbClr val="0000FF"/>
                </a:solidFill>
              </a:rPr>
              <a:t>é</a:t>
            </a:r>
            <a:r>
              <a:rPr lang="es-ES" altLang="es-MX">
                <a:solidFill>
                  <a:srgbClr val="0000FF"/>
                </a:solidFill>
                <a:latin typeface="inherit"/>
              </a:rPr>
              <a:t>ticas</a:t>
            </a:r>
            <a:endParaRPr lang="es-ES" altLang="es-MX">
              <a:solidFill>
                <a:srgbClr val="0000FF"/>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3826" name="Picture 2" descr="np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60350"/>
            <a:ext cx="3067050" cy="12842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3827" name="Rectangle 3"/>
          <p:cNvSpPr>
            <a:spLocks noChangeArrowheads="1"/>
          </p:cNvSpPr>
          <p:nvPr/>
        </p:nvSpPr>
        <p:spPr bwMode="auto">
          <a:xfrm>
            <a:off x="422275" y="2173288"/>
            <a:ext cx="79200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dirty="0">
                <a:solidFill>
                  <a:srgbClr val="0000FF"/>
                </a:solidFill>
              </a:rPr>
              <a:t>El </a:t>
            </a:r>
            <a:r>
              <a:rPr lang="es-ES" altLang="es-MX" dirty="0" err="1">
                <a:solidFill>
                  <a:srgbClr val="0000FF"/>
                </a:solidFill>
              </a:rPr>
              <a:t>policloropreno</a:t>
            </a:r>
            <a:r>
              <a:rPr lang="es-ES" altLang="es-MX" dirty="0">
                <a:solidFill>
                  <a:srgbClr val="0000FF"/>
                </a:solidFill>
              </a:rPr>
              <a:t> se vende generalmente bajo el nombre comercial Neopreno. Es especialmente resistente al aceite. Fue el primer elastómero sintético, o caucho, que tuvo éxito a nivel comercial. Fue inventado por </a:t>
            </a:r>
            <a:r>
              <a:rPr lang="es-ES" altLang="es-MX" dirty="0" err="1">
                <a:solidFill>
                  <a:srgbClr val="0000FF"/>
                </a:solidFill>
              </a:rPr>
              <a:t>Arnold</a:t>
            </a:r>
            <a:r>
              <a:rPr lang="es-ES" altLang="es-MX" dirty="0">
                <a:solidFill>
                  <a:srgbClr val="0000FF"/>
                </a:solidFill>
              </a:rPr>
              <a:t> Collins, mientras trabajaba con Wallace </a:t>
            </a:r>
            <a:r>
              <a:rPr lang="es-ES" altLang="es-MX" dirty="0" err="1">
                <a:solidFill>
                  <a:srgbClr val="0000FF"/>
                </a:solidFill>
              </a:rPr>
              <a:t>Carothers</a:t>
            </a:r>
            <a:r>
              <a:rPr lang="es-ES" altLang="es-MX" dirty="0">
                <a:solidFill>
                  <a:srgbClr val="0000FF"/>
                </a:solidFill>
              </a:rPr>
              <a:t>, creador del nylon. </a:t>
            </a:r>
          </a:p>
        </p:txBody>
      </p:sp>
      <p:pic>
        <p:nvPicPr>
          <p:cNvPr id="333828" name="Picture 4" descr="Neopr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4292600"/>
            <a:ext cx="2667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9" name="Picture 5" descr="neopre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789363"/>
            <a:ext cx="20383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0" name="Text Box 5"/>
          <p:cNvSpPr txBox="1">
            <a:spLocks noChangeArrowheads="1"/>
          </p:cNvSpPr>
          <p:nvPr/>
        </p:nvSpPr>
        <p:spPr bwMode="auto">
          <a:xfrm>
            <a:off x="679450" y="612775"/>
            <a:ext cx="3076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dirty="0" err="1">
                <a:solidFill>
                  <a:srgbClr val="0000FF"/>
                </a:solidFill>
                <a:latin typeface="Arial" pitchFamily="34" charset="0"/>
              </a:rPr>
              <a:t>Policloropreno</a:t>
            </a:r>
            <a:endParaRPr lang="es-ES" altLang="es-MX" b="1" dirty="0">
              <a:solidFill>
                <a:srgbClr val="0000FF"/>
              </a:solidFill>
              <a:latin typeface="Arial"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4"/>
          <p:cNvSpPr>
            <a:spLocks noChangeArrowheads="1"/>
          </p:cNvSpPr>
          <p:nvPr/>
        </p:nvSpPr>
        <p:spPr bwMode="auto">
          <a:xfrm>
            <a:off x="755650" y="24209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3600" b="1">
                <a:solidFill>
                  <a:srgbClr val="0000FF"/>
                </a:solidFill>
              </a:rPr>
              <a:t>CLASIFICACIÓN DE LOS POLÍMEROS ORGÁNICOS SINTÉTICOS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38400"/>
            <a:ext cx="21844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3"/>
          <p:cNvSpPr>
            <a:spLocks noChangeArrowheads="1"/>
          </p:cNvSpPr>
          <p:nvPr/>
        </p:nvSpPr>
        <p:spPr bwMode="auto">
          <a:xfrm>
            <a:off x="3886200" y="2667000"/>
            <a:ext cx="4572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s-MX" altLang="es-MX" sz="1800" b="1">
                <a:solidFill>
                  <a:srgbClr val="0000FF"/>
                </a:solidFill>
                <a:latin typeface="Verdana" pitchFamily="34" charset="0"/>
              </a:rPr>
              <a:t>Se clasifican en función del tipo de reacción a través del cual se lleva a cabo la reacción de polimerización:</a:t>
            </a:r>
          </a:p>
          <a:p>
            <a:pPr marL="342900" indent="-342900"/>
            <a:endParaRPr lang="es-MX" altLang="es-MX" sz="1800" b="1">
              <a:solidFill>
                <a:srgbClr val="0000FF"/>
              </a:solidFill>
              <a:latin typeface="Verdana" pitchFamily="34" charset="0"/>
            </a:endParaRPr>
          </a:p>
          <a:p>
            <a:pPr marL="342900" indent="-342900">
              <a:buFontTx/>
              <a:buAutoNum type="arabicParenR"/>
            </a:pPr>
            <a:r>
              <a:rPr lang="es-MX" altLang="es-MX" sz="1800" b="1">
                <a:solidFill>
                  <a:srgbClr val="0000FF"/>
                </a:solidFill>
                <a:latin typeface="Verdana" pitchFamily="34" charset="0"/>
              </a:rPr>
              <a:t>Reacciones de adición</a:t>
            </a:r>
          </a:p>
          <a:p>
            <a:pPr marL="342900" indent="-342900"/>
            <a:endParaRPr lang="es-MX" altLang="es-MX" sz="1800" b="1">
              <a:solidFill>
                <a:srgbClr val="0000FF"/>
              </a:solidFill>
              <a:latin typeface="Verdana" pitchFamily="34" charset="0"/>
            </a:endParaRPr>
          </a:p>
          <a:p>
            <a:pPr marL="342900" indent="-342900"/>
            <a:r>
              <a:rPr lang="es-MX" altLang="es-MX" sz="1800" b="1">
                <a:solidFill>
                  <a:srgbClr val="0000FF"/>
                </a:solidFill>
                <a:latin typeface="Verdana" pitchFamily="34" charset="0"/>
              </a:rPr>
              <a:t>2) Reacciones de condensación</a:t>
            </a:r>
          </a:p>
        </p:txBody>
      </p:sp>
      <p:sp>
        <p:nvSpPr>
          <p:cNvPr id="358404" name="Text Box 4"/>
          <p:cNvSpPr txBox="1">
            <a:spLocks noChangeArrowheads="1"/>
          </p:cNvSpPr>
          <p:nvPr/>
        </p:nvSpPr>
        <p:spPr bwMode="auto">
          <a:xfrm>
            <a:off x="685800" y="5715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800" b="1">
                <a:solidFill>
                  <a:srgbClr val="0000FF"/>
                </a:solidFill>
                <a:latin typeface="Verdana" pitchFamily="34" charset="0"/>
              </a:rPr>
              <a:t>Wallace Hume Carothers</a:t>
            </a:r>
          </a:p>
        </p:txBody>
      </p:sp>
      <p:sp>
        <p:nvSpPr>
          <p:cNvPr id="358405" name="Rectangle 5"/>
          <p:cNvSpPr>
            <a:spLocks noChangeArrowheads="1"/>
          </p:cNvSpPr>
          <p:nvPr/>
        </p:nvSpPr>
        <p:spPr bwMode="auto">
          <a:xfrm>
            <a:off x="755650" y="549275"/>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3600" b="1">
                <a:solidFill>
                  <a:srgbClr val="0000FF"/>
                </a:solidFill>
              </a:rPr>
              <a:t>Clasificación de los Polímeros Orgánicos Sintéticos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764046786"/>
              </p:ext>
            </p:extLst>
          </p:nvPr>
        </p:nvGraphicFramePr>
        <p:xfrm>
          <a:off x="755650" y="1844675"/>
          <a:ext cx="7467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86825" name="Rectangle 9"/>
          <p:cNvSpPr>
            <a:spLocks noChangeArrowheads="1"/>
          </p:cNvSpPr>
          <p:nvPr/>
        </p:nvSpPr>
        <p:spPr bwMode="auto">
          <a:xfrm>
            <a:off x="250825" y="304800"/>
            <a:ext cx="8893175" cy="1143000"/>
          </a:xfrm>
          <a:prstGeom prst="rect">
            <a:avLst/>
          </a:prstGeom>
          <a:noFill/>
          <a:ln w="9525">
            <a:noFill/>
            <a:miter lim="800000"/>
            <a:headEnd/>
            <a:tailEnd/>
          </a:ln>
          <a:effectLst/>
        </p:spPr>
        <p:txBody>
          <a:bodyPr lIns="92075" tIns="46038" rIns="92075" bIns="46038" anchor="ctr"/>
          <a:lstStyle/>
          <a:p>
            <a:pPr algn="ctr" eaLnBrk="1" hangingPunct="1">
              <a:defRPr/>
            </a:pPr>
            <a:r>
              <a:rPr lang="en-US" sz="3200" b="1" dirty="0" err="1">
                <a:solidFill>
                  <a:srgbClr val="0000FF"/>
                </a:solidFill>
              </a:rPr>
              <a:t>Clasificación</a:t>
            </a:r>
            <a:r>
              <a:rPr lang="en-US" sz="3200" b="1" dirty="0">
                <a:solidFill>
                  <a:srgbClr val="0000FF"/>
                </a:solidFill>
              </a:rPr>
              <a:t> </a:t>
            </a:r>
            <a:r>
              <a:rPr lang="en-US" sz="3200" b="1" dirty="0" err="1">
                <a:solidFill>
                  <a:srgbClr val="0000FF"/>
                </a:solidFill>
              </a:rPr>
              <a:t>por</a:t>
            </a:r>
            <a:r>
              <a:rPr lang="en-US" sz="3200" b="1" dirty="0">
                <a:solidFill>
                  <a:srgbClr val="0000FF"/>
                </a:solidFill>
              </a:rPr>
              <a:t> el </a:t>
            </a:r>
            <a:r>
              <a:rPr lang="en-US" sz="3200" b="1" dirty="0" err="1">
                <a:solidFill>
                  <a:srgbClr val="0000FF"/>
                </a:solidFill>
              </a:rPr>
              <a:t>tipo</a:t>
            </a:r>
            <a:r>
              <a:rPr lang="en-US" sz="3200" b="1" dirty="0">
                <a:solidFill>
                  <a:srgbClr val="0000FF"/>
                </a:solidFill>
              </a:rPr>
              <a:t> de </a:t>
            </a:r>
            <a:r>
              <a:rPr lang="en-US" sz="3200" b="1" dirty="0" err="1">
                <a:solidFill>
                  <a:srgbClr val="0000FF"/>
                </a:solidFill>
              </a:rPr>
              <a:t>reacción</a:t>
            </a:r>
            <a:endParaRPr lang="en-US" sz="3200" b="1" dirty="0">
              <a:solidFill>
                <a:srgbClr val="0000FF"/>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539750" y="304800"/>
            <a:ext cx="8070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4400" b="1">
                <a:solidFill>
                  <a:srgbClr val="0000FF"/>
                </a:solidFill>
              </a:rPr>
              <a:t>Clasificación de los Polímeros Sintéticos</a:t>
            </a:r>
          </a:p>
        </p:txBody>
      </p:sp>
      <p:sp>
        <p:nvSpPr>
          <p:cNvPr id="359427" name="Text Box 3"/>
          <p:cNvSpPr txBox="1">
            <a:spLocks noChangeArrowheads="1"/>
          </p:cNvSpPr>
          <p:nvPr/>
        </p:nvSpPr>
        <p:spPr bwMode="auto">
          <a:xfrm>
            <a:off x="990600" y="1828800"/>
            <a:ext cx="8153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lnSpc>
                <a:spcPct val="90000"/>
              </a:lnSpc>
              <a:spcBef>
                <a:spcPct val="20000"/>
              </a:spcBef>
              <a:buClr>
                <a:schemeClr val="hlink"/>
              </a:buClr>
              <a:buSzPct val="50000"/>
            </a:pPr>
            <a:r>
              <a:rPr lang="en-US" altLang="es-MX" sz="2800" b="1" dirty="0">
                <a:solidFill>
                  <a:srgbClr val="0000FF"/>
                </a:solidFill>
                <a:latin typeface="Arial" pitchFamily="34" charset="0"/>
              </a:rPr>
              <a:t>Los </a:t>
            </a:r>
            <a:r>
              <a:rPr lang="en-US" altLang="es-MX" sz="2800" b="1" dirty="0" err="1">
                <a:solidFill>
                  <a:srgbClr val="0000FF"/>
                </a:solidFill>
                <a:latin typeface="Arial" pitchFamily="34" charset="0"/>
              </a:rPr>
              <a:t>polímeros</a:t>
            </a:r>
            <a:r>
              <a:rPr lang="en-US" altLang="es-MX" sz="2800" b="1" dirty="0">
                <a:solidFill>
                  <a:srgbClr val="0000FF"/>
                </a:solidFill>
                <a:latin typeface="Arial" pitchFamily="34" charset="0"/>
              </a:rPr>
              <a:t> </a:t>
            </a:r>
            <a:r>
              <a:rPr lang="en-US" altLang="es-MX" sz="2800" b="1" dirty="0" err="1">
                <a:solidFill>
                  <a:srgbClr val="0000FF"/>
                </a:solidFill>
                <a:latin typeface="Arial" pitchFamily="34" charset="0"/>
              </a:rPr>
              <a:t>sintéticos</a:t>
            </a:r>
            <a:r>
              <a:rPr lang="en-US" altLang="es-MX" sz="2800" b="1" dirty="0">
                <a:solidFill>
                  <a:srgbClr val="0000FF"/>
                </a:solidFill>
                <a:latin typeface="Arial" pitchFamily="34" charset="0"/>
              </a:rPr>
              <a:t> se </a:t>
            </a:r>
            <a:r>
              <a:rPr lang="en-US" altLang="es-MX" sz="2800" b="1" dirty="0" err="1">
                <a:solidFill>
                  <a:srgbClr val="0000FF"/>
                </a:solidFill>
                <a:latin typeface="Arial" pitchFamily="34" charset="0"/>
              </a:rPr>
              <a:t>clasifican</a:t>
            </a:r>
            <a:r>
              <a:rPr lang="en-US" altLang="es-MX" sz="2800" b="1" dirty="0">
                <a:solidFill>
                  <a:srgbClr val="0000FF"/>
                </a:solidFill>
                <a:latin typeface="Arial" pitchFamily="34" charset="0"/>
              </a:rPr>
              <a:t> con base </a:t>
            </a:r>
            <a:r>
              <a:rPr lang="en-US" altLang="es-MX" sz="2800" b="1" dirty="0" err="1">
                <a:solidFill>
                  <a:srgbClr val="0000FF"/>
                </a:solidFill>
                <a:latin typeface="Arial" pitchFamily="34" charset="0"/>
              </a:rPr>
              <a:t>en</a:t>
            </a:r>
            <a:r>
              <a:rPr lang="en-US" altLang="es-MX" sz="2800" b="1" dirty="0">
                <a:solidFill>
                  <a:srgbClr val="0000FF"/>
                </a:solidFill>
                <a:latin typeface="Arial" pitchFamily="34" charset="0"/>
              </a:rPr>
              <a:t> </a:t>
            </a:r>
            <a:r>
              <a:rPr lang="en-US" altLang="es-MX" sz="2800" b="1" dirty="0" err="1">
                <a:solidFill>
                  <a:srgbClr val="0000FF"/>
                </a:solidFill>
                <a:latin typeface="Arial" pitchFamily="34" charset="0"/>
              </a:rPr>
              <a:t>sus</a:t>
            </a:r>
            <a:r>
              <a:rPr lang="en-US" altLang="es-MX" sz="2800" b="1" dirty="0">
                <a:solidFill>
                  <a:srgbClr val="0000FF"/>
                </a:solidFill>
                <a:latin typeface="Arial" pitchFamily="34" charset="0"/>
              </a:rPr>
              <a:t> </a:t>
            </a:r>
            <a:r>
              <a:rPr lang="en-US" altLang="es-MX" sz="2800" b="1" dirty="0" err="1">
                <a:solidFill>
                  <a:srgbClr val="0000FF"/>
                </a:solidFill>
                <a:latin typeface="Arial" pitchFamily="34" charset="0"/>
              </a:rPr>
              <a:t>métodos</a:t>
            </a:r>
            <a:r>
              <a:rPr lang="en-US" altLang="es-MX" sz="2800" b="1" dirty="0">
                <a:solidFill>
                  <a:srgbClr val="0000FF"/>
                </a:solidFill>
                <a:latin typeface="Arial" pitchFamily="34" charset="0"/>
              </a:rPr>
              <a:t> de </a:t>
            </a:r>
            <a:r>
              <a:rPr lang="en-US" altLang="es-MX" sz="2800" b="1" dirty="0" err="1">
                <a:solidFill>
                  <a:srgbClr val="0000FF"/>
                </a:solidFill>
                <a:latin typeface="Arial" pitchFamily="34" charset="0"/>
              </a:rPr>
              <a:t>síntesis</a:t>
            </a:r>
            <a:endParaRPr lang="en-US" altLang="es-MX" sz="2800" b="1" dirty="0">
              <a:solidFill>
                <a:srgbClr val="0000FF"/>
              </a:solidFill>
              <a:latin typeface="Arial" pitchFamily="34" charset="0"/>
            </a:endParaRPr>
          </a:p>
        </p:txBody>
      </p:sp>
      <p:sp>
        <p:nvSpPr>
          <p:cNvPr id="359428" name="Line 4"/>
          <p:cNvSpPr>
            <a:spLocks noChangeShapeType="1"/>
          </p:cNvSpPr>
          <p:nvPr/>
        </p:nvSpPr>
        <p:spPr bwMode="auto">
          <a:xfrm>
            <a:off x="4191000" y="3200400"/>
            <a:ext cx="0" cy="60960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29" name="Line 5"/>
          <p:cNvSpPr>
            <a:spLocks noChangeShapeType="1"/>
          </p:cNvSpPr>
          <p:nvPr/>
        </p:nvSpPr>
        <p:spPr bwMode="auto">
          <a:xfrm>
            <a:off x="2514600" y="3810000"/>
            <a:ext cx="3657600" cy="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30" name="Line 6"/>
          <p:cNvSpPr>
            <a:spLocks noChangeShapeType="1"/>
          </p:cNvSpPr>
          <p:nvPr/>
        </p:nvSpPr>
        <p:spPr bwMode="auto">
          <a:xfrm>
            <a:off x="2514600" y="3810000"/>
            <a:ext cx="0" cy="45720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31" name="Line 7"/>
          <p:cNvSpPr>
            <a:spLocks noChangeShapeType="1"/>
          </p:cNvSpPr>
          <p:nvPr/>
        </p:nvSpPr>
        <p:spPr bwMode="auto">
          <a:xfrm>
            <a:off x="6172200" y="3810000"/>
            <a:ext cx="0" cy="45720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32" name="Text Box 8"/>
          <p:cNvSpPr txBox="1">
            <a:spLocks noChangeArrowheads="1"/>
          </p:cNvSpPr>
          <p:nvPr/>
        </p:nvSpPr>
        <p:spPr bwMode="auto">
          <a:xfrm>
            <a:off x="685800" y="4267200"/>
            <a:ext cx="3733800" cy="847725"/>
          </a:xfrm>
          <a:prstGeom prst="rect">
            <a:avLst/>
          </a:prstGeom>
          <a:noFill/>
          <a:ln w="412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n-US" altLang="es-MX" sz="2400" b="1" dirty="0" err="1">
                <a:solidFill>
                  <a:srgbClr val="0000FF"/>
                </a:solidFill>
                <a:latin typeface="Arial" pitchFamily="34" charset="0"/>
              </a:rPr>
              <a:t>Crecimiento</a:t>
            </a:r>
            <a:r>
              <a:rPr lang="en-US" altLang="es-MX" sz="2400" b="1" dirty="0">
                <a:solidFill>
                  <a:srgbClr val="0000FF"/>
                </a:solidFill>
                <a:latin typeface="Arial" pitchFamily="34" charset="0"/>
              </a:rPr>
              <a:t> </a:t>
            </a:r>
            <a:r>
              <a:rPr lang="en-US" altLang="es-MX" sz="2400" b="1" dirty="0" err="1">
                <a:solidFill>
                  <a:srgbClr val="0000FF"/>
                </a:solidFill>
                <a:latin typeface="Arial" pitchFamily="34" charset="0"/>
              </a:rPr>
              <a:t>contínuo</a:t>
            </a:r>
            <a:r>
              <a:rPr lang="en-US" altLang="es-MX" sz="2400" b="1" dirty="0">
                <a:solidFill>
                  <a:srgbClr val="0000FF"/>
                </a:solidFill>
                <a:latin typeface="Arial" pitchFamily="34" charset="0"/>
              </a:rPr>
              <a:t> de la </a:t>
            </a:r>
            <a:r>
              <a:rPr lang="en-US" altLang="es-MX" sz="2400" b="1" dirty="0" err="1">
                <a:solidFill>
                  <a:srgbClr val="0000FF"/>
                </a:solidFill>
                <a:latin typeface="Arial" pitchFamily="34" charset="0"/>
              </a:rPr>
              <a:t>cadena</a:t>
            </a:r>
            <a:endParaRPr lang="en-US" altLang="es-MX" sz="2400" b="1" dirty="0">
              <a:solidFill>
                <a:srgbClr val="0000FF"/>
              </a:solidFill>
              <a:latin typeface="Arial" pitchFamily="34" charset="0"/>
            </a:endParaRPr>
          </a:p>
        </p:txBody>
      </p:sp>
      <p:sp>
        <p:nvSpPr>
          <p:cNvPr id="359433" name="Text Box 9"/>
          <p:cNvSpPr txBox="1">
            <a:spLocks noChangeArrowheads="1"/>
          </p:cNvSpPr>
          <p:nvPr/>
        </p:nvSpPr>
        <p:spPr bwMode="auto">
          <a:xfrm>
            <a:off x="4724400" y="4267200"/>
            <a:ext cx="2743200" cy="847725"/>
          </a:xfrm>
          <a:prstGeom prst="rect">
            <a:avLst/>
          </a:prstGeom>
          <a:noFill/>
          <a:ln w="412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n-US" altLang="es-MX" sz="2400" b="1" dirty="0" err="1">
                <a:solidFill>
                  <a:srgbClr val="0000FF"/>
                </a:solidFill>
                <a:latin typeface="Arial" pitchFamily="34" charset="0"/>
              </a:rPr>
              <a:t>Crecimiento</a:t>
            </a:r>
            <a:r>
              <a:rPr lang="en-US" altLang="es-MX" sz="2400" b="1" dirty="0">
                <a:solidFill>
                  <a:srgbClr val="0000FF"/>
                </a:solidFill>
                <a:latin typeface="Arial" pitchFamily="34" charset="0"/>
              </a:rPr>
              <a:t> </a:t>
            </a:r>
            <a:r>
              <a:rPr lang="en-US" altLang="es-MX" sz="2400" b="1" dirty="0" err="1">
                <a:solidFill>
                  <a:srgbClr val="0000FF"/>
                </a:solidFill>
                <a:latin typeface="Arial" pitchFamily="34" charset="0"/>
              </a:rPr>
              <a:t>por</a:t>
            </a:r>
            <a:r>
              <a:rPr lang="en-US" altLang="es-MX" sz="2400" b="1" dirty="0">
                <a:solidFill>
                  <a:srgbClr val="0000FF"/>
                </a:solidFill>
                <a:latin typeface="Arial" pitchFamily="34" charset="0"/>
              </a:rPr>
              <a:t> </a:t>
            </a:r>
            <a:r>
              <a:rPr lang="en-US" altLang="es-MX" sz="2400" b="1" dirty="0" err="1">
                <a:solidFill>
                  <a:srgbClr val="0000FF"/>
                </a:solidFill>
                <a:latin typeface="Arial" pitchFamily="34" charset="0"/>
              </a:rPr>
              <a:t>pasos</a:t>
            </a:r>
            <a:endParaRPr lang="en-US" altLang="es-MX" sz="2400" b="1" dirty="0">
              <a:solidFill>
                <a:srgbClr val="0000FF"/>
              </a:solidFill>
              <a:latin typeface="Arial" pitchFamily="34" charset="0"/>
            </a:endParaRPr>
          </a:p>
        </p:txBody>
      </p:sp>
      <p:sp>
        <p:nvSpPr>
          <p:cNvPr id="359434" name="Line 10"/>
          <p:cNvSpPr>
            <a:spLocks noChangeShapeType="1"/>
          </p:cNvSpPr>
          <p:nvPr/>
        </p:nvSpPr>
        <p:spPr bwMode="auto">
          <a:xfrm>
            <a:off x="2514600" y="5105400"/>
            <a:ext cx="0" cy="45720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35" name="Line 11"/>
          <p:cNvSpPr>
            <a:spLocks noChangeShapeType="1"/>
          </p:cNvSpPr>
          <p:nvPr/>
        </p:nvSpPr>
        <p:spPr bwMode="auto">
          <a:xfrm>
            <a:off x="6172200" y="5105400"/>
            <a:ext cx="0" cy="457200"/>
          </a:xfrm>
          <a:prstGeom prst="line">
            <a:avLst/>
          </a:prstGeom>
          <a:ln w="38100">
            <a:headEnd type="none" w="sm" len="sm"/>
            <a:tailEnd type="none" w="sm" len="sm"/>
          </a:ln>
          <a:extLst/>
        </p:spPr>
        <p:style>
          <a:lnRef idx="1">
            <a:schemeClr val="dk1"/>
          </a:lnRef>
          <a:fillRef idx="0">
            <a:schemeClr val="dk1"/>
          </a:fillRef>
          <a:effectRef idx="0">
            <a:schemeClr val="dk1"/>
          </a:effectRef>
          <a:fontRef idx="minor">
            <a:schemeClr val="tx1"/>
          </a:fontRef>
        </p:style>
        <p:txBody>
          <a:bodyPr/>
          <a:lstStyle/>
          <a:p>
            <a:endParaRPr lang="es-MX">
              <a:solidFill>
                <a:srgbClr val="0000FF"/>
              </a:solidFill>
            </a:endParaRPr>
          </a:p>
        </p:txBody>
      </p:sp>
      <p:sp>
        <p:nvSpPr>
          <p:cNvPr id="359436" name="Text Box 12"/>
          <p:cNvSpPr txBox="1">
            <a:spLocks noChangeArrowheads="1"/>
          </p:cNvSpPr>
          <p:nvPr/>
        </p:nvSpPr>
        <p:spPr bwMode="auto">
          <a:xfrm>
            <a:off x="1600200" y="5562600"/>
            <a:ext cx="1944763" cy="461665"/>
          </a:xfrm>
          <a:prstGeom prst="rect">
            <a:avLst/>
          </a:prstGeom>
          <a:noFill/>
          <a:ln w="412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n-US" altLang="es-MX" sz="2400" b="1">
                <a:solidFill>
                  <a:srgbClr val="0000FF"/>
                </a:solidFill>
                <a:latin typeface="Arial" pitchFamily="34" charset="0"/>
              </a:rPr>
              <a:t>Poliestireno</a:t>
            </a:r>
          </a:p>
        </p:txBody>
      </p:sp>
      <p:sp>
        <p:nvSpPr>
          <p:cNvPr id="359437" name="Text Box 13"/>
          <p:cNvSpPr txBox="1">
            <a:spLocks noChangeArrowheads="1"/>
          </p:cNvSpPr>
          <p:nvPr/>
        </p:nvSpPr>
        <p:spPr bwMode="auto">
          <a:xfrm>
            <a:off x="4800600" y="5562600"/>
            <a:ext cx="2917786" cy="461665"/>
          </a:xfrm>
          <a:prstGeom prst="rect">
            <a:avLst/>
          </a:prstGeom>
          <a:noFill/>
          <a:ln w="412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n-US" altLang="es-MX" sz="2400" b="1">
                <a:solidFill>
                  <a:srgbClr val="0000FF"/>
                </a:solidFill>
                <a:latin typeface="Arial" pitchFamily="34" charset="0"/>
              </a:rPr>
              <a:t>Poliamidas (nylon)</a:t>
            </a:r>
          </a:p>
        </p:txBody>
      </p:sp>
      <p:sp>
        <p:nvSpPr>
          <p:cNvPr id="359438" name="Text Box 14"/>
          <p:cNvSpPr txBox="1">
            <a:spLocks noChangeArrowheads="1"/>
          </p:cNvSpPr>
          <p:nvPr/>
        </p:nvSpPr>
        <p:spPr bwMode="auto">
          <a:xfrm>
            <a:off x="2743200" y="2743200"/>
            <a:ext cx="3124200" cy="461665"/>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n-US" altLang="es-MX" sz="2400" b="1">
                <a:solidFill>
                  <a:srgbClr val="0000FF"/>
                </a:solidFill>
                <a:latin typeface="Arial" pitchFamily="34" charset="0"/>
              </a:rPr>
              <a:t>Método Sintético</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escentok.com/staff/jaskew/isr/chemistry/bond1.gif">
            <a:extLst>
              <a:ext uri="{FF2B5EF4-FFF2-40B4-BE49-F238E27FC236}">
                <a16:creationId xmlns:a16="http://schemas.microsoft.com/office/drawing/2014/main" id="{3FCE6054-82C0-4ACF-87F1-C7C9E117E8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57245" y="1347990"/>
            <a:ext cx="238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crescentok.com/staff/jaskew/isr/chemistry/bond2.gif">
            <a:extLst>
              <a:ext uri="{FF2B5EF4-FFF2-40B4-BE49-F238E27FC236}">
                <a16:creationId xmlns:a16="http://schemas.microsoft.com/office/drawing/2014/main" id="{D449A430-79A9-4016-8F3C-07E2BDF8E7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3861048"/>
            <a:ext cx="238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2 CuadroTexto">
            <a:extLst>
              <a:ext uri="{FF2B5EF4-FFF2-40B4-BE49-F238E27FC236}">
                <a16:creationId xmlns:a16="http://schemas.microsoft.com/office/drawing/2014/main" id="{21D67ADB-469F-4C88-9DCF-1DD6F2589805}"/>
              </a:ext>
            </a:extLst>
          </p:cNvPr>
          <p:cNvSpPr txBox="1"/>
          <p:nvPr/>
        </p:nvSpPr>
        <p:spPr>
          <a:xfrm>
            <a:off x="341647" y="476672"/>
            <a:ext cx="5570884" cy="707886"/>
          </a:xfrm>
          <a:prstGeom prst="rect">
            <a:avLst/>
          </a:prstGeom>
          <a:noFill/>
        </p:spPr>
        <p:txBody>
          <a:bodyPr wrap="none">
            <a:spAutoFit/>
          </a:bodyPr>
          <a:lstStyle/>
          <a:p>
            <a:pPr>
              <a:defRPr/>
            </a:pPr>
            <a:r>
              <a:rPr lang="es-MX" dirty="0">
                <a:solidFill>
                  <a:srgbClr val="0000FF"/>
                </a:solidFill>
              </a:rPr>
              <a:t>Enlace </a:t>
            </a:r>
            <a:r>
              <a:rPr lang="es-MX" dirty="0" err="1">
                <a:solidFill>
                  <a:srgbClr val="0000FF"/>
                </a:solidFill>
              </a:rPr>
              <a:t>ionico</a:t>
            </a:r>
            <a:r>
              <a:rPr lang="es-MX" dirty="0">
                <a:solidFill>
                  <a:srgbClr val="0000FF"/>
                </a:solidFill>
              </a:rPr>
              <a:t>:</a:t>
            </a:r>
          </a:p>
          <a:p>
            <a:pPr>
              <a:defRPr/>
            </a:pPr>
            <a:r>
              <a:rPr lang="es-MX" dirty="0">
                <a:solidFill>
                  <a:srgbClr val="0000FF"/>
                </a:solidFill>
              </a:rPr>
              <a:t>Transferencia de electrones de un átomo a otro</a:t>
            </a:r>
          </a:p>
        </p:txBody>
      </p:sp>
      <p:sp>
        <p:nvSpPr>
          <p:cNvPr id="5" name="5 CuadroTexto">
            <a:extLst>
              <a:ext uri="{FF2B5EF4-FFF2-40B4-BE49-F238E27FC236}">
                <a16:creationId xmlns:a16="http://schemas.microsoft.com/office/drawing/2014/main" id="{58C2A952-9D04-4820-B63B-278C07036DC2}"/>
              </a:ext>
            </a:extLst>
          </p:cNvPr>
          <p:cNvSpPr txBox="1"/>
          <p:nvPr/>
        </p:nvSpPr>
        <p:spPr>
          <a:xfrm>
            <a:off x="408236" y="2934295"/>
            <a:ext cx="5437707" cy="707886"/>
          </a:xfrm>
          <a:prstGeom prst="rect">
            <a:avLst/>
          </a:prstGeom>
          <a:noFill/>
        </p:spPr>
        <p:txBody>
          <a:bodyPr wrap="none">
            <a:spAutoFit/>
          </a:bodyPr>
          <a:lstStyle/>
          <a:p>
            <a:pPr>
              <a:defRPr/>
            </a:pPr>
            <a:r>
              <a:rPr lang="es-MX" dirty="0">
                <a:solidFill>
                  <a:srgbClr val="0000FF"/>
                </a:solidFill>
              </a:rPr>
              <a:t>Enlace covalente:</a:t>
            </a:r>
          </a:p>
          <a:p>
            <a:pPr>
              <a:defRPr/>
            </a:pPr>
            <a:r>
              <a:rPr lang="es-MX" dirty="0">
                <a:solidFill>
                  <a:srgbClr val="0000FF"/>
                </a:solidFill>
              </a:rPr>
              <a:t>Los electrones se comparten entre los átomos</a:t>
            </a:r>
          </a:p>
        </p:txBody>
      </p:sp>
    </p:spTree>
    <p:extLst>
      <p:ext uri="{BB962C8B-B14F-4D97-AF65-F5344CB8AC3E}">
        <p14:creationId xmlns:p14="http://schemas.microsoft.com/office/powerpoint/2010/main" val="27792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0450" name="Picture 2" descr="http://pslc.ws/macrog/kidsmac/images/pscha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7753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1" name="Picture 4" descr="http://pslc.ws/macrog/kidsmac/maps/repeat_r2_c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647700"/>
            <a:ext cx="6248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3" name="Picture 8" descr="http://pslc.ws/macrog/kidsmac/maps/repeat_r1_c1.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643313"/>
            <a:ext cx="8572500" cy="6667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454" name="Picture 10" descr="http://pslc.ws/macrog/kidsmac/images/ppropre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929188"/>
            <a:ext cx="1328738" cy="642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455" name="Picture 10" descr="http://pslc.ws/macrog/kidsmac/images/ppropre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929188"/>
            <a:ext cx="1328738" cy="642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456" name="Picture 10" descr="http://pslc.ws/macrog/kidsmac/images/ppropre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6188" y="4929188"/>
            <a:ext cx="1328737" cy="642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457" name="Picture 10" descr="http://pslc.ws/macrog/kidsmac/images/ppropre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75" y="4929188"/>
            <a:ext cx="1328738" cy="642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458" name="Picture 10" descr="http://pslc.ws/macrog/kidsmac/images/ppropre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4929188"/>
            <a:ext cx="1328738" cy="642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13 CuadroTexto"/>
          <p:cNvSpPr txBox="1"/>
          <p:nvPr/>
        </p:nvSpPr>
        <p:spPr>
          <a:xfrm>
            <a:off x="7500938" y="3643313"/>
            <a:ext cx="1428750" cy="584200"/>
          </a:xfrm>
          <a:prstGeom prst="rect">
            <a:avLst/>
          </a:prstGeom>
          <a:solidFill>
            <a:srgbClr val="FFFF00"/>
          </a:solidFill>
        </p:spPr>
        <p:txBody>
          <a:bodyPr>
            <a:spAutoFit/>
          </a:bodyPr>
          <a:lstStyle/>
          <a:p>
            <a:pPr eaLnBrk="1" hangingPunct="1">
              <a:defRPr/>
            </a:pPr>
            <a:r>
              <a:rPr lang="es-MX" sz="1600" b="1" dirty="0">
                <a:solidFill>
                  <a:schemeClr val="tx2">
                    <a:lumMod val="25000"/>
                  </a:schemeClr>
                </a:solidFill>
              </a:rPr>
              <a:t>Y así se repite …</a:t>
            </a:r>
          </a:p>
        </p:txBody>
      </p:sp>
      <p:sp>
        <p:nvSpPr>
          <p:cNvPr id="2" name="TextBox 1"/>
          <p:cNvSpPr txBox="1"/>
          <p:nvPr/>
        </p:nvSpPr>
        <p:spPr>
          <a:xfrm flipH="1">
            <a:off x="467780" y="339535"/>
            <a:ext cx="6840523" cy="584775"/>
          </a:xfrm>
          <a:prstGeom prst="rect">
            <a:avLst/>
          </a:prstGeom>
          <a:noFill/>
        </p:spPr>
        <p:txBody>
          <a:bodyPr wrap="square" rtlCol="0">
            <a:spAutoFit/>
          </a:bodyPr>
          <a:lstStyle/>
          <a:p>
            <a:r>
              <a:rPr lang="es-MX" sz="3200" b="1" dirty="0">
                <a:solidFill>
                  <a:srgbClr val="0000FF"/>
                </a:solidFill>
              </a:rPr>
              <a:t>Polimerización de etileno</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314226" y="1341438"/>
            <a:ext cx="86044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s-ES" altLang="es-MX" b="1" dirty="0">
                <a:solidFill>
                  <a:srgbClr val="0000FF"/>
                </a:solidFill>
                <a:latin typeface="Tahoma" pitchFamily="34" charset="0"/>
              </a:rPr>
              <a:t>Cuando se polimeriza el etileno para obtener polietileno, cada átomo de la molécula de etileno se transforma en parte del polímero. El monómero es </a:t>
            </a:r>
            <a:r>
              <a:rPr lang="es-ES" altLang="es-MX" b="1" i="1" dirty="0">
                <a:solidFill>
                  <a:srgbClr val="0000FF"/>
                </a:solidFill>
                <a:latin typeface="Tahoma" pitchFamily="34" charset="0"/>
              </a:rPr>
              <a:t>adicionado</a:t>
            </a:r>
            <a:r>
              <a:rPr lang="es-ES" altLang="es-MX" b="1" dirty="0">
                <a:solidFill>
                  <a:srgbClr val="0000FF"/>
                </a:solidFill>
                <a:latin typeface="Tahoma" pitchFamily="34" charset="0"/>
              </a:rPr>
              <a:t> al polímero en su totalidad. </a:t>
            </a:r>
            <a:endParaRPr lang="es-ES" altLang="es-MX" dirty="0">
              <a:solidFill>
                <a:srgbClr val="0000FF"/>
              </a:solidFill>
              <a:latin typeface="Tahoma" pitchFamily="34" charset="0"/>
            </a:endParaRPr>
          </a:p>
        </p:txBody>
      </p:sp>
      <p:pic>
        <p:nvPicPr>
          <p:cNvPr id="361475" name="Picture 3"/>
          <p:cNvPicPr>
            <a:picLocks noChangeAspect="1" noChangeArrowheads="1"/>
          </p:cNvPicPr>
          <p:nvPr/>
        </p:nvPicPr>
        <p:blipFill>
          <a:blip r:embed="rId2">
            <a:duotone>
              <a:prstClr val="black"/>
              <a:srgbClr val="0000FF">
                <a:tint val="45000"/>
                <a:satMod val="400000"/>
              </a:srgbClr>
            </a:duotone>
            <a:lum bright="-33000" contrast="29000"/>
            <a:extLst>
              <a:ext uri="{28A0092B-C50C-407E-A947-70E740481C1C}">
                <a14:useLocalDpi xmlns:a14="http://schemas.microsoft.com/office/drawing/2010/main" val="0"/>
              </a:ext>
            </a:extLst>
          </a:blip>
          <a:srcRect/>
          <a:stretch>
            <a:fillRect/>
          </a:stretch>
        </p:blipFill>
        <p:spPr bwMode="auto">
          <a:xfrm>
            <a:off x="2124075" y="3011824"/>
            <a:ext cx="49847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6" name="WordArt 5"/>
          <p:cNvSpPr>
            <a:spLocks noChangeArrowheads="1" noChangeShapeType="1" noTextEdit="1"/>
          </p:cNvSpPr>
          <p:nvPr/>
        </p:nvSpPr>
        <p:spPr bwMode="auto">
          <a:xfrm>
            <a:off x="2057400" y="5791200"/>
            <a:ext cx="5734050" cy="485775"/>
          </a:xfrm>
          <a:prstGeom prst="rect">
            <a:avLst/>
          </a:prstGeom>
        </p:spPr>
        <p:txBody>
          <a:bodyPr wrap="none" fromWordArt="1">
            <a:prstTxWarp prst="textPlain">
              <a:avLst>
                <a:gd name="adj" fmla="val 50000"/>
              </a:avLst>
            </a:prstTxWarp>
          </a:bodyPr>
          <a:lstStyle/>
          <a:p>
            <a:pPr algn="ctr"/>
            <a:r>
              <a:rPr lang="es-MX" sz="2800" kern="10" dirty="0">
                <a:ln w="9525">
                  <a:solidFill>
                    <a:srgbClr val="000000"/>
                  </a:solidFill>
                  <a:round/>
                  <a:headEnd/>
                  <a:tailEnd/>
                </a:ln>
                <a:solidFill>
                  <a:srgbClr val="0000FF"/>
                </a:solidFill>
                <a:latin typeface="Arial Black"/>
              </a:rPr>
              <a:t>Nada se gana, nada se pierde</a:t>
            </a:r>
          </a:p>
        </p:txBody>
      </p:sp>
      <p:sp>
        <p:nvSpPr>
          <p:cNvPr id="361477" name="Text Box 6"/>
          <p:cNvSpPr txBox="1">
            <a:spLocks noChangeArrowheads="1"/>
          </p:cNvSpPr>
          <p:nvPr/>
        </p:nvSpPr>
        <p:spPr bwMode="auto">
          <a:xfrm>
            <a:off x="1116013" y="285750"/>
            <a:ext cx="418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FF"/>
                </a:solidFill>
                <a:latin typeface="Arial" pitchFamily="34" charset="0"/>
              </a:rPr>
              <a:t>REACCIONES DE ADICIÓN </a:t>
            </a:r>
            <a:endParaRPr lang="es-ES" altLang="es-MX" sz="2400" b="1">
              <a:solidFill>
                <a:srgbClr val="0000FF"/>
              </a:solidFill>
              <a:latin typeface="Arial" pitchFamily="34" charset="0"/>
            </a:endParaRPr>
          </a:p>
        </p:txBody>
      </p:sp>
      <p:sp>
        <p:nvSpPr>
          <p:cNvPr id="361478" name="Rectangle 7"/>
          <p:cNvSpPr>
            <a:spLocks noChangeArrowheads="1"/>
          </p:cNvSpPr>
          <p:nvPr/>
        </p:nvSpPr>
        <p:spPr bwMode="auto">
          <a:xfrm>
            <a:off x="1116013" y="765175"/>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s-MX" sz="2400" b="1">
                <a:solidFill>
                  <a:srgbClr val="0000FF"/>
                </a:solidFill>
              </a:rPr>
              <a:t>CRECIMIENTO CONTÍNUO DE LA CADENA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2498" name="Picture 3"/>
          <p:cNvPicPr>
            <a:picLocks noChangeAspect="1" noChangeArrowheads="1"/>
          </p:cNvPicPr>
          <p:nvPr/>
        </p:nvPicPr>
        <p:blipFill>
          <a:blip r:embed="rId2">
            <a:duotone>
              <a:prstClr val="black"/>
              <a:srgbClr val="0000FF">
                <a:tint val="45000"/>
                <a:satMod val="400000"/>
              </a:srgbClr>
            </a:duotone>
            <a:lum bright="-41000" contrast="41000"/>
            <a:extLst>
              <a:ext uri="{28A0092B-C50C-407E-A947-70E740481C1C}">
                <a14:useLocalDpi xmlns:a14="http://schemas.microsoft.com/office/drawing/2010/main" val="0"/>
              </a:ext>
            </a:extLst>
          </a:blip>
          <a:srcRect/>
          <a:stretch>
            <a:fillRect/>
          </a:stretch>
        </p:blipFill>
        <p:spPr bwMode="auto">
          <a:xfrm>
            <a:off x="250825" y="1700213"/>
            <a:ext cx="8893175" cy="2836862"/>
          </a:xfrm>
          <a:prstGeom prst="rect">
            <a:avLst/>
          </a:prstGeom>
          <a:solidFill>
            <a:schemeClr val="tx1"/>
          </a:solidFill>
          <a:ln>
            <a:noFill/>
          </a:ln>
          <a:extLst/>
        </p:spPr>
      </p:pic>
      <p:sp>
        <p:nvSpPr>
          <p:cNvPr id="362499" name="Text Box 4"/>
          <p:cNvSpPr txBox="1">
            <a:spLocks noChangeArrowheads="1"/>
          </p:cNvSpPr>
          <p:nvPr/>
        </p:nvSpPr>
        <p:spPr bwMode="auto">
          <a:xfrm>
            <a:off x="1116013" y="285750"/>
            <a:ext cx="531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FF"/>
                </a:solidFill>
                <a:latin typeface="Arial" pitchFamily="34" charset="0"/>
              </a:rPr>
              <a:t>REACCIONES DE CONDENSACIÓN</a:t>
            </a:r>
            <a:endParaRPr lang="es-ES" altLang="es-MX" sz="2400" b="1">
              <a:solidFill>
                <a:srgbClr val="0000FF"/>
              </a:solidFill>
              <a:latin typeface="Arial" pitchFamily="34" charset="0"/>
            </a:endParaRPr>
          </a:p>
        </p:txBody>
      </p:sp>
      <p:sp>
        <p:nvSpPr>
          <p:cNvPr id="362500" name="Rectangle 5"/>
          <p:cNvSpPr>
            <a:spLocks noChangeArrowheads="1"/>
          </p:cNvSpPr>
          <p:nvPr/>
        </p:nvSpPr>
        <p:spPr bwMode="auto">
          <a:xfrm>
            <a:off x="1187450" y="788988"/>
            <a:ext cx="421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s-MX" sz="2400" b="1" dirty="0">
                <a:solidFill>
                  <a:srgbClr val="0000FF"/>
                </a:solidFill>
              </a:rPr>
              <a:t>CRECIMIENTO POR PASOS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539750" y="1550988"/>
            <a:ext cx="8064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s-ES" altLang="es-MX" sz="2800" b="1">
                <a:solidFill>
                  <a:srgbClr val="0000FF"/>
                </a:solidFill>
              </a:rPr>
              <a:t>Para ser breves, las polimerizaciones por condensación generan subproductos. Las polimerizaciones por adición, no.</a:t>
            </a:r>
            <a:r>
              <a:rPr lang="es-ES" altLang="es-MX" sz="2800">
                <a:solidFill>
                  <a:srgbClr val="0000FF"/>
                </a:solidFill>
              </a:rPr>
              <a:t> </a:t>
            </a:r>
          </a:p>
        </p:txBody>
      </p:sp>
      <p:sp>
        <p:nvSpPr>
          <p:cNvPr id="363523" name="Rectangle 4"/>
          <p:cNvSpPr>
            <a:spLocks noChangeArrowheads="1"/>
          </p:cNvSpPr>
          <p:nvPr/>
        </p:nvSpPr>
        <p:spPr bwMode="auto">
          <a:xfrm>
            <a:off x="755650" y="568325"/>
            <a:ext cx="351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3600" b="1">
                <a:solidFill>
                  <a:srgbClr val="0000FF"/>
                </a:solidFill>
              </a:rPr>
              <a:t>En Conclusión</a:t>
            </a:r>
            <a:r>
              <a:rPr lang="es-ES" altLang="es-MX" sz="3600">
                <a:solidFill>
                  <a:srgbClr val="0000FF"/>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http://2.bp.blogspot.com/-nwVXQTkeaKM/T0TrBXKW2lI/AAAAAAAAC3I/Mh-TvwTXl_E/s1600/ate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404813"/>
            <a:ext cx="87566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1 Rectángulo"/>
          <p:cNvSpPr>
            <a:spLocks noChangeArrowheads="1"/>
          </p:cNvSpPr>
          <p:nvPr/>
        </p:nvSpPr>
        <p:spPr bwMode="auto">
          <a:xfrm>
            <a:off x="236538" y="379345"/>
            <a:ext cx="8599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400" b="1" dirty="0"/>
              <a:t>El búsqueda del equilibrio y la armonía</a:t>
            </a:r>
          </a:p>
          <a:p>
            <a:pPr eaLnBrk="1" hangingPunct="1"/>
            <a:r>
              <a:rPr lang="es-MX" altLang="es-MX" sz="2400" b="1" dirty="0"/>
              <a:t>La Escuela de Atenas, Rafael </a:t>
            </a:r>
            <a:r>
              <a:rPr lang="es-MX" altLang="es-MX" sz="2400" b="1" dirty="0" err="1"/>
              <a:t>Sanzio</a:t>
            </a:r>
            <a:endParaRPr lang="es-MX" altLang="es-MX" sz="2400" b="1" dirty="0"/>
          </a:p>
          <a:p>
            <a:pPr eaLnBrk="1" hangingPunct="1"/>
            <a:r>
              <a:rPr lang="es-MX" sz="2400" dirty="0"/>
              <a:t>Estancias de Rafael, ubicadas en el Vaticano</a:t>
            </a:r>
            <a:r>
              <a:rPr lang="es-MX" altLang="es-MX" sz="2400" b="1" dirty="0"/>
              <a:t>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46" name="Rectangle 2"/>
          <p:cNvSpPr>
            <a:spLocks noGrp="1" noRot="1" noChangeArrowheads="1"/>
          </p:cNvSpPr>
          <p:nvPr>
            <p:ph type="title"/>
          </p:nvPr>
        </p:nvSpPr>
        <p:spPr>
          <a:xfrm>
            <a:off x="611188" y="333375"/>
            <a:ext cx="7793037" cy="609600"/>
          </a:xfrm>
        </p:spPr>
        <p:txBody>
          <a:bodyPr/>
          <a:lstStyle/>
          <a:p>
            <a:pPr eaLnBrk="1" hangingPunct="1"/>
            <a:r>
              <a:rPr lang="es-MX" altLang="es-MX" sz="4000">
                <a:solidFill>
                  <a:srgbClr val="0000FF"/>
                </a:solidFill>
                <a:effectLst/>
                <a:latin typeface="Arial" pitchFamily="34" charset="0"/>
              </a:rPr>
              <a:t>Reacciones de polimerización</a:t>
            </a:r>
            <a:endParaRPr lang="es-ES" altLang="es-MX" sz="4000">
              <a:solidFill>
                <a:srgbClr val="0000FF"/>
              </a:solidFill>
              <a:effectLst/>
              <a:latin typeface="Arial" pitchFamily="34" charset="0"/>
            </a:endParaRPr>
          </a:p>
        </p:txBody>
      </p:sp>
      <p:sp>
        <p:nvSpPr>
          <p:cNvPr id="1189891" name="Rectangle 3"/>
          <p:cNvSpPr>
            <a:spLocks noGrp="1" noChangeArrowheads="1"/>
          </p:cNvSpPr>
          <p:nvPr>
            <p:ph type="body" idx="1"/>
          </p:nvPr>
        </p:nvSpPr>
        <p:spPr>
          <a:xfrm>
            <a:off x="196850" y="1557338"/>
            <a:ext cx="8839200" cy="5181600"/>
          </a:xfrm>
        </p:spPr>
        <p:txBody>
          <a:bodyPr/>
          <a:lstStyle/>
          <a:p>
            <a:pPr eaLnBrk="1" hangingPunct="1">
              <a:buFont typeface="Wingdings" pitchFamily="2" charset="2"/>
              <a:buNone/>
              <a:defRPr/>
            </a:pPr>
            <a:endParaRPr lang="es-MX">
              <a:solidFill>
                <a:srgbClr val="0000FF"/>
              </a:solidFill>
            </a:endParaRPr>
          </a:p>
          <a:p>
            <a:pPr eaLnBrk="1" hangingPunct="1">
              <a:defRPr/>
            </a:pPr>
            <a:endParaRPr lang="es-ES">
              <a:solidFill>
                <a:srgbClr val="0000FF"/>
              </a:solidFill>
            </a:endParaRPr>
          </a:p>
        </p:txBody>
      </p:sp>
      <p:sp>
        <p:nvSpPr>
          <p:cNvPr id="364548" name="Rectangle 4"/>
          <p:cNvSpPr>
            <a:spLocks noChangeArrowheads="1"/>
          </p:cNvSpPr>
          <p:nvPr/>
        </p:nvSpPr>
        <p:spPr bwMode="auto">
          <a:xfrm>
            <a:off x="1143000" y="1905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1938" indent="-261938" eaLnBrk="1" hangingPunct="1">
              <a:spcBef>
                <a:spcPct val="20000"/>
              </a:spcBef>
              <a:buClr>
                <a:schemeClr val="folHlink"/>
              </a:buClr>
              <a:buSzPct val="60000"/>
              <a:buFont typeface="Wingdings" pitchFamily="2" charset="2"/>
              <a:buChar char="n"/>
            </a:pPr>
            <a:r>
              <a:rPr lang="es-MX" altLang="es-MX" sz="2400">
                <a:solidFill>
                  <a:srgbClr val="0000FF"/>
                </a:solidFill>
                <a:latin typeface="Tahoma" pitchFamily="34" charset="0"/>
              </a:rPr>
              <a:t>Generalmente se usa un  peróxido</a:t>
            </a:r>
          </a:p>
        </p:txBody>
      </p:sp>
      <p:pic>
        <p:nvPicPr>
          <p:cNvPr id="364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08275"/>
            <a:ext cx="7467600" cy="3925888"/>
          </a:xfrm>
          <a:prstGeom prst="rect">
            <a:avLst/>
          </a:prstGeom>
          <a:solidFill>
            <a:schemeClr val="tx1"/>
          </a:solidFill>
          <a:ln w="9525">
            <a:solidFill>
              <a:schemeClr val="hlink"/>
            </a:solidFill>
            <a:miter lim="800000"/>
            <a:headEnd/>
            <a:tailEnd/>
          </a:ln>
        </p:spPr>
      </p:pic>
      <p:sp>
        <p:nvSpPr>
          <p:cNvPr id="364550" name="Rectangle 6"/>
          <p:cNvSpPr>
            <a:spLocks noChangeArrowheads="1"/>
          </p:cNvSpPr>
          <p:nvPr/>
        </p:nvSpPr>
        <p:spPr bwMode="auto">
          <a:xfrm>
            <a:off x="971550" y="1052513"/>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1800" b="1" dirty="0">
                <a:solidFill>
                  <a:srgbClr val="0000FF"/>
                </a:solidFill>
              </a:rPr>
              <a:t>POLIMERIZACIONES POR CRECIMIENTO DE CADENA (REACCIONES DE ADICIÓN)</a:t>
            </a:r>
          </a:p>
        </p:txBody>
      </p:sp>
      <p:sp>
        <p:nvSpPr>
          <p:cNvPr id="364551" name="AutoShape 7"/>
          <p:cNvSpPr>
            <a:spLocks noChangeArrowheads="1"/>
          </p:cNvSpPr>
          <p:nvPr/>
        </p:nvSpPr>
        <p:spPr bwMode="auto">
          <a:xfrm>
            <a:off x="2700338" y="3716338"/>
            <a:ext cx="358775" cy="360362"/>
          </a:xfrm>
          <a:prstGeom prst="curvedUpArrow">
            <a:avLst>
              <a:gd name="adj1" fmla="val 20000"/>
              <a:gd name="adj2" fmla="val 40000"/>
              <a:gd name="adj3" fmla="val 33481"/>
            </a:avLst>
          </a:prstGeom>
          <a:solidFill>
            <a:srgbClr val="FF0000"/>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64552" name="AutoShape 8"/>
          <p:cNvSpPr>
            <a:spLocks noChangeArrowheads="1"/>
          </p:cNvSpPr>
          <p:nvPr/>
        </p:nvSpPr>
        <p:spPr bwMode="auto">
          <a:xfrm rot="10532134">
            <a:off x="2332038" y="3216275"/>
            <a:ext cx="295275" cy="430213"/>
          </a:xfrm>
          <a:prstGeom prst="curvedUpArrow">
            <a:avLst>
              <a:gd name="adj1" fmla="val 20000"/>
              <a:gd name="adj2" fmla="val 40000"/>
              <a:gd name="adj3" fmla="val 48566"/>
            </a:avLst>
          </a:prstGeom>
          <a:solidFill>
            <a:srgbClr val="FF0000"/>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64553" name="Text Box 9"/>
          <p:cNvSpPr txBox="1">
            <a:spLocks noChangeArrowheads="1"/>
          </p:cNvSpPr>
          <p:nvPr/>
        </p:nvSpPr>
        <p:spPr bwMode="auto">
          <a:xfrm>
            <a:off x="6372225" y="2997200"/>
            <a:ext cx="215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5400">
                <a:solidFill>
                  <a:srgbClr val="0000FF"/>
                </a:solidFill>
                <a:latin typeface="Arial" pitchFamily="34" charset="0"/>
              </a:rPr>
              <a:t>.</a:t>
            </a:r>
            <a:endParaRPr lang="es-ES" altLang="es-MX" sz="5400">
              <a:solidFill>
                <a:srgbClr val="0000FF"/>
              </a:solidFill>
              <a:latin typeface="Arial" pitchFamily="34" charset="0"/>
            </a:endParaRPr>
          </a:p>
        </p:txBody>
      </p:sp>
      <p:sp>
        <p:nvSpPr>
          <p:cNvPr id="364554" name="Text Box 10"/>
          <p:cNvSpPr txBox="1">
            <a:spLocks noChangeArrowheads="1"/>
          </p:cNvSpPr>
          <p:nvPr/>
        </p:nvSpPr>
        <p:spPr bwMode="auto">
          <a:xfrm>
            <a:off x="6588125" y="2781300"/>
            <a:ext cx="215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5400">
                <a:solidFill>
                  <a:srgbClr val="0000FF"/>
                </a:solidFill>
                <a:latin typeface="Arial" pitchFamily="34" charset="0"/>
              </a:rPr>
              <a:t>.</a:t>
            </a:r>
            <a:endParaRPr lang="es-ES" altLang="es-MX" sz="5400">
              <a:solidFill>
                <a:srgbClr val="0000FF"/>
              </a:solidFill>
              <a:latin typeface="Arial" pitchFamily="34" charset="0"/>
            </a:endParaRPr>
          </a:p>
        </p:txBody>
      </p:sp>
      <p:sp>
        <p:nvSpPr>
          <p:cNvPr id="364555" name="Text Box 11"/>
          <p:cNvSpPr txBox="1">
            <a:spLocks noChangeArrowheads="1"/>
          </p:cNvSpPr>
          <p:nvPr/>
        </p:nvSpPr>
        <p:spPr bwMode="auto">
          <a:xfrm>
            <a:off x="6156325" y="4868863"/>
            <a:ext cx="215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5400">
                <a:solidFill>
                  <a:srgbClr val="0000FF"/>
                </a:solidFill>
                <a:latin typeface="Arial" pitchFamily="34" charset="0"/>
              </a:rPr>
              <a:t>.</a:t>
            </a:r>
            <a:endParaRPr lang="es-ES" altLang="es-MX" sz="5400">
              <a:solidFill>
                <a:srgbClr val="0000FF"/>
              </a:solidFill>
              <a:latin typeface="Arial" pitchFamily="34" charset="0"/>
            </a:endParaRPr>
          </a:p>
        </p:txBody>
      </p:sp>
      <p:sp>
        <p:nvSpPr>
          <p:cNvPr id="364556" name="AutoShape 12"/>
          <p:cNvSpPr>
            <a:spLocks noChangeArrowheads="1"/>
          </p:cNvSpPr>
          <p:nvPr/>
        </p:nvSpPr>
        <p:spPr bwMode="auto">
          <a:xfrm rot="10532134">
            <a:off x="6227763" y="3068638"/>
            <a:ext cx="295275" cy="430212"/>
          </a:xfrm>
          <a:prstGeom prst="curvedUpArrow">
            <a:avLst>
              <a:gd name="adj1" fmla="val 20000"/>
              <a:gd name="adj2" fmla="val 40000"/>
              <a:gd name="adj3" fmla="val 48566"/>
            </a:avLst>
          </a:prstGeom>
          <a:solidFill>
            <a:srgbClr val="FF0000"/>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64557" name="AutoShape 13"/>
          <p:cNvSpPr>
            <a:spLocks noChangeArrowheads="1"/>
          </p:cNvSpPr>
          <p:nvPr/>
        </p:nvSpPr>
        <p:spPr bwMode="auto">
          <a:xfrm>
            <a:off x="5867400" y="3644900"/>
            <a:ext cx="358775" cy="360363"/>
          </a:xfrm>
          <a:prstGeom prst="curvedUpArrow">
            <a:avLst>
              <a:gd name="adj1" fmla="val 20000"/>
              <a:gd name="adj2" fmla="val 40000"/>
              <a:gd name="adj3" fmla="val 33481"/>
            </a:avLst>
          </a:prstGeom>
          <a:solidFill>
            <a:srgbClr val="FF0000"/>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64558" name="AutoShape 14"/>
          <p:cNvSpPr>
            <a:spLocks noChangeArrowheads="1"/>
          </p:cNvSpPr>
          <p:nvPr/>
        </p:nvSpPr>
        <p:spPr bwMode="auto">
          <a:xfrm rot="10532134">
            <a:off x="5580063" y="3068638"/>
            <a:ext cx="295275" cy="430212"/>
          </a:xfrm>
          <a:prstGeom prst="curvedUpArrow">
            <a:avLst>
              <a:gd name="adj1" fmla="val 20000"/>
              <a:gd name="adj2" fmla="val 40000"/>
              <a:gd name="adj3" fmla="val 48566"/>
            </a:avLst>
          </a:prstGeom>
          <a:solidFill>
            <a:srgbClr val="FF0000"/>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1938" name="Rectangle 2"/>
          <p:cNvSpPr>
            <a:spLocks noGrp="1" noChangeArrowheads="1"/>
          </p:cNvSpPr>
          <p:nvPr>
            <p:ph type="body" idx="1"/>
          </p:nvPr>
        </p:nvSpPr>
        <p:spPr>
          <a:xfrm>
            <a:off x="179388" y="1844675"/>
            <a:ext cx="9144000" cy="762000"/>
          </a:xfrm>
        </p:spPr>
        <p:txBody>
          <a:bodyPr/>
          <a:lstStyle/>
          <a:p>
            <a:pPr eaLnBrk="1" hangingPunct="1">
              <a:lnSpc>
                <a:spcPct val="80000"/>
              </a:lnSpc>
              <a:defRPr/>
            </a:pPr>
            <a:r>
              <a:rPr lang="es-MX" sz="2400" dirty="0">
                <a:solidFill>
                  <a:srgbClr val="0000FF"/>
                </a:solidFill>
                <a:latin typeface="Arial" pitchFamily="34" charset="0"/>
              </a:rPr>
              <a:t>Los radicales libres fenilos atacan la doble ligadura del </a:t>
            </a:r>
            <a:r>
              <a:rPr lang="es-MX" sz="2400" dirty="0" err="1">
                <a:solidFill>
                  <a:srgbClr val="0000FF"/>
                </a:solidFill>
                <a:latin typeface="Arial" pitchFamily="34" charset="0"/>
              </a:rPr>
              <a:t>alqueno</a:t>
            </a:r>
            <a:r>
              <a:rPr lang="es-MX" sz="2400" dirty="0">
                <a:solidFill>
                  <a:srgbClr val="0000FF"/>
                </a:solidFill>
                <a:latin typeface="Arial" pitchFamily="34" charset="0"/>
              </a:rPr>
              <a:t> para seguir produciendo radicales libres:</a:t>
            </a:r>
          </a:p>
          <a:p>
            <a:pPr eaLnBrk="1" hangingPunct="1">
              <a:lnSpc>
                <a:spcPct val="80000"/>
              </a:lnSpc>
              <a:defRPr/>
            </a:pPr>
            <a:endParaRPr lang="es-MX" sz="2400" dirty="0">
              <a:solidFill>
                <a:srgbClr val="0000FF"/>
              </a:solidFill>
              <a:latin typeface="Arial" pitchFamily="34" charset="0"/>
            </a:endParaRPr>
          </a:p>
          <a:p>
            <a:pPr eaLnBrk="1" hangingPunct="1">
              <a:lnSpc>
                <a:spcPct val="80000"/>
              </a:lnSpc>
              <a:defRPr/>
            </a:pPr>
            <a:endParaRPr lang="es-MX" sz="2400" dirty="0">
              <a:solidFill>
                <a:srgbClr val="0000FF"/>
              </a:solidFill>
              <a:latin typeface="Arial" pitchFamily="34" charset="0"/>
            </a:endParaRPr>
          </a:p>
          <a:p>
            <a:pPr eaLnBrk="1" hangingPunct="1">
              <a:lnSpc>
                <a:spcPct val="80000"/>
              </a:lnSpc>
              <a:buFont typeface="Wingdings" pitchFamily="2" charset="2"/>
              <a:buNone/>
              <a:defRPr/>
            </a:pPr>
            <a:r>
              <a:rPr lang="es-MX" sz="2400" dirty="0">
                <a:solidFill>
                  <a:srgbClr val="0000FF"/>
                </a:solidFill>
                <a:latin typeface="Arial" pitchFamily="34" charset="0"/>
              </a:rPr>
              <a:t>    </a:t>
            </a:r>
            <a:endParaRPr lang="es-ES" sz="2400" dirty="0">
              <a:solidFill>
                <a:srgbClr val="0000FF"/>
              </a:solidFill>
              <a:latin typeface="Arial" pitchFamily="34" charset="0"/>
            </a:endParaRPr>
          </a:p>
        </p:txBody>
      </p:sp>
      <p:pic>
        <p:nvPicPr>
          <p:cNvPr id="3665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852738"/>
            <a:ext cx="8893175" cy="1530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6596" name="AutoShape 4"/>
          <p:cNvSpPr>
            <a:spLocks noChangeArrowheads="1"/>
          </p:cNvSpPr>
          <p:nvPr/>
        </p:nvSpPr>
        <p:spPr bwMode="auto">
          <a:xfrm>
            <a:off x="1619250" y="2997200"/>
            <a:ext cx="720725" cy="431800"/>
          </a:xfrm>
          <a:prstGeom prst="curvedDownArrow">
            <a:avLst>
              <a:gd name="adj1" fmla="val 33382"/>
              <a:gd name="adj2" fmla="val 66765"/>
              <a:gd name="adj3" fmla="val 33333"/>
            </a:avLst>
          </a:prstGeom>
          <a:solidFill>
            <a:schemeClr val="accent1"/>
          </a:solidFill>
          <a:ln w="9525">
            <a:solidFill>
              <a:schemeClr val="tx1"/>
            </a:solidFill>
            <a:miter lim="800000"/>
            <a:headEnd/>
            <a:tailEnd/>
          </a:ln>
        </p:spPr>
        <p:txBody>
          <a:bodyPr wrap="none" anchor="ctr"/>
          <a:lstStyle/>
          <a:p>
            <a:pPr eaLnBrk="1" hangingPunct="1"/>
            <a:endParaRPr lang="es-MX" altLang="es-MX"/>
          </a:p>
        </p:txBody>
      </p:sp>
      <p:sp>
        <p:nvSpPr>
          <p:cNvPr id="366597" name="AutoShape 5"/>
          <p:cNvSpPr>
            <a:spLocks noChangeArrowheads="1"/>
          </p:cNvSpPr>
          <p:nvPr/>
        </p:nvSpPr>
        <p:spPr bwMode="auto">
          <a:xfrm rot="10376244" flipV="1">
            <a:off x="2335213" y="2940050"/>
            <a:ext cx="785812" cy="360363"/>
          </a:xfrm>
          <a:prstGeom prst="curvedDownArrow">
            <a:avLst>
              <a:gd name="adj1" fmla="val 43612"/>
              <a:gd name="adj2" fmla="val 87224"/>
              <a:gd name="adj3" fmla="val 33333"/>
            </a:avLst>
          </a:prstGeom>
          <a:solidFill>
            <a:schemeClr val="accent1"/>
          </a:solidFill>
          <a:ln w="9525">
            <a:solidFill>
              <a:schemeClr val="tx1"/>
            </a:solidFill>
            <a:miter lim="800000"/>
            <a:headEnd/>
            <a:tailEnd/>
          </a:ln>
        </p:spPr>
        <p:txBody>
          <a:bodyPr wrap="none" anchor="ctr"/>
          <a:lstStyle/>
          <a:p>
            <a:pPr eaLnBrk="1" hangingPunct="1"/>
            <a:endParaRPr lang="es-MX" altLang="es-MX"/>
          </a:p>
        </p:txBody>
      </p:sp>
      <p:sp>
        <p:nvSpPr>
          <p:cNvPr id="366598" name="AutoShape 6"/>
          <p:cNvSpPr>
            <a:spLocks noChangeArrowheads="1"/>
          </p:cNvSpPr>
          <p:nvPr/>
        </p:nvSpPr>
        <p:spPr bwMode="auto">
          <a:xfrm>
            <a:off x="3203575" y="2997200"/>
            <a:ext cx="647700" cy="287338"/>
          </a:xfrm>
          <a:prstGeom prst="curvedDownArrow">
            <a:avLst>
              <a:gd name="adj1" fmla="val 45083"/>
              <a:gd name="adj2" fmla="val 90166"/>
              <a:gd name="adj3" fmla="val 33333"/>
            </a:avLst>
          </a:prstGeom>
          <a:solidFill>
            <a:schemeClr val="accent1"/>
          </a:solidFill>
          <a:ln w="9525">
            <a:solidFill>
              <a:schemeClr val="tx1"/>
            </a:solidFill>
            <a:miter lim="800000"/>
            <a:headEnd/>
            <a:tailEnd/>
          </a:ln>
        </p:spPr>
        <p:txBody>
          <a:bodyPr wrap="none" anchor="ctr"/>
          <a:lstStyle/>
          <a:p>
            <a:pPr eaLnBrk="1" hangingPunct="1"/>
            <a:endParaRPr lang="es-MX" altLang="es-MX"/>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3986" name="Rectangle 2"/>
          <p:cNvSpPr>
            <a:spLocks noGrp="1" noChangeArrowheads="1"/>
          </p:cNvSpPr>
          <p:nvPr>
            <p:ph type="body" sz="half" idx="1"/>
          </p:nvPr>
        </p:nvSpPr>
        <p:spPr>
          <a:xfrm>
            <a:off x="1187624" y="1340768"/>
            <a:ext cx="7391400" cy="533400"/>
          </a:xfrm>
        </p:spPr>
        <p:txBody>
          <a:bodyPr/>
          <a:lstStyle/>
          <a:p>
            <a:pPr eaLnBrk="1" hangingPunct="1">
              <a:lnSpc>
                <a:spcPct val="90000"/>
              </a:lnSpc>
              <a:defRPr/>
            </a:pPr>
            <a:r>
              <a:rPr lang="es-MX" sz="2400" dirty="0">
                <a:solidFill>
                  <a:srgbClr val="0000FF"/>
                </a:solidFill>
                <a:latin typeface="Arial" pitchFamily="34" charset="0"/>
              </a:rPr>
              <a:t>Con el </a:t>
            </a:r>
            <a:r>
              <a:rPr lang="es-MX" sz="2400" dirty="0" err="1">
                <a:solidFill>
                  <a:srgbClr val="0000FF"/>
                </a:solidFill>
                <a:latin typeface="Arial" pitchFamily="34" charset="0"/>
              </a:rPr>
              <a:t>isopreno</a:t>
            </a:r>
            <a:r>
              <a:rPr lang="es-MX" sz="2400" dirty="0">
                <a:solidFill>
                  <a:srgbClr val="0000FF"/>
                </a:solidFill>
                <a:latin typeface="Arial" pitchFamily="34" charset="0"/>
              </a:rPr>
              <a:t>, se obtiene el </a:t>
            </a:r>
            <a:r>
              <a:rPr lang="es-MX" sz="2400" dirty="0" err="1">
                <a:solidFill>
                  <a:srgbClr val="0000FF"/>
                </a:solidFill>
                <a:latin typeface="Arial" pitchFamily="34" charset="0"/>
              </a:rPr>
              <a:t>poliisopreno</a:t>
            </a:r>
            <a:r>
              <a:rPr lang="es-MX" sz="2400" baseline="-25000" dirty="0">
                <a:solidFill>
                  <a:srgbClr val="0000FF"/>
                </a:solidFill>
                <a:latin typeface="Arial" pitchFamily="34" charset="0"/>
              </a:rPr>
              <a:t>           </a:t>
            </a:r>
          </a:p>
          <a:p>
            <a:pPr eaLnBrk="1" hangingPunct="1">
              <a:lnSpc>
                <a:spcPct val="90000"/>
              </a:lnSpc>
              <a:buFont typeface="Wingdings" pitchFamily="2" charset="2"/>
              <a:buNone/>
              <a:defRPr/>
            </a:pPr>
            <a:r>
              <a:rPr lang="es-MX" sz="2400" dirty="0">
                <a:solidFill>
                  <a:srgbClr val="0000FF"/>
                </a:solidFill>
                <a:latin typeface="Arial" pitchFamily="34" charset="0"/>
              </a:rPr>
              <a:t>  </a:t>
            </a:r>
          </a:p>
          <a:p>
            <a:pPr eaLnBrk="1" hangingPunct="1">
              <a:lnSpc>
                <a:spcPct val="90000"/>
              </a:lnSpc>
              <a:buFont typeface="Wingdings" pitchFamily="2" charset="2"/>
              <a:buNone/>
              <a:defRPr/>
            </a:pPr>
            <a:r>
              <a:rPr lang="es-MX" sz="2400" dirty="0">
                <a:solidFill>
                  <a:srgbClr val="0000FF"/>
                </a:solidFill>
                <a:latin typeface="Arial" pitchFamily="34" charset="0"/>
              </a:rPr>
              <a:t>            </a:t>
            </a:r>
            <a:endParaRPr lang="es-ES" sz="2400" dirty="0">
              <a:solidFill>
                <a:srgbClr val="0000FF"/>
              </a:solidFill>
              <a:latin typeface="Arial" pitchFamily="34" charset="0"/>
            </a:endParaRPr>
          </a:p>
        </p:txBody>
      </p:sp>
      <p:pic>
        <p:nvPicPr>
          <p:cNvPr id="368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610600" cy="1649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0690" name="Picture 2" descr="FG26_04-01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8"/>
            <a:ext cx="914400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3"/>
          <p:cNvSpPr>
            <a:spLocks noChangeArrowheads="1"/>
          </p:cNvSpPr>
          <p:nvPr/>
        </p:nvSpPr>
        <p:spPr bwMode="auto">
          <a:xfrm>
            <a:off x="250825" y="836613"/>
            <a:ext cx="3975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800" b="1">
                <a:solidFill>
                  <a:srgbClr val="0000FF"/>
                </a:solidFill>
              </a:rPr>
              <a:t>PLÁSTICO SINTÉTICO</a:t>
            </a:r>
          </a:p>
        </p:txBody>
      </p:sp>
      <p:sp>
        <p:nvSpPr>
          <p:cNvPr id="370692" name="Rectangle 4"/>
          <p:cNvSpPr>
            <a:spLocks noChangeArrowheads="1"/>
          </p:cNvSpPr>
          <p:nvPr/>
        </p:nvSpPr>
        <p:spPr bwMode="auto">
          <a:xfrm>
            <a:off x="1908175" y="2781300"/>
            <a:ext cx="5111750" cy="503238"/>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b="1">
                <a:solidFill>
                  <a:srgbClr val="0000FF"/>
                </a:solidFill>
              </a:rPr>
              <a:t>Polimerización-1,4 del 1,3-butanodieno</a:t>
            </a:r>
            <a:endParaRPr lang="es-ES" altLang="es-MX" b="1">
              <a:solidFill>
                <a:srgbClr val="0000FF"/>
              </a:solidFill>
            </a:endParaRPr>
          </a:p>
        </p:txBody>
      </p:sp>
      <p:sp>
        <p:nvSpPr>
          <p:cNvPr id="370693" name="Rectangle 5"/>
          <p:cNvSpPr>
            <a:spLocks noChangeArrowheads="1"/>
          </p:cNvSpPr>
          <p:nvPr/>
        </p:nvSpPr>
        <p:spPr bwMode="auto">
          <a:xfrm>
            <a:off x="2195513" y="4221163"/>
            <a:ext cx="5111750" cy="503237"/>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b="1" i="1">
                <a:solidFill>
                  <a:srgbClr val="0000FF"/>
                </a:solidFill>
              </a:rPr>
              <a:t>Cis</a:t>
            </a:r>
            <a:r>
              <a:rPr lang="es-MX" altLang="es-MX" b="1">
                <a:solidFill>
                  <a:srgbClr val="0000FF"/>
                </a:solidFill>
              </a:rPr>
              <a:t>-1,4-polibutanodieno</a:t>
            </a:r>
            <a:endParaRPr lang="es-ES" altLang="es-MX" b="1">
              <a:solidFill>
                <a:srgbClr val="0000FF"/>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6034" name="Rectangle 2"/>
          <p:cNvSpPr>
            <a:spLocks noGrp="1" noChangeArrowheads="1"/>
          </p:cNvSpPr>
          <p:nvPr>
            <p:ph type="body" idx="1"/>
          </p:nvPr>
        </p:nvSpPr>
        <p:spPr>
          <a:xfrm>
            <a:off x="539750" y="476250"/>
            <a:ext cx="7924800" cy="1143000"/>
          </a:xfrm>
        </p:spPr>
        <p:txBody>
          <a:bodyPr/>
          <a:lstStyle/>
          <a:p>
            <a:pPr eaLnBrk="1" hangingPunct="1">
              <a:defRPr/>
            </a:pPr>
            <a:r>
              <a:rPr lang="es-MX" sz="2400" b="1">
                <a:solidFill>
                  <a:srgbClr val="0000FF"/>
                </a:solidFill>
                <a:effectLst/>
                <a:latin typeface="Arial" pitchFamily="34" charset="0"/>
              </a:rPr>
              <a:t>Por la doble ligadura que queda en el </a:t>
            </a:r>
            <a:r>
              <a:rPr lang="es-MX" sz="2400" b="1" dirty="0" err="1">
                <a:solidFill>
                  <a:srgbClr val="0000FF"/>
                </a:solidFill>
                <a:effectLst/>
                <a:latin typeface="Arial" pitchFamily="34" charset="0"/>
              </a:rPr>
              <a:t>poliisopreno</a:t>
            </a:r>
            <a:r>
              <a:rPr lang="es-MX" sz="2400" b="1" dirty="0">
                <a:solidFill>
                  <a:srgbClr val="0000FF"/>
                </a:solidFill>
                <a:effectLst/>
                <a:latin typeface="Arial" pitchFamily="34" charset="0"/>
              </a:rPr>
              <a:t>, se pueden presentar dos isómeros: </a:t>
            </a:r>
            <a:r>
              <a:rPr lang="es-MX" sz="2400" b="1" dirty="0" err="1">
                <a:solidFill>
                  <a:srgbClr val="0000FF"/>
                </a:solidFill>
                <a:effectLst/>
                <a:latin typeface="Arial" pitchFamily="34" charset="0"/>
              </a:rPr>
              <a:t>cis</a:t>
            </a:r>
            <a:r>
              <a:rPr lang="es-MX" sz="2400" b="1" dirty="0">
                <a:solidFill>
                  <a:srgbClr val="0000FF"/>
                </a:solidFill>
                <a:effectLst/>
                <a:latin typeface="Arial" pitchFamily="34" charset="0"/>
              </a:rPr>
              <a:t> o </a:t>
            </a:r>
            <a:r>
              <a:rPr lang="es-MX" sz="2400" b="1" dirty="0" err="1">
                <a:solidFill>
                  <a:srgbClr val="0000FF"/>
                </a:solidFill>
                <a:effectLst/>
                <a:latin typeface="Arial" pitchFamily="34" charset="0"/>
              </a:rPr>
              <a:t>trans</a:t>
            </a:r>
            <a:endParaRPr lang="es-ES" sz="2400" b="1" dirty="0">
              <a:solidFill>
                <a:srgbClr val="0000FF"/>
              </a:solidFill>
              <a:effectLst/>
              <a:latin typeface="Arial" pitchFamily="34" charset="0"/>
            </a:endParaRPr>
          </a:p>
        </p:txBody>
      </p:sp>
      <p:pic>
        <p:nvPicPr>
          <p:cNvPr id="371715" name="Picture 3" descr="tequ10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824038"/>
            <a:ext cx="6780212"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3762" name="Picture 2" descr="Cloropre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141663"/>
            <a:ext cx="3455988" cy="2655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ChangeArrowheads="1"/>
          </p:cNvSpPr>
          <p:nvPr/>
        </p:nvSpPr>
        <p:spPr bwMode="auto">
          <a:xfrm>
            <a:off x="490235" y="612775"/>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s-MX" sz="3600" b="1" dirty="0" err="1">
                <a:solidFill>
                  <a:srgbClr val="0000FF"/>
                </a:solidFill>
              </a:rPr>
              <a:t>Cloropreno</a:t>
            </a:r>
            <a:endParaRPr lang="en-US" altLang="es-MX" sz="3600" b="1" dirty="0">
              <a:solidFill>
                <a:srgbClr val="0000FF"/>
              </a:solidFill>
            </a:endParaRPr>
          </a:p>
        </p:txBody>
      </p:sp>
      <p:sp>
        <p:nvSpPr>
          <p:cNvPr id="373764" name="Rectangle 4"/>
          <p:cNvSpPr>
            <a:spLocks noChangeArrowheads="1"/>
          </p:cNvSpPr>
          <p:nvPr/>
        </p:nvSpPr>
        <p:spPr bwMode="auto">
          <a:xfrm>
            <a:off x="468313" y="1412875"/>
            <a:ext cx="82946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s-MX" sz="2400">
                <a:solidFill>
                  <a:srgbClr val="0000FF"/>
                </a:solidFill>
                <a:latin typeface="Tahoma" pitchFamily="34" charset="0"/>
              </a:rPr>
              <a:t>Se utiliza como monómero para obtener el policloropreno, un caucho sintético. El policloropreno se conoce también como neopreno, la marca comercial con la que DuPont lo desarrolló y lo comercializa actualmente.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6" name="Rectangle 2"/>
          <p:cNvSpPr>
            <a:spLocks noChangeArrowheads="1"/>
          </p:cNvSpPr>
          <p:nvPr/>
        </p:nvSpPr>
        <p:spPr bwMode="auto">
          <a:xfrm>
            <a:off x="1547813" y="1700213"/>
            <a:ext cx="66722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400">
                <a:solidFill>
                  <a:srgbClr val="0000FF"/>
                </a:solidFill>
                <a:latin typeface="Tahoma" pitchFamily="34" charset="0"/>
              </a:rPr>
              <a:t>Director de Investigación en Química Orgánica en la Compañía Dupont en 1928. En esta Compañía primero trabajó en la polimerización del acetileno y sus derivados, lo cual dio como resultado el desarrollo del neopreno.</a:t>
            </a:r>
            <a:endParaRPr lang="es-ES" altLang="es-MX" sz="2400">
              <a:solidFill>
                <a:srgbClr val="0000FF"/>
              </a:solidFill>
              <a:latin typeface="Tahoma" pitchFamily="34" charset="0"/>
            </a:endParaRPr>
          </a:p>
        </p:txBody>
      </p:sp>
      <p:sp>
        <p:nvSpPr>
          <p:cNvPr id="374787" name="Rectangle 3"/>
          <p:cNvSpPr>
            <a:spLocks noChangeArrowheads="1"/>
          </p:cNvSpPr>
          <p:nvPr/>
        </p:nvSpPr>
        <p:spPr bwMode="auto">
          <a:xfrm>
            <a:off x="1476375" y="765175"/>
            <a:ext cx="6503988"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MX" altLang="es-MX" sz="2400" b="1">
                <a:solidFill>
                  <a:srgbClr val="0000FF"/>
                </a:solidFill>
                <a:latin typeface="Tahoma" pitchFamily="34" charset="0"/>
              </a:rPr>
              <a:t>Wallace Hume Carothers  y el NEOPRENO</a:t>
            </a:r>
            <a:endParaRPr lang="es-ES" altLang="es-MX" sz="2400" b="1">
              <a:solidFill>
                <a:srgbClr val="0000FF"/>
              </a:solidFill>
              <a:latin typeface="Tahoma" pitchFamily="34" charset="0"/>
            </a:endParaRPr>
          </a:p>
        </p:txBody>
      </p:sp>
      <p:pic>
        <p:nvPicPr>
          <p:cNvPr id="374788" name="Picture 4" descr="Chloroprene_synth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725"/>
            <a:ext cx="9144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5810" name="Picture 6" descr="inv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412875"/>
            <a:ext cx="2470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1" name="Picture 5" descr="Wallace Hume Carrot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412875"/>
            <a:ext cx="26876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2" name="Rectangle 3"/>
          <p:cNvSpPr>
            <a:spLocks noChangeArrowheads="1"/>
          </p:cNvSpPr>
          <p:nvPr/>
        </p:nvSpPr>
        <p:spPr bwMode="auto">
          <a:xfrm>
            <a:off x="1692275" y="5445125"/>
            <a:ext cx="6503988"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MX" altLang="es-MX" sz="2400" b="1" dirty="0">
                <a:solidFill>
                  <a:srgbClr val="0000FF"/>
                </a:solidFill>
                <a:latin typeface="Tahoma" pitchFamily="34" charset="0"/>
              </a:rPr>
              <a:t>Wallace Hume </a:t>
            </a:r>
            <a:r>
              <a:rPr lang="es-MX" altLang="es-MX" sz="2400" b="1" dirty="0" err="1">
                <a:solidFill>
                  <a:srgbClr val="0000FF"/>
                </a:solidFill>
                <a:latin typeface="Tahoma" pitchFamily="34" charset="0"/>
              </a:rPr>
              <a:t>Carothers</a:t>
            </a:r>
            <a:r>
              <a:rPr lang="es-MX" altLang="es-MX" sz="2400" b="1" dirty="0">
                <a:solidFill>
                  <a:srgbClr val="0000FF"/>
                </a:solidFill>
                <a:latin typeface="Tahoma" pitchFamily="34" charset="0"/>
              </a:rPr>
              <a:t>  y el NEOPRENO</a:t>
            </a:r>
            <a:endParaRPr lang="es-ES" altLang="es-MX" sz="2400" b="1" dirty="0">
              <a:solidFill>
                <a:srgbClr val="0000FF"/>
              </a:solidFill>
              <a:latin typeface="Tahoma"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1219200" y="2286000"/>
            <a:ext cx="593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a:solidFill>
                  <a:srgbClr val="0000FF"/>
                </a:solidFill>
                <a:latin typeface="Tahoma" pitchFamily="34" charset="0"/>
              </a:rPr>
              <a:t>La estructura del neopreno es la siguiente:</a:t>
            </a:r>
            <a:endParaRPr lang="es-ES" altLang="es-MX" sz="2400">
              <a:solidFill>
                <a:srgbClr val="0000FF"/>
              </a:solidFill>
              <a:latin typeface="Tahoma" pitchFamily="34" charset="0"/>
            </a:endParaRPr>
          </a:p>
        </p:txBody>
      </p:sp>
      <p:pic>
        <p:nvPicPr>
          <p:cNvPr id="3768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0"/>
            <a:ext cx="9144000" cy="1744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6836" name="Rectangle 4"/>
          <p:cNvSpPr>
            <a:spLocks noChangeArrowheads="1"/>
          </p:cNvSpPr>
          <p:nvPr/>
        </p:nvSpPr>
        <p:spPr bwMode="auto">
          <a:xfrm>
            <a:off x="1371600" y="739775"/>
            <a:ext cx="6503988"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MX" altLang="es-MX" sz="2400" b="1">
                <a:solidFill>
                  <a:srgbClr val="0000FF"/>
                </a:solidFill>
                <a:latin typeface="Tahoma" pitchFamily="34" charset="0"/>
              </a:rPr>
              <a:t>Wallace Hume Carothers  y el NEOPRENO</a:t>
            </a:r>
            <a:endParaRPr lang="es-ES" altLang="es-MX" sz="2400" b="1">
              <a:solidFill>
                <a:srgbClr val="0000FF"/>
              </a:solidFill>
              <a:latin typeface="Tahoma" pitchFamily="34" charset="0"/>
            </a:endParaRPr>
          </a:p>
        </p:txBody>
      </p:sp>
    </p:spTree>
    <p:extLst>
      <p:ext uri="{BB962C8B-B14F-4D97-AF65-F5344CB8AC3E}">
        <p14:creationId xmlns:p14="http://schemas.microsoft.com/office/powerpoint/2010/main" val="29790434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295957" y="2348880"/>
            <a:ext cx="8552085" cy="1077218"/>
          </a:xfrm>
          <a:prstGeom prst="rect">
            <a:avLst/>
          </a:prstGeom>
        </p:spPr>
        <p:txBody>
          <a:bodyPr wrap="none">
            <a:spAutoFit/>
          </a:bodyPr>
          <a:lstStyle/>
          <a:p>
            <a:pPr algn="ctr" eaLnBrk="1" hangingPunct="1"/>
            <a:r>
              <a:rPr lang="en-US" altLang="es-MX" sz="3200" b="1" dirty="0">
                <a:solidFill>
                  <a:srgbClr val="0000FF"/>
                </a:solidFill>
              </a:rPr>
              <a:t>CRECIMIENTO CONTÍNUO DE LA CADENA</a:t>
            </a:r>
          </a:p>
          <a:p>
            <a:pPr algn="ctr" eaLnBrk="1" hangingPunct="1"/>
            <a:r>
              <a:rPr lang="en-US" altLang="es-MX" sz="3200" b="1" dirty="0" err="1">
                <a:solidFill>
                  <a:srgbClr val="0000FF"/>
                </a:solidFill>
              </a:rPr>
              <a:t>Polimerización</a:t>
            </a:r>
            <a:r>
              <a:rPr lang="en-US" altLang="es-MX" sz="3200" b="1" dirty="0">
                <a:solidFill>
                  <a:srgbClr val="0000FF"/>
                </a:solidFill>
              </a:rPr>
              <a:t> </a:t>
            </a:r>
            <a:r>
              <a:rPr lang="en-US" altLang="es-MX" sz="3200" b="1" dirty="0" err="1">
                <a:solidFill>
                  <a:srgbClr val="0000FF"/>
                </a:solidFill>
              </a:rPr>
              <a:t>por</a:t>
            </a:r>
            <a:r>
              <a:rPr lang="en-US" altLang="es-MX" sz="3200" b="1" dirty="0">
                <a:solidFill>
                  <a:srgbClr val="0000FF"/>
                </a:solidFill>
              </a:rPr>
              <a:t> </a:t>
            </a:r>
            <a:r>
              <a:rPr lang="en-US" altLang="es-MX" sz="3200" b="1" dirty="0" err="1">
                <a:solidFill>
                  <a:srgbClr val="0000FF"/>
                </a:solidFill>
              </a:rPr>
              <a:t>adición</a:t>
            </a:r>
            <a:endParaRPr lang="en-US" altLang="es-MX" sz="3200" b="1" dirty="0">
              <a:solidFill>
                <a:srgbClr val="0000FF"/>
              </a:solidFill>
            </a:endParaRPr>
          </a:p>
        </p:txBody>
      </p:sp>
    </p:spTree>
    <p:extLst>
      <p:ext uri="{BB962C8B-B14F-4D97-AF65-F5344CB8AC3E}">
        <p14:creationId xmlns:p14="http://schemas.microsoft.com/office/powerpoint/2010/main" val="1507731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s://upload.wikimedia.org/wikipedia/commons/thumb/f/fb/Raffaello_Scuola_di_Atene_numbered.svg/1920px-Raffaello_Scuola_di_Atene_numbere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08050"/>
            <a:ext cx="90519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1 Rectángulo"/>
          <p:cNvSpPr>
            <a:spLocks noChangeArrowheads="1"/>
          </p:cNvSpPr>
          <p:nvPr/>
        </p:nvSpPr>
        <p:spPr bwMode="auto">
          <a:xfrm>
            <a:off x="69850" y="4292600"/>
            <a:ext cx="9051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1600" dirty="0">
                <a:solidFill>
                  <a:srgbClr val="0000FF"/>
                </a:solidFill>
              </a:rPr>
              <a:t>1: Zenón de </a:t>
            </a:r>
            <a:r>
              <a:rPr lang="es-MX" altLang="es-MX" sz="1600" dirty="0" err="1">
                <a:solidFill>
                  <a:srgbClr val="0000FF"/>
                </a:solidFill>
              </a:rPr>
              <a:t>Citio</a:t>
            </a:r>
            <a:r>
              <a:rPr lang="es-MX" altLang="es-MX" sz="1600" dirty="0">
                <a:solidFill>
                  <a:srgbClr val="0000FF"/>
                </a:solidFill>
              </a:rPr>
              <a:t> o Zenón de Elea – 2: Epicuro – 3: Federico II Gonzaga – 4: </a:t>
            </a:r>
            <a:r>
              <a:rPr lang="es-MX" altLang="es-MX" sz="1600" dirty="0" err="1">
                <a:solidFill>
                  <a:srgbClr val="0000FF"/>
                </a:solidFill>
              </a:rPr>
              <a:t>Boecio</a:t>
            </a:r>
            <a:r>
              <a:rPr lang="es-MX" altLang="es-MX" sz="1600" dirty="0">
                <a:solidFill>
                  <a:srgbClr val="0000FF"/>
                </a:solidFill>
              </a:rPr>
              <a:t> o Anaximandro o Empédocles – 5: </a:t>
            </a:r>
            <a:r>
              <a:rPr lang="es-MX" altLang="es-MX" sz="1600" dirty="0" err="1">
                <a:solidFill>
                  <a:srgbClr val="0000FF"/>
                </a:solidFill>
              </a:rPr>
              <a:t>Averroes</a:t>
            </a:r>
            <a:r>
              <a:rPr lang="es-MX" altLang="es-MX" sz="1600" dirty="0">
                <a:solidFill>
                  <a:srgbClr val="0000FF"/>
                </a:solidFill>
              </a:rPr>
              <a:t> – 6: Pitágoras – 7:Alcibíades o Alejandro Magno – 8: </a:t>
            </a:r>
            <a:r>
              <a:rPr lang="es-MX" altLang="es-MX" sz="1600" dirty="0" err="1">
                <a:solidFill>
                  <a:srgbClr val="0000FF"/>
                </a:solidFill>
              </a:rPr>
              <a:t>Antístenes</a:t>
            </a:r>
            <a:r>
              <a:rPr lang="es-MX" altLang="es-MX" sz="1600" dirty="0">
                <a:solidFill>
                  <a:srgbClr val="0000FF"/>
                </a:solidFill>
              </a:rPr>
              <a:t> o Jenofonte – 9: </a:t>
            </a:r>
            <a:r>
              <a:rPr lang="es-MX" altLang="es-MX" sz="1600" dirty="0" err="1">
                <a:solidFill>
                  <a:srgbClr val="0000FF"/>
                </a:solidFill>
              </a:rPr>
              <a:t>Hipatia</a:t>
            </a:r>
            <a:r>
              <a:rPr lang="es-MX" altLang="es-MX" sz="1600" dirty="0">
                <a:solidFill>
                  <a:srgbClr val="0000FF"/>
                </a:solidFill>
              </a:rPr>
              <a:t> (pintada como </a:t>
            </a:r>
            <a:r>
              <a:rPr lang="es-MX" altLang="es-MX" sz="1600" dirty="0" err="1">
                <a:solidFill>
                  <a:srgbClr val="0000FF"/>
                </a:solidFill>
              </a:rPr>
              <a:t>Margherita</a:t>
            </a:r>
            <a:r>
              <a:rPr lang="es-MX" altLang="es-MX" sz="1600" dirty="0">
                <a:solidFill>
                  <a:srgbClr val="0000FF"/>
                </a:solidFill>
              </a:rPr>
              <a:t> o el joven Francesco </a:t>
            </a:r>
            <a:r>
              <a:rPr lang="es-MX" altLang="es-MX" sz="1600" dirty="0" err="1">
                <a:solidFill>
                  <a:srgbClr val="0000FF"/>
                </a:solidFill>
              </a:rPr>
              <a:t>Maria</a:t>
            </a:r>
            <a:r>
              <a:rPr lang="es-MX" altLang="es-MX" sz="1600" dirty="0">
                <a:solidFill>
                  <a:srgbClr val="0000FF"/>
                </a:solidFill>
              </a:rPr>
              <a:t> </a:t>
            </a:r>
            <a:r>
              <a:rPr lang="es-MX" altLang="es-MX" sz="1600" dirty="0" err="1">
                <a:solidFill>
                  <a:srgbClr val="0000FF"/>
                </a:solidFill>
              </a:rPr>
              <a:t>della</a:t>
            </a:r>
            <a:r>
              <a:rPr lang="es-MX" altLang="es-MX" sz="1600" dirty="0">
                <a:solidFill>
                  <a:srgbClr val="0000FF"/>
                </a:solidFill>
              </a:rPr>
              <a:t> </a:t>
            </a:r>
            <a:r>
              <a:rPr lang="es-MX" altLang="es-MX" sz="1600" dirty="0" err="1">
                <a:solidFill>
                  <a:srgbClr val="0000FF"/>
                </a:solidFill>
              </a:rPr>
              <a:t>Rovere</a:t>
            </a:r>
            <a:r>
              <a:rPr lang="es-MX" altLang="es-MX" sz="1600" dirty="0">
                <a:solidFill>
                  <a:srgbClr val="0000FF"/>
                </a:solidFill>
              </a:rPr>
              <a:t>) – 10:Esquines o Jenofonte – 11: Parménides – 12: Sócrates – 13: Heráclito (pintado como Miguel Ángel) – 14: Platón sosteniendo el </a:t>
            </a:r>
            <a:r>
              <a:rPr lang="es-MX" altLang="es-MX" sz="1600" dirty="0" err="1">
                <a:solidFill>
                  <a:srgbClr val="0000FF"/>
                </a:solidFill>
              </a:rPr>
              <a:t>Timeo</a:t>
            </a:r>
            <a:r>
              <a:rPr lang="es-MX" altLang="es-MX" sz="1600" dirty="0">
                <a:solidFill>
                  <a:srgbClr val="0000FF"/>
                </a:solidFill>
              </a:rPr>
              <a:t> (pintado como Leonardo da Vinci) – 15: Aristóteles sosteniendo la </a:t>
            </a:r>
            <a:r>
              <a:rPr lang="es-MX" altLang="es-MX" sz="1600" i="1" dirty="0">
                <a:solidFill>
                  <a:srgbClr val="0000FF"/>
                </a:solidFill>
              </a:rPr>
              <a:t>Ética</a:t>
            </a:r>
            <a:r>
              <a:rPr lang="es-MX" altLang="es-MX" sz="1600" dirty="0">
                <a:solidFill>
                  <a:srgbClr val="0000FF"/>
                </a:solidFill>
              </a:rPr>
              <a:t> – 16: Diógenes de Sinope – 17: </a:t>
            </a:r>
            <a:r>
              <a:rPr lang="es-MX" altLang="es-MX" sz="1600" dirty="0" err="1">
                <a:solidFill>
                  <a:srgbClr val="0000FF"/>
                </a:solidFill>
              </a:rPr>
              <a:t>Plotino</a:t>
            </a:r>
            <a:r>
              <a:rPr lang="es-MX" altLang="es-MX" sz="1600" dirty="0">
                <a:solidFill>
                  <a:srgbClr val="0000FF"/>
                </a:solidFill>
              </a:rPr>
              <a:t> – 18: Euclides o Arquímedes junto a un grupo de estudiantes (pintado como Bramante) – 19: </a:t>
            </a:r>
            <a:r>
              <a:rPr lang="es-MX" altLang="es-MX" sz="1600" dirty="0" err="1">
                <a:solidFill>
                  <a:srgbClr val="0000FF"/>
                </a:solidFill>
              </a:rPr>
              <a:t>Estrabón</a:t>
            </a:r>
            <a:r>
              <a:rPr lang="es-MX" altLang="es-MX" sz="1600" dirty="0">
                <a:solidFill>
                  <a:srgbClr val="0000FF"/>
                </a:solidFill>
              </a:rPr>
              <a:t> o Zoroastro? – 20: Claudio Ptolomeo – R: Apeles como Rafael – 21: </a:t>
            </a:r>
            <a:r>
              <a:rPr lang="es-MX" altLang="es-MX" sz="1600" dirty="0" err="1">
                <a:solidFill>
                  <a:srgbClr val="0000FF"/>
                </a:solidFill>
              </a:rPr>
              <a:t>Protógenes</a:t>
            </a:r>
            <a:r>
              <a:rPr lang="es-MX" altLang="es-MX" sz="1600" dirty="0">
                <a:solidFill>
                  <a:srgbClr val="0000FF"/>
                </a:solidFill>
              </a:rPr>
              <a:t> como El Sodoma</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Picture 2" descr="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322" y="849634"/>
            <a:ext cx="4924085" cy="982267"/>
          </a:xfrm>
          <a:prstGeom prst="rect">
            <a:avLst/>
          </a:prstGeom>
          <a:solidFill>
            <a:schemeClr val="tx1"/>
          </a:solidFill>
        </p:spPr>
      </p:pic>
      <p:pic>
        <p:nvPicPr>
          <p:cNvPr id="265220" name="Picture 4" descr="http://chemed.chem.purdue.edu/genchem/topicreview/bp/1polymer/graphics/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09" y="2132856"/>
            <a:ext cx="6656339" cy="1012371"/>
          </a:xfrm>
          <a:prstGeom prst="rect">
            <a:avLst/>
          </a:prstGeom>
          <a:solidFill>
            <a:schemeClr val="tx1"/>
          </a:solidFill>
        </p:spPr>
      </p:pic>
      <p:pic>
        <p:nvPicPr>
          <p:cNvPr id="265222" name="Picture 6" descr="http://chemed.chem.purdue.edu/genchem/topicreview/bp/1polymer/graphics/1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869" y="4110051"/>
            <a:ext cx="6719179" cy="1080120"/>
          </a:xfrm>
          <a:prstGeom prst="rect">
            <a:avLst/>
          </a:prstGeom>
          <a:solidFill>
            <a:schemeClr val="tx1"/>
          </a:solidFill>
        </p:spPr>
      </p:pic>
      <p:pic>
        <p:nvPicPr>
          <p:cNvPr id="265224" name="Picture 8" descr="http://chemed.chem.purdue.edu/genchem/topicreview/bp/1polymer/graphics/2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301" y="5723469"/>
            <a:ext cx="6804747" cy="972108"/>
          </a:xfrm>
          <a:prstGeom prst="rect">
            <a:avLst/>
          </a:prstGeom>
          <a:solidFill>
            <a:schemeClr val="tx1"/>
          </a:solidFill>
        </p:spPr>
      </p:pic>
      <p:sp>
        <p:nvSpPr>
          <p:cNvPr id="2" name="1 CuadroTexto"/>
          <p:cNvSpPr txBox="1"/>
          <p:nvPr/>
        </p:nvSpPr>
        <p:spPr>
          <a:xfrm>
            <a:off x="539552" y="332656"/>
            <a:ext cx="1568058" cy="400110"/>
          </a:xfrm>
          <a:prstGeom prst="rect">
            <a:avLst/>
          </a:prstGeom>
          <a:noFill/>
        </p:spPr>
        <p:txBody>
          <a:bodyPr wrap="none" rtlCol="0">
            <a:spAutoFit/>
          </a:bodyPr>
          <a:lstStyle/>
          <a:p>
            <a:r>
              <a:rPr lang="es-MX" dirty="0">
                <a:solidFill>
                  <a:srgbClr val="0000FF"/>
                </a:solidFill>
              </a:rPr>
              <a:t>INICIACIÓN</a:t>
            </a:r>
          </a:p>
        </p:txBody>
      </p:sp>
      <p:sp>
        <p:nvSpPr>
          <p:cNvPr id="7" name="6 CuadroTexto"/>
          <p:cNvSpPr txBox="1"/>
          <p:nvPr/>
        </p:nvSpPr>
        <p:spPr>
          <a:xfrm>
            <a:off x="601538" y="3501008"/>
            <a:ext cx="2076402" cy="400110"/>
          </a:xfrm>
          <a:prstGeom prst="rect">
            <a:avLst/>
          </a:prstGeom>
          <a:noFill/>
        </p:spPr>
        <p:txBody>
          <a:bodyPr wrap="none" rtlCol="0">
            <a:spAutoFit/>
          </a:bodyPr>
          <a:lstStyle/>
          <a:p>
            <a:r>
              <a:rPr lang="es-MX" dirty="0">
                <a:solidFill>
                  <a:srgbClr val="0000FF"/>
                </a:solidFill>
              </a:rPr>
              <a:t>PROPAGACIÓN</a:t>
            </a:r>
          </a:p>
        </p:txBody>
      </p:sp>
    </p:spTree>
    <p:extLst>
      <p:ext uri="{BB962C8B-B14F-4D97-AF65-F5344CB8AC3E}">
        <p14:creationId xmlns:p14="http://schemas.microsoft.com/office/powerpoint/2010/main" val="31023535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2" name="Picture 2" descr="http://chemed.chem.purdue.edu/genchem/topicreview/bp/1polymer/graphics/2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7083460" cy="2267272"/>
          </a:xfrm>
          <a:prstGeom prst="rect">
            <a:avLst/>
          </a:prstGeom>
          <a:solidFill>
            <a:schemeClr val="tx1"/>
          </a:solidFill>
        </p:spPr>
      </p:pic>
      <p:sp>
        <p:nvSpPr>
          <p:cNvPr id="3" name="2 CuadroTexto"/>
          <p:cNvSpPr txBox="1"/>
          <p:nvPr/>
        </p:nvSpPr>
        <p:spPr>
          <a:xfrm>
            <a:off x="395536" y="404664"/>
            <a:ext cx="1981633" cy="400110"/>
          </a:xfrm>
          <a:prstGeom prst="rect">
            <a:avLst/>
          </a:prstGeom>
          <a:noFill/>
        </p:spPr>
        <p:txBody>
          <a:bodyPr wrap="none" rtlCol="0">
            <a:spAutoFit/>
          </a:bodyPr>
          <a:lstStyle/>
          <a:p>
            <a:r>
              <a:rPr lang="es-MX" dirty="0">
                <a:solidFill>
                  <a:srgbClr val="0000FF"/>
                </a:solidFill>
              </a:rPr>
              <a:t>TERMINACIÓN</a:t>
            </a:r>
          </a:p>
        </p:txBody>
      </p:sp>
      <p:pic>
        <p:nvPicPr>
          <p:cNvPr id="266244" name="Picture 4" descr="http://chemed.chem.purdue.edu/genchem/topicreview/bp/1polymer/graphics/2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77" y="4509120"/>
            <a:ext cx="7552199" cy="1656184"/>
          </a:xfrm>
          <a:prstGeom prst="rect">
            <a:avLst/>
          </a:prstGeom>
          <a:solidFill>
            <a:schemeClr val="tx1"/>
          </a:solidFill>
        </p:spPr>
      </p:pic>
      <p:sp>
        <p:nvSpPr>
          <p:cNvPr id="6" name="5 CuadroTexto"/>
          <p:cNvSpPr txBox="1"/>
          <p:nvPr/>
        </p:nvSpPr>
        <p:spPr>
          <a:xfrm>
            <a:off x="630379" y="3789040"/>
            <a:ext cx="5628464" cy="400110"/>
          </a:xfrm>
          <a:prstGeom prst="rect">
            <a:avLst/>
          </a:prstGeom>
          <a:noFill/>
        </p:spPr>
        <p:txBody>
          <a:bodyPr wrap="none" rtlCol="0">
            <a:spAutoFit/>
          </a:bodyPr>
          <a:lstStyle/>
          <a:p>
            <a:r>
              <a:rPr lang="es-MX" dirty="0">
                <a:solidFill>
                  <a:srgbClr val="0000FF"/>
                </a:solidFill>
              </a:rPr>
              <a:t>FORMACIÓN DE POLÍMEROS RAMIFICADOS</a:t>
            </a:r>
          </a:p>
        </p:txBody>
      </p:sp>
    </p:spTree>
    <p:extLst>
      <p:ext uri="{BB962C8B-B14F-4D97-AF65-F5344CB8AC3E}">
        <p14:creationId xmlns:p14="http://schemas.microsoft.com/office/powerpoint/2010/main" val="14114230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7266" name="Picture 2" descr="https://www2.chemistry.msu.edu/faculty/reusch/virttxtjml/Images2/polstyr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782121" cy="5344893"/>
          </a:xfrm>
          <a:prstGeom prst="rect">
            <a:avLst/>
          </a:prstGeom>
          <a:solidFill>
            <a:schemeClr val="tx1"/>
          </a:solidFill>
        </p:spPr>
      </p:pic>
      <p:sp>
        <p:nvSpPr>
          <p:cNvPr id="2" name="1 CuadroTexto"/>
          <p:cNvSpPr txBox="1"/>
          <p:nvPr/>
        </p:nvSpPr>
        <p:spPr>
          <a:xfrm>
            <a:off x="5220072" y="1340768"/>
            <a:ext cx="1366080" cy="400110"/>
          </a:xfrm>
          <a:prstGeom prst="rect">
            <a:avLst/>
          </a:prstGeom>
          <a:solidFill>
            <a:schemeClr val="tx1"/>
          </a:solidFill>
        </p:spPr>
        <p:txBody>
          <a:bodyPr wrap="none" rtlCol="0">
            <a:spAutoFit/>
          </a:bodyPr>
          <a:lstStyle/>
          <a:p>
            <a:r>
              <a:rPr lang="es-MX" b="1" dirty="0">
                <a:solidFill>
                  <a:srgbClr val="0000FF"/>
                </a:solidFill>
              </a:rPr>
              <a:t>iniciación</a:t>
            </a:r>
          </a:p>
        </p:txBody>
      </p:sp>
      <p:sp>
        <p:nvSpPr>
          <p:cNvPr id="4" name="3 CuadroTexto"/>
          <p:cNvSpPr txBox="1"/>
          <p:nvPr/>
        </p:nvSpPr>
        <p:spPr>
          <a:xfrm>
            <a:off x="1547664" y="364594"/>
            <a:ext cx="740908" cy="400110"/>
          </a:xfrm>
          <a:prstGeom prst="rect">
            <a:avLst/>
          </a:prstGeom>
          <a:solidFill>
            <a:schemeClr val="tx1"/>
          </a:solidFill>
        </p:spPr>
        <p:txBody>
          <a:bodyPr wrap="none" rtlCol="0">
            <a:spAutoFit/>
          </a:bodyPr>
          <a:lstStyle/>
          <a:p>
            <a:r>
              <a:rPr lang="es-MX" dirty="0">
                <a:solidFill>
                  <a:srgbClr val="0000FF"/>
                </a:solidFill>
              </a:rPr>
              <a:t>calor</a:t>
            </a:r>
          </a:p>
        </p:txBody>
      </p:sp>
      <p:sp>
        <p:nvSpPr>
          <p:cNvPr id="5" name="4 CuadroTexto"/>
          <p:cNvSpPr txBox="1"/>
          <p:nvPr/>
        </p:nvSpPr>
        <p:spPr>
          <a:xfrm>
            <a:off x="7020273" y="4005064"/>
            <a:ext cx="1728192" cy="707886"/>
          </a:xfrm>
          <a:prstGeom prst="rect">
            <a:avLst/>
          </a:prstGeom>
          <a:solidFill>
            <a:schemeClr val="tx1"/>
          </a:solidFill>
        </p:spPr>
        <p:txBody>
          <a:bodyPr wrap="square" rtlCol="0">
            <a:spAutoFit/>
          </a:bodyPr>
          <a:lstStyle/>
          <a:p>
            <a:r>
              <a:rPr lang="es-MX" b="1" dirty="0">
                <a:solidFill>
                  <a:srgbClr val="0000FF"/>
                </a:solidFill>
              </a:rPr>
              <a:t>Pasos de propagación</a:t>
            </a:r>
          </a:p>
        </p:txBody>
      </p:sp>
      <p:sp>
        <p:nvSpPr>
          <p:cNvPr id="6" name="5 CuadroTexto"/>
          <p:cNvSpPr txBox="1"/>
          <p:nvPr/>
        </p:nvSpPr>
        <p:spPr>
          <a:xfrm>
            <a:off x="179512" y="5539630"/>
            <a:ext cx="8782121" cy="400110"/>
          </a:xfrm>
          <a:prstGeom prst="rect">
            <a:avLst/>
          </a:prstGeom>
          <a:solidFill>
            <a:schemeClr val="tx1"/>
          </a:solidFill>
        </p:spPr>
        <p:txBody>
          <a:bodyPr wrap="square" rtlCol="0">
            <a:spAutoFit/>
          </a:bodyPr>
          <a:lstStyle/>
          <a:p>
            <a:pPr indent="1876425" algn="ctr"/>
            <a:r>
              <a:rPr lang="es-MX" dirty="0">
                <a:solidFill>
                  <a:srgbClr val="0000FF"/>
                </a:solidFill>
              </a:rPr>
              <a:t>Una cadena de </a:t>
            </a:r>
            <a:r>
              <a:rPr lang="es-MX" dirty="0" err="1">
                <a:solidFill>
                  <a:srgbClr val="0000FF"/>
                </a:solidFill>
              </a:rPr>
              <a:t>poliestireno</a:t>
            </a:r>
            <a:r>
              <a:rPr lang="es-MX" dirty="0">
                <a:solidFill>
                  <a:srgbClr val="0000FF"/>
                </a:solidFill>
              </a:rPr>
              <a:t> en crecimiento</a:t>
            </a:r>
          </a:p>
        </p:txBody>
      </p:sp>
    </p:spTree>
    <p:extLst>
      <p:ext uri="{BB962C8B-B14F-4D97-AF65-F5344CB8AC3E}">
        <p14:creationId xmlns:p14="http://schemas.microsoft.com/office/powerpoint/2010/main" val="38353018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8290" name="Picture 2" descr="https://www2.chemistry.msu.edu/faculty/reusch/virttxtjml/Images2/radter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0728"/>
            <a:ext cx="8820473" cy="373589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6626" y="795439"/>
            <a:ext cx="9180626" cy="400110"/>
          </a:xfrm>
          <a:prstGeom prst="rect">
            <a:avLst/>
          </a:prstGeom>
          <a:solidFill>
            <a:schemeClr val="tx1"/>
          </a:solidFill>
        </p:spPr>
        <p:txBody>
          <a:bodyPr wrap="square" rtlCol="0">
            <a:spAutoFit/>
          </a:bodyPr>
          <a:lstStyle/>
          <a:p>
            <a:pPr algn="ctr"/>
            <a:r>
              <a:rPr lang="es-MX" b="1" dirty="0">
                <a:solidFill>
                  <a:srgbClr val="FF0000"/>
                </a:solidFill>
              </a:rPr>
              <a:t>Reacciones de terminación de la cadena</a:t>
            </a:r>
          </a:p>
        </p:txBody>
      </p:sp>
      <p:sp>
        <p:nvSpPr>
          <p:cNvPr id="2" name="1 CuadroTexto"/>
          <p:cNvSpPr txBox="1"/>
          <p:nvPr/>
        </p:nvSpPr>
        <p:spPr>
          <a:xfrm>
            <a:off x="35496" y="1340768"/>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5" name="4 CuadroTexto"/>
          <p:cNvSpPr txBox="1"/>
          <p:nvPr/>
        </p:nvSpPr>
        <p:spPr>
          <a:xfrm>
            <a:off x="35496" y="2185700"/>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FF0000"/>
                </a:solidFill>
              </a:rPr>
              <a:t>Cadena de polímero</a:t>
            </a:r>
          </a:p>
        </p:txBody>
      </p:sp>
      <p:sp>
        <p:nvSpPr>
          <p:cNvPr id="6" name="5 CuadroTexto"/>
          <p:cNvSpPr txBox="1"/>
          <p:nvPr/>
        </p:nvSpPr>
        <p:spPr>
          <a:xfrm>
            <a:off x="2728133" y="1710099"/>
            <a:ext cx="1368152" cy="307777"/>
          </a:xfrm>
          <a:prstGeom prst="rect">
            <a:avLst/>
          </a:prstGeom>
          <a:solidFill>
            <a:schemeClr val="tx1"/>
          </a:solidFill>
          <a:ln>
            <a:noFill/>
          </a:ln>
        </p:spPr>
        <p:txBody>
          <a:bodyPr wrap="square" rtlCol="0">
            <a:spAutoFit/>
          </a:bodyPr>
          <a:lstStyle/>
          <a:p>
            <a:r>
              <a:rPr lang="es-MX" sz="1400" b="1" dirty="0">
                <a:solidFill>
                  <a:schemeClr val="bg2"/>
                </a:solidFill>
              </a:rPr>
              <a:t>Combinación</a:t>
            </a:r>
          </a:p>
        </p:txBody>
      </p:sp>
      <p:sp>
        <p:nvSpPr>
          <p:cNvPr id="7" name="6 CuadroTexto"/>
          <p:cNvSpPr txBox="1"/>
          <p:nvPr/>
        </p:nvSpPr>
        <p:spPr>
          <a:xfrm>
            <a:off x="4211904" y="1775741"/>
            <a:ext cx="1386464" cy="523220"/>
          </a:xfrm>
          <a:prstGeom prst="rect">
            <a:avLst/>
          </a:prstGeom>
          <a:solidFill>
            <a:schemeClr val="tx1"/>
          </a:solidFill>
          <a:ln>
            <a:solidFill>
              <a:srgbClr val="0000FF"/>
            </a:solidFill>
          </a:ln>
        </p:spPr>
        <p:txBody>
          <a:bodyPr wrap="square" rtlCol="0">
            <a:spAutoFit/>
          </a:bodyPr>
          <a:lstStyle/>
          <a:p>
            <a:pPr algn="ctr"/>
            <a:r>
              <a:rPr lang="es-MX" sz="1400" b="1" dirty="0">
                <a:solidFill>
                  <a:srgbClr val="0000FF"/>
                </a:solidFill>
              </a:rPr>
              <a:t>Cadena de polímero</a:t>
            </a:r>
          </a:p>
        </p:txBody>
      </p:sp>
      <p:sp>
        <p:nvSpPr>
          <p:cNvPr id="8" name="7 CuadroTexto"/>
          <p:cNvSpPr txBox="1"/>
          <p:nvPr/>
        </p:nvSpPr>
        <p:spPr>
          <a:xfrm>
            <a:off x="7596336" y="1756266"/>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FF0000"/>
                </a:solidFill>
              </a:rPr>
              <a:t>Cadena de polímero</a:t>
            </a:r>
          </a:p>
        </p:txBody>
      </p:sp>
      <p:sp>
        <p:nvSpPr>
          <p:cNvPr id="11" name="10 CuadroTexto"/>
          <p:cNvSpPr txBox="1"/>
          <p:nvPr/>
        </p:nvSpPr>
        <p:spPr>
          <a:xfrm>
            <a:off x="6012160" y="2500452"/>
            <a:ext cx="1691680" cy="307777"/>
          </a:xfrm>
          <a:prstGeom prst="rect">
            <a:avLst/>
          </a:prstGeom>
          <a:solidFill>
            <a:schemeClr val="tx1"/>
          </a:solidFill>
          <a:ln>
            <a:solidFill>
              <a:srgbClr val="009900"/>
            </a:solidFill>
          </a:ln>
        </p:spPr>
        <p:txBody>
          <a:bodyPr wrap="square" rtlCol="0">
            <a:spAutoFit/>
          </a:bodyPr>
          <a:lstStyle/>
          <a:p>
            <a:pPr algn="ctr"/>
            <a:r>
              <a:rPr lang="es-MX" sz="1400" b="1" dirty="0">
                <a:solidFill>
                  <a:srgbClr val="009900"/>
                </a:solidFill>
              </a:rPr>
              <a:t>Nuevo enlace</a:t>
            </a:r>
          </a:p>
        </p:txBody>
      </p:sp>
      <p:sp>
        <p:nvSpPr>
          <p:cNvPr id="12" name="11 CuadroTexto"/>
          <p:cNvSpPr txBox="1"/>
          <p:nvPr/>
        </p:nvSpPr>
        <p:spPr>
          <a:xfrm>
            <a:off x="0" y="3265820"/>
            <a:ext cx="1259632" cy="553998"/>
          </a:xfrm>
          <a:prstGeom prst="rect">
            <a:avLst/>
          </a:prstGeom>
          <a:solidFill>
            <a:schemeClr val="tx1"/>
          </a:solidFill>
          <a:ln>
            <a:solidFill>
              <a:srgbClr val="0000FF"/>
            </a:solidFill>
          </a:ln>
        </p:spPr>
        <p:txBody>
          <a:bodyPr wrap="square" rtlCol="0">
            <a:spAutoFit/>
          </a:bodyPr>
          <a:lstStyle/>
          <a:p>
            <a:pPr algn="ctr"/>
            <a:r>
              <a:rPr lang="es-MX" sz="1500" b="1" dirty="0">
                <a:solidFill>
                  <a:srgbClr val="0000FF"/>
                </a:solidFill>
              </a:rPr>
              <a:t>Cadena de polímero</a:t>
            </a:r>
          </a:p>
        </p:txBody>
      </p:sp>
      <p:sp>
        <p:nvSpPr>
          <p:cNvPr id="13" name="12 CuadroTexto"/>
          <p:cNvSpPr txBox="1"/>
          <p:nvPr/>
        </p:nvSpPr>
        <p:spPr>
          <a:xfrm>
            <a:off x="3006438" y="4121312"/>
            <a:ext cx="1458473" cy="553998"/>
          </a:xfrm>
          <a:prstGeom prst="rect">
            <a:avLst/>
          </a:prstGeom>
          <a:solidFill>
            <a:schemeClr val="tx1"/>
          </a:solidFill>
          <a:ln>
            <a:solidFill>
              <a:srgbClr val="FF0000"/>
            </a:solidFill>
          </a:ln>
        </p:spPr>
        <p:txBody>
          <a:bodyPr wrap="square" rtlCol="0">
            <a:spAutoFit/>
          </a:bodyPr>
          <a:lstStyle/>
          <a:p>
            <a:pPr algn="ctr"/>
            <a:r>
              <a:rPr lang="es-MX" sz="1500" b="1" dirty="0">
                <a:solidFill>
                  <a:srgbClr val="FF0000"/>
                </a:solidFill>
              </a:rPr>
              <a:t>Cadena de polímero</a:t>
            </a:r>
          </a:p>
        </p:txBody>
      </p:sp>
      <p:sp>
        <p:nvSpPr>
          <p:cNvPr id="14" name="13 CuadroTexto"/>
          <p:cNvSpPr txBox="1"/>
          <p:nvPr/>
        </p:nvSpPr>
        <p:spPr>
          <a:xfrm>
            <a:off x="5382344" y="2952245"/>
            <a:ext cx="1259632" cy="553998"/>
          </a:xfrm>
          <a:prstGeom prst="rect">
            <a:avLst/>
          </a:prstGeom>
          <a:solidFill>
            <a:schemeClr val="tx1"/>
          </a:solidFill>
          <a:ln>
            <a:solidFill>
              <a:srgbClr val="0000FF"/>
            </a:solidFill>
          </a:ln>
        </p:spPr>
        <p:txBody>
          <a:bodyPr wrap="square" rtlCol="0">
            <a:spAutoFit/>
          </a:bodyPr>
          <a:lstStyle/>
          <a:p>
            <a:pPr algn="ctr"/>
            <a:r>
              <a:rPr lang="es-MX" sz="1500" b="1" dirty="0">
                <a:solidFill>
                  <a:srgbClr val="0000FF"/>
                </a:solidFill>
              </a:rPr>
              <a:t>Cadena de polímero</a:t>
            </a:r>
          </a:p>
        </p:txBody>
      </p:sp>
      <p:sp>
        <p:nvSpPr>
          <p:cNvPr id="15" name="14 CuadroTexto"/>
          <p:cNvSpPr txBox="1"/>
          <p:nvPr/>
        </p:nvSpPr>
        <p:spPr>
          <a:xfrm>
            <a:off x="6588224" y="3794860"/>
            <a:ext cx="1205350" cy="553998"/>
          </a:xfrm>
          <a:prstGeom prst="rect">
            <a:avLst/>
          </a:prstGeom>
          <a:solidFill>
            <a:schemeClr val="tx1"/>
          </a:solidFill>
          <a:ln>
            <a:solidFill>
              <a:srgbClr val="FF0000"/>
            </a:solidFill>
          </a:ln>
        </p:spPr>
        <p:txBody>
          <a:bodyPr wrap="square" rtlCol="0">
            <a:spAutoFit/>
          </a:bodyPr>
          <a:lstStyle/>
          <a:p>
            <a:pPr algn="ctr"/>
            <a:r>
              <a:rPr lang="es-MX" sz="1500" b="1" dirty="0">
                <a:solidFill>
                  <a:srgbClr val="FF0000"/>
                </a:solidFill>
              </a:rPr>
              <a:t>Cadena de polímero</a:t>
            </a:r>
          </a:p>
        </p:txBody>
      </p:sp>
      <p:sp>
        <p:nvSpPr>
          <p:cNvPr id="16" name="15 CuadroTexto"/>
          <p:cNvSpPr txBox="1"/>
          <p:nvPr/>
        </p:nvSpPr>
        <p:spPr>
          <a:xfrm>
            <a:off x="3056818" y="3353901"/>
            <a:ext cx="1650479" cy="307777"/>
          </a:xfrm>
          <a:prstGeom prst="rect">
            <a:avLst/>
          </a:prstGeom>
          <a:solidFill>
            <a:schemeClr val="tx1"/>
          </a:solidFill>
          <a:ln>
            <a:noFill/>
          </a:ln>
        </p:spPr>
        <p:txBody>
          <a:bodyPr wrap="square" rtlCol="0">
            <a:spAutoFit/>
          </a:bodyPr>
          <a:lstStyle/>
          <a:p>
            <a:pPr algn="ctr"/>
            <a:r>
              <a:rPr lang="es-MX" sz="1400" b="1" dirty="0">
                <a:solidFill>
                  <a:schemeClr val="bg2"/>
                </a:solidFill>
              </a:rPr>
              <a:t>Desproporción</a:t>
            </a:r>
          </a:p>
        </p:txBody>
      </p:sp>
    </p:spTree>
    <p:extLst>
      <p:ext uri="{BB962C8B-B14F-4D97-AF65-F5344CB8AC3E}">
        <p14:creationId xmlns:p14="http://schemas.microsoft.com/office/powerpoint/2010/main" val="34281843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314" name="Picture 2" descr="https://www2.chemistry.msu.edu/faculty/reusch/virttxtjml/Images2/htransf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613"/>
            <a:ext cx="9143999" cy="327299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0" y="1084674"/>
            <a:ext cx="9180626" cy="400110"/>
          </a:xfrm>
          <a:prstGeom prst="rect">
            <a:avLst/>
          </a:prstGeom>
          <a:solidFill>
            <a:schemeClr val="tx1"/>
          </a:solidFill>
        </p:spPr>
        <p:txBody>
          <a:bodyPr wrap="square" rtlCol="0">
            <a:spAutoFit/>
          </a:bodyPr>
          <a:lstStyle/>
          <a:p>
            <a:pPr algn="ctr"/>
            <a:r>
              <a:rPr lang="es-MX" b="1" dirty="0">
                <a:solidFill>
                  <a:srgbClr val="FF0000"/>
                </a:solidFill>
              </a:rPr>
              <a:t>Reacciones de transferencia de cadena</a:t>
            </a:r>
          </a:p>
        </p:txBody>
      </p:sp>
      <p:sp>
        <p:nvSpPr>
          <p:cNvPr id="4" name="3 CuadroTexto"/>
          <p:cNvSpPr txBox="1"/>
          <p:nvPr/>
        </p:nvSpPr>
        <p:spPr>
          <a:xfrm>
            <a:off x="3563888" y="1681063"/>
            <a:ext cx="1800200" cy="307777"/>
          </a:xfrm>
          <a:prstGeom prst="rect">
            <a:avLst/>
          </a:prstGeom>
          <a:solidFill>
            <a:schemeClr val="tx1"/>
          </a:solidFill>
          <a:ln>
            <a:noFill/>
          </a:ln>
        </p:spPr>
        <p:txBody>
          <a:bodyPr wrap="square" rtlCol="0">
            <a:spAutoFit/>
          </a:bodyPr>
          <a:lstStyle/>
          <a:p>
            <a:r>
              <a:rPr lang="es-MX" sz="1400" b="1" dirty="0">
                <a:solidFill>
                  <a:srgbClr val="0000FF"/>
                </a:solidFill>
              </a:rPr>
              <a:t>Transferencia de H</a:t>
            </a:r>
          </a:p>
        </p:txBody>
      </p:sp>
      <p:sp>
        <p:nvSpPr>
          <p:cNvPr id="5" name="4 CuadroTexto"/>
          <p:cNvSpPr txBox="1"/>
          <p:nvPr/>
        </p:nvSpPr>
        <p:spPr>
          <a:xfrm>
            <a:off x="3635897" y="2060848"/>
            <a:ext cx="1872207" cy="307777"/>
          </a:xfrm>
          <a:prstGeom prst="rect">
            <a:avLst/>
          </a:prstGeom>
          <a:solidFill>
            <a:schemeClr val="tx1"/>
          </a:solidFill>
          <a:ln>
            <a:noFill/>
          </a:ln>
        </p:spPr>
        <p:txBody>
          <a:bodyPr wrap="square" rtlCol="0">
            <a:spAutoFit/>
          </a:bodyPr>
          <a:lstStyle/>
          <a:p>
            <a:pPr algn="ctr"/>
            <a:r>
              <a:rPr lang="es-MX" sz="1400" b="1" dirty="0">
                <a:solidFill>
                  <a:srgbClr val="0000FF"/>
                </a:solidFill>
              </a:rPr>
              <a:t>Intermolecular</a:t>
            </a:r>
          </a:p>
        </p:txBody>
      </p:sp>
      <p:sp>
        <p:nvSpPr>
          <p:cNvPr id="6" name="5 CuadroTexto"/>
          <p:cNvSpPr txBox="1"/>
          <p:nvPr/>
        </p:nvSpPr>
        <p:spPr>
          <a:xfrm>
            <a:off x="971600" y="2413889"/>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7" name="6 CuadroTexto"/>
          <p:cNvSpPr txBox="1"/>
          <p:nvPr/>
        </p:nvSpPr>
        <p:spPr>
          <a:xfrm>
            <a:off x="3203848" y="2413889"/>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8" name="7 CuadroTexto"/>
          <p:cNvSpPr txBox="1"/>
          <p:nvPr/>
        </p:nvSpPr>
        <p:spPr>
          <a:xfrm>
            <a:off x="5796136" y="2413889"/>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9" name="8 CuadroTexto"/>
          <p:cNvSpPr txBox="1"/>
          <p:nvPr/>
        </p:nvSpPr>
        <p:spPr>
          <a:xfrm>
            <a:off x="7992889" y="2413357"/>
            <a:ext cx="1115615"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10" name="9 CuadroTexto"/>
          <p:cNvSpPr txBox="1"/>
          <p:nvPr/>
        </p:nvSpPr>
        <p:spPr>
          <a:xfrm>
            <a:off x="-36512" y="1556792"/>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FF0000"/>
                </a:solidFill>
              </a:rPr>
              <a:t>Cadena de polímero</a:t>
            </a:r>
          </a:p>
        </p:txBody>
      </p:sp>
      <p:sp>
        <p:nvSpPr>
          <p:cNvPr id="11" name="10 CuadroTexto"/>
          <p:cNvSpPr txBox="1"/>
          <p:nvPr/>
        </p:nvSpPr>
        <p:spPr>
          <a:xfrm>
            <a:off x="5796136" y="1556792"/>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0000FF"/>
                </a:solidFill>
              </a:rPr>
              <a:t>Cadena de polímero</a:t>
            </a:r>
          </a:p>
        </p:txBody>
      </p:sp>
      <p:sp>
        <p:nvSpPr>
          <p:cNvPr id="12" name="11 CuadroTexto"/>
          <p:cNvSpPr txBox="1"/>
          <p:nvPr/>
        </p:nvSpPr>
        <p:spPr>
          <a:xfrm>
            <a:off x="4590313" y="3645024"/>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0000FF"/>
                </a:solidFill>
              </a:rPr>
              <a:t>Cadena de polímero</a:t>
            </a:r>
          </a:p>
        </p:txBody>
      </p:sp>
      <p:sp>
        <p:nvSpPr>
          <p:cNvPr id="13" name="12 CuadroTexto"/>
          <p:cNvSpPr txBox="1"/>
          <p:nvPr/>
        </p:nvSpPr>
        <p:spPr>
          <a:xfrm>
            <a:off x="0" y="3645024"/>
            <a:ext cx="1224136" cy="523220"/>
          </a:xfrm>
          <a:prstGeom prst="rect">
            <a:avLst/>
          </a:prstGeom>
          <a:solidFill>
            <a:schemeClr val="tx1"/>
          </a:solidFill>
          <a:ln>
            <a:solidFill>
              <a:srgbClr val="FF0000"/>
            </a:solidFill>
          </a:ln>
        </p:spPr>
        <p:txBody>
          <a:bodyPr wrap="square" rtlCol="0">
            <a:spAutoFit/>
          </a:bodyPr>
          <a:lstStyle/>
          <a:p>
            <a:r>
              <a:rPr lang="es-MX" sz="1400" b="1" dirty="0">
                <a:solidFill>
                  <a:srgbClr val="FF0000"/>
                </a:solidFill>
              </a:rPr>
              <a:t>Cadena de polímero</a:t>
            </a:r>
          </a:p>
        </p:txBody>
      </p:sp>
      <p:sp>
        <p:nvSpPr>
          <p:cNvPr id="14" name="13 CuadroTexto"/>
          <p:cNvSpPr txBox="1"/>
          <p:nvPr/>
        </p:nvSpPr>
        <p:spPr>
          <a:xfrm>
            <a:off x="2555776" y="3553271"/>
            <a:ext cx="1872208" cy="307777"/>
          </a:xfrm>
          <a:prstGeom prst="rect">
            <a:avLst/>
          </a:prstGeom>
          <a:solidFill>
            <a:schemeClr val="tx1"/>
          </a:solidFill>
          <a:ln>
            <a:noFill/>
          </a:ln>
        </p:spPr>
        <p:txBody>
          <a:bodyPr wrap="square" rtlCol="0">
            <a:spAutoFit/>
          </a:bodyPr>
          <a:lstStyle/>
          <a:p>
            <a:r>
              <a:rPr lang="es-MX" sz="1400" b="1" dirty="0">
                <a:solidFill>
                  <a:srgbClr val="0000FF"/>
                </a:solidFill>
              </a:rPr>
              <a:t>Transferencia de H</a:t>
            </a:r>
          </a:p>
        </p:txBody>
      </p:sp>
      <p:sp>
        <p:nvSpPr>
          <p:cNvPr id="15" name="14 CuadroTexto"/>
          <p:cNvSpPr txBox="1"/>
          <p:nvPr/>
        </p:nvSpPr>
        <p:spPr>
          <a:xfrm>
            <a:off x="2668462" y="3933056"/>
            <a:ext cx="1590794" cy="307777"/>
          </a:xfrm>
          <a:prstGeom prst="rect">
            <a:avLst/>
          </a:prstGeom>
          <a:solidFill>
            <a:schemeClr val="tx1"/>
          </a:solidFill>
          <a:ln>
            <a:noFill/>
          </a:ln>
        </p:spPr>
        <p:txBody>
          <a:bodyPr wrap="square" rtlCol="0">
            <a:spAutoFit/>
          </a:bodyPr>
          <a:lstStyle/>
          <a:p>
            <a:pPr algn="ctr"/>
            <a:r>
              <a:rPr lang="es-MX" sz="1400" b="1" dirty="0" err="1">
                <a:solidFill>
                  <a:srgbClr val="0000FF"/>
                </a:solidFill>
              </a:rPr>
              <a:t>Intramolecular</a:t>
            </a:r>
            <a:endParaRPr lang="es-MX" sz="1400" b="1" dirty="0">
              <a:solidFill>
                <a:srgbClr val="0000FF"/>
              </a:solidFill>
            </a:endParaRPr>
          </a:p>
        </p:txBody>
      </p:sp>
      <p:sp>
        <p:nvSpPr>
          <p:cNvPr id="2" name="1 Rectángulo"/>
          <p:cNvSpPr/>
          <p:nvPr/>
        </p:nvSpPr>
        <p:spPr>
          <a:xfrm>
            <a:off x="449541" y="4869160"/>
            <a:ext cx="8244916" cy="1015663"/>
          </a:xfrm>
          <a:prstGeom prst="rect">
            <a:avLst/>
          </a:prstGeom>
        </p:spPr>
        <p:txBody>
          <a:bodyPr wrap="square">
            <a:spAutoFit/>
          </a:bodyPr>
          <a:lstStyle/>
          <a:p>
            <a:pPr algn="just"/>
            <a:r>
              <a:rPr lang="es-ES" dirty="0">
                <a:solidFill>
                  <a:srgbClr val="0000FF"/>
                </a:solidFill>
                <a:latin typeface="inherit"/>
                <a:cs typeface="Arial" pitchFamily="34" charset="0"/>
              </a:rPr>
              <a:t>Debido a que los intermedios implicados en las reacciones de polimerización por radicales libres, se pueden combinarse unos con otros dar ramificaciones</a:t>
            </a:r>
            <a:endParaRPr lang="es-MX" dirty="0">
              <a:solidFill>
                <a:srgbClr val="0000FF"/>
              </a:solidFill>
            </a:endParaRPr>
          </a:p>
        </p:txBody>
      </p:sp>
    </p:spTree>
    <p:extLst>
      <p:ext uri="{BB962C8B-B14F-4D97-AF65-F5344CB8AC3E}">
        <p14:creationId xmlns:p14="http://schemas.microsoft.com/office/powerpoint/2010/main" val="1747661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7266" name="Picture 2" descr="http://chemed.chem.purdue.edu/genchem/topicreview/bp/1polymer/graphics/2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45028"/>
            <a:ext cx="4392488" cy="984983"/>
          </a:xfrm>
          <a:prstGeom prst="rect">
            <a:avLst/>
          </a:prstGeom>
          <a:solidFill>
            <a:schemeClr val="tx1"/>
          </a:solidFill>
        </p:spPr>
      </p:pic>
      <p:pic>
        <p:nvPicPr>
          <p:cNvPr id="267268" name="Picture 4" descr="http://chemed.chem.purdue.edu/genchem/topicreview/bp/1polymer/graphics/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88" y="3638365"/>
            <a:ext cx="8459955" cy="1296144"/>
          </a:xfrm>
          <a:prstGeom prst="rect">
            <a:avLst/>
          </a:prstGeom>
          <a:solidFill>
            <a:schemeClr val="tx1"/>
          </a:solidFill>
        </p:spPr>
      </p:pic>
      <p:pic>
        <p:nvPicPr>
          <p:cNvPr id="267270" name="Picture 6" descr="http://chemed.chem.purdue.edu/genchem/topicreview/bp/1polymer/graphics/2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88" y="5301208"/>
            <a:ext cx="8618567" cy="1224136"/>
          </a:xfrm>
          <a:prstGeom prst="rect">
            <a:avLst/>
          </a:prstGeom>
          <a:solidFill>
            <a:schemeClr val="tx1"/>
          </a:solidFill>
        </p:spPr>
      </p:pic>
      <p:sp>
        <p:nvSpPr>
          <p:cNvPr id="5" name="4 CuadroTexto"/>
          <p:cNvSpPr txBox="1"/>
          <p:nvPr/>
        </p:nvSpPr>
        <p:spPr>
          <a:xfrm>
            <a:off x="319673" y="209233"/>
            <a:ext cx="3676263" cy="400110"/>
          </a:xfrm>
          <a:prstGeom prst="rect">
            <a:avLst/>
          </a:prstGeom>
          <a:noFill/>
        </p:spPr>
        <p:txBody>
          <a:bodyPr wrap="none" rtlCol="0">
            <a:spAutoFit/>
          </a:bodyPr>
          <a:lstStyle/>
          <a:p>
            <a:r>
              <a:rPr lang="es-MX" dirty="0"/>
              <a:t>POLIMERIZACIÓN ANIONICA</a:t>
            </a:r>
          </a:p>
        </p:txBody>
      </p:sp>
      <p:sp>
        <p:nvSpPr>
          <p:cNvPr id="6" name="5 CuadroTexto"/>
          <p:cNvSpPr txBox="1"/>
          <p:nvPr/>
        </p:nvSpPr>
        <p:spPr>
          <a:xfrm>
            <a:off x="323527" y="580443"/>
            <a:ext cx="1580882" cy="400110"/>
          </a:xfrm>
          <a:prstGeom prst="rect">
            <a:avLst/>
          </a:prstGeom>
          <a:noFill/>
        </p:spPr>
        <p:txBody>
          <a:bodyPr wrap="none" rtlCol="0">
            <a:spAutoFit/>
          </a:bodyPr>
          <a:lstStyle/>
          <a:p>
            <a:r>
              <a:rPr lang="es-MX" dirty="0">
                <a:solidFill>
                  <a:srgbClr val="0000FF"/>
                </a:solidFill>
              </a:rPr>
              <a:t>INICIACIÓN</a:t>
            </a:r>
          </a:p>
        </p:txBody>
      </p:sp>
      <p:sp>
        <p:nvSpPr>
          <p:cNvPr id="7" name="6 CuadroTexto"/>
          <p:cNvSpPr txBox="1"/>
          <p:nvPr/>
        </p:nvSpPr>
        <p:spPr>
          <a:xfrm>
            <a:off x="300689" y="3156937"/>
            <a:ext cx="2076402" cy="400110"/>
          </a:xfrm>
          <a:prstGeom prst="rect">
            <a:avLst/>
          </a:prstGeom>
          <a:noFill/>
        </p:spPr>
        <p:txBody>
          <a:bodyPr wrap="none" rtlCol="0">
            <a:spAutoFit/>
          </a:bodyPr>
          <a:lstStyle/>
          <a:p>
            <a:r>
              <a:rPr lang="es-MX" dirty="0">
                <a:solidFill>
                  <a:srgbClr val="0000FF"/>
                </a:solidFill>
              </a:rPr>
              <a:t>PROPAGACIÓN</a:t>
            </a:r>
          </a:p>
        </p:txBody>
      </p:sp>
      <p:sp>
        <p:nvSpPr>
          <p:cNvPr id="8" name="7 Rectángulo"/>
          <p:cNvSpPr/>
          <p:nvPr/>
        </p:nvSpPr>
        <p:spPr>
          <a:xfrm>
            <a:off x="179512" y="2204864"/>
            <a:ext cx="8712968" cy="830997"/>
          </a:xfrm>
          <a:prstGeom prst="rect">
            <a:avLst/>
          </a:prstGeom>
        </p:spPr>
        <p:txBody>
          <a:bodyPr wrap="square">
            <a:spAutoFit/>
          </a:bodyPr>
          <a:lstStyle/>
          <a:p>
            <a:pPr lvl="0" eaLnBrk="1" hangingPunct="1"/>
            <a:r>
              <a:rPr lang="es-ES" sz="1600" dirty="0">
                <a:solidFill>
                  <a:srgbClr val="0000FF"/>
                </a:solidFill>
                <a:latin typeface="inherit"/>
                <a:cs typeface="Arial" pitchFamily="34" charset="0"/>
              </a:rPr>
              <a:t>La etapa de iniciación en las reacciones de polimerización iónicas tiene una energía de activación mucho más pequeña que la etapa equivalente para polimerizaciones de radicales libres.</a:t>
            </a:r>
          </a:p>
        </p:txBody>
      </p:sp>
    </p:spTree>
    <p:extLst>
      <p:ext uri="{BB962C8B-B14F-4D97-AF65-F5344CB8AC3E}">
        <p14:creationId xmlns:p14="http://schemas.microsoft.com/office/powerpoint/2010/main" val="5590306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8290" name="Picture 2" descr="http://chemed.chem.purdue.edu/genchem/topicreview/bp/1polymer/graphics/2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64" y="1196752"/>
            <a:ext cx="8929000" cy="864097"/>
          </a:xfrm>
          <a:prstGeom prst="rect">
            <a:avLst/>
          </a:prstGeom>
          <a:solidFill>
            <a:schemeClr val="tx1"/>
          </a:solidFill>
        </p:spPr>
      </p:pic>
      <p:sp>
        <p:nvSpPr>
          <p:cNvPr id="3" name="2 CuadroTexto"/>
          <p:cNvSpPr txBox="1"/>
          <p:nvPr/>
        </p:nvSpPr>
        <p:spPr>
          <a:xfrm>
            <a:off x="395536" y="404664"/>
            <a:ext cx="1981633" cy="400110"/>
          </a:xfrm>
          <a:prstGeom prst="rect">
            <a:avLst/>
          </a:prstGeom>
          <a:noFill/>
        </p:spPr>
        <p:txBody>
          <a:bodyPr wrap="none" rtlCol="0">
            <a:spAutoFit/>
          </a:bodyPr>
          <a:lstStyle/>
          <a:p>
            <a:r>
              <a:rPr lang="es-MX" dirty="0">
                <a:solidFill>
                  <a:srgbClr val="0000FF"/>
                </a:solidFill>
              </a:rPr>
              <a:t>TERMINACIÓN</a:t>
            </a:r>
          </a:p>
        </p:txBody>
      </p:sp>
      <p:grpSp>
        <p:nvGrpSpPr>
          <p:cNvPr id="2" name="1 Grupo"/>
          <p:cNvGrpSpPr/>
          <p:nvPr/>
        </p:nvGrpSpPr>
        <p:grpSpPr>
          <a:xfrm>
            <a:off x="109160" y="3844788"/>
            <a:ext cx="9073008" cy="1944216"/>
            <a:chOff x="70992" y="2492896"/>
            <a:chExt cx="9073008" cy="1944216"/>
          </a:xfrm>
        </p:grpSpPr>
        <p:pic>
          <p:nvPicPr>
            <p:cNvPr id="270338" name="Picture 2" descr="https://www2.chemistry.msu.edu/faculty/reusch/virttxtjml/Images2/aniopol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2" y="2492896"/>
              <a:ext cx="9073008" cy="194421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259632" y="3717032"/>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6" name="5 CuadroTexto"/>
            <p:cNvSpPr txBox="1"/>
            <p:nvPr/>
          </p:nvSpPr>
          <p:spPr>
            <a:xfrm>
              <a:off x="3923928" y="4086944"/>
              <a:ext cx="1443473" cy="307777"/>
            </a:xfrm>
            <a:prstGeom prst="rect">
              <a:avLst/>
            </a:prstGeom>
            <a:solidFill>
              <a:schemeClr val="tx1"/>
            </a:solidFill>
            <a:ln>
              <a:noFill/>
            </a:ln>
          </p:spPr>
          <p:txBody>
            <a:bodyPr wrap="square" rtlCol="0">
              <a:spAutoFit/>
            </a:bodyPr>
            <a:lstStyle/>
            <a:p>
              <a:pPr algn="ctr"/>
              <a:r>
                <a:rPr lang="es-MX" sz="1400" b="1" dirty="0" err="1">
                  <a:solidFill>
                    <a:schemeClr val="bg2"/>
                  </a:solidFill>
                </a:rPr>
                <a:t>Poliestireno</a:t>
              </a:r>
              <a:endParaRPr lang="es-MX" sz="1400" b="1" dirty="0">
                <a:solidFill>
                  <a:schemeClr val="bg2"/>
                </a:solidFill>
              </a:endParaRPr>
            </a:p>
          </p:txBody>
        </p:sp>
        <p:sp>
          <p:nvSpPr>
            <p:cNvPr id="7" name="6 CuadroTexto"/>
            <p:cNvSpPr txBox="1"/>
            <p:nvPr/>
          </p:nvSpPr>
          <p:spPr>
            <a:xfrm>
              <a:off x="70992" y="3682091"/>
              <a:ext cx="1044624" cy="307777"/>
            </a:xfrm>
            <a:prstGeom prst="rect">
              <a:avLst/>
            </a:prstGeom>
            <a:solidFill>
              <a:schemeClr val="tx1"/>
            </a:solidFill>
            <a:ln>
              <a:noFill/>
            </a:ln>
          </p:spPr>
          <p:txBody>
            <a:bodyPr wrap="square" rtlCol="0">
              <a:spAutoFit/>
            </a:bodyPr>
            <a:lstStyle/>
            <a:p>
              <a:r>
                <a:rPr lang="es-MX" sz="1400" b="1" dirty="0">
                  <a:solidFill>
                    <a:schemeClr val="bg2"/>
                  </a:solidFill>
                </a:rPr>
                <a:t>1. Repetir</a:t>
              </a:r>
            </a:p>
          </p:txBody>
        </p:sp>
        <p:sp>
          <p:nvSpPr>
            <p:cNvPr id="8" name="7 CuadroTexto"/>
            <p:cNvSpPr txBox="1"/>
            <p:nvPr/>
          </p:nvSpPr>
          <p:spPr>
            <a:xfrm>
              <a:off x="70992" y="4057327"/>
              <a:ext cx="1044624" cy="307777"/>
            </a:xfrm>
            <a:prstGeom prst="rect">
              <a:avLst/>
            </a:prstGeom>
            <a:solidFill>
              <a:schemeClr val="tx1"/>
            </a:solidFill>
            <a:ln>
              <a:noFill/>
            </a:ln>
          </p:spPr>
          <p:txBody>
            <a:bodyPr wrap="square" rtlCol="0">
              <a:spAutoFit/>
            </a:bodyPr>
            <a:lstStyle/>
            <a:p>
              <a:r>
                <a:rPr lang="es-MX" sz="1400" b="1" dirty="0">
                  <a:solidFill>
                    <a:schemeClr val="bg2"/>
                  </a:solidFill>
                </a:rPr>
                <a:t>2. Matar</a:t>
              </a:r>
            </a:p>
          </p:txBody>
        </p:sp>
      </p:grpSp>
    </p:spTree>
    <p:extLst>
      <p:ext uri="{BB962C8B-B14F-4D97-AF65-F5344CB8AC3E}">
        <p14:creationId xmlns:p14="http://schemas.microsoft.com/office/powerpoint/2010/main" val="22814349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269522" y="836712"/>
            <a:ext cx="8604956" cy="1631216"/>
          </a:xfrm>
          <a:prstGeom prst="rect">
            <a:avLst/>
          </a:prstGeom>
        </p:spPr>
        <p:txBody>
          <a:bodyPr wrap="square">
            <a:spAutoFit/>
          </a:bodyPr>
          <a:lstStyle/>
          <a:p>
            <a:pPr algn="just"/>
            <a:r>
              <a:rPr lang="es-ES" dirty="0">
                <a:solidFill>
                  <a:srgbClr val="0000FF"/>
                </a:solidFill>
                <a:cs typeface="Arial" panose="020B0604020202020204" pitchFamily="34" charset="0"/>
              </a:rPr>
              <a:t>Ante la menor energía de </a:t>
            </a:r>
            <a:r>
              <a:rPr lang="es-ES" dirty="0" err="1">
                <a:solidFill>
                  <a:srgbClr val="0000FF"/>
                </a:solidFill>
                <a:cs typeface="Arial" panose="020B0604020202020204" pitchFamily="34" charset="0"/>
              </a:rPr>
              <a:t>activacíón</a:t>
            </a:r>
            <a:r>
              <a:rPr lang="es-ES" dirty="0">
                <a:solidFill>
                  <a:srgbClr val="0000FF"/>
                </a:solidFill>
                <a:cs typeface="Arial" panose="020B0604020202020204" pitchFamily="34" charset="0"/>
              </a:rPr>
              <a:t> de las polimerizaciones iónicas, estas son relativamente insensibles a la temperatura, y se puede llevar a cabo a temperaturas tan bajas como -70 °C. Por lo tanto, la polimerización iónica tiende a producir un polímero más regular, con menos ramificación a lo largo de la cadena, y </a:t>
            </a:r>
            <a:r>
              <a:rPr lang="es-ES" dirty="0" err="1">
                <a:solidFill>
                  <a:srgbClr val="0000FF"/>
                </a:solidFill>
                <a:cs typeface="Arial" panose="020B0604020202020204" pitchFamily="34" charset="0"/>
              </a:rPr>
              <a:t>tacticidad</a:t>
            </a:r>
            <a:r>
              <a:rPr lang="es-ES" dirty="0">
                <a:solidFill>
                  <a:srgbClr val="0000FF"/>
                </a:solidFill>
                <a:cs typeface="Arial" panose="020B0604020202020204" pitchFamily="34" charset="0"/>
              </a:rPr>
              <a:t> más controlada. </a:t>
            </a:r>
            <a:endParaRPr lang="es-MX" dirty="0">
              <a:solidFill>
                <a:srgbClr val="0000FF"/>
              </a:solidFill>
              <a:cs typeface="Arial" panose="020B0604020202020204" pitchFamily="34" charset="0"/>
            </a:endParaRPr>
          </a:p>
        </p:txBody>
      </p:sp>
      <p:grpSp>
        <p:nvGrpSpPr>
          <p:cNvPr id="3" name="2 Grupo"/>
          <p:cNvGrpSpPr/>
          <p:nvPr/>
        </p:nvGrpSpPr>
        <p:grpSpPr>
          <a:xfrm>
            <a:off x="163420" y="2852936"/>
            <a:ext cx="8817160" cy="1984877"/>
            <a:chOff x="70992" y="2492896"/>
            <a:chExt cx="9073008" cy="1944216"/>
          </a:xfrm>
        </p:grpSpPr>
        <p:pic>
          <p:nvPicPr>
            <p:cNvPr id="4" name="Picture 2" descr="https://www2.chemistry.msu.edu/faculty/reusch/virttxtjml/Images2/aniop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2" y="2492896"/>
              <a:ext cx="9073008" cy="194421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259632" y="3717032"/>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6" name="5 CuadroTexto"/>
            <p:cNvSpPr txBox="1"/>
            <p:nvPr/>
          </p:nvSpPr>
          <p:spPr>
            <a:xfrm>
              <a:off x="3923928" y="4086944"/>
              <a:ext cx="1443473" cy="307777"/>
            </a:xfrm>
            <a:prstGeom prst="rect">
              <a:avLst/>
            </a:prstGeom>
            <a:solidFill>
              <a:schemeClr val="tx1"/>
            </a:solidFill>
            <a:ln>
              <a:noFill/>
            </a:ln>
          </p:spPr>
          <p:txBody>
            <a:bodyPr wrap="square" rtlCol="0">
              <a:spAutoFit/>
            </a:bodyPr>
            <a:lstStyle/>
            <a:p>
              <a:pPr algn="ctr"/>
              <a:r>
                <a:rPr lang="es-MX" sz="1400" b="1" dirty="0" err="1">
                  <a:solidFill>
                    <a:schemeClr val="bg2"/>
                  </a:solidFill>
                </a:rPr>
                <a:t>Poliestireno</a:t>
              </a:r>
              <a:endParaRPr lang="es-MX" sz="1400" b="1" dirty="0">
                <a:solidFill>
                  <a:schemeClr val="bg2"/>
                </a:solidFill>
              </a:endParaRPr>
            </a:p>
          </p:txBody>
        </p:sp>
        <p:sp>
          <p:nvSpPr>
            <p:cNvPr id="7" name="6 CuadroTexto"/>
            <p:cNvSpPr txBox="1"/>
            <p:nvPr/>
          </p:nvSpPr>
          <p:spPr>
            <a:xfrm>
              <a:off x="70992" y="3682091"/>
              <a:ext cx="1044624" cy="307777"/>
            </a:xfrm>
            <a:prstGeom prst="rect">
              <a:avLst/>
            </a:prstGeom>
            <a:solidFill>
              <a:schemeClr val="tx1"/>
            </a:solidFill>
            <a:ln>
              <a:noFill/>
            </a:ln>
          </p:spPr>
          <p:txBody>
            <a:bodyPr wrap="square" rtlCol="0">
              <a:spAutoFit/>
            </a:bodyPr>
            <a:lstStyle/>
            <a:p>
              <a:r>
                <a:rPr lang="es-MX" sz="1400" b="1" dirty="0">
                  <a:solidFill>
                    <a:schemeClr val="bg2"/>
                  </a:solidFill>
                </a:rPr>
                <a:t>1. Repetir</a:t>
              </a:r>
            </a:p>
          </p:txBody>
        </p:sp>
        <p:sp>
          <p:nvSpPr>
            <p:cNvPr id="8" name="7 CuadroTexto"/>
            <p:cNvSpPr txBox="1"/>
            <p:nvPr/>
          </p:nvSpPr>
          <p:spPr>
            <a:xfrm>
              <a:off x="70992" y="4057327"/>
              <a:ext cx="1044624" cy="307777"/>
            </a:xfrm>
            <a:prstGeom prst="rect">
              <a:avLst/>
            </a:prstGeom>
            <a:solidFill>
              <a:schemeClr val="tx1"/>
            </a:solidFill>
            <a:ln>
              <a:noFill/>
            </a:ln>
          </p:spPr>
          <p:txBody>
            <a:bodyPr wrap="square" rtlCol="0">
              <a:spAutoFit/>
            </a:bodyPr>
            <a:lstStyle/>
            <a:p>
              <a:r>
                <a:rPr lang="es-MX" sz="1400" b="1" dirty="0">
                  <a:solidFill>
                    <a:schemeClr val="bg2"/>
                  </a:solidFill>
                </a:rPr>
                <a:t>2. Matar</a:t>
              </a:r>
            </a:p>
          </p:txBody>
        </p:sp>
      </p:grpSp>
    </p:spTree>
    <p:extLst>
      <p:ext uri="{BB962C8B-B14F-4D97-AF65-F5344CB8AC3E}">
        <p14:creationId xmlns:p14="http://schemas.microsoft.com/office/powerpoint/2010/main" val="450077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970955" y="253827"/>
            <a:ext cx="7559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a:solidFill>
                  <a:srgbClr val="0000FF"/>
                </a:solidFill>
              </a:rPr>
              <a:t>En una polimerización por crecimiento de cadena, los monómeros pasan a formar parte del polímero de a uno por vez. Esta es una la polimerización aniónica del estireno, para obtener poliestireno</a:t>
            </a:r>
          </a:p>
        </p:txBody>
      </p:sp>
      <p:pic>
        <p:nvPicPr>
          <p:cNvPr id="377859" name="Picture 3"/>
          <p:cNvPicPr>
            <a:picLocks noChangeAspect="1" noChangeArrowheads="1"/>
          </p:cNvPicPr>
          <p:nvPr/>
        </p:nvPicPr>
        <p:blipFill>
          <a:blip r:embed="rId2" cstate="print">
            <a:duotone>
              <a:prstClr val="black"/>
              <a:srgbClr val="0000FF">
                <a:tint val="45000"/>
                <a:satMod val="400000"/>
              </a:srgbClr>
            </a:duotone>
            <a:lum bright="-46000" contrast="49000"/>
            <a:extLst>
              <a:ext uri="{28A0092B-C50C-407E-A947-70E740481C1C}">
                <a14:useLocalDpi xmlns:a14="http://schemas.microsoft.com/office/drawing/2010/main" val="0"/>
              </a:ext>
            </a:extLst>
          </a:blip>
          <a:srcRect/>
          <a:stretch>
            <a:fillRect/>
          </a:stretch>
        </p:blipFill>
        <p:spPr bwMode="auto">
          <a:xfrm>
            <a:off x="1691680" y="2204864"/>
            <a:ext cx="6811963"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9445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2" name="AutoShape 2" descr="FG26_02-02UN"/>
          <p:cNvSpPr>
            <a:spLocks noChangeAspect="1" noChangeArrowheads="1"/>
          </p:cNvSpPr>
          <p:nvPr/>
        </p:nvSpPr>
        <p:spPr bwMode="auto">
          <a:xfrm>
            <a:off x="34925" y="1046163"/>
            <a:ext cx="9001572"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378884" name="Rectangle 4"/>
          <p:cNvSpPr>
            <a:spLocks noChangeArrowheads="1"/>
          </p:cNvSpPr>
          <p:nvPr/>
        </p:nvSpPr>
        <p:spPr bwMode="auto">
          <a:xfrm>
            <a:off x="468313" y="549275"/>
            <a:ext cx="7396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400" b="1" dirty="0">
                <a:solidFill>
                  <a:srgbClr val="0000FF"/>
                </a:solidFill>
              </a:rPr>
              <a:t>MECANISMO DE LA POLIMERIZACIÓN ANIÓNICA</a:t>
            </a:r>
          </a:p>
        </p:txBody>
      </p:sp>
      <p:grpSp>
        <p:nvGrpSpPr>
          <p:cNvPr id="2" name="Group 1">
            <a:extLst>
              <a:ext uri="{FF2B5EF4-FFF2-40B4-BE49-F238E27FC236}">
                <a16:creationId xmlns:a16="http://schemas.microsoft.com/office/drawing/2014/main" id="{19C8D3FE-405F-40CC-937E-F9A9DFB665D0}"/>
              </a:ext>
            </a:extLst>
          </p:cNvPr>
          <p:cNvGrpSpPr/>
          <p:nvPr/>
        </p:nvGrpSpPr>
        <p:grpSpPr>
          <a:xfrm>
            <a:off x="0" y="1628775"/>
            <a:ext cx="9036497" cy="4032473"/>
            <a:chOff x="0" y="1628775"/>
            <a:chExt cx="9324975" cy="4016375"/>
          </a:xfrm>
        </p:grpSpPr>
        <p:pic>
          <p:nvPicPr>
            <p:cNvPr id="378883" name="Picture 3" descr="FG26_02-02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32497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5" name="Rectangle 5"/>
            <p:cNvSpPr>
              <a:spLocks noChangeArrowheads="1"/>
            </p:cNvSpPr>
            <p:nvPr/>
          </p:nvSpPr>
          <p:spPr bwMode="auto">
            <a:xfrm>
              <a:off x="0" y="1628775"/>
              <a:ext cx="9144000" cy="576263"/>
            </a:xfrm>
            <a:prstGeom prst="rect">
              <a:avLst/>
            </a:prstGeom>
            <a:solidFill>
              <a:schemeClr val="tx1"/>
            </a:solidFill>
            <a:ln w="9525">
              <a:solidFill>
                <a:schemeClr val="tx1"/>
              </a:solidFill>
              <a:miter lim="800000"/>
              <a:headEnd/>
              <a:tailEnd/>
            </a:ln>
          </p:spPr>
          <p:txBody>
            <a:bodyPr wrap="none" anchor="ctr"/>
            <a:lstStyle/>
            <a:p>
              <a:pPr eaLnBrk="1" hangingPunct="1"/>
              <a:r>
                <a:rPr lang="es-MX" altLang="es-MX" sz="1600" b="1" i="1" dirty="0">
                  <a:solidFill>
                    <a:schemeClr val="bg1"/>
                  </a:solidFill>
                </a:rPr>
                <a:t>Paso de iniciación</a:t>
              </a:r>
              <a:r>
                <a:rPr lang="es-MX" altLang="es-MX" sz="1600" b="1" dirty="0">
                  <a:solidFill>
                    <a:schemeClr val="bg1"/>
                  </a:solidFill>
                </a:rPr>
                <a:t>: El iniciador se adiciona la monómero para formar un anión</a:t>
              </a:r>
              <a:endParaRPr lang="es-ES" altLang="es-MX" sz="1600" b="1" dirty="0">
                <a:solidFill>
                  <a:schemeClr val="bg1"/>
                </a:solidFill>
              </a:endParaRPr>
            </a:p>
          </p:txBody>
        </p:sp>
        <p:sp>
          <p:nvSpPr>
            <p:cNvPr id="378886" name="Rectangle 6"/>
            <p:cNvSpPr>
              <a:spLocks noChangeArrowheads="1"/>
            </p:cNvSpPr>
            <p:nvPr/>
          </p:nvSpPr>
          <p:spPr bwMode="auto">
            <a:xfrm>
              <a:off x="34925" y="3716338"/>
              <a:ext cx="9109075" cy="358775"/>
            </a:xfrm>
            <a:prstGeom prst="rect">
              <a:avLst/>
            </a:prstGeom>
            <a:solidFill>
              <a:schemeClr val="tx1"/>
            </a:solidFill>
            <a:ln w="9525">
              <a:solidFill>
                <a:schemeClr val="tx1"/>
              </a:solidFill>
              <a:miter lim="800000"/>
              <a:headEnd/>
              <a:tailEnd/>
            </a:ln>
          </p:spPr>
          <p:txBody>
            <a:bodyPr wrap="none" anchor="ctr"/>
            <a:lstStyle/>
            <a:p>
              <a:pPr eaLnBrk="1" hangingPunct="1"/>
              <a:r>
                <a:rPr lang="es-MX" altLang="es-MX" sz="1600" b="1" i="1" dirty="0">
                  <a:solidFill>
                    <a:srgbClr val="0000FF"/>
                  </a:solidFill>
                </a:rPr>
                <a:t>Paso de propagación: </a:t>
              </a:r>
              <a:r>
                <a:rPr lang="es-MX" altLang="es-MX" sz="1600" b="1" dirty="0">
                  <a:solidFill>
                    <a:srgbClr val="0000FF"/>
                  </a:solidFill>
                </a:rPr>
                <a:t>Otra molécula de monómero se adiciona al anión</a:t>
              </a:r>
              <a:endParaRPr lang="es-ES" altLang="es-MX" sz="1600" b="1" dirty="0">
                <a:solidFill>
                  <a:srgbClr val="0000FF"/>
                </a:solidFill>
              </a:endParaRPr>
            </a:p>
          </p:txBody>
        </p:sp>
        <p:sp>
          <p:nvSpPr>
            <p:cNvPr id="378887" name="Rectangle 7"/>
            <p:cNvSpPr>
              <a:spLocks noChangeArrowheads="1"/>
            </p:cNvSpPr>
            <p:nvPr/>
          </p:nvSpPr>
          <p:spPr bwMode="auto">
            <a:xfrm>
              <a:off x="34925" y="3213100"/>
              <a:ext cx="1042988" cy="3603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1"/>
                  </a:solidFill>
                </a:rPr>
                <a:t>n-Butillitio</a:t>
              </a:r>
              <a:endParaRPr lang="es-ES" altLang="es-MX" sz="1600" b="1">
                <a:solidFill>
                  <a:schemeClr val="bg1"/>
                </a:solidFill>
              </a:endParaRPr>
            </a:p>
          </p:txBody>
        </p:sp>
        <p:sp>
          <p:nvSpPr>
            <p:cNvPr id="378888" name="Rectangle 8"/>
            <p:cNvSpPr>
              <a:spLocks noChangeArrowheads="1"/>
            </p:cNvSpPr>
            <p:nvPr/>
          </p:nvSpPr>
          <p:spPr bwMode="auto">
            <a:xfrm>
              <a:off x="1476375" y="3213100"/>
              <a:ext cx="1042988" cy="3603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acrilonitrilo</a:t>
              </a:r>
              <a:endParaRPr lang="es-ES" altLang="es-MX" sz="1600" b="1">
                <a:solidFill>
                  <a:schemeClr val="bg2"/>
                </a:solidFill>
              </a:endParaRPr>
            </a:p>
          </p:txBody>
        </p:sp>
        <p:sp>
          <p:nvSpPr>
            <p:cNvPr id="378889" name="Rectangle 9"/>
            <p:cNvSpPr>
              <a:spLocks noChangeArrowheads="1"/>
            </p:cNvSpPr>
            <p:nvPr/>
          </p:nvSpPr>
          <p:spPr bwMode="auto">
            <a:xfrm>
              <a:off x="34925" y="5373688"/>
              <a:ext cx="2051050" cy="25082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400" b="1">
                  <a:solidFill>
                    <a:schemeClr val="bg2"/>
                  </a:solidFill>
                </a:rPr>
                <a:t>Cadena en crecimiento</a:t>
              </a:r>
              <a:endParaRPr lang="es-ES" altLang="es-MX" sz="1400" b="1">
                <a:solidFill>
                  <a:schemeClr val="bg2"/>
                </a:solidFill>
              </a:endParaRPr>
            </a:p>
          </p:txBody>
        </p:sp>
        <p:sp>
          <p:nvSpPr>
            <p:cNvPr id="378890" name="Rectangle 10"/>
            <p:cNvSpPr>
              <a:spLocks noChangeArrowheads="1"/>
            </p:cNvSpPr>
            <p:nvPr/>
          </p:nvSpPr>
          <p:spPr bwMode="auto">
            <a:xfrm>
              <a:off x="4427538" y="5264150"/>
              <a:ext cx="1873250" cy="3603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Cadena alargada</a:t>
              </a:r>
              <a:endParaRPr lang="es-ES" altLang="es-MX" sz="1600" b="1">
                <a:solidFill>
                  <a:schemeClr val="bg2"/>
                </a:solidFill>
              </a:endParaRPr>
            </a:p>
          </p:txBody>
        </p:sp>
        <p:sp>
          <p:nvSpPr>
            <p:cNvPr id="378891" name="Rectangle 11"/>
            <p:cNvSpPr>
              <a:spLocks noChangeArrowheads="1"/>
            </p:cNvSpPr>
            <p:nvPr/>
          </p:nvSpPr>
          <p:spPr bwMode="auto">
            <a:xfrm>
              <a:off x="7885113" y="5408613"/>
              <a:ext cx="1258887"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polímero</a:t>
              </a:r>
              <a:endParaRPr lang="es-ES" altLang="es-MX" sz="1600" b="1">
                <a:solidFill>
                  <a:schemeClr val="bg2"/>
                </a:solidFill>
              </a:endParaRPr>
            </a:p>
          </p:txBody>
        </p:sp>
        <p:sp>
          <p:nvSpPr>
            <p:cNvPr id="378892" name="Rectangle 12"/>
            <p:cNvSpPr>
              <a:spLocks noChangeArrowheads="1"/>
            </p:cNvSpPr>
            <p:nvPr/>
          </p:nvSpPr>
          <p:spPr bwMode="auto">
            <a:xfrm>
              <a:off x="2195513" y="5372100"/>
              <a:ext cx="1296987"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acrilonitrilo</a:t>
              </a:r>
              <a:endParaRPr lang="es-ES" altLang="es-MX" sz="1600" b="1">
                <a:solidFill>
                  <a:schemeClr val="bg2"/>
                </a:solidFill>
              </a:endParaRPr>
            </a:p>
          </p:txBody>
        </p:sp>
        <p:sp>
          <p:nvSpPr>
            <p:cNvPr id="378893" name="Rectangle 13"/>
            <p:cNvSpPr>
              <a:spLocks noChangeArrowheads="1"/>
            </p:cNvSpPr>
            <p:nvPr/>
          </p:nvSpPr>
          <p:spPr bwMode="auto">
            <a:xfrm>
              <a:off x="3276600" y="3284538"/>
              <a:ext cx="2016125" cy="360362"/>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rgbClr val="FF3300"/>
                  </a:solidFill>
                </a:rPr>
                <a:t>Carbanión estabilizado</a:t>
              </a:r>
              <a:endParaRPr lang="es-ES" altLang="es-MX" sz="1600" b="1">
                <a:solidFill>
                  <a:srgbClr val="FF3300"/>
                </a:solidFill>
              </a:endParaRPr>
            </a:p>
          </p:txBody>
        </p:sp>
      </p:grpSp>
    </p:spTree>
    <p:extLst>
      <p:ext uri="{BB962C8B-B14F-4D97-AF65-F5344CB8AC3E}">
        <p14:creationId xmlns:p14="http://schemas.microsoft.com/office/powerpoint/2010/main" val="73955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http://2.bp.blogspot.com/-nwVXQTkeaKM/T0TrBXKW2lI/AAAAAAAAC3I/Mh-TvwTXl_E/s1600/atenas.jpg"/>
          <p:cNvPicPr>
            <a:picLocks noChangeAspect="1" noChangeArrowheads="1"/>
          </p:cNvPicPr>
          <p:nvPr/>
        </p:nvPicPr>
        <p:blipFill>
          <a:blip r:embed="rId2">
            <a:extLst>
              <a:ext uri="{28A0092B-C50C-407E-A947-70E740481C1C}">
                <a14:useLocalDpi xmlns:a14="http://schemas.microsoft.com/office/drawing/2010/main" val="0"/>
              </a:ext>
            </a:extLst>
          </a:blip>
          <a:srcRect l="44823" t="53874" r="41495" b="22923"/>
          <a:stretch>
            <a:fillRect/>
          </a:stretch>
        </p:blipFill>
        <p:spPr bwMode="auto">
          <a:xfrm>
            <a:off x="3314700" y="2074863"/>
            <a:ext cx="269716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a:spLocks noChangeArrowheads="1"/>
          </p:cNvSpPr>
          <p:nvPr/>
        </p:nvSpPr>
        <p:spPr bwMode="auto">
          <a:xfrm>
            <a:off x="3492500" y="1484313"/>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Platón</a:t>
            </a:r>
          </a:p>
        </p:txBody>
      </p:sp>
      <p:sp>
        <p:nvSpPr>
          <p:cNvPr id="4" name="3 CuadroTexto"/>
          <p:cNvSpPr txBox="1">
            <a:spLocks noChangeArrowheads="1"/>
          </p:cNvSpPr>
          <p:nvPr/>
        </p:nvSpPr>
        <p:spPr bwMode="auto">
          <a:xfrm>
            <a:off x="4932363" y="1484313"/>
            <a:ext cx="138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Aristóteles</a:t>
            </a:r>
          </a:p>
        </p:txBody>
      </p:sp>
      <p:sp>
        <p:nvSpPr>
          <p:cNvPr id="5" name="4 CuadroTexto"/>
          <p:cNvSpPr txBox="1">
            <a:spLocks noChangeArrowheads="1"/>
          </p:cNvSpPr>
          <p:nvPr/>
        </p:nvSpPr>
        <p:spPr bwMode="auto">
          <a:xfrm>
            <a:off x="838200" y="3830638"/>
            <a:ext cx="22812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i="1">
                <a:solidFill>
                  <a:srgbClr val="0000FF"/>
                </a:solidFill>
                <a:latin typeface="Arial" pitchFamily="34" charset="0"/>
              </a:rPr>
              <a:t>Timeo</a:t>
            </a:r>
          </a:p>
          <a:p>
            <a:pPr eaLnBrk="1" hangingPunct="1"/>
            <a:r>
              <a:rPr lang="es-MX" altLang="es-MX" sz="2000">
                <a:solidFill>
                  <a:srgbClr val="0000FF"/>
                </a:solidFill>
                <a:latin typeface="Arial" pitchFamily="34" charset="0"/>
              </a:rPr>
              <a:t>Dialogo de Platón </a:t>
            </a:r>
          </a:p>
        </p:txBody>
      </p:sp>
      <p:sp>
        <p:nvSpPr>
          <p:cNvPr id="6" name="5 CuadroTexto"/>
          <p:cNvSpPr txBox="1">
            <a:spLocks noChangeArrowheads="1"/>
          </p:cNvSpPr>
          <p:nvPr/>
        </p:nvSpPr>
        <p:spPr bwMode="auto">
          <a:xfrm>
            <a:off x="7291388" y="3629025"/>
            <a:ext cx="898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i="1">
                <a:solidFill>
                  <a:srgbClr val="0000FF"/>
                </a:solidFill>
                <a:latin typeface="Arial" pitchFamily="34" charset="0"/>
              </a:rPr>
              <a:t>Ethica</a:t>
            </a:r>
          </a:p>
        </p:txBody>
      </p:sp>
      <p:cxnSp>
        <p:nvCxnSpPr>
          <p:cNvPr id="8" name="7 Conector recto de flecha"/>
          <p:cNvCxnSpPr/>
          <p:nvPr/>
        </p:nvCxnSpPr>
        <p:spPr>
          <a:xfrm flipH="1">
            <a:off x="5412581" y="3830638"/>
            <a:ext cx="1801813" cy="2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2051050" y="3635375"/>
            <a:ext cx="2136775" cy="400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314" name="Picture 2" descr="http://chemed.chem.purdue.edu/genchem/topicreview/bp/1polymer/graphics/2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365" y="980728"/>
            <a:ext cx="4521183" cy="936104"/>
          </a:xfrm>
          <a:prstGeom prst="rect">
            <a:avLst/>
          </a:prstGeom>
          <a:solidFill>
            <a:schemeClr val="tx1"/>
          </a:solidFill>
        </p:spPr>
      </p:pic>
      <p:sp>
        <p:nvSpPr>
          <p:cNvPr id="3" name="2 CuadroTexto"/>
          <p:cNvSpPr txBox="1"/>
          <p:nvPr/>
        </p:nvSpPr>
        <p:spPr>
          <a:xfrm>
            <a:off x="319673" y="209233"/>
            <a:ext cx="3828484" cy="400110"/>
          </a:xfrm>
          <a:prstGeom prst="rect">
            <a:avLst/>
          </a:prstGeom>
          <a:noFill/>
        </p:spPr>
        <p:txBody>
          <a:bodyPr wrap="none" rtlCol="0">
            <a:spAutoFit/>
          </a:bodyPr>
          <a:lstStyle/>
          <a:p>
            <a:r>
              <a:rPr lang="es-MX" dirty="0">
                <a:solidFill>
                  <a:srgbClr val="0000FF"/>
                </a:solidFill>
              </a:rPr>
              <a:t>POLIMERIZACIÓN CATIONICA</a:t>
            </a:r>
          </a:p>
        </p:txBody>
      </p:sp>
      <p:sp>
        <p:nvSpPr>
          <p:cNvPr id="4" name="3 CuadroTexto"/>
          <p:cNvSpPr txBox="1"/>
          <p:nvPr/>
        </p:nvSpPr>
        <p:spPr>
          <a:xfrm>
            <a:off x="323527" y="580443"/>
            <a:ext cx="1580882" cy="400110"/>
          </a:xfrm>
          <a:prstGeom prst="rect">
            <a:avLst/>
          </a:prstGeom>
          <a:noFill/>
        </p:spPr>
        <p:txBody>
          <a:bodyPr wrap="none" rtlCol="0">
            <a:spAutoFit/>
          </a:bodyPr>
          <a:lstStyle/>
          <a:p>
            <a:r>
              <a:rPr lang="es-MX" dirty="0">
                <a:solidFill>
                  <a:srgbClr val="0000FF"/>
                </a:solidFill>
              </a:rPr>
              <a:t>INICIACIÓN</a:t>
            </a:r>
          </a:p>
        </p:txBody>
      </p:sp>
      <p:sp>
        <p:nvSpPr>
          <p:cNvPr id="5" name="4 CuadroTexto"/>
          <p:cNvSpPr txBox="1"/>
          <p:nvPr/>
        </p:nvSpPr>
        <p:spPr>
          <a:xfrm>
            <a:off x="323527" y="2448234"/>
            <a:ext cx="2076402" cy="400110"/>
          </a:xfrm>
          <a:prstGeom prst="rect">
            <a:avLst/>
          </a:prstGeom>
          <a:noFill/>
        </p:spPr>
        <p:txBody>
          <a:bodyPr wrap="none" rtlCol="0">
            <a:spAutoFit/>
          </a:bodyPr>
          <a:lstStyle/>
          <a:p>
            <a:r>
              <a:rPr lang="es-MX" dirty="0">
                <a:solidFill>
                  <a:srgbClr val="0000FF"/>
                </a:solidFill>
              </a:rPr>
              <a:t>PROPAGACIÓN</a:t>
            </a:r>
          </a:p>
        </p:txBody>
      </p:sp>
      <p:pic>
        <p:nvPicPr>
          <p:cNvPr id="269316" name="Picture 4" descr="http://chemed.chem.purdue.edu/genchem/topicreview/bp/1polymer/graphics/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356992"/>
            <a:ext cx="5537256" cy="864096"/>
          </a:xfrm>
          <a:prstGeom prst="rect">
            <a:avLst/>
          </a:prstGeom>
          <a:solidFill>
            <a:schemeClr val="tx1"/>
          </a:solidFill>
        </p:spPr>
      </p:pic>
      <p:pic>
        <p:nvPicPr>
          <p:cNvPr id="269318" name="Picture 6" descr="http://chemed.chem.purdue.edu/genchem/topicreview/bp/1polymer/graphics/2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229200"/>
            <a:ext cx="7127307" cy="720080"/>
          </a:xfrm>
          <a:prstGeom prst="rect">
            <a:avLst/>
          </a:prstGeom>
          <a:solidFill>
            <a:schemeClr val="tx1"/>
          </a:solidFill>
        </p:spPr>
      </p:pic>
      <p:sp>
        <p:nvSpPr>
          <p:cNvPr id="8" name="7 CuadroTexto"/>
          <p:cNvSpPr txBox="1"/>
          <p:nvPr/>
        </p:nvSpPr>
        <p:spPr>
          <a:xfrm>
            <a:off x="323527" y="4653136"/>
            <a:ext cx="1981633" cy="400110"/>
          </a:xfrm>
          <a:prstGeom prst="rect">
            <a:avLst/>
          </a:prstGeom>
          <a:noFill/>
        </p:spPr>
        <p:txBody>
          <a:bodyPr wrap="none" rtlCol="0">
            <a:spAutoFit/>
          </a:bodyPr>
          <a:lstStyle/>
          <a:p>
            <a:r>
              <a:rPr lang="es-MX" dirty="0">
                <a:solidFill>
                  <a:srgbClr val="0000FF"/>
                </a:solidFill>
              </a:rPr>
              <a:t>TERMINACIÓN</a:t>
            </a:r>
          </a:p>
        </p:txBody>
      </p:sp>
    </p:spTree>
    <p:extLst>
      <p:ext uri="{BB962C8B-B14F-4D97-AF65-F5344CB8AC3E}">
        <p14:creationId xmlns:p14="http://schemas.microsoft.com/office/powerpoint/2010/main" val="14668292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3410" name="Picture 2" descr="http://pslc.ws/macrog/images/cat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14" y="980728"/>
            <a:ext cx="7676053" cy="4320480"/>
          </a:xfrm>
          <a:prstGeom prst="rect">
            <a:avLst/>
          </a:prstGeom>
          <a:solidFill>
            <a:schemeClr val="tx1"/>
          </a:solidFill>
        </p:spPr>
      </p:pic>
    </p:spTree>
    <p:extLst>
      <p:ext uri="{BB962C8B-B14F-4D97-AF65-F5344CB8AC3E}">
        <p14:creationId xmlns:p14="http://schemas.microsoft.com/office/powerpoint/2010/main" val="26056173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1 Grupo"/>
          <p:cNvGrpSpPr/>
          <p:nvPr/>
        </p:nvGrpSpPr>
        <p:grpSpPr>
          <a:xfrm>
            <a:off x="107504" y="1800093"/>
            <a:ext cx="9017865" cy="2066089"/>
            <a:chOff x="107504" y="1800093"/>
            <a:chExt cx="9017865" cy="2066089"/>
          </a:xfrm>
        </p:grpSpPr>
        <p:pic>
          <p:nvPicPr>
            <p:cNvPr id="271362" name="Picture 2" descr="https://www2.chemistry.msu.edu/faculty/reusch/virttxtjml/Images2/catnp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00093"/>
              <a:ext cx="9017865" cy="2066089"/>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23528" y="3140968"/>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4" name="3 CuadroTexto"/>
            <p:cNvSpPr txBox="1"/>
            <p:nvPr/>
          </p:nvSpPr>
          <p:spPr>
            <a:xfrm>
              <a:off x="3275856" y="3033246"/>
              <a:ext cx="3384376" cy="738664"/>
            </a:xfrm>
            <a:prstGeom prst="rect">
              <a:avLst/>
            </a:prstGeom>
            <a:solidFill>
              <a:schemeClr val="tx1"/>
            </a:solidFill>
            <a:ln>
              <a:noFill/>
            </a:ln>
          </p:spPr>
          <p:txBody>
            <a:bodyPr wrap="square" rtlCol="0">
              <a:spAutoFit/>
            </a:bodyPr>
            <a:lstStyle/>
            <a:p>
              <a:pPr algn="ctr"/>
              <a:r>
                <a:rPr lang="es-MX" sz="1400" b="1" dirty="0">
                  <a:solidFill>
                    <a:schemeClr val="bg2"/>
                  </a:solidFill>
                </a:rPr>
                <a:t>Poli-(</a:t>
              </a:r>
              <a:r>
                <a:rPr lang="es-MX" sz="1400" b="1" dirty="0" err="1">
                  <a:solidFill>
                    <a:schemeClr val="bg2"/>
                  </a:solidFill>
                </a:rPr>
                <a:t>isobutileno</a:t>
              </a:r>
              <a:r>
                <a:rPr lang="es-MX" sz="1400" b="1" dirty="0">
                  <a:solidFill>
                    <a:schemeClr val="bg2"/>
                  </a:solidFill>
                </a:rPr>
                <a:t>), (hule </a:t>
              </a:r>
              <a:r>
                <a:rPr lang="es-MX" sz="1400" b="1" dirty="0" err="1">
                  <a:solidFill>
                    <a:schemeClr val="bg2"/>
                  </a:solidFill>
                </a:rPr>
                <a:t>butilo</a:t>
              </a:r>
              <a:r>
                <a:rPr lang="es-MX" sz="1400" b="1" dirty="0">
                  <a:solidFill>
                    <a:schemeClr val="bg2"/>
                  </a:solidFill>
                </a:rPr>
                <a:t>)</a:t>
              </a:r>
            </a:p>
            <a:p>
              <a:pPr algn="ctr"/>
              <a:r>
                <a:rPr lang="es-MX" sz="1400" b="1" dirty="0">
                  <a:solidFill>
                    <a:schemeClr val="bg2"/>
                  </a:solidFill>
                </a:rPr>
                <a:t>[Se muestra solo un grupo de terminación]</a:t>
              </a:r>
            </a:p>
          </p:txBody>
        </p:sp>
        <p:sp>
          <p:nvSpPr>
            <p:cNvPr id="5" name="4 CuadroTexto"/>
            <p:cNvSpPr txBox="1"/>
            <p:nvPr/>
          </p:nvSpPr>
          <p:spPr>
            <a:xfrm>
              <a:off x="8316416" y="1916832"/>
              <a:ext cx="654601" cy="461665"/>
            </a:xfrm>
            <a:prstGeom prst="rect">
              <a:avLst/>
            </a:prstGeom>
            <a:solidFill>
              <a:schemeClr val="tx1"/>
            </a:solidFill>
          </p:spPr>
          <p:txBody>
            <a:bodyPr wrap="square" rtlCol="0">
              <a:spAutoFit/>
            </a:bodyPr>
            <a:lstStyle/>
            <a:p>
              <a:pPr algn="ctr"/>
              <a:r>
                <a:rPr lang="es-MX" sz="1200" dirty="0">
                  <a:solidFill>
                    <a:srgbClr val="0000FF"/>
                  </a:solidFill>
                </a:rPr>
                <a:t>Se repite</a:t>
              </a:r>
            </a:p>
          </p:txBody>
        </p:sp>
      </p:grpSp>
    </p:spTree>
    <p:extLst>
      <p:ext uri="{BB962C8B-B14F-4D97-AF65-F5344CB8AC3E}">
        <p14:creationId xmlns:p14="http://schemas.microsoft.com/office/powerpoint/2010/main" val="1143108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176" y="759186"/>
            <a:ext cx="8676456"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FF"/>
                </a:solidFill>
                <a:effectLst/>
                <a:latin typeface="inherit"/>
                <a:cs typeface="Arial" pitchFamily="34" charset="0"/>
              </a:rPr>
              <a:t>Debido a que los intermedios implicados en las reacciones de polimerización iónicas no pueden combinarse unos con otros, el paso de terminación de la cadena sólo se produce cuando la cadena en crecimiento reacciona con las impurezas o reactivos que se pueden añadir específicamente para controlar la rapidez de crecimiento de la cadena. </a:t>
            </a:r>
            <a:endParaRPr kumimoji="0" lang="es-ES" sz="1800" b="0" i="0" u="none" strike="noStrike" cap="none" normalizeH="0" baseline="0" dirty="0">
              <a:ln>
                <a:noFill/>
              </a:ln>
              <a:solidFill>
                <a:srgbClr val="0000FF"/>
              </a:solidFill>
              <a:effectLst/>
              <a:cs typeface="Arial" pitchFamily="34" charset="0"/>
            </a:endParaRPr>
          </a:p>
        </p:txBody>
      </p:sp>
      <p:grpSp>
        <p:nvGrpSpPr>
          <p:cNvPr id="5" name="4 Grupo"/>
          <p:cNvGrpSpPr/>
          <p:nvPr/>
        </p:nvGrpSpPr>
        <p:grpSpPr>
          <a:xfrm>
            <a:off x="-46848" y="2610376"/>
            <a:ext cx="9017865" cy="2066089"/>
            <a:chOff x="107504" y="1800093"/>
            <a:chExt cx="9017865" cy="2066089"/>
          </a:xfrm>
        </p:grpSpPr>
        <p:pic>
          <p:nvPicPr>
            <p:cNvPr id="6" name="Picture 2" descr="https://www2.chemistry.msu.edu/faculty/reusch/virttxtjml/Images2/catnp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00093"/>
              <a:ext cx="9017865" cy="206608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23528" y="3140968"/>
              <a:ext cx="1224136" cy="523220"/>
            </a:xfrm>
            <a:prstGeom prst="rect">
              <a:avLst/>
            </a:prstGeom>
            <a:solidFill>
              <a:schemeClr val="tx1"/>
            </a:solidFill>
            <a:ln>
              <a:solidFill>
                <a:srgbClr val="0000FF"/>
              </a:solidFill>
            </a:ln>
          </p:spPr>
          <p:txBody>
            <a:bodyPr wrap="square" rtlCol="0">
              <a:spAutoFit/>
            </a:bodyPr>
            <a:lstStyle/>
            <a:p>
              <a:r>
                <a:rPr lang="es-MX" sz="1400" b="1" dirty="0">
                  <a:solidFill>
                    <a:srgbClr val="0000FF"/>
                  </a:solidFill>
                </a:rPr>
                <a:t>Cadena de polímero</a:t>
              </a:r>
            </a:p>
          </p:txBody>
        </p:sp>
        <p:sp>
          <p:nvSpPr>
            <p:cNvPr id="8" name="7 CuadroTexto"/>
            <p:cNvSpPr txBox="1"/>
            <p:nvPr/>
          </p:nvSpPr>
          <p:spPr>
            <a:xfrm>
              <a:off x="3275856" y="3033246"/>
              <a:ext cx="3384376" cy="738664"/>
            </a:xfrm>
            <a:prstGeom prst="rect">
              <a:avLst/>
            </a:prstGeom>
            <a:solidFill>
              <a:schemeClr val="tx1"/>
            </a:solidFill>
            <a:ln>
              <a:noFill/>
            </a:ln>
          </p:spPr>
          <p:txBody>
            <a:bodyPr wrap="square" rtlCol="0">
              <a:spAutoFit/>
            </a:bodyPr>
            <a:lstStyle/>
            <a:p>
              <a:pPr algn="ctr"/>
              <a:r>
                <a:rPr lang="es-MX" sz="1400" b="1" dirty="0">
                  <a:solidFill>
                    <a:schemeClr val="bg2"/>
                  </a:solidFill>
                </a:rPr>
                <a:t>Poli-(</a:t>
              </a:r>
              <a:r>
                <a:rPr lang="es-MX" sz="1400" b="1" dirty="0" err="1">
                  <a:solidFill>
                    <a:schemeClr val="bg2"/>
                  </a:solidFill>
                </a:rPr>
                <a:t>isobutileno</a:t>
              </a:r>
              <a:r>
                <a:rPr lang="es-MX" sz="1400" b="1" dirty="0">
                  <a:solidFill>
                    <a:schemeClr val="bg2"/>
                  </a:solidFill>
                </a:rPr>
                <a:t>), (hule </a:t>
              </a:r>
              <a:r>
                <a:rPr lang="es-MX" sz="1400" b="1" dirty="0" err="1">
                  <a:solidFill>
                    <a:schemeClr val="bg2"/>
                  </a:solidFill>
                </a:rPr>
                <a:t>butilo</a:t>
              </a:r>
              <a:r>
                <a:rPr lang="es-MX" sz="1400" b="1" dirty="0">
                  <a:solidFill>
                    <a:schemeClr val="bg2"/>
                  </a:solidFill>
                </a:rPr>
                <a:t>)</a:t>
              </a:r>
            </a:p>
            <a:p>
              <a:pPr algn="ctr"/>
              <a:r>
                <a:rPr lang="es-MX" sz="1400" b="1" dirty="0">
                  <a:solidFill>
                    <a:schemeClr val="bg2"/>
                  </a:solidFill>
                </a:rPr>
                <a:t>[Se muestra solo un grupo de terminación]</a:t>
              </a:r>
            </a:p>
          </p:txBody>
        </p:sp>
        <p:sp>
          <p:nvSpPr>
            <p:cNvPr id="9" name="8 CuadroTexto"/>
            <p:cNvSpPr txBox="1"/>
            <p:nvPr/>
          </p:nvSpPr>
          <p:spPr>
            <a:xfrm>
              <a:off x="8316416" y="1916832"/>
              <a:ext cx="654601" cy="461665"/>
            </a:xfrm>
            <a:prstGeom prst="rect">
              <a:avLst/>
            </a:prstGeom>
            <a:solidFill>
              <a:schemeClr val="tx1"/>
            </a:solidFill>
          </p:spPr>
          <p:txBody>
            <a:bodyPr wrap="square" rtlCol="0">
              <a:spAutoFit/>
            </a:bodyPr>
            <a:lstStyle/>
            <a:p>
              <a:pPr algn="ctr"/>
              <a:r>
                <a:rPr lang="es-MX" sz="1200" dirty="0">
                  <a:solidFill>
                    <a:srgbClr val="0000FF"/>
                  </a:solidFill>
                </a:rPr>
                <a:t>Se repite</a:t>
              </a:r>
            </a:p>
          </p:txBody>
        </p:sp>
      </p:grpSp>
    </p:spTree>
    <p:extLst>
      <p:ext uri="{BB962C8B-B14F-4D97-AF65-F5344CB8AC3E}">
        <p14:creationId xmlns:p14="http://schemas.microsoft.com/office/powerpoint/2010/main" val="27137951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9906" name="Picture 2" descr="FG26_01-01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938"/>
            <a:ext cx="914400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Rectangle 3"/>
          <p:cNvSpPr>
            <a:spLocks noChangeArrowheads="1"/>
          </p:cNvSpPr>
          <p:nvPr/>
        </p:nvSpPr>
        <p:spPr bwMode="auto">
          <a:xfrm>
            <a:off x="250825" y="260350"/>
            <a:ext cx="758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400" b="1" dirty="0">
                <a:solidFill>
                  <a:srgbClr val="0000FF"/>
                </a:solidFill>
                <a:latin typeface="sans-serif"/>
              </a:rPr>
              <a:t>MECANISMO DE LA POLIMERIZACIÓN CATIÓNICA</a:t>
            </a:r>
          </a:p>
        </p:txBody>
      </p:sp>
      <p:sp>
        <p:nvSpPr>
          <p:cNvPr id="379908" name="Rectangle 4"/>
          <p:cNvSpPr>
            <a:spLocks noChangeArrowheads="1"/>
          </p:cNvSpPr>
          <p:nvPr/>
        </p:nvSpPr>
        <p:spPr bwMode="auto">
          <a:xfrm>
            <a:off x="323850" y="981075"/>
            <a:ext cx="8424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b="1" dirty="0">
                <a:solidFill>
                  <a:srgbClr val="0000FF"/>
                </a:solidFill>
                <a:latin typeface=" sans-serif"/>
              </a:rPr>
              <a:t>Esta polimerización se lleva a cabo por medio de un mecanismo similar al del proceso por radicales libres, solo que aquí se forman </a:t>
            </a:r>
            <a:r>
              <a:rPr lang="es-ES" altLang="es-MX" b="1" dirty="0" err="1">
                <a:solidFill>
                  <a:srgbClr val="0000FF"/>
                </a:solidFill>
                <a:latin typeface=" sans-serif"/>
              </a:rPr>
              <a:t>carbocationes</a:t>
            </a:r>
            <a:r>
              <a:rPr lang="es-ES" altLang="es-MX" b="1" dirty="0">
                <a:solidFill>
                  <a:srgbClr val="0000FF"/>
                </a:solidFill>
                <a:latin typeface=" sans-serif"/>
              </a:rPr>
              <a:t> como intermediarios reactivos</a:t>
            </a:r>
          </a:p>
        </p:txBody>
      </p:sp>
      <p:sp>
        <p:nvSpPr>
          <p:cNvPr id="379909" name="Rectangle 5"/>
          <p:cNvSpPr>
            <a:spLocks noChangeArrowheads="1"/>
          </p:cNvSpPr>
          <p:nvPr/>
        </p:nvSpPr>
        <p:spPr bwMode="auto">
          <a:xfrm>
            <a:off x="0" y="2420938"/>
            <a:ext cx="9144000" cy="288925"/>
          </a:xfrm>
          <a:prstGeom prst="rect">
            <a:avLst/>
          </a:prstGeom>
          <a:solidFill>
            <a:schemeClr val="tx1"/>
          </a:solidFill>
          <a:ln w="9525">
            <a:solidFill>
              <a:schemeClr val="tx1"/>
            </a:solidFill>
            <a:miter lim="800000"/>
            <a:headEnd/>
            <a:tailEnd/>
          </a:ln>
        </p:spPr>
        <p:txBody>
          <a:bodyPr wrap="none" anchor="ctr"/>
          <a:lstStyle/>
          <a:p>
            <a:pPr eaLnBrk="1" hangingPunct="1"/>
            <a:r>
              <a:rPr lang="es-MX" altLang="es-MX" sz="1600" b="1" i="1" dirty="0">
                <a:solidFill>
                  <a:srgbClr val="0000FF"/>
                </a:solidFill>
              </a:rPr>
              <a:t>Paso de iniciación</a:t>
            </a:r>
            <a:r>
              <a:rPr lang="es-MX" altLang="es-MX" sz="1600" b="1" dirty="0">
                <a:solidFill>
                  <a:srgbClr val="0000FF"/>
                </a:solidFill>
              </a:rPr>
              <a:t>: El catalizador </a:t>
            </a:r>
            <a:r>
              <a:rPr lang="es-MX" altLang="es-MX" sz="1600" b="1" dirty="0" err="1">
                <a:solidFill>
                  <a:srgbClr val="0000FF"/>
                </a:solidFill>
              </a:rPr>
              <a:t>protona</a:t>
            </a:r>
            <a:r>
              <a:rPr lang="es-MX" altLang="es-MX" sz="1600" b="1" dirty="0">
                <a:solidFill>
                  <a:srgbClr val="0000FF"/>
                </a:solidFill>
              </a:rPr>
              <a:t> al monómero, se inicia la cadena</a:t>
            </a:r>
            <a:endParaRPr lang="es-ES" altLang="es-MX" sz="1600" b="1" dirty="0">
              <a:solidFill>
                <a:srgbClr val="0000FF"/>
              </a:solidFill>
            </a:endParaRPr>
          </a:p>
        </p:txBody>
      </p:sp>
      <p:sp>
        <p:nvSpPr>
          <p:cNvPr id="379910" name="Rectangle 6"/>
          <p:cNvSpPr>
            <a:spLocks noChangeArrowheads="1"/>
          </p:cNvSpPr>
          <p:nvPr/>
        </p:nvSpPr>
        <p:spPr bwMode="auto">
          <a:xfrm>
            <a:off x="34925" y="4076700"/>
            <a:ext cx="9109075" cy="358775"/>
          </a:xfrm>
          <a:prstGeom prst="rect">
            <a:avLst/>
          </a:prstGeom>
          <a:solidFill>
            <a:schemeClr val="tx1"/>
          </a:solidFill>
          <a:ln w="9525">
            <a:solidFill>
              <a:schemeClr val="tx1"/>
            </a:solidFill>
            <a:miter lim="800000"/>
            <a:headEnd/>
            <a:tailEnd/>
          </a:ln>
        </p:spPr>
        <p:txBody>
          <a:bodyPr wrap="none" anchor="ctr"/>
          <a:lstStyle/>
          <a:p>
            <a:pPr eaLnBrk="1" hangingPunct="1"/>
            <a:r>
              <a:rPr lang="es-MX" altLang="es-MX" sz="1600" b="1" i="1" dirty="0">
                <a:solidFill>
                  <a:srgbClr val="0000FF"/>
                </a:solidFill>
              </a:rPr>
              <a:t>Paso de propagación: </a:t>
            </a:r>
            <a:r>
              <a:rPr lang="es-MX" altLang="es-MX" sz="1600" b="1" dirty="0">
                <a:solidFill>
                  <a:srgbClr val="0000FF"/>
                </a:solidFill>
              </a:rPr>
              <a:t>Otra molécula del monómero se adiciona a la cadena</a:t>
            </a:r>
            <a:endParaRPr lang="es-ES" altLang="es-MX" sz="1600" b="1" dirty="0">
              <a:solidFill>
                <a:srgbClr val="0000FF"/>
              </a:solidFill>
            </a:endParaRPr>
          </a:p>
        </p:txBody>
      </p:sp>
      <p:sp>
        <p:nvSpPr>
          <p:cNvPr id="379911" name="Rectangle 7"/>
          <p:cNvSpPr>
            <a:spLocks noChangeArrowheads="1"/>
          </p:cNvSpPr>
          <p:nvPr/>
        </p:nvSpPr>
        <p:spPr bwMode="auto">
          <a:xfrm>
            <a:off x="0" y="5551488"/>
            <a:ext cx="2051050" cy="25082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400" b="1">
                <a:solidFill>
                  <a:schemeClr val="bg2"/>
                </a:solidFill>
              </a:rPr>
              <a:t>Cadena en crecimiento</a:t>
            </a:r>
            <a:endParaRPr lang="es-ES" altLang="es-MX" sz="1400" b="1">
              <a:solidFill>
                <a:schemeClr val="bg2"/>
              </a:solidFill>
            </a:endParaRPr>
          </a:p>
        </p:txBody>
      </p:sp>
      <p:sp>
        <p:nvSpPr>
          <p:cNvPr id="379912" name="Rectangle 8"/>
          <p:cNvSpPr>
            <a:spLocks noChangeArrowheads="1"/>
          </p:cNvSpPr>
          <p:nvPr/>
        </p:nvSpPr>
        <p:spPr bwMode="auto">
          <a:xfrm>
            <a:off x="3276600" y="3789363"/>
            <a:ext cx="1582738" cy="1778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400" b="1">
                <a:solidFill>
                  <a:schemeClr val="bg2"/>
                </a:solidFill>
              </a:rPr>
              <a:t>isobutileno</a:t>
            </a:r>
            <a:endParaRPr lang="es-ES" altLang="es-MX" sz="1400" b="1">
              <a:solidFill>
                <a:schemeClr val="bg2"/>
              </a:solidFill>
            </a:endParaRPr>
          </a:p>
        </p:txBody>
      </p:sp>
      <p:sp>
        <p:nvSpPr>
          <p:cNvPr id="379913" name="Rectangle 9"/>
          <p:cNvSpPr>
            <a:spLocks noChangeArrowheads="1"/>
          </p:cNvSpPr>
          <p:nvPr/>
        </p:nvSpPr>
        <p:spPr bwMode="auto">
          <a:xfrm>
            <a:off x="4932363" y="3716338"/>
            <a:ext cx="1873250" cy="360362"/>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Cadena iniciada</a:t>
            </a:r>
            <a:endParaRPr lang="es-ES" altLang="es-MX" sz="1600" b="1">
              <a:solidFill>
                <a:schemeClr val="bg2"/>
              </a:solidFill>
            </a:endParaRPr>
          </a:p>
        </p:txBody>
      </p:sp>
      <p:sp>
        <p:nvSpPr>
          <p:cNvPr id="379914" name="Rectangle 10"/>
          <p:cNvSpPr>
            <a:spLocks noChangeArrowheads="1"/>
          </p:cNvSpPr>
          <p:nvPr/>
        </p:nvSpPr>
        <p:spPr bwMode="auto">
          <a:xfrm>
            <a:off x="2195513" y="5516563"/>
            <a:ext cx="1439862" cy="217487"/>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400" b="1">
                <a:solidFill>
                  <a:srgbClr val="00CCFF"/>
                </a:solidFill>
              </a:rPr>
              <a:t>isobutileno</a:t>
            </a:r>
            <a:endParaRPr lang="es-ES" altLang="es-MX" sz="1400" b="1">
              <a:solidFill>
                <a:srgbClr val="00CCFF"/>
              </a:solidFill>
            </a:endParaRPr>
          </a:p>
        </p:txBody>
      </p:sp>
      <p:sp>
        <p:nvSpPr>
          <p:cNvPr id="379915" name="Rectangle 11"/>
          <p:cNvSpPr>
            <a:spLocks noChangeArrowheads="1"/>
          </p:cNvSpPr>
          <p:nvPr/>
        </p:nvSpPr>
        <p:spPr bwMode="auto">
          <a:xfrm>
            <a:off x="4284663" y="5588000"/>
            <a:ext cx="1873250" cy="1444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Cadena alargada</a:t>
            </a:r>
            <a:endParaRPr lang="es-ES" altLang="es-MX" sz="1600" b="1">
              <a:solidFill>
                <a:schemeClr val="bg2"/>
              </a:solidFill>
            </a:endParaRPr>
          </a:p>
        </p:txBody>
      </p:sp>
      <p:sp>
        <p:nvSpPr>
          <p:cNvPr id="379916" name="Rectangle 12"/>
          <p:cNvSpPr>
            <a:spLocks noChangeArrowheads="1"/>
          </p:cNvSpPr>
          <p:nvPr/>
        </p:nvSpPr>
        <p:spPr bwMode="auto">
          <a:xfrm>
            <a:off x="7704138" y="5551488"/>
            <a:ext cx="1258887"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polímero</a:t>
            </a:r>
            <a:endParaRPr lang="es-ES" altLang="es-MX" sz="1600" b="1">
              <a:solidFill>
                <a:schemeClr val="bg2"/>
              </a:solidFill>
            </a:endParaRPr>
          </a:p>
        </p:txBody>
      </p:sp>
    </p:spTree>
    <p:extLst>
      <p:ext uri="{BB962C8B-B14F-4D97-AF65-F5344CB8AC3E}">
        <p14:creationId xmlns:p14="http://schemas.microsoft.com/office/powerpoint/2010/main" val="16650310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7553" y="253007"/>
            <a:ext cx="8676456"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a:ln>
                  <a:noFill/>
                </a:ln>
                <a:solidFill>
                  <a:srgbClr val="0000FF"/>
                </a:solidFill>
                <a:effectLst/>
                <a:latin typeface="inherit"/>
                <a:cs typeface="Arial" pitchFamily="34" charset="0"/>
              </a:rPr>
              <a:t>Sin embargo,</a:t>
            </a:r>
            <a:r>
              <a:rPr kumimoji="0" lang="es-ES" b="0" i="0" u="none" strike="noStrike" cap="none" normalizeH="0" dirty="0">
                <a:ln>
                  <a:noFill/>
                </a:ln>
                <a:solidFill>
                  <a:srgbClr val="0000FF"/>
                </a:solidFill>
                <a:effectLst/>
                <a:latin typeface="inherit"/>
                <a:cs typeface="Arial" pitchFamily="34" charset="0"/>
              </a:rPr>
              <a:t> las reacciones de </a:t>
            </a:r>
            <a:r>
              <a:rPr kumimoji="0" lang="es-ES" b="0" i="0" u="none" strike="noStrike" cap="none" normalizeH="0" baseline="0" dirty="0">
                <a:ln>
                  <a:noFill/>
                </a:ln>
                <a:solidFill>
                  <a:srgbClr val="0000FF"/>
                </a:solidFill>
                <a:effectLst/>
                <a:latin typeface="inherit"/>
                <a:cs typeface="Arial" pitchFamily="34" charset="0"/>
              </a:rPr>
              <a:t>polimerización iónicas son más difíciles de llevar a cabo a escala industrial que las reacciones de polimerización por radicales libres. </a:t>
            </a:r>
            <a:endParaRPr kumimoji="0" lang="es-ES" b="0" i="0" u="none" strike="noStrike" cap="none" normalizeH="0" baseline="0" dirty="0">
              <a:ln>
                <a:noFill/>
              </a:ln>
              <a:solidFill>
                <a:srgbClr val="0000FF"/>
              </a:solidFill>
              <a:effectLst/>
              <a:cs typeface="Arial" pitchFamily="34" charset="0"/>
            </a:endParaRPr>
          </a:p>
        </p:txBody>
      </p:sp>
      <p:sp>
        <p:nvSpPr>
          <p:cNvPr id="3" name="2 Rectángulo"/>
          <p:cNvSpPr/>
          <p:nvPr/>
        </p:nvSpPr>
        <p:spPr>
          <a:xfrm>
            <a:off x="197553" y="4710508"/>
            <a:ext cx="8676456" cy="1015663"/>
          </a:xfrm>
          <a:prstGeom prst="rect">
            <a:avLst/>
          </a:prstGeom>
          <a:solidFill>
            <a:schemeClr val="tx1"/>
          </a:solidFill>
        </p:spPr>
        <p:txBody>
          <a:bodyPr wrap="square">
            <a:spAutoFit/>
          </a:bodyPr>
          <a:lstStyle/>
          <a:p>
            <a:pPr lvl="0" algn="just" eaLnBrk="1" hangingPunct="1"/>
            <a:r>
              <a:rPr lang="es-ES" dirty="0">
                <a:solidFill>
                  <a:srgbClr val="0000FF"/>
                </a:solidFill>
                <a:latin typeface="inherit"/>
                <a:cs typeface="Arial" pitchFamily="34" charset="0"/>
              </a:rPr>
              <a:t>Por lo tanto, las reacciones de. polimerización iónica sólo se utilizan para monómeros que no polimerizan por el mecanismo de radicales libres o bien para preparar polímeros con una estructura regular.</a:t>
            </a:r>
            <a:r>
              <a:rPr lang="es-ES" dirty="0">
                <a:solidFill>
                  <a:srgbClr val="0000FF"/>
                </a:solidFill>
                <a:cs typeface="Arial" pitchFamily="34" charset="0"/>
              </a:rPr>
              <a:t> </a:t>
            </a:r>
          </a:p>
        </p:txBody>
      </p:sp>
      <p:pic>
        <p:nvPicPr>
          <p:cNvPr id="5" name="Picture 2"/>
          <p:cNvPicPr>
            <a:picLocks noChangeAspect="1" noChangeArrowheads="1"/>
          </p:cNvPicPr>
          <p:nvPr/>
        </p:nvPicPr>
        <p:blipFill>
          <a:blip r:embed="rId2" cstate="print">
            <a:duotone>
              <a:prstClr val="black"/>
              <a:srgbClr val="FF0000">
                <a:tint val="45000"/>
                <a:satMod val="400000"/>
              </a:srgbClr>
            </a:duotone>
            <a:lum bright="-36000" contrast="36000"/>
            <a:extLst>
              <a:ext uri="{28A0092B-C50C-407E-A947-70E740481C1C}">
                <a14:useLocalDpi xmlns:a14="http://schemas.microsoft.com/office/drawing/2010/main" val="0"/>
              </a:ext>
            </a:extLst>
          </a:blip>
          <a:srcRect/>
          <a:stretch>
            <a:fillRect/>
          </a:stretch>
        </p:blipFill>
        <p:spPr bwMode="auto">
          <a:xfrm>
            <a:off x="80462" y="2432743"/>
            <a:ext cx="891063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747280" y="1556792"/>
            <a:ext cx="7777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dirty="0">
                <a:solidFill>
                  <a:srgbClr val="0000FF"/>
                </a:solidFill>
              </a:rPr>
              <a:t>En la polimerización </a:t>
            </a:r>
            <a:r>
              <a:rPr lang="es-ES" altLang="es-MX" sz="2400" b="1" dirty="0" err="1">
                <a:solidFill>
                  <a:srgbClr val="0000FF"/>
                </a:solidFill>
              </a:rPr>
              <a:t>aniónica</a:t>
            </a:r>
            <a:r>
              <a:rPr lang="es-ES" altLang="es-MX" sz="2400" b="1" dirty="0">
                <a:solidFill>
                  <a:srgbClr val="0000FF"/>
                </a:solidFill>
              </a:rPr>
              <a:t> dos cadenas en crecimiento no pueden reaccionar entre si:</a:t>
            </a:r>
            <a:r>
              <a:rPr lang="es-ES" altLang="es-MX" sz="2400" dirty="0">
                <a:solidFill>
                  <a:srgbClr val="0000FF"/>
                </a:solidFill>
              </a:rPr>
              <a:t> </a:t>
            </a:r>
          </a:p>
        </p:txBody>
      </p:sp>
    </p:spTree>
    <p:extLst>
      <p:ext uri="{BB962C8B-B14F-4D97-AF65-F5344CB8AC3E}">
        <p14:creationId xmlns:p14="http://schemas.microsoft.com/office/powerpoint/2010/main" val="10946270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1691680" y="2420888"/>
            <a:ext cx="6014788" cy="1384995"/>
          </a:xfrm>
          <a:prstGeom prst="rect">
            <a:avLst/>
          </a:prstGeom>
        </p:spPr>
        <p:txBody>
          <a:bodyPr wrap="none">
            <a:spAutoFit/>
          </a:bodyPr>
          <a:lstStyle/>
          <a:p>
            <a:pPr algn="ctr" eaLnBrk="1" hangingPunct="1"/>
            <a:r>
              <a:rPr lang="en-US" altLang="es-MX" sz="2800" b="1" dirty="0">
                <a:solidFill>
                  <a:srgbClr val="0000FF"/>
                </a:solidFill>
              </a:rPr>
              <a:t>CRECIMIENTO POR PASOS</a:t>
            </a:r>
          </a:p>
          <a:p>
            <a:pPr algn="ctr" eaLnBrk="1" hangingPunct="1"/>
            <a:r>
              <a:rPr lang="en-US" altLang="es-MX" sz="2800" b="1" dirty="0" err="1">
                <a:solidFill>
                  <a:srgbClr val="0000FF"/>
                </a:solidFill>
              </a:rPr>
              <a:t>Polimerización</a:t>
            </a:r>
            <a:r>
              <a:rPr lang="en-US" altLang="es-MX" sz="2800" b="1" dirty="0">
                <a:solidFill>
                  <a:srgbClr val="0000FF"/>
                </a:solidFill>
              </a:rPr>
              <a:t> </a:t>
            </a:r>
            <a:r>
              <a:rPr lang="en-US" altLang="es-MX" sz="2800" b="1" dirty="0" err="1">
                <a:solidFill>
                  <a:srgbClr val="0000FF"/>
                </a:solidFill>
              </a:rPr>
              <a:t>por</a:t>
            </a:r>
            <a:r>
              <a:rPr lang="en-US" altLang="es-MX" sz="2800" b="1" dirty="0">
                <a:solidFill>
                  <a:srgbClr val="0000FF"/>
                </a:solidFill>
              </a:rPr>
              <a:t> </a:t>
            </a:r>
            <a:r>
              <a:rPr lang="en-US" altLang="es-MX" sz="2800" b="1" dirty="0" err="1">
                <a:solidFill>
                  <a:srgbClr val="0000FF"/>
                </a:solidFill>
              </a:rPr>
              <a:t>condensación</a:t>
            </a:r>
            <a:r>
              <a:rPr lang="en-US" altLang="es-MX" sz="2800" b="1" dirty="0">
                <a:solidFill>
                  <a:srgbClr val="0000FF"/>
                </a:solidFill>
              </a:rPr>
              <a:t> </a:t>
            </a:r>
            <a:br>
              <a:rPr lang="en-US" altLang="es-MX" sz="2800" b="1" dirty="0">
                <a:solidFill>
                  <a:srgbClr val="0000FF"/>
                </a:solidFill>
              </a:rPr>
            </a:br>
            <a:r>
              <a:rPr lang="en-US" altLang="es-MX" sz="2800" b="1" dirty="0" err="1">
                <a:solidFill>
                  <a:srgbClr val="0000FF"/>
                </a:solidFill>
              </a:rPr>
              <a:t>Reacciones</a:t>
            </a:r>
            <a:r>
              <a:rPr lang="en-US" altLang="es-MX" sz="2800" b="1" dirty="0">
                <a:solidFill>
                  <a:srgbClr val="0000FF"/>
                </a:solidFill>
              </a:rPr>
              <a:t> </a:t>
            </a:r>
            <a:r>
              <a:rPr lang="en-US" altLang="es-MX" sz="2800" b="1" dirty="0" err="1">
                <a:solidFill>
                  <a:srgbClr val="0000FF"/>
                </a:solidFill>
              </a:rPr>
              <a:t>S</a:t>
            </a:r>
            <a:r>
              <a:rPr lang="en-US" altLang="es-MX" sz="2800" b="1" baseline="-25000" dirty="0" err="1">
                <a:solidFill>
                  <a:srgbClr val="0000FF"/>
                </a:solidFill>
              </a:rPr>
              <a:t>N</a:t>
            </a:r>
            <a:r>
              <a:rPr lang="en-US" altLang="es-MX" sz="2800" b="1" dirty="0" err="1">
                <a:solidFill>
                  <a:srgbClr val="0000FF"/>
                </a:solidFill>
              </a:rPr>
              <a:t>Ac</a:t>
            </a:r>
            <a:endParaRPr lang="en-US" altLang="es-MX" sz="2800" b="1" dirty="0">
              <a:solidFill>
                <a:srgbClr val="0000FF"/>
              </a:solidFill>
            </a:endParaRPr>
          </a:p>
        </p:txBody>
      </p:sp>
    </p:spTree>
    <p:extLst>
      <p:ext uri="{BB962C8B-B14F-4D97-AF65-F5344CB8AC3E}">
        <p14:creationId xmlns:p14="http://schemas.microsoft.com/office/powerpoint/2010/main" val="28216186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216676" y="231827"/>
            <a:ext cx="5359159" cy="400110"/>
          </a:xfrm>
          <a:prstGeom prst="rect">
            <a:avLst/>
          </a:prstGeom>
        </p:spPr>
        <p:txBody>
          <a:bodyPr wrap="none">
            <a:spAutoFit/>
          </a:bodyPr>
          <a:lstStyle/>
          <a:p>
            <a:r>
              <a:rPr lang="es-MX" b="1" dirty="0">
                <a:solidFill>
                  <a:srgbClr val="0000FF"/>
                </a:solidFill>
              </a:rPr>
              <a:t>POLIMERIZACIÓN  POR  CONDENSACIÓN</a:t>
            </a:r>
            <a:endParaRPr lang="es-MX" dirty="0">
              <a:solidFill>
                <a:srgbClr val="0000FF"/>
              </a:solidFill>
            </a:endParaRPr>
          </a:p>
        </p:txBody>
      </p:sp>
      <p:pic>
        <p:nvPicPr>
          <p:cNvPr id="271362" name="Picture 2" descr="http://faculty.uscupstate.edu/llever/Polymer%20Resources/step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650" y="980728"/>
            <a:ext cx="4378334" cy="2562928"/>
          </a:xfrm>
          <a:prstGeom prst="rect">
            <a:avLst/>
          </a:prstGeom>
          <a:noFill/>
          <a:extLst>
            <a:ext uri="{909E8E84-426E-40DD-AFC4-6F175D3DCCD1}">
              <a14:hiddenFill xmlns:a14="http://schemas.microsoft.com/office/drawing/2010/main">
                <a:solidFill>
                  <a:srgbClr val="FFFFFF"/>
                </a:solidFill>
              </a14:hiddenFill>
            </a:ext>
          </a:extLst>
        </p:spPr>
      </p:pic>
      <p:pic>
        <p:nvPicPr>
          <p:cNvPr id="271364" name="Picture 4" descr="http://faculty.uscupstate.edu/llever/Polymer%20Resources/ste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3400"/>
            <a:ext cx="9119033" cy="1004530"/>
          </a:xfrm>
          <a:prstGeom prst="rect">
            <a:avLst/>
          </a:prstGeom>
          <a:noFill/>
          <a:extLst>
            <a:ext uri="{909E8E84-426E-40DD-AFC4-6F175D3DCCD1}">
              <a14:hiddenFill xmlns:a14="http://schemas.microsoft.com/office/drawing/2010/main">
                <a:solidFill>
                  <a:srgbClr val="FFFFFF"/>
                </a:solidFill>
              </a14:hiddenFill>
            </a:ext>
          </a:extLst>
        </p:spPr>
      </p:pic>
      <p:pic>
        <p:nvPicPr>
          <p:cNvPr id="271366" name="Picture 6" descr="http://faculty.uscupstate.edu/llever/Polymer%20Resources/step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256" y="5229200"/>
            <a:ext cx="3526069"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16676" y="2262192"/>
            <a:ext cx="2016224" cy="707886"/>
          </a:xfrm>
          <a:prstGeom prst="rect">
            <a:avLst/>
          </a:prstGeom>
          <a:noFill/>
        </p:spPr>
        <p:txBody>
          <a:bodyPr wrap="square" rtlCol="0">
            <a:spAutoFit/>
          </a:bodyPr>
          <a:lstStyle/>
          <a:p>
            <a:pPr algn="ctr"/>
            <a:r>
              <a:rPr lang="es-MX" b="1" dirty="0">
                <a:solidFill>
                  <a:srgbClr val="0000FF"/>
                </a:solidFill>
              </a:rPr>
              <a:t>REACCIONES </a:t>
            </a:r>
            <a:r>
              <a:rPr lang="es-MX" b="1" dirty="0" err="1">
                <a:solidFill>
                  <a:srgbClr val="0000FF"/>
                </a:solidFill>
              </a:rPr>
              <a:t>S</a:t>
            </a:r>
            <a:r>
              <a:rPr lang="es-MX" b="1" baseline="-25000" dirty="0" err="1">
                <a:solidFill>
                  <a:srgbClr val="0000FF"/>
                </a:solidFill>
              </a:rPr>
              <a:t>N</a:t>
            </a:r>
            <a:r>
              <a:rPr lang="es-MX" b="1" dirty="0" err="1">
                <a:solidFill>
                  <a:srgbClr val="0000FF"/>
                </a:solidFill>
              </a:rPr>
              <a:t>Ac</a:t>
            </a:r>
            <a:endParaRPr lang="es-MX" b="1" dirty="0">
              <a:solidFill>
                <a:srgbClr val="0000FF"/>
              </a:solidFill>
            </a:endParaRPr>
          </a:p>
        </p:txBody>
      </p:sp>
    </p:spTree>
    <p:extLst>
      <p:ext uri="{BB962C8B-B14F-4D97-AF65-F5344CB8AC3E}">
        <p14:creationId xmlns:p14="http://schemas.microsoft.com/office/powerpoint/2010/main" val="31888557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28077259"/>
              </p:ext>
            </p:extLst>
          </p:nvPr>
        </p:nvGraphicFramePr>
        <p:xfrm>
          <a:off x="72008" y="980728"/>
          <a:ext cx="8892480" cy="5256584"/>
        </p:xfrm>
        <a:graphic>
          <a:graphicData uri="http://schemas.openxmlformats.org/drawingml/2006/table">
            <a:tbl>
              <a:tblPr/>
              <a:tblGrid>
                <a:gridCol w="1691680">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tblGrid>
              <a:tr h="54805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0000FF"/>
                          </a:solidFill>
                          <a:latin typeface="Arial" pitchFamily="34" charset="0"/>
                          <a:cs typeface="Arial" pitchFamily="34" charset="0"/>
                        </a:rPr>
                        <a:t>Monómeros Típicos</a:t>
                      </a:r>
                      <a:endParaRPr lang="es-MX" sz="2000" dirty="0">
                        <a:solidFill>
                          <a:srgbClr val="0000FF"/>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0000FF"/>
                          </a:solidFill>
                          <a:latin typeface="Arial" pitchFamily="34" charset="0"/>
                          <a:cs typeface="Arial" pitchFamily="34" charset="0"/>
                        </a:rPr>
                        <a:t>Tipo de polímero</a:t>
                      </a:r>
                      <a:endParaRPr lang="es-MX" sz="2000" dirty="0">
                        <a:solidFill>
                          <a:srgbClr val="0000FF"/>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1213149">
                <a:tc>
                  <a:txBody>
                    <a:bodyPr/>
                    <a:lstStyle/>
                    <a:p>
                      <a:endParaRPr lang="es-MX" sz="20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000" b="1" dirty="0">
                          <a:solidFill>
                            <a:srgbClr val="0000FF"/>
                          </a:solidFill>
                          <a:latin typeface="Arial" pitchFamily="34" charset="0"/>
                          <a:cs typeface="Arial" pitchFamily="34" charset="0"/>
                        </a:rPr>
                        <a:t>Poliéster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91121">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000" b="1" dirty="0">
                          <a:solidFill>
                            <a:srgbClr val="0000FF"/>
                          </a:solidFill>
                          <a:latin typeface="Arial" pitchFamily="34" charset="0"/>
                          <a:cs typeface="Arial" pitchFamily="34" charset="0"/>
                        </a:rPr>
                        <a:t>Poliamida</a:t>
                      </a:r>
                      <a:br>
                        <a:rPr lang="es-MX" sz="2000" b="1" dirty="0">
                          <a:solidFill>
                            <a:srgbClr val="0000FF"/>
                          </a:solidFill>
                          <a:latin typeface="Arial" pitchFamily="34" charset="0"/>
                          <a:cs typeface="Arial" pitchFamily="34" charset="0"/>
                        </a:rPr>
                      </a:br>
                      <a:r>
                        <a:rPr lang="es-MX" sz="2000" b="1" dirty="0">
                          <a:solidFill>
                            <a:srgbClr val="0000FF"/>
                          </a:solidFill>
                          <a:latin typeface="Arial" pitchFamily="34" charset="0"/>
                          <a:cs typeface="Arial" pitchFamily="34" charset="0"/>
                        </a:rPr>
                        <a:t>(nylon)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52100">
                <a:tc>
                  <a:txBody>
                    <a:bodyPr/>
                    <a:lstStyle/>
                    <a:p>
                      <a:endParaRPr lang="es-MX" sz="20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000" b="1" dirty="0">
                          <a:solidFill>
                            <a:srgbClr val="0000FF"/>
                          </a:solidFill>
                          <a:latin typeface="Arial" pitchFamily="34" charset="0"/>
                          <a:cs typeface="Arial" pitchFamily="34" charset="0"/>
                        </a:rPr>
                        <a:t>Poliuretano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52156">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2000" b="1" dirty="0">
                          <a:solidFill>
                            <a:srgbClr val="0000FF"/>
                          </a:solidFill>
                          <a:latin typeface="Arial" pitchFamily="34" charset="0"/>
                          <a:cs typeface="Arial" pitchFamily="34" charset="0"/>
                        </a:rPr>
                        <a:t>Policarbonato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20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72389" name="Picture 5" descr="http://faculty.uscupstate.edu/llever/Polymer%20Resources/ste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08" y="4981592"/>
            <a:ext cx="1097948" cy="299440"/>
          </a:xfrm>
          <a:prstGeom prst="rect">
            <a:avLst/>
          </a:prstGeom>
          <a:noFill/>
          <a:extLst>
            <a:ext uri="{909E8E84-426E-40DD-AFC4-6F175D3DCCD1}">
              <a14:hiddenFill xmlns:a14="http://schemas.microsoft.com/office/drawing/2010/main">
                <a:solidFill>
                  <a:srgbClr val="FFFFFF"/>
                </a:solidFill>
              </a14:hiddenFill>
            </a:ext>
          </a:extLst>
        </p:spPr>
      </p:pic>
      <p:pic>
        <p:nvPicPr>
          <p:cNvPr id="272391" name="Picture 7" descr="http://faculty.uscupstate.edu/llever/Polymer%20Resources/step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50" y="1648087"/>
            <a:ext cx="2048101" cy="885308"/>
          </a:xfrm>
          <a:prstGeom prst="rect">
            <a:avLst/>
          </a:prstGeom>
          <a:noFill/>
          <a:extLst>
            <a:ext uri="{909E8E84-426E-40DD-AFC4-6F175D3DCCD1}">
              <a14:hiddenFill xmlns:a14="http://schemas.microsoft.com/office/drawing/2010/main">
                <a:solidFill>
                  <a:srgbClr val="FFFFFF"/>
                </a:solidFill>
              </a14:hiddenFill>
            </a:ext>
          </a:extLst>
        </p:spPr>
      </p:pic>
      <p:pic>
        <p:nvPicPr>
          <p:cNvPr id="272392" name="Picture 8" descr="http://faculty.uscupstate.edu/llever/Polymer%20Resources/step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53" y="2900589"/>
            <a:ext cx="1329860" cy="346920"/>
          </a:xfrm>
          <a:prstGeom prst="rect">
            <a:avLst/>
          </a:prstGeom>
          <a:noFill/>
          <a:extLst>
            <a:ext uri="{909E8E84-426E-40DD-AFC4-6F175D3DCCD1}">
              <a14:hiddenFill xmlns:a14="http://schemas.microsoft.com/office/drawing/2010/main">
                <a:solidFill>
                  <a:srgbClr val="FFFFFF"/>
                </a:solidFill>
              </a14:hiddenFill>
            </a:ext>
          </a:extLst>
        </p:spPr>
      </p:pic>
      <p:pic>
        <p:nvPicPr>
          <p:cNvPr id="272393" name="Picture 9" descr="http://faculty.uscupstate.edu/llever/Polymer%20Resources/step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003" y="1639472"/>
            <a:ext cx="1697774" cy="577243"/>
          </a:xfrm>
          <a:prstGeom prst="rect">
            <a:avLst/>
          </a:prstGeom>
          <a:noFill/>
          <a:extLst>
            <a:ext uri="{909E8E84-426E-40DD-AFC4-6F175D3DCCD1}">
              <a14:hiddenFill xmlns:a14="http://schemas.microsoft.com/office/drawing/2010/main">
                <a:solidFill>
                  <a:srgbClr val="FFFFFF"/>
                </a:solidFill>
              </a14:hiddenFill>
            </a:ext>
          </a:extLst>
        </p:spPr>
      </p:pic>
      <p:pic>
        <p:nvPicPr>
          <p:cNvPr id="272394" name="Picture 10" descr="http://faculty.uscupstate.edu/llever/Polymer%20Resources/step8.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107" y="2935371"/>
            <a:ext cx="2042684" cy="855077"/>
          </a:xfrm>
          <a:prstGeom prst="rect">
            <a:avLst/>
          </a:prstGeom>
          <a:noFill/>
          <a:extLst>
            <a:ext uri="{909E8E84-426E-40DD-AFC4-6F175D3DCCD1}">
              <a14:hiddenFill xmlns:a14="http://schemas.microsoft.com/office/drawing/2010/main">
                <a:solidFill>
                  <a:srgbClr val="FFFFFF"/>
                </a:solidFill>
              </a14:hiddenFill>
            </a:ext>
          </a:extLst>
        </p:spPr>
      </p:pic>
      <p:pic>
        <p:nvPicPr>
          <p:cNvPr id="272395" name="Picture 11" descr="http://faculty.uscupstate.edu/llever/Polymer%20Resources/ste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58" y="4081135"/>
            <a:ext cx="1140898" cy="311154"/>
          </a:xfrm>
          <a:prstGeom prst="rect">
            <a:avLst/>
          </a:prstGeom>
          <a:noFill/>
          <a:extLst>
            <a:ext uri="{909E8E84-426E-40DD-AFC4-6F175D3DCCD1}">
              <a14:hiddenFill xmlns:a14="http://schemas.microsoft.com/office/drawing/2010/main">
                <a:solidFill>
                  <a:srgbClr val="FFFFFF"/>
                </a:solidFill>
              </a14:hiddenFill>
            </a:ext>
          </a:extLst>
        </p:spPr>
      </p:pic>
      <p:pic>
        <p:nvPicPr>
          <p:cNvPr id="272396" name="Picture 12" descr="http://faculty.uscupstate.edu/llever/Polymer%20Resources/step1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4459" y="4015676"/>
            <a:ext cx="2276911" cy="394840"/>
          </a:xfrm>
          <a:prstGeom prst="rect">
            <a:avLst/>
          </a:prstGeom>
          <a:noFill/>
          <a:extLst>
            <a:ext uri="{909E8E84-426E-40DD-AFC4-6F175D3DCCD1}">
              <a14:hiddenFill xmlns:a14="http://schemas.microsoft.com/office/drawing/2010/main">
                <a:solidFill>
                  <a:srgbClr val="FFFFFF"/>
                </a:solidFill>
              </a14:hiddenFill>
            </a:ext>
          </a:extLst>
        </p:spPr>
      </p:pic>
      <p:pic>
        <p:nvPicPr>
          <p:cNvPr id="272397" name="Picture 13" descr="http://faculty.uscupstate.edu/llever/Polymer%20Resources/step13.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3997449"/>
            <a:ext cx="2292450" cy="721099"/>
          </a:xfrm>
          <a:prstGeom prst="rect">
            <a:avLst/>
          </a:prstGeom>
          <a:noFill/>
          <a:extLst>
            <a:ext uri="{909E8E84-426E-40DD-AFC4-6F175D3DCCD1}">
              <a14:hiddenFill xmlns:a14="http://schemas.microsoft.com/office/drawing/2010/main">
                <a:solidFill>
                  <a:srgbClr val="FFFFFF"/>
                </a:solidFill>
              </a14:hiddenFill>
            </a:ext>
          </a:extLst>
        </p:spPr>
      </p:pic>
      <p:pic>
        <p:nvPicPr>
          <p:cNvPr id="272398" name="Picture 14" descr="http://faculty.uscupstate.edu/llever/Polymer%20Resources/ste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17" y="1743805"/>
            <a:ext cx="1351445" cy="368576"/>
          </a:xfrm>
          <a:prstGeom prst="rect">
            <a:avLst/>
          </a:prstGeom>
          <a:noFill/>
          <a:extLst>
            <a:ext uri="{909E8E84-426E-40DD-AFC4-6F175D3DCCD1}">
              <a14:hiddenFill xmlns:a14="http://schemas.microsoft.com/office/drawing/2010/main">
                <a:solidFill>
                  <a:srgbClr val="FFFFFF"/>
                </a:solidFill>
              </a14:hiddenFill>
            </a:ext>
          </a:extLst>
        </p:spPr>
      </p:pic>
      <p:pic>
        <p:nvPicPr>
          <p:cNvPr id="272399" name="Picture 15" descr="http://faculty.uscupstate.edu/llever/Polymer%20Resources/step1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9917" y="5017061"/>
            <a:ext cx="818628" cy="608723"/>
          </a:xfrm>
          <a:prstGeom prst="rect">
            <a:avLst/>
          </a:prstGeom>
          <a:noFill/>
          <a:extLst>
            <a:ext uri="{909E8E84-426E-40DD-AFC4-6F175D3DCCD1}">
              <a14:hiddenFill xmlns:a14="http://schemas.microsoft.com/office/drawing/2010/main">
                <a:solidFill>
                  <a:srgbClr val="FFFFFF"/>
                </a:solidFill>
              </a14:hiddenFill>
            </a:ext>
          </a:extLst>
        </p:spPr>
      </p:pic>
      <p:pic>
        <p:nvPicPr>
          <p:cNvPr id="272400" name="Picture 16" descr="http://faculty.uscupstate.edu/llever/Polymer%20Resources/step15.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0914" y="4973147"/>
            <a:ext cx="1687070" cy="108227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2818" y="2168528"/>
            <a:ext cx="752129" cy="338554"/>
          </a:xfrm>
          <a:prstGeom prst="rect">
            <a:avLst/>
          </a:prstGeom>
        </p:spPr>
        <p:txBody>
          <a:bodyPr wrap="none">
            <a:spAutoFit/>
          </a:bodyPr>
          <a:lstStyle/>
          <a:p>
            <a:pPr algn="ctr"/>
            <a:r>
              <a:rPr lang="es-MX" sz="1600" dirty="0" err="1">
                <a:solidFill>
                  <a:srgbClr val="0000FF"/>
                </a:solidFill>
              </a:rPr>
              <a:t>Dioles</a:t>
            </a:r>
            <a:endParaRPr lang="es-MX" sz="1600" dirty="0">
              <a:solidFill>
                <a:srgbClr val="0000FF"/>
              </a:solidFill>
            </a:endParaRPr>
          </a:p>
        </p:txBody>
      </p:sp>
      <p:sp>
        <p:nvSpPr>
          <p:cNvPr id="18" name="17 Rectángulo"/>
          <p:cNvSpPr/>
          <p:nvPr/>
        </p:nvSpPr>
        <p:spPr>
          <a:xfrm>
            <a:off x="424614" y="4379000"/>
            <a:ext cx="752129" cy="338554"/>
          </a:xfrm>
          <a:prstGeom prst="rect">
            <a:avLst/>
          </a:prstGeom>
        </p:spPr>
        <p:txBody>
          <a:bodyPr wrap="none">
            <a:spAutoFit/>
          </a:bodyPr>
          <a:lstStyle/>
          <a:p>
            <a:pPr algn="ctr"/>
            <a:r>
              <a:rPr lang="es-MX" sz="1600" dirty="0" err="1">
                <a:solidFill>
                  <a:srgbClr val="0000FF"/>
                </a:solidFill>
              </a:rPr>
              <a:t>Dioles</a:t>
            </a:r>
            <a:endParaRPr lang="es-MX" sz="1600" dirty="0">
              <a:solidFill>
                <a:srgbClr val="0000FF"/>
              </a:solidFill>
            </a:endParaRPr>
          </a:p>
        </p:txBody>
      </p:sp>
      <p:sp>
        <p:nvSpPr>
          <p:cNvPr id="19" name="18 Rectángulo"/>
          <p:cNvSpPr/>
          <p:nvPr/>
        </p:nvSpPr>
        <p:spPr>
          <a:xfrm>
            <a:off x="509207" y="5256733"/>
            <a:ext cx="752129" cy="338554"/>
          </a:xfrm>
          <a:prstGeom prst="rect">
            <a:avLst/>
          </a:prstGeom>
        </p:spPr>
        <p:txBody>
          <a:bodyPr wrap="none">
            <a:spAutoFit/>
          </a:bodyPr>
          <a:lstStyle/>
          <a:p>
            <a:pPr algn="ctr"/>
            <a:r>
              <a:rPr lang="es-MX" sz="1600" dirty="0" err="1">
                <a:solidFill>
                  <a:srgbClr val="0000FF"/>
                </a:solidFill>
              </a:rPr>
              <a:t>Dioles</a:t>
            </a:r>
            <a:endParaRPr lang="es-MX" sz="1600" dirty="0">
              <a:solidFill>
                <a:srgbClr val="0000FF"/>
              </a:solidFill>
            </a:endParaRPr>
          </a:p>
        </p:txBody>
      </p:sp>
      <p:sp>
        <p:nvSpPr>
          <p:cNvPr id="20" name="19 Rectángulo"/>
          <p:cNvSpPr/>
          <p:nvPr/>
        </p:nvSpPr>
        <p:spPr>
          <a:xfrm>
            <a:off x="320152" y="3362911"/>
            <a:ext cx="1037463" cy="338554"/>
          </a:xfrm>
          <a:prstGeom prst="rect">
            <a:avLst/>
          </a:prstGeom>
        </p:spPr>
        <p:txBody>
          <a:bodyPr wrap="none">
            <a:spAutoFit/>
          </a:bodyPr>
          <a:lstStyle/>
          <a:p>
            <a:pPr algn="ctr"/>
            <a:r>
              <a:rPr lang="es-MX" sz="1600" dirty="0" err="1">
                <a:solidFill>
                  <a:srgbClr val="0000FF"/>
                </a:solidFill>
              </a:rPr>
              <a:t>Diaminas</a:t>
            </a:r>
            <a:endParaRPr lang="es-MX" sz="1600" dirty="0">
              <a:solidFill>
                <a:srgbClr val="0000FF"/>
              </a:solidFill>
            </a:endParaRPr>
          </a:p>
        </p:txBody>
      </p:sp>
      <p:sp>
        <p:nvSpPr>
          <p:cNvPr id="21" name="20 Rectángulo"/>
          <p:cNvSpPr/>
          <p:nvPr/>
        </p:nvSpPr>
        <p:spPr>
          <a:xfrm>
            <a:off x="2159841" y="2319570"/>
            <a:ext cx="1925527" cy="338554"/>
          </a:xfrm>
          <a:prstGeom prst="rect">
            <a:avLst/>
          </a:prstGeom>
        </p:spPr>
        <p:txBody>
          <a:bodyPr wrap="none">
            <a:spAutoFit/>
          </a:bodyPr>
          <a:lstStyle/>
          <a:p>
            <a:pPr algn="ctr"/>
            <a:r>
              <a:rPr lang="es-MX" sz="1600" dirty="0">
                <a:solidFill>
                  <a:srgbClr val="0000FF"/>
                </a:solidFill>
              </a:rPr>
              <a:t>Ácido </a:t>
            </a:r>
            <a:r>
              <a:rPr lang="es-MX" sz="1600" dirty="0" err="1">
                <a:solidFill>
                  <a:srgbClr val="0000FF"/>
                </a:solidFill>
              </a:rPr>
              <a:t>Dicarboxílico</a:t>
            </a:r>
            <a:endParaRPr lang="es-MX" sz="1600" dirty="0">
              <a:solidFill>
                <a:srgbClr val="0000FF"/>
              </a:solidFill>
            </a:endParaRPr>
          </a:p>
        </p:txBody>
      </p:sp>
      <p:pic>
        <p:nvPicPr>
          <p:cNvPr id="22" name="Picture 9" descr="http://faculty.uscupstate.edu/llever/Polymer%20Resources/step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003" y="2839543"/>
            <a:ext cx="1697774" cy="577243"/>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2337144" y="3475747"/>
            <a:ext cx="1925527" cy="338554"/>
          </a:xfrm>
          <a:prstGeom prst="rect">
            <a:avLst/>
          </a:prstGeom>
        </p:spPr>
        <p:txBody>
          <a:bodyPr wrap="none">
            <a:spAutoFit/>
          </a:bodyPr>
          <a:lstStyle/>
          <a:p>
            <a:pPr algn="ctr"/>
            <a:r>
              <a:rPr lang="es-MX" sz="1600" dirty="0">
                <a:solidFill>
                  <a:srgbClr val="0000FF"/>
                </a:solidFill>
              </a:rPr>
              <a:t>Ácido </a:t>
            </a:r>
            <a:r>
              <a:rPr lang="es-MX" sz="1600" dirty="0" err="1">
                <a:solidFill>
                  <a:srgbClr val="0000FF"/>
                </a:solidFill>
              </a:rPr>
              <a:t>Dicarboxílico</a:t>
            </a:r>
            <a:endParaRPr lang="es-MX" sz="1600" dirty="0">
              <a:solidFill>
                <a:srgbClr val="0000FF"/>
              </a:solidFill>
            </a:endParaRPr>
          </a:p>
        </p:txBody>
      </p:sp>
      <p:sp>
        <p:nvSpPr>
          <p:cNvPr id="24" name="23 Rectángulo"/>
          <p:cNvSpPr/>
          <p:nvPr/>
        </p:nvSpPr>
        <p:spPr>
          <a:xfrm>
            <a:off x="2337144" y="4458598"/>
            <a:ext cx="1298752" cy="338554"/>
          </a:xfrm>
          <a:prstGeom prst="rect">
            <a:avLst/>
          </a:prstGeom>
        </p:spPr>
        <p:txBody>
          <a:bodyPr wrap="none">
            <a:spAutoFit/>
          </a:bodyPr>
          <a:lstStyle/>
          <a:p>
            <a:pPr algn="ctr"/>
            <a:r>
              <a:rPr lang="es-MX" sz="1600" dirty="0" err="1">
                <a:solidFill>
                  <a:srgbClr val="0000FF"/>
                </a:solidFill>
              </a:rPr>
              <a:t>Diisocianato</a:t>
            </a:r>
            <a:endParaRPr lang="es-MX" sz="1600" dirty="0">
              <a:solidFill>
                <a:srgbClr val="0000FF"/>
              </a:solidFill>
            </a:endParaRPr>
          </a:p>
        </p:txBody>
      </p:sp>
      <p:sp>
        <p:nvSpPr>
          <p:cNvPr id="25" name="24 Rectángulo"/>
          <p:cNvSpPr/>
          <p:nvPr/>
        </p:nvSpPr>
        <p:spPr>
          <a:xfrm>
            <a:off x="2507395" y="5805264"/>
            <a:ext cx="981359" cy="338554"/>
          </a:xfrm>
          <a:prstGeom prst="rect">
            <a:avLst/>
          </a:prstGeom>
        </p:spPr>
        <p:txBody>
          <a:bodyPr wrap="none">
            <a:spAutoFit/>
          </a:bodyPr>
          <a:lstStyle/>
          <a:p>
            <a:pPr algn="ctr"/>
            <a:r>
              <a:rPr lang="es-MX" sz="1600" dirty="0" err="1">
                <a:solidFill>
                  <a:srgbClr val="0000FF"/>
                </a:solidFill>
              </a:rPr>
              <a:t>Fósgeno</a:t>
            </a:r>
            <a:endParaRPr lang="es-MX" sz="1600" dirty="0">
              <a:solidFill>
                <a:srgbClr val="0000FF"/>
              </a:solidFill>
            </a:endParaRPr>
          </a:p>
        </p:txBody>
      </p:sp>
    </p:spTree>
    <p:extLst>
      <p:ext uri="{BB962C8B-B14F-4D97-AF65-F5344CB8AC3E}">
        <p14:creationId xmlns:p14="http://schemas.microsoft.com/office/powerpoint/2010/main" val="2039377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569894366"/>
              </p:ext>
            </p:extLst>
          </p:nvPr>
        </p:nvGraphicFramePr>
        <p:xfrm>
          <a:off x="548967" y="308102"/>
          <a:ext cx="8606730" cy="6217242"/>
        </p:xfrm>
        <a:graphic>
          <a:graphicData uri="http://schemas.openxmlformats.org/drawingml/2006/table">
            <a:tbl>
              <a:tblPr>
                <a:tableStyleId>{616DA210-FB5B-4158-B5E0-FEB733F419BA}</a:tableStyleId>
              </a:tblPr>
              <a:tblGrid>
                <a:gridCol w="1756526">
                  <a:extLst>
                    <a:ext uri="{9D8B030D-6E8A-4147-A177-3AD203B41FA5}">
                      <a16:colId xmlns:a16="http://schemas.microsoft.com/office/drawing/2014/main" val="20000"/>
                    </a:ext>
                  </a:extLst>
                </a:gridCol>
                <a:gridCol w="2402823">
                  <a:extLst>
                    <a:ext uri="{9D8B030D-6E8A-4147-A177-3AD203B41FA5}">
                      <a16:colId xmlns:a16="http://schemas.microsoft.com/office/drawing/2014/main" val="20001"/>
                    </a:ext>
                  </a:extLst>
                </a:gridCol>
                <a:gridCol w="2863205">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794229">
                <a:tc>
                  <a:txBody>
                    <a:bodyPr/>
                    <a:lstStyle/>
                    <a:p>
                      <a:pPr algn="ctr"/>
                      <a:r>
                        <a:rPr lang="es-MX" sz="2000" b="1" dirty="0">
                          <a:solidFill>
                            <a:srgbClr val="0000FF"/>
                          </a:solidFill>
                          <a:effectLst/>
                          <a:latin typeface="Arial" pitchFamily="34" charset="0"/>
                          <a:cs typeface="Arial" pitchFamily="34" charset="0"/>
                        </a:rPr>
                        <a:t>Polímero</a:t>
                      </a:r>
                    </a:p>
                  </a:txBody>
                  <a:tcPr marL="47625" marR="47625" marT="47625" marB="47625" anchor="ctr"/>
                </a:tc>
                <a:tc>
                  <a:txBody>
                    <a:bodyPr/>
                    <a:lstStyle/>
                    <a:p>
                      <a:pPr algn="ctr"/>
                      <a:r>
                        <a:rPr lang="es-MX" sz="2000" b="1" dirty="0">
                          <a:solidFill>
                            <a:srgbClr val="0000FF"/>
                          </a:solidFill>
                          <a:effectLst/>
                          <a:latin typeface="Arial" pitchFamily="34" charset="0"/>
                          <a:cs typeface="Arial" pitchFamily="34" charset="0"/>
                        </a:rPr>
                        <a:t>Monómero</a:t>
                      </a:r>
                    </a:p>
                  </a:txBody>
                  <a:tcPr marL="47625" marR="47625" marT="47625" marB="47625" anchor="ctr"/>
                </a:tc>
                <a:tc>
                  <a:txBody>
                    <a:bodyPr/>
                    <a:lstStyle/>
                    <a:p>
                      <a:pPr algn="ctr"/>
                      <a:r>
                        <a:rPr lang="es-MX" sz="2000" b="1" dirty="0">
                          <a:solidFill>
                            <a:srgbClr val="0000FF"/>
                          </a:solidFill>
                          <a:effectLst/>
                          <a:latin typeface="Arial" pitchFamily="34" charset="0"/>
                          <a:cs typeface="Arial" pitchFamily="34" charset="0"/>
                        </a:rPr>
                        <a:t>Fórmula</a:t>
                      </a:r>
                    </a:p>
                  </a:txBody>
                  <a:tcPr marL="47625" marR="47625" marT="47625" marB="47625" anchor="ctr"/>
                </a:tc>
                <a:tc>
                  <a:txBody>
                    <a:bodyPr/>
                    <a:lstStyle/>
                    <a:p>
                      <a:pPr algn="ctr"/>
                      <a:r>
                        <a:rPr lang="es-MX" sz="2000" b="1" dirty="0">
                          <a:solidFill>
                            <a:srgbClr val="0000FF"/>
                          </a:solidFill>
                          <a:effectLst/>
                          <a:latin typeface="Arial" pitchFamily="34" charset="0"/>
                          <a:cs typeface="Arial" pitchFamily="34" charset="0"/>
                        </a:rPr>
                        <a:t>Marca comercial</a:t>
                      </a:r>
                    </a:p>
                  </a:txBody>
                  <a:tcPr marL="47625" marR="47625" marT="47625" marB="47625" anchor="ctr"/>
                </a:tc>
                <a:extLst>
                  <a:ext uri="{0D108BD9-81ED-4DB2-BD59-A6C34878D82A}">
                    <a16:rowId xmlns:a16="http://schemas.microsoft.com/office/drawing/2014/main" val="10000"/>
                  </a:ext>
                </a:extLst>
              </a:tr>
              <a:tr h="794229">
                <a:tc>
                  <a:txBody>
                    <a:bodyPr/>
                    <a:lstStyle/>
                    <a:p>
                      <a:pPr algn="ctr"/>
                      <a:r>
                        <a:rPr lang="es-MX" u="none" dirty="0">
                          <a:solidFill>
                            <a:srgbClr val="0000FF"/>
                          </a:solidFill>
                          <a:effectLst/>
                          <a:latin typeface="Arial" pitchFamily="34" charset="0"/>
                          <a:cs typeface="Arial" pitchFamily="34" charset="0"/>
                        </a:rPr>
                        <a:t>Poliéster</a:t>
                      </a:r>
                      <a:endParaRPr lang="es-MX" b="1" u="none" dirty="0">
                        <a:solidFill>
                          <a:srgbClr val="0000FF"/>
                        </a:solidFill>
                        <a:effectLst/>
                        <a:latin typeface="Arial" pitchFamily="34" charset="0"/>
                        <a:cs typeface="Arial" pitchFamily="34" charset="0"/>
                      </a:endParaRPr>
                    </a:p>
                  </a:txBody>
                  <a:tcPr marL="47625" marR="47625" marT="47625" marB="47625" anchor="ctr"/>
                </a:tc>
                <a:tc>
                  <a:txBody>
                    <a:bodyPr/>
                    <a:lstStyle/>
                    <a:p>
                      <a:pPr algn="l"/>
                      <a:endParaRPr lang="es-MX">
                        <a:solidFill>
                          <a:srgbClr val="0000FF"/>
                        </a:solidFill>
                        <a:effectLst/>
                      </a:endParaRPr>
                    </a:p>
                  </a:txBody>
                  <a:tcPr marL="47625" marR="47625" marT="47625" marB="47625" anchor="ctr"/>
                </a:tc>
                <a:tc>
                  <a:txBody>
                    <a:bodyPr/>
                    <a:lstStyle/>
                    <a:p>
                      <a:pPr algn="l"/>
                      <a:endParaRPr lang="es-MX">
                        <a:solidFill>
                          <a:srgbClr val="0000FF"/>
                        </a:solidFill>
                        <a:effectLst/>
                      </a:endParaRPr>
                    </a:p>
                  </a:txBody>
                  <a:tcPr marL="47625" marR="47625" marT="47625" marB="47625" anchor="ctr"/>
                </a:tc>
                <a:tc>
                  <a:txBody>
                    <a:bodyPr/>
                    <a:lstStyle/>
                    <a:p>
                      <a:pPr algn="ctr"/>
                      <a:r>
                        <a:rPr lang="es-MX" dirty="0" err="1">
                          <a:solidFill>
                            <a:srgbClr val="0000FF"/>
                          </a:solidFill>
                          <a:effectLst/>
                          <a:latin typeface="Arial" pitchFamily="34" charset="0"/>
                          <a:cs typeface="Arial" pitchFamily="34" charset="0"/>
                        </a:rPr>
                        <a:t>Dacrón</a:t>
                      </a:r>
                      <a:endParaRPr lang="es-MX" dirty="0">
                        <a:solidFill>
                          <a:srgbClr val="0000FF"/>
                        </a:solidFill>
                        <a:effectLst/>
                        <a:latin typeface="Arial" pitchFamily="34" charset="0"/>
                        <a:cs typeface="Arial" pitchFamily="34" charset="0"/>
                      </a:endParaRPr>
                    </a:p>
                    <a:p>
                      <a:pPr algn="ctr"/>
                      <a:r>
                        <a:rPr lang="es-MX" dirty="0">
                          <a:solidFill>
                            <a:srgbClr val="0000FF"/>
                          </a:solidFill>
                          <a:effectLst/>
                          <a:latin typeface="Arial" pitchFamily="34" charset="0"/>
                          <a:cs typeface="Arial" pitchFamily="34" charset="0"/>
                        </a:rPr>
                        <a:t> </a:t>
                      </a:r>
                      <a:r>
                        <a:rPr lang="es-MX" dirty="0" err="1">
                          <a:solidFill>
                            <a:srgbClr val="0000FF"/>
                          </a:solidFill>
                          <a:effectLst/>
                          <a:latin typeface="Arial" pitchFamily="34" charset="0"/>
                          <a:cs typeface="Arial" pitchFamily="34" charset="0"/>
                        </a:rPr>
                        <a:t>Mylar</a:t>
                      </a:r>
                      <a:endParaRPr lang="es-MX" dirty="0">
                        <a:solidFill>
                          <a:srgbClr val="0000FF"/>
                        </a:solidFill>
                        <a:effectLst/>
                        <a:latin typeface="Arial" pitchFamily="34" charset="0"/>
                        <a:cs typeface="Arial" pitchFamily="34" charset="0"/>
                      </a:endParaRPr>
                    </a:p>
                  </a:txBody>
                  <a:tcPr marL="47625" marR="47625" marT="47625" marB="47625" anchor="ctr"/>
                </a:tc>
                <a:extLst>
                  <a:ext uri="{0D108BD9-81ED-4DB2-BD59-A6C34878D82A}">
                    <a16:rowId xmlns:a16="http://schemas.microsoft.com/office/drawing/2014/main" val="10001"/>
                  </a:ext>
                </a:extLst>
              </a:tr>
              <a:tr h="1244026">
                <a:tc>
                  <a:txBody>
                    <a:bodyPr/>
                    <a:lstStyle/>
                    <a:p>
                      <a:pPr algn="ctr"/>
                      <a:r>
                        <a:rPr lang="es-MX" u="none" dirty="0">
                          <a:solidFill>
                            <a:srgbClr val="0000FF"/>
                          </a:solidFill>
                          <a:effectLst/>
                          <a:latin typeface="Arial" pitchFamily="34" charset="0"/>
                          <a:cs typeface="Arial" pitchFamily="34" charset="0"/>
                        </a:rPr>
                        <a:t>Poliamidas</a:t>
                      </a:r>
                      <a:endParaRPr lang="es-MX" b="1" u="none" dirty="0">
                        <a:solidFill>
                          <a:srgbClr val="0000FF"/>
                        </a:solidFill>
                        <a:effectLst/>
                        <a:latin typeface="Arial" pitchFamily="34" charset="0"/>
                        <a:cs typeface="Arial" pitchFamily="34" charset="0"/>
                      </a:endParaRPr>
                    </a:p>
                  </a:txBody>
                  <a:tcPr marL="47625" marR="47625" marT="47625" marB="47625" anchor="ctr"/>
                </a:tc>
                <a:tc>
                  <a:txBody>
                    <a:bodyPr/>
                    <a:lstStyle/>
                    <a:p>
                      <a:pPr algn="l"/>
                      <a:endParaRPr lang="es-MX" dirty="0">
                        <a:solidFill>
                          <a:srgbClr val="0000FF"/>
                        </a:solidFill>
                        <a:effectLst/>
                      </a:endParaRPr>
                    </a:p>
                  </a:txBody>
                  <a:tcPr marL="47625" marR="47625" marT="47625" marB="47625" anchor="ctr"/>
                </a:tc>
                <a:tc>
                  <a:txBody>
                    <a:bodyPr/>
                    <a:lstStyle/>
                    <a:p>
                      <a:pPr algn="l"/>
                      <a:endParaRPr lang="es-MX">
                        <a:solidFill>
                          <a:srgbClr val="0000FF"/>
                        </a:solidFill>
                        <a:effectLst/>
                      </a:endParaRPr>
                    </a:p>
                  </a:txBody>
                  <a:tcPr marL="47625" marR="47625" marT="47625" marB="47625" anchor="ctr"/>
                </a:tc>
                <a:tc>
                  <a:txBody>
                    <a:bodyPr/>
                    <a:lstStyle/>
                    <a:p>
                      <a:pPr algn="ctr"/>
                      <a:r>
                        <a:rPr lang="es-MX" dirty="0">
                          <a:solidFill>
                            <a:srgbClr val="0000FF"/>
                          </a:solidFill>
                          <a:effectLst/>
                          <a:latin typeface="Arial" pitchFamily="34" charset="0"/>
                          <a:cs typeface="Arial" pitchFamily="34" charset="0"/>
                        </a:rPr>
                        <a:t>Nylon 6,6</a:t>
                      </a:r>
                    </a:p>
                    <a:p>
                      <a:pPr algn="l"/>
                      <a:endParaRPr lang="es-MX" dirty="0">
                        <a:solidFill>
                          <a:srgbClr val="0000FF"/>
                        </a:solidFill>
                        <a:effectLst/>
                        <a:latin typeface="Arial" pitchFamily="34" charset="0"/>
                        <a:cs typeface="Arial" pitchFamily="34" charset="0"/>
                      </a:endParaRPr>
                    </a:p>
                  </a:txBody>
                  <a:tcPr marL="47625" marR="47625" marT="47625" marB="47625" anchor="ctr"/>
                </a:tc>
                <a:extLst>
                  <a:ext uri="{0D108BD9-81ED-4DB2-BD59-A6C34878D82A}">
                    <a16:rowId xmlns:a16="http://schemas.microsoft.com/office/drawing/2014/main" val="10002"/>
                  </a:ext>
                </a:extLst>
              </a:tr>
              <a:tr h="1383760">
                <a:tc>
                  <a:txBody>
                    <a:bodyPr/>
                    <a:lstStyle/>
                    <a:p>
                      <a:pPr algn="ctr"/>
                      <a:r>
                        <a:rPr lang="es-MX" u="none" dirty="0">
                          <a:solidFill>
                            <a:srgbClr val="0000FF"/>
                          </a:solidFill>
                          <a:effectLst/>
                          <a:latin typeface="Arial" pitchFamily="34" charset="0"/>
                          <a:cs typeface="Arial" pitchFamily="34" charset="0"/>
                        </a:rPr>
                        <a:t>Fenol-formaldehído</a:t>
                      </a:r>
                    </a:p>
                    <a:p>
                      <a:pPr algn="ctr"/>
                      <a:r>
                        <a:rPr lang="es-MX" u="none" dirty="0" err="1">
                          <a:solidFill>
                            <a:srgbClr val="0000FF"/>
                          </a:solidFill>
                          <a:effectLst/>
                          <a:latin typeface="Arial" pitchFamily="34" charset="0"/>
                          <a:cs typeface="Arial" pitchFamily="34" charset="0"/>
                        </a:rPr>
                        <a:t>Termofijo</a:t>
                      </a:r>
                      <a:endParaRPr lang="es-MX" b="1" u="none" dirty="0">
                        <a:solidFill>
                          <a:srgbClr val="0000FF"/>
                        </a:solidFill>
                        <a:effectLst/>
                        <a:latin typeface="Arial" pitchFamily="34" charset="0"/>
                        <a:cs typeface="Arial" pitchFamily="34" charset="0"/>
                      </a:endParaRPr>
                    </a:p>
                  </a:txBody>
                  <a:tcPr marL="47625" marR="47625" marT="47625" marB="47625" anchor="ctr"/>
                </a:tc>
                <a:tc>
                  <a:txBody>
                    <a:bodyPr/>
                    <a:lstStyle/>
                    <a:p>
                      <a:pPr algn="l"/>
                      <a:endParaRPr lang="es-MX">
                        <a:solidFill>
                          <a:srgbClr val="0000FF"/>
                        </a:solidFill>
                        <a:effectLst/>
                      </a:endParaRPr>
                    </a:p>
                  </a:txBody>
                  <a:tcPr marL="47625" marR="47625" marT="47625" marB="47625" anchor="ctr"/>
                </a:tc>
                <a:tc>
                  <a:txBody>
                    <a:bodyPr/>
                    <a:lstStyle/>
                    <a:p>
                      <a:pPr algn="l"/>
                      <a:endParaRPr lang="es-MX">
                        <a:solidFill>
                          <a:srgbClr val="0000FF"/>
                        </a:solidFill>
                        <a:effectLst/>
                      </a:endParaRPr>
                    </a:p>
                  </a:txBody>
                  <a:tcPr marL="47625" marR="47625" marT="47625" marB="47625" anchor="ctr"/>
                </a:tc>
                <a:tc>
                  <a:txBody>
                    <a:bodyPr/>
                    <a:lstStyle/>
                    <a:p>
                      <a:pPr algn="ctr"/>
                      <a:r>
                        <a:rPr lang="es-MX" dirty="0">
                          <a:solidFill>
                            <a:srgbClr val="0000FF"/>
                          </a:solidFill>
                          <a:effectLst/>
                          <a:latin typeface="Arial" pitchFamily="34" charset="0"/>
                          <a:cs typeface="Arial" pitchFamily="34" charset="0"/>
                        </a:rPr>
                        <a:t>Bakelita</a:t>
                      </a:r>
                    </a:p>
                  </a:txBody>
                  <a:tcPr marL="47625" marR="47625" marT="47625" marB="47625" anchor="ctr"/>
                </a:tc>
                <a:extLst>
                  <a:ext uri="{0D108BD9-81ED-4DB2-BD59-A6C34878D82A}">
                    <a16:rowId xmlns:a16="http://schemas.microsoft.com/office/drawing/2014/main" val="10003"/>
                  </a:ext>
                </a:extLst>
              </a:tr>
              <a:tr h="794229">
                <a:tc>
                  <a:txBody>
                    <a:bodyPr/>
                    <a:lstStyle/>
                    <a:p>
                      <a:pPr algn="ctr"/>
                      <a:r>
                        <a:rPr lang="es-MX" u="none" dirty="0">
                          <a:solidFill>
                            <a:srgbClr val="0000FF"/>
                          </a:solidFill>
                          <a:effectLst/>
                          <a:latin typeface="Arial" pitchFamily="34" charset="0"/>
                          <a:cs typeface="Arial" pitchFamily="34" charset="0"/>
                        </a:rPr>
                        <a:t>Poliuretanos</a:t>
                      </a:r>
                      <a:endParaRPr lang="es-MX" b="1" u="none" dirty="0">
                        <a:solidFill>
                          <a:srgbClr val="0000FF"/>
                        </a:solidFill>
                        <a:effectLst/>
                        <a:latin typeface="Arial" pitchFamily="34" charset="0"/>
                        <a:cs typeface="Arial" pitchFamily="34" charset="0"/>
                      </a:endParaRPr>
                    </a:p>
                  </a:txBody>
                  <a:tcPr marL="47625" marR="47625" marT="47625" marB="47625" anchor="ctr"/>
                </a:tc>
                <a:tc>
                  <a:txBody>
                    <a:bodyPr/>
                    <a:lstStyle/>
                    <a:p>
                      <a:pPr algn="l"/>
                      <a:endParaRPr lang="es-MX" dirty="0">
                        <a:solidFill>
                          <a:srgbClr val="0000FF"/>
                        </a:solidFill>
                        <a:effectLst/>
                      </a:endParaRPr>
                    </a:p>
                  </a:txBody>
                  <a:tcPr marL="47625" marR="47625" marT="47625" marB="47625" anchor="ctr"/>
                </a:tc>
                <a:tc>
                  <a:txBody>
                    <a:bodyPr/>
                    <a:lstStyle/>
                    <a:p>
                      <a:pPr algn="l"/>
                      <a:endParaRPr lang="es-MX" dirty="0">
                        <a:solidFill>
                          <a:srgbClr val="0000FF"/>
                        </a:solidFill>
                        <a:effectLst/>
                      </a:endParaRPr>
                    </a:p>
                  </a:txBody>
                  <a:tcPr marL="47625" marR="47625" marT="47625" marB="47625" anchor="ctr"/>
                </a:tc>
                <a:tc>
                  <a:txBody>
                    <a:bodyPr/>
                    <a:lstStyle/>
                    <a:p>
                      <a:pPr algn="ctr"/>
                      <a:r>
                        <a:rPr lang="es-MX" dirty="0" err="1">
                          <a:solidFill>
                            <a:srgbClr val="0000FF"/>
                          </a:solidFill>
                          <a:effectLst/>
                          <a:latin typeface="Arial" pitchFamily="34" charset="0"/>
                          <a:cs typeface="Arial" pitchFamily="34" charset="0"/>
                        </a:rPr>
                        <a:t>Spandex</a:t>
                      </a:r>
                      <a:endParaRPr lang="es-MX" dirty="0">
                        <a:solidFill>
                          <a:srgbClr val="0000FF"/>
                        </a:solidFill>
                        <a:effectLst/>
                        <a:latin typeface="Arial" pitchFamily="34" charset="0"/>
                        <a:cs typeface="Arial" pitchFamily="34" charset="0"/>
                      </a:endParaRPr>
                    </a:p>
                  </a:txBody>
                  <a:tcPr marL="47625" marR="47625" marT="47625" marB="47625" anchor="ctr"/>
                </a:tc>
                <a:extLst>
                  <a:ext uri="{0D108BD9-81ED-4DB2-BD59-A6C34878D82A}">
                    <a16:rowId xmlns:a16="http://schemas.microsoft.com/office/drawing/2014/main" val="10004"/>
                  </a:ext>
                </a:extLst>
              </a:tr>
              <a:tr h="1206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u="none" dirty="0">
                          <a:solidFill>
                            <a:srgbClr val="0000FF"/>
                          </a:solidFill>
                          <a:effectLst/>
                          <a:latin typeface="Arial" pitchFamily="34" charset="0"/>
                          <a:cs typeface="Arial" pitchFamily="34" charset="0"/>
                        </a:rPr>
                        <a:t>Policarbonatos</a:t>
                      </a:r>
                    </a:p>
                    <a:p>
                      <a:pPr marL="0" marR="0" indent="0" algn="ctr" defTabSz="914400" rtl="0" eaLnBrk="1" fontAlgn="auto" latinLnBrk="0" hangingPunct="1">
                        <a:lnSpc>
                          <a:spcPct val="100000"/>
                        </a:lnSpc>
                        <a:spcBef>
                          <a:spcPts val="0"/>
                        </a:spcBef>
                        <a:spcAft>
                          <a:spcPts val="0"/>
                        </a:spcAft>
                        <a:buClrTx/>
                        <a:buSzTx/>
                        <a:buFontTx/>
                        <a:buNone/>
                        <a:tabLst/>
                        <a:defRPr/>
                      </a:pPr>
                      <a:r>
                        <a:rPr lang="es-MX" u="none" dirty="0">
                          <a:solidFill>
                            <a:srgbClr val="0000FF"/>
                          </a:solidFill>
                          <a:effectLst/>
                          <a:latin typeface="Arial" pitchFamily="34" charset="0"/>
                          <a:cs typeface="Arial" pitchFamily="34" charset="0"/>
                        </a:rPr>
                        <a:t>(Poliésteres)</a:t>
                      </a:r>
                      <a:endParaRPr lang="es-MX" b="1" u="none" dirty="0">
                        <a:solidFill>
                          <a:srgbClr val="0000FF"/>
                        </a:solidFill>
                        <a:effectLst/>
                        <a:latin typeface="Arial" pitchFamily="34" charset="0"/>
                        <a:cs typeface="Arial" pitchFamily="34" charset="0"/>
                      </a:endParaRPr>
                    </a:p>
                    <a:p>
                      <a:pPr algn="ctr"/>
                      <a:endParaRPr lang="es-MX" b="1" u="none" dirty="0">
                        <a:solidFill>
                          <a:srgbClr val="0000FF"/>
                        </a:solidFill>
                        <a:effectLst/>
                        <a:latin typeface="Arial" pitchFamily="34" charset="0"/>
                        <a:cs typeface="Arial" pitchFamily="34" charset="0"/>
                      </a:endParaRPr>
                    </a:p>
                  </a:txBody>
                  <a:tcPr marL="47625" marR="47625" marT="47625" marB="47625" anchor="ctr"/>
                </a:tc>
                <a:tc>
                  <a:txBody>
                    <a:bodyPr/>
                    <a:lstStyle/>
                    <a:p>
                      <a:pPr algn="l"/>
                      <a:endParaRPr lang="es-MX" dirty="0">
                        <a:solidFill>
                          <a:srgbClr val="0000FF"/>
                        </a:solidFill>
                        <a:effectLst/>
                      </a:endParaRPr>
                    </a:p>
                  </a:txBody>
                  <a:tcPr marL="47625" marR="47625" marT="47625" marB="47625" anchor="ctr"/>
                </a:tc>
                <a:tc>
                  <a:txBody>
                    <a:bodyPr/>
                    <a:lstStyle/>
                    <a:p>
                      <a:pPr algn="l"/>
                      <a:endParaRPr lang="es-MX" dirty="0">
                        <a:solidFill>
                          <a:srgbClr val="0000FF"/>
                        </a:solidFill>
                        <a:effectLst/>
                      </a:endParaRPr>
                    </a:p>
                  </a:txBody>
                  <a:tcPr marL="47625" marR="47625" marT="47625" marB="47625" anchor="ctr"/>
                </a:tc>
                <a:tc>
                  <a:txBody>
                    <a:bodyPr/>
                    <a:lstStyle/>
                    <a:p>
                      <a:pPr algn="ctr"/>
                      <a:r>
                        <a:rPr lang="es-MX" dirty="0">
                          <a:solidFill>
                            <a:srgbClr val="0000FF"/>
                          </a:solidFill>
                          <a:effectLst/>
                          <a:latin typeface="Arial" pitchFamily="34" charset="0"/>
                          <a:cs typeface="Arial" pitchFamily="34" charset="0"/>
                        </a:rPr>
                        <a:t>Lexan</a:t>
                      </a:r>
                    </a:p>
                  </a:txBody>
                  <a:tcPr marL="47625" marR="47625" marT="47625" marB="47625" anchor="ctr"/>
                </a:tc>
                <a:extLst>
                  <a:ext uri="{0D108BD9-81ED-4DB2-BD59-A6C34878D82A}">
                    <a16:rowId xmlns:a16="http://schemas.microsoft.com/office/drawing/2014/main" val="10005"/>
                  </a:ext>
                </a:extLst>
              </a:tr>
            </a:tbl>
          </a:graphicData>
        </a:graphic>
      </p:graphicFrame>
      <p:pic>
        <p:nvPicPr>
          <p:cNvPr id="274433" name="Picture 1" descr="http://www.essentialchemicalindustry.org/images/stories/530_Polymers/Polymers_2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33000" contrast="87000"/>
                    </a14:imgEffect>
                  </a14:imgLayer>
                </a14:imgProps>
              </a:ext>
              <a:ext uri="{28A0092B-C50C-407E-A947-70E740481C1C}">
                <a14:useLocalDpi xmlns:a14="http://schemas.microsoft.com/office/drawing/2010/main" val="0"/>
              </a:ext>
            </a:extLst>
          </a:blip>
          <a:srcRect/>
          <a:stretch>
            <a:fillRect/>
          </a:stretch>
        </p:blipFill>
        <p:spPr bwMode="auto">
          <a:xfrm>
            <a:off x="2619698" y="1196752"/>
            <a:ext cx="1450574" cy="592318"/>
          </a:xfrm>
          <a:prstGeom prst="rect">
            <a:avLst/>
          </a:prstGeom>
          <a:noFill/>
          <a:extLst>
            <a:ext uri="{909E8E84-426E-40DD-AFC4-6F175D3DCCD1}">
              <a14:hiddenFill xmlns:a14="http://schemas.microsoft.com/office/drawing/2010/main">
                <a:solidFill>
                  <a:srgbClr val="FFFFFF"/>
                </a:solidFill>
              </a14:hiddenFill>
            </a:ext>
          </a:extLst>
        </p:spPr>
      </p:pic>
      <p:pic>
        <p:nvPicPr>
          <p:cNvPr id="274434" name="Picture 2" descr="http://www.essentialchemicalindustry.org/images/stories/530_Polymers/Polymers_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036" y="1203017"/>
            <a:ext cx="1441887" cy="616079"/>
          </a:xfrm>
          <a:prstGeom prst="rect">
            <a:avLst/>
          </a:prstGeom>
          <a:noFill/>
          <a:extLst>
            <a:ext uri="{909E8E84-426E-40DD-AFC4-6F175D3DCCD1}">
              <a14:hiddenFill xmlns:a14="http://schemas.microsoft.com/office/drawing/2010/main">
                <a:solidFill>
                  <a:srgbClr val="FFFFFF"/>
                </a:solidFill>
              </a14:hiddenFill>
            </a:ext>
          </a:extLst>
        </p:spPr>
      </p:pic>
      <p:pic>
        <p:nvPicPr>
          <p:cNvPr id="274435" name="Picture 3" descr="http://www.essentialchemicalindustry.org/images/stories/530_Polymers/Polymers_22.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4000"/>
                    </a14:imgEffect>
                    <a14:imgEffect>
                      <a14:brightnessContrast bright="-31000" contrast="70000"/>
                    </a14:imgEffect>
                  </a14:imgLayer>
                </a14:imgProps>
              </a:ext>
              <a:ext uri="{28A0092B-C50C-407E-A947-70E740481C1C}">
                <a14:useLocalDpi xmlns:a14="http://schemas.microsoft.com/office/drawing/2010/main" val="0"/>
              </a:ext>
            </a:extLst>
          </a:blip>
          <a:srcRect/>
          <a:stretch>
            <a:fillRect/>
          </a:stretch>
        </p:blipFill>
        <p:spPr bwMode="auto">
          <a:xfrm>
            <a:off x="2718743" y="1972716"/>
            <a:ext cx="1565028" cy="1095520"/>
          </a:xfrm>
          <a:prstGeom prst="rect">
            <a:avLst/>
          </a:prstGeom>
          <a:noFill/>
          <a:extLst>
            <a:ext uri="{909E8E84-426E-40DD-AFC4-6F175D3DCCD1}">
              <a14:hiddenFill xmlns:a14="http://schemas.microsoft.com/office/drawing/2010/main">
                <a:solidFill>
                  <a:srgbClr val="FFFFFF"/>
                </a:solidFill>
              </a14:hiddenFill>
            </a:ext>
          </a:extLst>
        </p:spPr>
      </p:pic>
      <p:pic>
        <p:nvPicPr>
          <p:cNvPr id="274436" name="Picture 4" descr="http://www.essentialchemicalindustry.org/images/stories/530_Polymers/Polymers_2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2140545"/>
            <a:ext cx="2704590" cy="759861"/>
          </a:xfrm>
          <a:prstGeom prst="rect">
            <a:avLst/>
          </a:prstGeom>
          <a:noFill/>
          <a:extLst>
            <a:ext uri="{909E8E84-426E-40DD-AFC4-6F175D3DCCD1}">
              <a14:hiddenFill xmlns:a14="http://schemas.microsoft.com/office/drawing/2010/main">
                <a:solidFill>
                  <a:srgbClr val="FFFFFF"/>
                </a:solidFill>
              </a14:hiddenFill>
            </a:ext>
          </a:extLst>
        </p:spPr>
      </p:pic>
      <p:pic>
        <p:nvPicPr>
          <p:cNvPr id="274437" name="Picture 5" descr="http://www.essentialchemicalindustry.org/images/stories/530_Polymers/Polymers_24.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2000"/>
                    </a14:imgEffect>
                    <a14:imgEffect>
                      <a14:brightnessContrast bright="-37000" contrast="86000"/>
                    </a14:imgEffect>
                  </a14:imgLayer>
                </a14:imgProps>
              </a:ext>
              <a:ext uri="{28A0092B-C50C-407E-A947-70E740481C1C}">
                <a14:useLocalDpi xmlns:a14="http://schemas.microsoft.com/office/drawing/2010/main" val="0"/>
              </a:ext>
            </a:extLst>
          </a:blip>
          <a:srcRect/>
          <a:stretch>
            <a:fillRect/>
          </a:stretch>
        </p:blipFill>
        <p:spPr bwMode="auto">
          <a:xfrm>
            <a:off x="2902326" y="3276426"/>
            <a:ext cx="1381445" cy="939383"/>
          </a:xfrm>
          <a:prstGeom prst="rect">
            <a:avLst/>
          </a:prstGeom>
          <a:noFill/>
          <a:extLst>
            <a:ext uri="{909E8E84-426E-40DD-AFC4-6F175D3DCCD1}">
              <a14:hiddenFill xmlns:a14="http://schemas.microsoft.com/office/drawing/2010/main">
                <a:solidFill>
                  <a:srgbClr val="FFFFFF"/>
                </a:solidFill>
              </a14:hiddenFill>
            </a:ext>
          </a:extLst>
        </p:spPr>
      </p:pic>
      <p:pic>
        <p:nvPicPr>
          <p:cNvPr id="274438" name="Picture 6" descr="http://www.essentialchemicalindustry.org/images/stories/530_Polymers/Polymers_25.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1000"/>
                    </a14:imgEffect>
                    <a14:imgEffect>
                      <a14:brightnessContrast bright="-35000" contrast="86000"/>
                    </a14:imgEffect>
                  </a14:imgLayer>
                </a14:imgProps>
              </a:ext>
              <a:ext uri="{28A0092B-C50C-407E-A947-70E740481C1C}">
                <a14:useLocalDpi xmlns:a14="http://schemas.microsoft.com/office/drawing/2010/main" val="0"/>
              </a:ext>
            </a:extLst>
          </a:blip>
          <a:srcRect/>
          <a:stretch>
            <a:fillRect/>
          </a:stretch>
        </p:blipFill>
        <p:spPr bwMode="auto">
          <a:xfrm>
            <a:off x="5005314" y="3284427"/>
            <a:ext cx="2270010" cy="1013938"/>
          </a:xfrm>
          <a:prstGeom prst="rect">
            <a:avLst/>
          </a:prstGeom>
          <a:noFill/>
          <a:extLst>
            <a:ext uri="{909E8E84-426E-40DD-AFC4-6F175D3DCCD1}">
              <a14:hiddenFill xmlns:a14="http://schemas.microsoft.com/office/drawing/2010/main">
                <a:solidFill>
                  <a:srgbClr val="FFFFFF"/>
                </a:solidFill>
              </a14:hiddenFill>
            </a:ext>
          </a:extLst>
        </p:spPr>
      </p:pic>
      <p:pic>
        <p:nvPicPr>
          <p:cNvPr id="274439" name="Picture 7" descr="http://www.essentialchemicalindustry.org/images/stories/530_Polymers/Polymers_2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61000"/>
                    </a14:imgEffect>
                    <a14:imgEffect>
                      <a14:brightnessContrast bright="-18000" contrast="59000"/>
                    </a14:imgEffect>
                  </a14:imgLayer>
                </a14:imgProps>
              </a:ext>
              <a:ext uri="{28A0092B-C50C-407E-A947-70E740481C1C}">
                <a14:useLocalDpi xmlns:a14="http://schemas.microsoft.com/office/drawing/2010/main" val="0"/>
              </a:ext>
            </a:extLst>
          </a:blip>
          <a:srcRect/>
          <a:stretch>
            <a:fillRect/>
          </a:stretch>
        </p:blipFill>
        <p:spPr bwMode="auto">
          <a:xfrm>
            <a:off x="2468465" y="4604371"/>
            <a:ext cx="2205633" cy="630181"/>
          </a:xfrm>
          <a:prstGeom prst="rect">
            <a:avLst/>
          </a:prstGeom>
          <a:noFill/>
          <a:extLst>
            <a:ext uri="{909E8E84-426E-40DD-AFC4-6F175D3DCCD1}">
              <a14:hiddenFill xmlns:a14="http://schemas.microsoft.com/office/drawing/2010/main">
                <a:solidFill>
                  <a:srgbClr val="FFFFFF"/>
                </a:solidFill>
              </a14:hiddenFill>
            </a:ext>
          </a:extLst>
        </p:spPr>
      </p:pic>
      <p:pic>
        <p:nvPicPr>
          <p:cNvPr id="274440" name="Picture 8" descr="http://www.essentialchemicalindustry.org/images/stories/530_Polymers/Polymers_27.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8000"/>
                    </a14:imgEffect>
                    <a14:imgEffect>
                      <a14:brightnessContrast bright="-35000" contrast="72000"/>
                    </a14:imgEffect>
                  </a14:imgLayer>
                </a14:imgProps>
              </a:ext>
              <a:ext uri="{28A0092B-C50C-407E-A947-70E740481C1C}">
                <a14:useLocalDpi xmlns:a14="http://schemas.microsoft.com/office/drawing/2010/main" val="0"/>
              </a:ext>
            </a:extLst>
          </a:blip>
          <a:srcRect/>
          <a:stretch>
            <a:fillRect/>
          </a:stretch>
        </p:blipFill>
        <p:spPr bwMode="auto">
          <a:xfrm>
            <a:off x="4914353" y="4610731"/>
            <a:ext cx="2451931" cy="674281"/>
          </a:xfrm>
          <a:prstGeom prst="rect">
            <a:avLst/>
          </a:prstGeom>
          <a:noFill/>
          <a:extLst>
            <a:ext uri="{909E8E84-426E-40DD-AFC4-6F175D3DCCD1}">
              <a14:hiddenFill xmlns:a14="http://schemas.microsoft.com/office/drawing/2010/main">
                <a:solidFill>
                  <a:srgbClr val="FFFFFF"/>
                </a:solidFill>
              </a14:hiddenFill>
            </a:ext>
          </a:extLst>
        </p:spPr>
      </p:pic>
      <p:pic>
        <p:nvPicPr>
          <p:cNvPr id="264194"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rightnessContrast bright="-21000" contrast="100000"/>
                    </a14:imgEffect>
                  </a14:imgLayer>
                </a14:imgProps>
              </a:ext>
              <a:ext uri="{28A0092B-C50C-407E-A947-70E740481C1C}">
                <a14:useLocalDpi xmlns:a14="http://schemas.microsoft.com/office/drawing/2010/main" val="0"/>
              </a:ext>
            </a:extLst>
          </a:blip>
          <a:srcRect t="45473" r="73392" b="42078"/>
          <a:stretch/>
        </p:blipFill>
        <p:spPr bwMode="auto">
          <a:xfrm>
            <a:off x="5031954" y="5368850"/>
            <a:ext cx="2264500" cy="101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18">
            <a:extLst>
              <a:ext uri="{BEBA8EAE-BF5A-486C-A8C5-ECC9F3942E4B}">
                <a14:imgProps xmlns:a14="http://schemas.microsoft.com/office/drawing/2010/main">
                  <a14:imgLayer r:embed="rId17">
                    <a14:imgEffect>
                      <a14:brightnessContrast bright="-19000" contrast="71000"/>
                    </a14:imgEffect>
                  </a14:imgLayer>
                </a14:imgProps>
              </a:ext>
              <a:ext uri="{28A0092B-C50C-407E-A947-70E740481C1C}">
                <a14:useLocalDpi xmlns:a14="http://schemas.microsoft.com/office/drawing/2010/main" val="0"/>
              </a:ext>
            </a:extLst>
          </a:blip>
          <a:srcRect l="54120" t="45473" r="21718" b="42078"/>
          <a:stretch/>
        </p:blipFill>
        <p:spPr bwMode="auto">
          <a:xfrm>
            <a:off x="2526116" y="5445224"/>
            <a:ext cx="1901867" cy="94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22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3 Rectángulo"/>
          <p:cNvSpPr>
            <a:spLocks noChangeArrowheads="1"/>
          </p:cNvSpPr>
          <p:nvPr/>
        </p:nvSpPr>
        <p:spPr bwMode="auto">
          <a:xfrm>
            <a:off x="611188" y="998538"/>
            <a:ext cx="8413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400"/>
              <a:t>La síntesis de compuestos para el estudio de propiedades físicas o químicas (investigación básica)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494" y="1196752"/>
            <a:ext cx="3259138" cy="253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2 CuadroTexto"/>
          <p:cNvSpPr txBox="1">
            <a:spLocks noChangeArrowheads="1"/>
          </p:cNvSpPr>
          <p:nvPr/>
        </p:nvSpPr>
        <p:spPr bwMode="auto">
          <a:xfrm>
            <a:off x="2745581" y="4005064"/>
            <a:ext cx="4144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dirty="0">
                <a:solidFill>
                  <a:srgbClr val="0000FF"/>
                </a:solidFill>
                <a:latin typeface="Arial" pitchFamily="34" charset="0"/>
              </a:rPr>
              <a:t>Síntesis de moléculas interesantes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2" descr="http://chemwiki.ucdavis.edu/@api/deki/files/15900/=index.png?revision=1&amp;size=bestfit&amp;width=684&amp;height=460"/>
          <p:cNvPicPr>
            <a:picLocks noChangeAspect="1" noChangeArrowheads="1"/>
          </p:cNvPicPr>
          <p:nvPr/>
        </p:nvPicPr>
        <p:blipFill rotWithShape="1">
          <a:blip r:embed="rId2">
            <a:extLst>
              <a:ext uri="{28A0092B-C50C-407E-A947-70E740481C1C}">
                <a14:useLocalDpi xmlns:a14="http://schemas.microsoft.com/office/drawing/2010/main" val="0"/>
              </a:ext>
            </a:extLst>
          </a:blip>
          <a:srcRect t="6385" r="17859" b="43925"/>
          <a:stretch/>
        </p:blipFill>
        <p:spPr bwMode="auto">
          <a:xfrm>
            <a:off x="323528" y="1324248"/>
            <a:ext cx="8496011"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29983" y="1108775"/>
            <a:ext cx="1361697" cy="400110"/>
          </a:xfrm>
          <a:prstGeom prst="rect">
            <a:avLst/>
          </a:prstGeom>
          <a:solidFill>
            <a:schemeClr val="tx1"/>
          </a:solidFill>
        </p:spPr>
        <p:txBody>
          <a:bodyPr wrap="square" rtlCol="0">
            <a:spAutoFit/>
          </a:bodyPr>
          <a:lstStyle/>
          <a:p>
            <a:r>
              <a:rPr lang="es-MX" dirty="0">
                <a:solidFill>
                  <a:srgbClr val="0000FF"/>
                </a:solidFill>
              </a:rPr>
              <a:t>Poliéster</a:t>
            </a:r>
          </a:p>
        </p:txBody>
      </p:sp>
      <p:sp>
        <p:nvSpPr>
          <p:cNvPr id="4" name="3 CuadroTexto"/>
          <p:cNvSpPr txBox="1"/>
          <p:nvPr/>
        </p:nvSpPr>
        <p:spPr>
          <a:xfrm>
            <a:off x="4437931" y="1516722"/>
            <a:ext cx="740908" cy="400110"/>
          </a:xfrm>
          <a:prstGeom prst="rect">
            <a:avLst/>
          </a:prstGeom>
          <a:solidFill>
            <a:schemeClr val="tx1"/>
          </a:solidFill>
        </p:spPr>
        <p:txBody>
          <a:bodyPr wrap="none" rtlCol="0">
            <a:spAutoFit/>
          </a:bodyPr>
          <a:lstStyle/>
          <a:p>
            <a:r>
              <a:rPr lang="es-MX" dirty="0">
                <a:solidFill>
                  <a:srgbClr val="0000FF"/>
                </a:solidFill>
              </a:rPr>
              <a:t>calor</a:t>
            </a:r>
          </a:p>
        </p:txBody>
      </p:sp>
      <p:sp>
        <p:nvSpPr>
          <p:cNvPr id="5" name="4 CuadroTexto"/>
          <p:cNvSpPr txBox="1"/>
          <p:nvPr/>
        </p:nvSpPr>
        <p:spPr>
          <a:xfrm>
            <a:off x="5364088" y="3075158"/>
            <a:ext cx="1210588" cy="400110"/>
          </a:xfrm>
          <a:prstGeom prst="rect">
            <a:avLst/>
          </a:prstGeom>
          <a:solidFill>
            <a:schemeClr val="tx1"/>
          </a:solidFill>
        </p:spPr>
        <p:txBody>
          <a:bodyPr wrap="none" rtlCol="0">
            <a:spAutoFit/>
          </a:bodyPr>
          <a:lstStyle/>
          <a:p>
            <a:r>
              <a:rPr lang="es-MX" dirty="0">
                <a:solidFill>
                  <a:srgbClr val="0000FF"/>
                </a:solidFill>
              </a:rPr>
              <a:t>Se repite</a:t>
            </a:r>
          </a:p>
        </p:txBody>
      </p:sp>
      <p:sp>
        <p:nvSpPr>
          <p:cNvPr id="6" name="5 CuadroTexto"/>
          <p:cNvSpPr txBox="1"/>
          <p:nvPr/>
        </p:nvSpPr>
        <p:spPr>
          <a:xfrm>
            <a:off x="4571533" y="3627668"/>
            <a:ext cx="1011815" cy="400110"/>
          </a:xfrm>
          <a:prstGeom prst="rect">
            <a:avLst/>
          </a:prstGeom>
          <a:solidFill>
            <a:schemeClr val="tx1"/>
          </a:solidFill>
        </p:spPr>
        <p:txBody>
          <a:bodyPr wrap="none" rtlCol="0">
            <a:spAutoFit/>
          </a:bodyPr>
          <a:lstStyle/>
          <a:p>
            <a:r>
              <a:rPr lang="es-MX" dirty="0" err="1">
                <a:solidFill>
                  <a:srgbClr val="0000FF"/>
                </a:solidFill>
              </a:rPr>
              <a:t>Dacrón</a:t>
            </a:r>
            <a:endParaRPr lang="es-MX" dirty="0">
              <a:solidFill>
                <a:srgbClr val="0000FF"/>
              </a:solidFill>
            </a:endParaRPr>
          </a:p>
        </p:txBody>
      </p:sp>
      <p:sp>
        <p:nvSpPr>
          <p:cNvPr id="7" name="6 CuadroTexto"/>
          <p:cNvSpPr txBox="1"/>
          <p:nvPr/>
        </p:nvSpPr>
        <p:spPr>
          <a:xfrm>
            <a:off x="2199163" y="4293096"/>
            <a:ext cx="2550698" cy="400110"/>
          </a:xfrm>
          <a:prstGeom prst="rect">
            <a:avLst/>
          </a:prstGeom>
          <a:solidFill>
            <a:schemeClr val="tx1"/>
          </a:solidFill>
        </p:spPr>
        <p:txBody>
          <a:bodyPr wrap="none" rtlCol="0">
            <a:spAutoFit/>
          </a:bodyPr>
          <a:lstStyle/>
          <a:p>
            <a:r>
              <a:rPr lang="es-MX" dirty="0">
                <a:solidFill>
                  <a:srgbClr val="0000FF"/>
                </a:solidFill>
              </a:rPr>
              <a:t>Unidad que se repite</a:t>
            </a:r>
          </a:p>
        </p:txBody>
      </p:sp>
      <p:sp>
        <p:nvSpPr>
          <p:cNvPr id="8" name="7 CuadroTexto"/>
          <p:cNvSpPr txBox="1"/>
          <p:nvPr/>
        </p:nvSpPr>
        <p:spPr>
          <a:xfrm>
            <a:off x="1691680" y="1108709"/>
            <a:ext cx="7127859" cy="400110"/>
          </a:xfrm>
          <a:prstGeom prst="rect">
            <a:avLst/>
          </a:prstGeom>
          <a:solidFill>
            <a:schemeClr val="tx1"/>
          </a:solidFill>
        </p:spPr>
        <p:txBody>
          <a:bodyPr wrap="square" rtlCol="0">
            <a:spAutoFit/>
          </a:bodyPr>
          <a:lstStyle/>
          <a:p>
            <a:endParaRPr lang="es-MX" dirty="0">
              <a:solidFill>
                <a:srgbClr val="0000FF"/>
              </a:solidFill>
            </a:endParaRPr>
          </a:p>
        </p:txBody>
      </p:sp>
    </p:spTree>
    <p:extLst>
      <p:ext uri="{BB962C8B-B14F-4D97-AF65-F5344CB8AC3E}">
        <p14:creationId xmlns:p14="http://schemas.microsoft.com/office/powerpoint/2010/main" val="23496145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chemwiki.ucdavis.edu/@api/deki/files/15900/=index.png?revision=1&amp;size=bestfit&amp;width=684&amp;height=460"/>
          <p:cNvPicPr>
            <a:picLocks noChangeAspect="1" noChangeArrowheads="1"/>
          </p:cNvPicPr>
          <p:nvPr/>
        </p:nvPicPr>
        <p:blipFill rotWithShape="1">
          <a:blip r:embed="rId2">
            <a:extLst>
              <a:ext uri="{28A0092B-C50C-407E-A947-70E740481C1C}">
                <a14:useLocalDpi xmlns:a14="http://schemas.microsoft.com/office/drawing/2010/main" val="0"/>
              </a:ext>
            </a:extLst>
          </a:blip>
          <a:srcRect t="56074"/>
          <a:stretch/>
        </p:blipFill>
        <p:spPr bwMode="auto">
          <a:xfrm>
            <a:off x="35496" y="1225004"/>
            <a:ext cx="9001278" cy="265902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4791" y="1245261"/>
            <a:ext cx="1643790" cy="369332"/>
          </a:xfrm>
          <a:prstGeom prst="rect">
            <a:avLst/>
          </a:prstGeom>
          <a:solidFill>
            <a:schemeClr val="tx1"/>
          </a:solidFill>
        </p:spPr>
        <p:txBody>
          <a:bodyPr wrap="square" rtlCol="0">
            <a:spAutoFit/>
          </a:bodyPr>
          <a:lstStyle/>
          <a:p>
            <a:r>
              <a:rPr lang="es-MX" sz="1800" dirty="0">
                <a:solidFill>
                  <a:srgbClr val="0000FF"/>
                </a:solidFill>
              </a:rPr>
              <a:t>Poliamida</a:t>
            </a:r>
          </a:p>
        </p:txBody>
      </p:sp>
      <p:sp>
        <p:nvSpPr>
          <p:cNvPr id="4" name="3 CuadroTexto"/>
          <p:cNvSpPr txBox="1"/>
          <p:nvPr/>
        </p:nvSpPr>
        <p:spPr>
          <a:xfrm>
            <a:off x="272298" y="1988840"/>
            <a:ext cx="1635406" cy="338554"/>
          </a:xfrm>
          <a:prstGeom prst="rect">
            <a:avLst/>
          </a:prstGeom>
          <a:solidFill>
            <a:schemeClr val="tx1"/>
          </a:solidFill>
        </p:spPr>
        <p:txBody>
          <a:bodyPr wrap="square" rtlCol="0">
            <a:spAutoFit/>
          </a:bodyPr>
          <a:lstStyle/>
          <a:p>
            <a:r>
              <a:rPr lang="es-MX" sz="1600" dirty="0">
                <a:solidFill>
                  <a:srgbClr val="0000FF"/>
                </a:solidFill>
              </a:rPr>
              <a:t>Ácido </a:t>
            </a:r>
            <a:r>
              <a:rPr lang="es-MX" sz="1600" dirty="0" err="1">
                <a:solidFill>
                  <a:srgbClr val="0000FF"/>
                </a:solidFill>
              </a:rPr>
              <a:t>adípico</a:t>
            </a:r>
            <a:endParaRPr lang="es-MX" sz="1600" dirty="0">
              <a:solidFill>
                <a:srgbClr val="0000FF"/>
              </a:solidFill>
            </a:endParaRPr>
          </a:p>
        </p:txBody>
      </p:sp>
      <p:sp>
        <p:nvSpPr>
          <p:cNvPr id="5" name="4 CuadroTexto"/>
          <p:cNvSpPr txBox="1"/>
          <p:nvPr/>
        </p:nvSpPr>
        <p:spPr>
          <a:xfrm>
            <a:off x="2358831" y="1994331"/>
            <a:ext cx="2232248" cy="584775"/>
          </a:xfrm>
          <a:prstGeom prst="rect">
            <a:avLst/>
          </a:prstGeom>
          <a:solidFill>
            <a:schemeClr val="tx1"/>
          </a:solidFill>
        </p:spPr>
        <p:txBody>
          <a:bodyPr wrap="square" rtlCol="0">
            <a:spAutoFit/>
          </a:bodyPr>
          <a:lstStyle/>
          <a:p>
            <a:pPr algn="ctr"/>
            <a:r>
              <a:rPr lang="es-MX" sz="1600" dirty="0" err="1">
                <a:solidFill>
                  <a:srgbClr val="0000FF"/>
                </a:solidFill>
              </a:rPr>
              <a:t>Hexametiléndiamina</a:t>
            </a:r>
            <a:endParaRPr lang="es-MX" sz="1600" dirty="0">
              <a:solidFill>
                <a:srgbClr val="0000FF"/>
              </a:solidFill>
            </a:endParaRPr>
          </a:p>
          <a:p>
            <a:pPr algn="ctr"/>
            <a:r>
              <a:rPr lang="es-MX" sz="1600" b="1" dirty="0">
                <a:solidFill>
                  <a:srgbClr val="FF0000"/>
                </a:solidFill>
              </a:rPr>
              <a:t>6 unidades –CH</a:t>
            </a:r>
            <a:r>
              <a:rPr lang="es-MX" sz="1600" b="1" baseline="-25000" dirty="0">
                <a:solidFill>
                  <a:srgbClr val="FF0000"/>
                </a:solidFill>
              </a:rPr>
              <a:t>2</a:t>
            </a:r>
            <a:r>
              <a:rPr lang="es-MX" sz="1600" b="1" dirty="0">
                <a:solidFill>
                  <a:srgbClr val="FF0000"/>
                </a:solidFill>
              </a:rPr>
              <a:t>-</a:t>
            </a:r>
          </a:p>
        </p:txBody>
      </p:sp>
      <p:sp>
        <p:nvSpPr>
          <p:cNvPr id="6" name="5 CuadroTexto"/>
          <p:cNvSpPr txBox="1"/>
          <p:nvPr/>
        </p:nvSpPr>
        <p:spPr>
          <a:xfrm>
            <a:off x="4607277" y="1475492"/>
            <a:ext cx="684803" cy="369332"/>
          </a:xfrm>
          <a:prstGeom prst="rect">
            <a:avLst/>
          </a:prstGeom>
          <a:solidFill>
            <a:schemeClr val="tx1"/>
          </a:solidFill>
        </p:spPr>
        <p:txBody>
          <a:bodyPr wrap="none" rtlCol="0">
            <a:spAutoFit/>
          </a:bodyPr>
          <a:lstStyle/>
          <a:p>
            <a:r>
              <a:rPr lang="es-MX" sz="1800" dirty="0">
                <a:solidFill>
                  <a:srgbClr val="0000FF"/>
                </a:solidFill>
              </a:rPr>
              <a:t>calor</a:t>
            </a:r>
          </a:p>
        </p:txBody>
      </p:sp>
      <p:sp>
        <p:nvSpPr>
          <p:cNvPr id="7" name="6 CuadroTexto"/>
          <p:cNvSpPr txBox="1"/>
          <p:nvPr/>
        </p:nvSpPr>
        <p:spPr>
          <a:xfrm>
            <a:off x="6950973" y="2554518"/>
            <a:ext cx="1005403" cy="338554"/>
          </a:xfrm>
          <a:prstGeom prst="rect">
            <a:avLst/>
          </a:prstGeom>
          <a:solidFill>
            <a:schemeClr val="tx1"/>
          </a:solidFill>
        </p:spPr>
        <p:txBody>
          <a:bodyPr wrap="none" rtlCol="0">
            <a:spAutoFit/>
          </a:bodyPr>
          <a:lstStyle/>
          <a:p>
            <a:r>
              <a:rPr lang="es-MX" sz="1600" dirty="0">
                <a:solidFill>
                  <a:srgbClr val="0000FF"/>
                </a:solidFill>
              </a:rPr>
              <a:t>Se repite</a:t>
            </a:r>
          </a:p>
        </p:txBody>
      </p:sp>
      <p:sp>
        <p:nvSpPr>
          <p:cNvPr id="8" name="7 CuadroTexto"/>
          <p:cNvSpPr txBox="1"/>
          <p:nvPr/>
        </p:nvSpPr>
        <p:spPr>
          <a:xfrm>
            <a:off x="2358831" y="3653265"/>
            <a:ext cx="2501201" cy="523220"/>
          </a:xfrm>
          <a:prstGeom prst="rect">
            <a:avLst/>
          </a:prstGeom>
          <a:solidFill>
            <a:schemeClr val="tx1"/>
          </a:solidFill>
        </p:spPr>
        <p:txBody>
          <a:bodyPr wrap="square" rtlCol="0">
            <a:spAutoFit/>
          </a:bodyPr>
          <a:lstStyle/>
          <a:p>
            <a:pPr algn="ctr"/>
            <a:r>
              <a:rPr lang="es-MX" sz="1400" dirty="0">
                <a:solidFill>
                  <a:srgbClr val="0000FF"/>
                </a:solidFill>
              </a:rPr>
              <a:t>Unidad que se repite</a:t>
            </a:r>
          </a:p>
          <a:p>
            <a:pPr algn="ctr"/>
            <a:r>
              <a:rPr lang="es-MX" sz="1400" dirty="0">
                <a:solidFill>
                  <a:srgbClr val="0000FF"/>
                </a:solidFill>
              </a:rPr>
              <a:t>Nylon </a:t>
            </a:r>
            <a:r>
              <a:rPr lang="es-MX" sz="1400" b="1" dirty="0">
                <a:solidFill>
                  <a:srgbClr val="FF0000"/>
                </a:solidFill>
              </a:rPr>
              <a:t>6</a:t>
            </a:r>
            <a:r>
              <a:rPr lang="es-MX" sz="1400" dirty="0">
                <a:solidFill>
                  <a:srgbClr val="0000FF"/>
                </a:solidFill>
              </a:rPr>
              <a:t>,6</a:t>
            </a:r>
          </a:p>
        </p:txBody>
      </p:sp>
    </p:spTree>
    <p:extLst>
      <p:ext uri="{BB962C8B-B14F-4D97-AF65-F5344CB8AC3E}">
        <p14:creationId xmlns:p14="http://schemas.microsoft.com/office/powerpoint/2010/main" val="26896580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Picture 2" descr="http://chemwiki.ucdavis.edu/@api/deki/files/15903/=index4.png?revision=1&amp;size=bestfit&amp;width=644&amp;height=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892480" cy="153271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796136" y="1990220"/>
            <a:ext cx="2232248" cy="307777"/>
          </a:xfrm>
          <a:prstGeom prst="rect">
            <a:avLst/>
          </a:prstGeom>
          <a:solidFill>
            <a:schemeClr val="tx1"/>
          </a:solidFill>
        </p:spPr>
        <p:txBody>
          <a:bodyPr wrap="square" rtlCol="0">
            <a:spAutoFit/>
          </a:bodyPr>
          <a:lstStyle/>
          <a:p>
            <a:pPr algn="ctr"/>
            <a:r>
              <a:rPr lang="es-MX" sz="1400" dirty="0">
                <a:solidFill>
                  <a:srgbClr val="0000FF"/>
                </a:solidFill>
              </a:rPr>
              <a:t>Una resina </a:t>
            </a:r>
            <a:r>
              <a:rPr lang="es-MX" sz="1400" dirty="0" err="1">
                <a:solidFill>
                  <a:srgbClr val="0000FF"/>
                </a:solidFill>
              </a:rPr>
              <a:t>epóxica</a:t>
            </a:r>
            <a:endParaRPr lang="es-MX" sz="1400" dirty="0">
              <a:solidFill>
                <a:srgbClr val="0000FF"/>
              </a:solidFill>
            </a:endParaRPr>
          </a:p>
        </p:txBody>
      </p:sp>
      <p:pic>
        <p:nvPicPr>
          <p:cNvPr id="264194" name="Picture 2" descr="https://upload.wikimedia.org/wikipedia/commons/thumb/c/ce/VernetzteEpoxidharze.svg/320px-VernetzteEpoxidharz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708920"/>
            <a:ext cx="5904656" cy="3801122"/>
          </a:xfrm>
          <a:prstGeom prst="rect">
            <a:avLst/>
          </a:prstGeom>
          <a:solidFill>
            <a:schemeClr val="tx1"/>
          </a:solidFill>
        </p:spPr>
      </p:pic>
    </p:spTree>
    <p:extLst>
      <p:ext uri="{BB962C8B-B14F-4D97-AF65-F5344CB8AC3E}">
        <p14:creationId xmlns:p14="http://schemas.microsoft.com/office/powerpoint/2010/main" val="12396501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62200"/>
            <a:ext cx="9144000" cy="968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1955" name="Text Box 3"/>
          <p:cNvSpPr txBox="1">
            <a:spLocks noChangeArrowheads="1"/>
          </p:cNvSpPr>
          <p:nvPr/>
        </p:nvSpPr>
        <p:spPr bwMode="auto">
          <a:xfrm>
            <a:off x="395288" y="620713"/>
            <a:ext cx="792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3600" b="1" dirty="0">
                <a:solidFill>
                  <a:srgbClr val="0000FF"/>
                </a:solidFill>
                <a:latin typeface="Tahoma" pitchFamily="34" charset="0"/>
              </a:rPr>
              <a:t>REACCIONES DE CONDENSACIÓN</a:t>
            </a:r>
            <a:endParaRPr lang="es-ES" altLang="es-MX" sz="3600" b="1" dirty="0">
              <a:solidFill>
                <a:srgbClr val="0000FF"/>
              </a:solidFill>
              <a:latin typeface="Tahoma" pitchFamily="34" charset="0"/>
            </a:endParaRPr>
          </a:p>
        </p:txBody>
      </p:sp>
      <p:sp>
        <p:nvSpPr>
          <p:cNvPr id="381956" name="Text Box 4"/>
          <p:cNvSpPr txBox="1">
            <a:spLocks noChangeArrowheads="1"/>
          </p:cNvSpPr>
          <p:nvPr/>
        </p:nvSpPr>
        <p:spPr bwMode="auto">
          <a:xfrm>
            <a:off x="228600" y="3276600"/>
            <a:ext cx="132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b="1">
                <a:solidFill>
                  <a:srgbClr val="0000FF"/>
                </a:solidFill>
                <a:latin typeface="Tahoma" pitchFamily="34" charset="0"/>
              </a:rPr>
              <a:t>ÁCIDO </a:t>
            </a:r>
          </a:p>
          <a:p>
            <a:pPr algn="ctr" eaLnBrk="1" hangingPunct="1"/>
            <a:r>
              <a:rPr lang="es-MX" altLang="es-MX" sz="2000" b="1">
                <a:solidFill>
                  <a:srgbClr val="0000FF"/>
                </a:solidFill>
                <a:latin typeface="Tahoma" pitchFamily="34" charset="0"/>
              </a:rPr>
              <a:t>ACÉTICO</a:t>
            </a:r>
            <a:endParaRPr lang="es-ES" altLang="es-MX" sz="2000" b="1">
              <a:solidFill>
                <a:srgbClr val="0000FF"/>
              </a:solidFill>
              <a:latin typeface="Tahoma" pitchFamily="34" charset="0"/>
            </a:endParaRPr>
          </a:p>
        </p:txBody>
      </p:sp>
      <p:sp>
        <p:nvSpPr>
          <p:cNvPr id="381957" name="Text Box 5"/>
          <p:cNvSpPr txBox="1">
            <a:spLocks noChangeArrowheads="1"/>
          </p:cNvSpPr>
          <p:nvPr/>
        </p:nvSpPr>
        <p:spPr bwMode="auto">
          <a:xfrm>
            <a:off x="2362200" y="3352800"/>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a:solidFill>
                  <a:srgbClr val="0000FF"/>
                </a:solidFill>
                <a:latin typeface="Tahoma" pitchFamily="34" charset="0"/>
              </a:rPr>
              <a:t>ETANOL</a:t>
            </a:r>
            <a:endParaRPr lang="es-ES" altLang="es-MX" sz="2000" b="1">
              <a:solidFill>
                <a:srgbClr val="0000FF"/>
              </a:solidFill>
              <a:latin typeface="Tahoma" pitchFamily="34" charset="0"/>
            </a:endParaRPr>
          </a:p>
        </p:txBody>
      </p:sp>
      <p:sp>
        <p:nvSpPr>
          <p:cNvPr id="381958" name="Text Box 6"/>
          <p:cNvSpPr txBox="1">
            <a:spLocks noChangeArrowheads="1"/>
          </p:cNvSpPr>
          <p:nvPr/>
        </p:nvSpPr>
        <p:spPr bwMode="auto">
          <a:xfrm>
            <a:off x="4876800" y="3500438"/>
            <a:ext cx="26368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b="1">
                <a:solidFill>
                  <a:srgbClr val="0000FF"/>
                </a:solidFill>
                <a:latin typeface="Tahoma" pitchFamily="34" charset="0"/>
              </a:rPr>
              <a:t>ÉSTER</a:t>
            </a:r>
          </a:p>
          <a:p>
            <a:pPr algn="ctr" eaLnBrk="1" hangingPunct="1"/>
            <a:r>
              <a:rPr lang="es-MX" altLang="es-MX" sz="2000" b="1">
                <a:solidFill>
                  <a:srgbClr val="0000FF"/>
                </a:solidFill>
                <a:latin typeface="Tahoma" pitchFamily="34" charset="0"/>
              </a:rPr>
              <a:t>ACETATO DE ETILO</a:t>
            </a:r>
            <a:endParaRPr lang="es-ES" altLang="es-MX" sz="2000" b="1">
              <a:solidFill>
                <a:srgbClr val="0000FF"/>
              </a:solidFill>
              <a:latin typeface="Tahoma" pitchFamily="34" charset="0"/>
            </a:endParaRPr>
          </a:p>
        </p:txBody>
      </p:sp>
      <p:sp>
        <p:nvSpPr>
          <p:cNvPr id="381959" name="Text Box 7"/>
          <p:cNvSpPr txBox="1">
            <a:spLocks noChangeArrowheads="1"/>
          </p:cNvSpPr>
          <p:nvPr/>
        </p:nvSpPr>
        <p:spPr bwMode="auto">
          <a:xfrm>
            <a:off x="8077200" y="3505200"/>
            <a:ext cx="90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a:solidFill>
                  <a:srgbClr val="0000FF"/>
                </a:solidFill>
                <a:latin typeface="Tahoma" pitchFamily="34" charset="0"/>
              </a:rPr>
              <a:t>AGUA</a:t>
            </a:r>
            <a:endParaRPr lang="es-ES" altLang="es-MX" sz="2000" b="1">
              <a:solidFill>
                <a:srgbClr val="0000FF"/>
              </a:solidFill>
              <a:latin typeface="Tahoma" pitchFamily="34" charset="0"/>
            </a:endParaRPr>
          </a:p>
        </p:txBody>
      </p:sp>
      <p:sp>
        <p:nvSpPr>
          <p:cNvPr id="381960" name="AutoShape 8"/>
          <p:cNvSpPr>
            <a:spLocks noChangeArrowheads="1"/>
          </p:cNvSpPr>
          <p:nvPr/>
        </p:nvSpPr>
        <p:spPr bwMode="auto">
          <a:xfrm rot="2285050">
            <a:off x="6172200" y="1905000"/>
            <a:ext cx="381000" cy="838200"/>
          </a:xfrm>
          <a:prstGeom prst="downArrow">
            <a:avLst>
              <a:gd name="adj1" fmla="val 50000"/>
              <a:gd name="adj2" fmla="val 55000"/>
            </a:avLst>
          </a:prstGeom>
          <a:solidFill>
            <a:schemeClr val="hlink"/>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81961" name="AutoShape 9"/>
          <p:cNvSpPr>
            <a:spLocks noChangeArrowheads="1"/>
          </p:cNvSpPr>
          <p:nvPr/>
        </p:nvSpPr>
        <p:spPr bwMode="auto">
          <a:xfrm>
            <a:off x="8459788" y="3500438"/>
            <a:ext cx="457200" cy="914400"/>
          </a:xfrm>
          <a:prstGeom prst="upArrow">
            <a:avLst>
              <a:gd name="adj1" fmla="val 50000"/>
              <a:gd name="adj2" fmla="val 50000"/>
            </a:avLst>
          </a:prstGeom>
          <a:solidFill>
            <a:srgbClr val="3366FF"/>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2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119" y="2376409"/>
            <a:ext cx="2911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Rectangle 5"/>
          <p:cNvSpPr>
            <a:spLocks noChangeArrowheads="1"/>
          </p:cNvSpPr>
          <p:nvPr/>
        </p:nvSpPr>
        <p:spPr bwMode="auto">
          <a:xfrm>
            <a:off x="3575778" y="2862270"/>
            <a:ext cx="876300" cy="190500"/>
          </a:xfrm>
          <a:prstGeom prst="rect">
            <a:avLst/>
          </a:prstGeom>
          <a:solidFill>
            <a:schemeClr val="accent1">
              <a:lumMod val="20000"/>
              <a:lumOff val="80000"/>
            </a:schemeClr>
          </a:solidFill>
          <a:ln>
            <a:noFill/>
          </a:ln>
          <a:extLst/>
        </p:spPr>
        <p:txBody>
          <a:bodyPr wrap="none" anchor="ctr"/>
          <a:lstStyle/>
          <a:p>
            <a:pPr algn="ctr" eaLnBrk="1" hangingPunct="1"/>
            <a:r>
              <a:rPr lang="es-MX" altLang="es-MX" sz="1200" b="1" dirty="0">
                <a:solidFill>
                  <a:srgbClr val="800000"/>
                </a:solidFill>
              </a:rPr>
              <a:t>ENERGÍA</a:t>
            </a:r>
            <a:endParaRPr lang="es-ES" altLang="es-MX" sz="1200" b="1" dirty="0">
              <a:solidFill>
                <a:srgbClr val="800000"/>
              </a:solidFill>
            </a:endParaRPr>
          </a:p>
        </p:txBody>
      </p:sp>
      <p:sp>
        <p:nvSpPr>
          <p:cNvPr id="382982" name="Rectangle 6"/>
          <p:cNvSpPr>
            <a:spLocks noChangeArrowheads="1"/>
          </p:cNvSpPr>
          <p:nvPr/>
        </p:nvSpPr>
        <p:spPr bwMode="auto">
          <a:xfrm>
            <a:off x="3347864" y="4509120"/>
            <a:ext cx="950295" cy="228600"/>
          </a:xfrm>
          <a:prstGeom prst="rect">
            <a:avLst/>
          </a:prstGeom>
          <a:solidFill>
            <a:schemeClr val="accent1">
              <a:lumMod val="20000"/>
              <a:lumOff val="80000"/>
            </a:schemeClr>
          </a:solidFill>
          <a:ln>
            <a:noFill/>
          </a:ln>
          <a:extLst/>
        </p:spPr>
        <p:txBody>
          <a:bodyPr wrap="none" anchor="ctr"/>
          <a:lstStyle/>
          <a:p>
            <a:pPr algn="ctr" eaLnBrk="1" hangingPunct="1"/>
            <a:r>
              <a:rPr lang="es-MX" altLang="es-MX" sz="1100" b="1" dirty="0">
                <a:solidFill>
                  <a:srgbClr val="800000"/>
                </a:solidFill>
              </a:rPr>
              <a:t>REACTIVOS</a:t>
            </a:r>
            <a:endParaRPr lang="es-ES" altLang="es-MX" sz="1100" b="1" dirty="0">
              <a:solidFill>
                <a:srgbClr val="800000"/>
              </a:solidFill>
            </a:endParaRPr>
          </a:p>
        </p:txBody>
      </p:sp>
      <p:sp>
        <p:nvSpPr>
          <p:cNvPr id="382983" name="Rectangle 7"/>
          <p:cNvSpPr>
            <a:spLocks noChangeArrowheads="1"/>
          </p:cNvSpPr>
          <p:nvPr/>
        </p:nvSpPr>
        <p:spPr bwMode="auto">
          <a:xfrm>
            <a:off x="4559856" y="5457011"/>
            <a:ext cx="1066800" cy="381000"/>
          </a:xfrm>
          <a:prstGeom prst="rect">
            <a:avLst/>
          </a:prstGeom>
          <a:solidFill>
            <a:schemeClr val="accent1">
              <a:lumMod val="20000"/>
              <a:lumOff val="80000"/>
            </a:schemeClr>
          </a:solidFill>
          <a:ln>
            <a:noFill/>
          </a:ln>
          <a:extLst/>
        </p:spPr>
        <p:txBody>
          <a:bodyPr wrap="none" anchor="ctr"/>
          <a:lstStyle/>
          <a:p>
            <a:pPr algn="ctr" eaLnBrk="1" hangingPunct="1"/>
            <a:r>
              <a:rPr lang="es-MX" altLang="es-MX" sz="1100" b="1">
                <a:solidFill>
                  <a:srgbClr val="800000"/>
                </a:solidFill>
              </a:rPr>
              <a:t>PRODUCTOS</a:t>
            </a:r>
            <a:endParaRPr lang="es-ES" altLang="es-MX" sz="1100" b="1">
              <a:solidFill>
                <a:srgbClr val="800000"/>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05" y="1124744"/>
            <a:ext cx="9052995" cy="968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2356644" y="584801"/>
            <a:ext cx="4840288"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800" b="1" dirty="0">
                <a:solidFill>
                  <a:srgbClr val="0000FF"/>
                </a:solidFill>
                <a:latin typeface="Tahoma" pitchFamily="34" charset="0"/>
              </a:rPr>
              <a:t>HACIENDO UN POLÍMERO</a:t>
            </a:r>
            <a:endParaRPr lang="es-ES" altLang="es-MX" sz="2800" b="1" dirty="0">
              <a:solidFill>
                <a:srgbClr val="0000FF"/>
              </a:solidFill>
              <a:latin typeface="Tahoma" pitchFamily="34" charset="0"/>
            </a:endParaRPr>
          </a:p>
        </p:txBody>
      </p:sp>
      <p:sp>
        <p:nvSpPr>
          <p:cNvPr id="385027" name="Text Box 3"/>
          <p:cNvSpPr txBox="1">
            <a:spLocks noChangeArrowheads="1"/>
          </p:cNvSpPr>
          <p:nvPr/>
        </p:nvSpPr>
        <p:spPr bwMode="auto">
          <a:xfrm>
            <a:off x="1042988" y="1340768"/>
            <a:ext cx="746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dirty="0">
                <a:solidFill>
                  <a:srgbClr val="0000FF"/>
                </a:solidFill>
                <a:latin typeface="Arial" pitchFamily="34" charset="0"/>
              </a:rPr>
              <a:t>Si se tiene el ácido acético y el etanol y se calientan por arriba de 100 </a:t>
            </a:r>
            <a:r>
              <a:rPr lang="en-US" altLang="es-MX" sz="2000" b="1" dirty="0">
                <a:solidFill>
                  <a:srgbClr val="0000FF"/>
                </a:solidFill>
                <a:latin typeface="Arial" pitchFamily="34" charset="0"/>
                <a:cs typeface="Tahoma" pitchFamily="34" charset="0"/>
              </a:rPr>
              <a:t>º</a:t>
            </a:r>
            <a:r>
              <a:rPr lang="es-MX" altLang="es-MX" sz="2000" b="1" dirty="0">
                <a:solidFill>
                  <a:srgbClr val="0000FF"/>
                </a:solidFill>
                <a:latin typeface="Arial" pitchFamily="34" charset="0"/>
              </a:rPr>
              <a:t>C</a:t>
            </a:r>
          </a:p>
          <a:p>
            <a:pPr eaLnBrk="1" hangingPunct="1"/>
            <a:r>
              <a:rPr lang="es-MX" altLang="es-MX" sz="2000" b="1" dirty="0">
                <a:solidFill>
                  <a:srgbClr val="0000FF"/>
                </a:solidFill>
                <a:latin typeface="Arial" pitchFamily="34" charset="0"/>
              </a:rPr>
              <a:t>¿Por qué no se forma un polímero?. Solo se forma acetato de etilo.</a:t>
            </a:r>
            <a:endParaRPr lang="es-ES" altLang="es-MX" sz="2000" b="1" dirty="0">
              <a:solidFill>
                <a:srgbClr val="0000FF"/>
              </a:solidFill>
              <a:latin typeface="Arial" pitchFamily="34" charset="0"/>
            </a:endParaRPr>
          </a:p>
        </p:txBody>
      </p:sp>
      <p:pic>
        <p:nvPicPr>
          <p:cNvPr id="385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12976"/>
            <a:ext cx="9144000" cy="2046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lum bright="-23000" contrast="24000"/>
            <a:extLst>
              <a:ext uri="{28A0092B-C50C-407E-A947-70E740481C1C}">
                <a14:useLocalDpi xmlns:a14="http://schemas.microsoft.com/office/drawing/2010/main" val="0"/>
              </a:ext>
            </a:extLst>
          </a:blip>
          <a:srcRect/>
          <a:stretch>
            <a:fillRect/>
          </a:stretch>
        </p:blipFill>
        <p:spPr bwMode="auto">
          <a:xfrm>
            <a:off x="251520" y="3212976"/>
            <a:ext cx="83058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9" name="Text Box 3"/>
          <p:cNvSpPr txBox="1">
            <a:spLocks noChangeArrowheads="1"/>
          </p:cNvSpPr>
          <p:nvPr/>
        </p:nvSpPr>
        <p:spPr bwMode="auto">
          <a:xfrm>
            <a:off x="971550" y="476250"/>
            <a:ext cx="4235450"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99"/>
                </a:solidFill>
                <a:latin typeface="Tahoma" pitchFamily="34" charset="0"/>
              </a:rPr>
              <a:t>HACIENDO UN POLIÉSTER</a:t>
            </a:r>
            <a:endParaRPr lang="es-ES" altLang="es-MX" sz="2400" b="1">
              <a:solidFill>
                <a:srgbClr val="000099"/>
              </a:solidFill>
              <a:latin typeface="Tahoma" pitchFamily="34" charset="0"/>
            </a:endParaRPr>
          </a:p>
        </p:txBody>
      </p:sp>
      <p:sp>
        <p:nvSpPr>
          <p:cNvPr id="388100" name="Text Box 4"/>
          <p:cNvSpPr txBox="1">
            <a:spLocks noChangeArrowheads="1"/>
          </p:cNvSpPr>
          <p:nvPr/>
        </p:nvSpPr>
        <p:spPr bwMode="auto">
          <a:xfrm>
            <a:off x="395288" y="1196752"/>
            <a:ext cx="85691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MX" altLang="es-MX" sz="2000" dirty="0">
                <a:solidFill>
                  <a:srgbClr val="0000FF"/>
                </a:solidFill>
                <a:latin typeface="Tahoma" pitchFamily="34" charset="0"/>
              </a:rPr>
              <a:t>Si se toma un ácido </a:t>
            </a:r>
            <a:r>
              <a:rPr lang="es-MX" altLang="es-MX" sz="2000" dirty="0" err="1">
                <a:solidFill>
                  <a:srgbClr val="0000FF"/>
                </a:solidFill>
                <a:latin typeface="Tahoma" pitchFamily="34" charset="0"/>
              </a:rPr>
              <a:t>bifuncional</a:t>
            </a:r>
            <a:r>
              <a:rPr lang="es-MX" altLang="es-MX" sz="2000" dirty="0">
                <a:solidFill>
                  <a:srgbClr val="0000FF"/>
                </a:solidFill>
                <a:latin typeface="Tahoma" pitchFamily="34" charset="0"/>
              </a:rPr>
              <a:t> y un alcohol </a:t>
            </a:r>
            <a:r>
              <a:rPr lang="es-MX" altLang="es-MX" sz="2000" dirty="0" err="1">
                <a:solidFill>
                  <a:srgbClr val="0000FF"/>
                </a:solidFill>
                <a:latin typeface="Tahoma" pitchFamily="34" charset="0"/>
              </a:rPr>
              <a:t>bifuncional</a:t>
            </a:r>
            <a:r>
              <a:rPr lang="es-MX" altLang="es-MX" sz="2000" dirty="0">
                <a:solidFill>
                  <a:srgbClr val="0000FF"/>
                </a:solidFill>
                <a:latin typeface="Tahoma" pitchFamily="34" charset="0"/>
              </a:rPr>
              <a:t>, entonces en el primer paso consiste en una serie de reacciones simples entre pares de monómeros para formar dímeros (y agua, la cual se debe eliminar parea desplazar las reacciones en equilibrio para obtener un polímero de alto peso molecular)</a:t>
            </a:r>
            <a:endParaRPr lang="es-ES" altLang="es-MX" sz="2000" dirty="0">
              <a:solidFill>
                <a:srgbClr val="0000FF"/>
              </a:solidFill>
              <a:latin typeface="Tahoma"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3" name="Text Box 3"/>
          <p:cNvSpPr txBox="1">
            <a:spLocks noChangeArrowheads="1"/>
          </p:cNvSpPr>
          <p:nvPr/>
        </p:nvSpPr>
        <p:spPr bwMode="auto">
          <a:xfrm>
            <a:off x="1258888" y="692150"/>
            <a:ext cx="4235450"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FF"/>
                </a:solidFill>
                <a:latin typeface="Tahoma" pitchFamily="34" charset="0"/>
              </a:rPr>
              <a:t>HACIENDO UN POLIÉSTER</a:t>
            </a:r>
            <a:endParaRPr lang="es-ES" altLang="es-MX" sz="2400" b="1">
              <a:solidFill>
                <a:srgbClr val="0000FF"/>
              </a:solidFill>
              <a:latin typeface="Tahoma" pitchFamily="34" charset="0"/>
            </a:endParaRPr>
          </a:p>
        </p:txBody>
      </p:sp>
      <p:sp>
        <p:nvSpPr>
          <p:cNvPr id="389124" name="Text Box 4"/>
          <p:cNvSpPr txBox="1">
            <a:spLocks noChangeArrowheads="1"/>
          </p:cNvSpPr>
          <p:nvPr/>
        </p:nvSpPr>
        <p:spPr bwMode="auto">
          <a:xfrm>
            <a:off x="539552" y="1404554"/>
            <a:ext cx="6645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600" b="1" dirty="0">
                <a:solidFill>
                  <a:srgbClr val="0000FF"/>
                </a:solidFill>
                <a:latin typeface="Arial" pitchFamily="34" charset="0"/>
              </a:rPr>
              <a:t>Los dímeros formados ahora pueden reaccionar con otras moléculas de monómero para formar trímeros</a:t>
            </a:r>
            <a:endParaRPr lang="es-ES" altLang="es-MX" sz="1600" b="1" dirty="0">
              <a:solidFill>
                <a:srgbClr val="0000FF"/>
              </a:solidFill>
              <a:latin typeface="Arial" pitchFamily="34" charset="0"/>
            </a:endParaRPr>
          </a:p>
        </p:txBody>
      </p:sp>
      <p:grpSp>
        <p:nvGrpSpPr>
          <p:cNvPr id="2" name="1 Grupo"/>
          <p:cNvGrpSpPr/>
          <p:nvPr/>
        </p:nvGrpSpPr>
        <p:grpSpPr>
          <a:xfrm>
            <a:off x="1165007" y="1985579"/>
            <a:ext cx="6553200" cy="4324350"/>
            <a:chOff x="1165007" y="1985579"/>
            <a:chExt cx="6553200" cy="4324350"/>
          </a:xfrm>
        </p:grpSpPr>
        <p:pic>
          <p:nvPicPr>
            <p:cNvPr id="389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007" y="1985579"/>
              <a:ext cx="6553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5" name="Rectangle 5"/>
            <p:cNvSpPr>
              <a:spLocks noChangeArrowheads="1"/>
            </p:cNvSpPr>
            <p:nvPr/>
          </p:nvSpPr>
          <p:spPr bwMode="auto">
            <a:xfrm>
              <a:off x="1403648" y="3416300"/>
              <a:ext cx="1512168"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400" b="1">
                  <a:solidFill>
                    <a:srgbClr val="0000FF"/>
                  </a:solidFill>
                  <a:latin typeface="Tahoma" pitchFamily="34" charset="0"/>
                </a:rPr>
                <a:t>Y así continua</a:t>
              </a:r>
              <a:endParaRPr lang="es-ES" altLang="es-MX" sz="1400" b="1">
                <a:solidFill>
                  <a:srgbClr val="0000FF"/>
                </a:solidFill>
                <a:latin typeface="Tahoma" pitchFamily="34" charset="0"/>
              </a:endParaRPr>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468313" y="1341438"/>
            <a:ext cx="8064500" cy="1446550"/>
          </a:xfrm>
          <a:prstGeom prst="rect">
            <a:avLst/>
          </a:prstGeom>
          <a:solidFill>
            <a:schemeClr val="tx1"/>
          </a:solidFill>
          <a:ln>
            <a:noFill/>
          </a:ln>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200" b="1">
                <a:solidFill>
                  <a:srgbClr val="0000FF"/>
                </a:solidFill>
                <a:latin typeface="Arial" pitchFamily="34" charset="0"/>
              </a:rPr>
              <a:t>Veamos un ejemplo de reacción entre dos monómeros, el cloruro de tereftoilo y el etilenglicol, para formar un poliéster llamado poli(etilen tereftalato. Lo primero que sucede, es la formación de dímero</a:t>
            </a:r>
            <a:endParaRPr lang="es-ES" altLang="es-MX" sz="2200">
              <a:solidFill>
                <a:srgbClr val="0000FF"/>
              </a:solidFill>
              <a:latin typeface="Arial" pitchFamily="34" charset="0"/>
            </a:endParaRPr>
          </a:p>
        </p:txBody>
      </p:sp>
      <p:pic>
        <p:nvPicPr>
          <p:cNvPr id="392195" name="Picture 3"/>
          <p:cNvPicPr>
            <a:picLocks noChangeAspect="1" noChangeArrowheads="1"/>
          </p:cNvPicPr>
          <p:nvPr/>
        </p:nvPicPr>
        <p:blipFill>
          <a:blip r:embed="rId2" cstate="print">
            <a:duotone>
              <a:prstClr val="black"/>
              <a:srgbClr val="0000FF">
                <a:tint val="45000"/>
                <a:satMod val="400000"/>
              </a:srgbClr>
            </a:duotone>
            <a:lum bright="-22000" contrast="44000"/>
            <a:extLst>
              <a:ext uri="{28A0092B-C50C-407E-A947-70E740481C1C}">
                <a14:useLocalDpi xmlns:a14="http://schemas.microsoft.com/office/drawing/2010/main" val="0"/>
              </a:ext>
            </a:extLst>
          </a:blip>
          <a:srcRect/>
          <a:stretch>
            <a:fillRect/>
          </a:stretch>
        </p:blipFill>
        <p:spPr bwMode="auto">
          <a:xfrm>
            <a:off x="2124075" y="2943225"/>
            <a:ext cx="5772150" cy="3914775"/>
          </a:xfrm>
          <a:prstGeom prst="rect">
            <a:avLst/>
          </a:prstGeom>
          <a:solidFill>
            <a:schemeClr val="tx1"/>
          </a:solidFill>
          <a:ln>
            <a:noFill/>
          </a:ln>
          <a:extLst/>
        </p:spPr>
      </p:pic>
      <p:sp>
        <p:nvSpPr>
          <p:cNvPr id="392196" name="Rectangle 4"/>
          <p:cNvSpPr>
            <a:spLocks noChangeArrowheads="1"/>
          </p:cNvSpPr>
          <p:nvPr/>
        </p:nvSpPr>
        <p:spPr bwMode="auto">
          <a:xfrm>
            <a:off x="192088" y="404813"/>
            <a:ext cx="88534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800" b="1" dirty="0">
                <a:solidFill>
                  <a:srgbClr val="0000FF"/>
                </a:solidFill>
              </a:rPr>
              <a:t>POLIMERIZACIÓN POR CRECIMIENTO EN ETAPAS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3218" name="Rectangle 2"/>
          <p:cNvSpPr>
            <a:spLocks noChangeArrowheads="1"/>
          </p:cNvSpPr>
          <p:nvPr/>
        </p:nvSpPr>
        <p:spPr bwMode="auto">
          <a:xfrm>
            <a:off x="468313" y="636841"/>
            <a:ext cx="80533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es-ES" altLang="es-MX" sz="2200" dirty="0">
                <a:solidFill>
                  <a:srgbClr val="0000FF"/>
                </a:solidFill>
              </a:rPr>
              <a:t>En este punto de un sistema de crecimiento de cadena, sólo podría suceder una cosa: que se adicione un tercer monómero al dímero para dar lugar a un trímero. O bien puede reaccionar con uno de los monómeros para formar un trímero: </a:t>
            </a:r>
          </a:p>
        </p:txBody>
      </p:sp>
      <p:pic>
        <p:nvPicPr>
          <p:cNvPr id="393219" name="Picture 3"/>
          <p:cNvPicPr>
            <a:picLocks noChangeAspect="1" noChangeArrowheads="1"/>
          </p:cNvPicPr>
          <p:nvPr/>
        </p:nvPicPr>
        <p:blipFill>
          <a:blip r:embed="rId2" cstate="print">
            <a:duotone>
              <a:prstClr val="black"/>
              <a:srgbClr val="0000FF">
                <a:tint val="45000"/>
                <a:satMod val="400000"/>
              </a:srgbClr>
            </a:duotone>
            <a:lum bright="-24000" contrast="46000"/>
            <a:extLst>
              <a:ext uri="{28A0092B-C50C-407E-A947-70E740481C1C}">
                <a14:useLocalDpi xmlns:a14="http://schemas.microsoft.com/office/drawing/2010/main" val="0"/>
              </a:ext>
            </a:extLst>
          </a:blip>
          <a:srcRect/>
          <a:stretch>
            <a:fillRect/>
          </a:stretch>
        </p:blipFill>
        <p:spPr bwMode="auto">
          <a:xfrm>
            <a:off x="1403350" y="2060848"/>
            <a:ext cx="7118350" cy="3870325"/>
          </a:xfrm>
          <a:prstGeom prst="rect">
            <a:avLst/>
          </a:prstGeom>
          <a:solidFill>
            <a:schemeClr val="tx1"/>
          </a:solidFill>
          <a:ln>
            <a:noFill/>
          </a:ln>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227138"/>
            <a:ext cx="9112250" cy="5530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7" name="3 CuadroTexto"/>
          <p:cNvSpPr txBox="1">
            <a:spLocks noChangeArrowheads="1"/>
          </p:cNvSpPr>
          <p:nvPr/>
        </p:nvSpPr>
        <p:spPr bwMode="auto">
          <a:xfrm>
            <a:off x="479425" y="252413"/>
            <a:ext cx="8208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dirty="0">
                <a:solidFill>
                  <a:srgbClr val="0000FF"/>
                </a:solidFill>
                <a:latin typeface="Arial" pitchFamily="34" charset="0"/>
              </a:rPr>
              <a:t>Las moléculas objetivo pueden ser compuestos con propiedades artísticas o </a:t>
            </a:r>
            <a:r>
              <a:rPr lang="es-MX" altLang="es-MX" sz="2400" b="1" dirty="0" err="1">
                <a:solidFill>
                  <a:srgbClr val="0000FF"/>
                </a:solidFill>
                <a:latin typeface="Arial" pitchFamily="34" charset="0"/>
              </a:rPr>
              <a:t>antropomorficas</a:t>
            </a:r>
            <a:r>
              <a:rPr lang="es-MX" altLang="es-MX" sz="2400" b="1" dirty="0">
                <a:solidFill>
                  <a:srgbClr val="0000FF"/>
                </a:solidFill>
                <a:latin typeface="Arial" pitchFamily="34" charset="0"/>
              </a:rPr>
              <a:t> …</a:t>
            </a:r>
          </a:p>
        </p:txBody>
      </p:sp>
      <p:sp>
        <p:nvSpPr>
          <p:cNvPr id="41988" name="6 CuadroTexto"/>
          <p:cNvSpPr txBox="1">
            <a:spLocks noChangeArrowheads="1"/>
          </p:cNvSpPr>
          <p:nvPr/>
        </p:nvSpPr>
        <p:spPr bwMode="auto">
          <a:xfrm>
            <a:off x="88900" y="5532438"/>
            <a:ext cx="2138363"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NanoPutianos</a:t>
            </a:r>
          </a:p>
        </p:txBody>
      </p:sp>
      <p:sp>
        <p:nvSpPr>
          <p:cNvPr id="41989" name="7 CuadroTexto"/>
          <p:cNvSpPr txBox="1">
            <a:spLocks noChangeArrowheads="1"/>
          </p:cNvSpPr>
          <p:nvPr/>
        </p:nvSpPr>
        <p:spPr bwMode="auto">
          <a:xfrm>
            <a:off x="3282950" y="2522538"/>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Nanoatleta</a:t>
            </a:r>
          </a:p>
        </p:txBody>
      </p:sp>
      <p:sp>
        <p:nvSpPr>
          <p:cNvPr id="41990" name="8 CuadroTexto"/>
          <p:cNvSpPr txBox="1">
            <a:spLocks noChangeArrowheads="1"/>
          </p:cNvSpPr>
          <p:nvPr/>
        </p:nvSpPr>
        <p:spPr bwMode="auto">
          <a:xfrm>
            <a:off x="5372100" y="2487613"/>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Nanopilgrim</a:t>
            </a:r>
          </a:p>
        </p:txBody>
      </p:sp>
      <p:sp>
        <p:nvSpPr>
          <p:cNvPr id="41991" name="9 CuadroTexto"/>
          <p:cNvSpPr txBox="1">
            <a:spLocks noChangeArrowheads="1"/>
          </p:cNvSpPr>
          <p:nvPr/>
        </p:nvSpPr>
        <p:spPr bwMode="auto">
          <a:xfrm>
            <a:off x="7058025" y="2487613"/>
            <a:ext cx="1979613" cy="522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Nanogreenbeteret (boina verde)</a:t>
            </a:r>
          </a:p>
        </p:txBody>
      </p:sp>
      <p:pic>
        <p:nvPicPr>
          <p:cNvPr id="8197" name="Picture 5" descr="https://encrypted-tbn2.gstatic.com/images?q=tbn:ANd9GcRejgCvEw0jtew41b28gsD3VdUJ5AFP_cBw5sVUydGPiwvbOTVPcNeSJ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1506538"/>
            <a:ext cx="6191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https://encrypted-tbn3.gstatic.com/images?q=tbn:ANd9GcTRBANlEpqKKyLaHdedqiiB7xMzPOSLoD6lTvKdbdpCKtXl0GP9cffa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1688" y="1458913"/>
            <a:ext cx="6905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12 CuadroTexto"/>
          <p:cNvSpPr txBox="1">
            <a:spLocks noChangeArrowheads="1"/>
          </p:cNvSpPr>
          <p:nvPr/>
        </p:nvSpPr>
        <p:spPr bwMode="auto">
          <a:xfrm>
            <a:off x="5197475" y="4284663"/>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Nanomonarca</a:t>
            </a:r>
          </a:p>
        </p:txBody>
      </p:sp>
      <p:sp>
        <p:nvSpPr>
          <p:cNvPr id="41995" name="13 CuadroTexto"/>
          <p:cNvSpPr txBox="1">
            <a:spLocks noChangeArrowheads="1"/>
          </p:cNvSpPr>
          <p:nvPr/>
        </p:nvSpPr>
        <p:spPr bwMode="auto">
          <a:xfrm>
            <a:off x="7343775" y="4283075"/>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Nanotexano</a:t>
            </a:r>
          </a:p>
        </p:txBody>
      </p:sp>
      <p:sp>
        <p:nvSpPr>
          <p:cNvPr id="41996" name="14 CuadroTexto"/>
          <p:cNvSpPr txBox="1">
            <a:spLocks noChangeArrowheads="1"/>
          </p:cNvSpPr>
          <p:nvPr/>
        </p:nvSpPr>
        <p:spPr bwMode="auto">
          <a:xfrm>
            <a:off x="7356475" y="6340475"/>
            <a:ext cx="1503363"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Nanochef</a:t>
            </a:r>
          </a:p>
        </p:txBody>
      </p:sp>
      <p:sp>
        <p:nvSpPr>
          <p:cNvPr id="41997" name="15 CuadroTexto"/>
          <p:cNvSpPr txBox="1">
            <a:spLocks noChangeArrowheads="1"/>
          </p:cNvSpPr>
          <p:nvPr/>
        </p:nvSpPr>
        <p:spPr bwMode="auto">
          <a:xfrm>
            <a:off x="5434013" y="6340475"/>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Nanobaker</a:t>
            </a:r>
          </a:p>
        </p:txBody>
      </p:sp>
      <p:sp>
        <p:nvSpPr>
          <p:cNvPr id="41998" name="16 CuadroTexto"/>
          <p:cNvSpPr txBox="1">
            <a:spLocks noChangeArrowheads="1"/>
          </p:cNvSpPr>
          <p:nvPr/>
        </p:nvSpPr>
        <p:spPr bwMode="auto">
          <a:xfrm>
            <a:off x="3314700" y="6310313"/>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Nanoescolar</a:t>
            </a:r>
          </a:p>
        </p:txBody>
      </p:sp>
      <p:pic>
        <p:nvPicPr>
          <p:cNvPr id="8201" name="Picture 9" descr="https://encrypted-tbn3.gstatic.com/images?q=tbn:ANd9GcTH_jVefTXyZdwbQ5My_xtjqEmk6djaHQIwBl-WQqE8HESiVa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4050" y="3384550"/>
            <a:ext cx="6477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18 CuadroTexto"/>
          <p:cNvSpPr txBox="1">
            <a:spLocks noChangeArrowheads="1"/>
          </p:cNvSpPr>
          <p:nvPr/>
        </p:nvSpPr>
        <p:spPr bwMode="auto">
          <a:xfrm>
            <a:off x="3314700" y="4354513"/>
            <a:ext cx="15049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400" b="1">
                <a:solidFill>
                  <a:srgbClr val="0000FF"/>
                </a:solidFill>
                <a:latin typeface="Arial" pitchFamily="34" charset="0"/>
              </a:rPr>
              <a:t>Nanoguasón</a:t>
            </a:r>
          </a:p>
        </p:txBody>
      </p:sp>
      <p:sp>
        <p:nvSpPr>
          <p:cNvPr id="42001" name="AutoShape 13" descr="data:image/jpeg;base64,/9j/4AAQSkZJRgABAQAAAQABAAD/2wCEAAkGBxQSEhQUExQVFRQXFxUWFxYWFBgVGBgXFhUXFxcVFhUYHSggGBolHhcUITEhJSkrLi4uGB8zODMsNygtLisBCgoKDg0OGxAQGiwkHyYsNCwuLy83LCw3LCwsLCwsLCw0LCw3LCwsLCwsLCwsLCwtLCwsLCwsLCwsLCwsLCwsLP/AABEIAOMA3gMBIgACEQEDEQH/xAAcAAABBQEBAQAAAAAAAAAAAAAAAQIDBQYEBwj/xABOEAACAQMCAwQGBwIICwkBAAABAgMABBESIQUxQQYTIlEHFDJhcYEjQlJicpGhgrEVJDNDU2OSoghUc4OjssHC0dLwFzREVZOUw9PhFv/EABkBAQADAQEAAAAAAAAAAAAAAAACBAUBA//EACkRAAICAQMDAgYDAAAAAAAAAAABAhEDBCExEkFhE1EFFCIjMvBxgbH/2gAMAwEAAhEDEQA/APcaQmlpBQBvQDURl3qU0AtFJmjNALRQDSE0AtFJmjNALRSZozQC0UmaAaAWikJozQC1y3HEEjkjjc6WkyI88mYDJQH7WMnHMgHGcHHTmsP6aZQnCZpM6XR4HiYe0sizJpZT54z+tAbmsJ2741JwqWG8GXtJHEV1Fz0Eg6LiP7LbEMOTeHqc1sOD3JlghkYYLxxuR5FkDEfrWJ9Osyjg8wPN3hVfxd6rbfsq1Ab2CZXVXQhlYBlYbgqwyCD5EVJWL9Dt00nB7QtzCyJ+zHK6L+igVskcHkQeY28wcEUA6ikJozQC0UmaWgCiiigCkFLSCgOc10DlXOakkbYUA4yCkEoqNEzTnjxQEvOkJAqKJt6SQ5NASd6KUyCmJHTXXFATK2aGcCo4zgGmAZNAS97TgQaYYqjBxQHRypneimynlSIB1oCQSCvIPSlI3E+JWvCYj9GjCa5I+qMZ+RWMnHmZVFettH+VYb0W8G0vf3ku8893cRknmkcUrKE924PyC+VAb2NAAABgAAAe4cq8F/wgu0fe3ENjHlhF43C75lkGEXA6hT/pK9r7R8WWztZrh/ZiRnx5kDZR7ycD514J6Huz8nEuIyX9x4kicysTye4Y6lAz0X2vdhB1oD3Dsdw31Oytrc+1HEobH2yMv/eLVRcX4mbTjNoqn6O/SRJU6CWEAxzAfbIIQ+YC5zpFbUxV5Fw66PFO0mtN7fh6soPQvuhPxLs2PMRZoD2HlTDKKZK29KkeaAeJBTsVA6YqSFqAkopBS0AUgpaQUBzmnS9PhTTUzJkUA2HrUj8jXODilZyaAReYoapIk60kqdaAlXkKjm6UxXIpDQCjkflSxc6WIc6aRigOiuZuZpxkNIiZoB5xgZppjNOlXrTVkxQDdxT4IlGpgoBY5YgY1EADUfM4AGfIDyprHNSBNsUB51/hATMvCSF5PNErfh8Tf6yrWl7AcAWxsobcAaggaQ/akbdz+ew9wFdvaTs/FfWsltNnRIBupwysCGVlPmCAf0qexSRI0WRg0iqAzKNIYgYLBT7OeeMnGcZPOgOLt1xRrXh91OntpE5U+TEaVPyJB+VVHoq7NDh9jGjD6eXEszddbDZP2RgfHUetaTilolxDJDKNUcisjjllWGDuOR99TWcJVVBJbSANRxk4GMnG2fhQCtzNTpyFMlTrTFcigHzdKSHnTCc1NGuBQDutLSCloApKWigG7e6lzS0UA04owPdTqKAQGoZCc1MaQgGgGCQdRTHbNSd0KRgqjLEADqTgUAsI2p2RXNDxKFzpSWNm8lkUn8gc110A3A91LmlxRQCZpMD3UksgUFmIVQCSScAAcySeQrF3HbWS5LJwuATAZBupiY7YEHB0fWnwRjw4HvpdA2oxVFxntnY2raJrmNX/AKMEySfDu4wW/SsxccAnuVxecRutTqfo7bTbRp906NRfH3mINVfZPhjcMmNsRGwZS9vcKgTvVUjXHMq/zq6l33LL8DXnLIktj0WNt0zWf9pXDQRquCmeslvcRL/aeMD9a6ZO33DBzvrb5Sqf3U24kPiCYDtgkkEoeSnVjGTgHG/lWY47wOO3miu4EVVdkguUA2dXOiOXA+urlAW6qxzyqPqkvS8m44Z2is7g4guYJT5JKjN/ZBzVrmsDdcEtLqNWnt4/i0SJJjlp1gagM75Bzy3qu4hf3fCFaWFmurMFFMFxJ9JFrOnVHcHJ7sEqCHBxnbriUcqZGWJo9PzSYHurF23pDVADeWtxarnSZcCeBWBAIaaLOnc/WUVsbW5SVFeNldGGVdSGVgeoYbEV6J2ebVDxilpaKAKKKKAKKKKAKKTNLQBRRVN2u7RxcPtZLmbkuyqObufZRfef0AJ6UB28V4rDbRmWeVIoxzZ2CjPkM8z7hvWOX0pW8p/itrfXa5xrgtWKfm5U/mKqeB9kJL6Rb/jP0kjDMFkdooUO41oebcvCf2snYegJIQAqgIo2CqMADyGOVdUWzjdGY4p27kEBMPD71Z2Kqiz27rEpY41yyJkBF5ncH94XhvYWC5Cz38x4hKfFlnPq6HqsMKEKFHLfJ+FapCfM/nXTCeew35nHP40aCZnrn0e8MddJsoB70Tu2HvDphgfnWd449/wSJ5YC9/ZKCTHO5M1v94SgEyRDqCMqMdATXpNIygggjIOxBrh08htvSBxydFkg4UhjcBlY6yGUjIIOpcginSdveOxAtLwgFQCSU17AbknDNgVoOy0TWlzfcMRtKBRd2YzukcxYSIBj2UlBxz9uuPtjfytwkK0jFrq4iti2wIjkkCuNh1VWH7VS6focvYj1fWoe5WWfEZeNJHNeR9zaDDJaK5InYH+VnbALRg+ym2SMnIxnVesbADAUAAKBgADkABsBVTE4UBVACgAADkABgAU7v6y55nJmnDCoos+/pLvTIqZ5owce4gEEj4qzD9o1W9/R39R9Ql6ZZ9/Ud43eROnmDj442P54Pyrg7+jv6eod9Msu+6VX9o0760uIvtxSL8ypx+uDTe/o76iyUHjss4rgr1ONwRzU555HWqEa+Gubm0XMGS1zZLshXO89qpPglUblOTAHkcV19/R39ShmceCM8Kkb+xvEmjSWJg8bqHVhyKsMg1PWB9Fc+g3tmPYglWSIdFiuVLiNcdFdZce4it9WinatGc1TphRRRXTgUlLSCgEyKXlXOa6OlALWC47aeu8ZhjcZt7GEXLL0aeVmWIMPuhCw+dajtJxyOygaeUsQMKqIMvI7HCRovVidv15CqHshbXRku5rxEjmuFgkCIciONe8VYmY+06gZYjbL7UBfbk5POpUSlVKnRK9GyCQiJTp3CIzE4CqWJ8gBkmpVSsj6QeIZRLCM5mu/AwH1Lb/xErY5DRqQebMPKockuDT8NmLwxOebIjH4soJrppkY2GnlgY+GNq4bTiPe2qXCbh4VlUfiTUB+tcOme4wdHG+Hkc5La8jb8KGKQfrUHE+GreW89nr7uQS95BJ9mSOTUm3xG/uY02xvlvOLiZDmG0shlv627KyAD/NID+0KilBJLdSSfzOas4MampJlXUZHjlFoz03F/Vzov43tJAcFyjPbuftRzKCuD5HBHI07+H7L/HIP/UX/AI1rbfjEyjBIYeTjP68/zo/hIZz3EGfPuxmqsvhe+xZj8VVbmKm7WWCgn1nVjn3ccjj81Uj9ak/h5TtHa30v4bV1H9p9IHzrapxrVlJY0aJgVZAgwQdiCDswx0NV11w5IYZprW7ljihjeQwyoJ41CqWwhfEg9k+EOQOg5V5ZPh7gro9cfxFZHVlCt1ct7HDrk/ikgT98lPzff+WS/wDurb/nrW23Bb7u0PrUAkKqWVrQlQxA1DwzKcZz1pZLm7gOJYFmQYy9s3jHmTBJg4H3XY+6vP5dex7fMP3MdLdXSFQ/DbgamCrpmgcliCcACTyBPyNLLfSofHw/iK+9YBKP9GzVteCTx3k/fRnMMAKrkFT6w6+PKMAylIyF36yuCAVrTV1aaDW6IvUTT2Z47J2gt0/lfWIf8raTp+Z0Ypp7SWp2hka5kI8MVvG8rt7sAYHzxXsnOmpEByAHwGP3U+Vgd+amZP0d8Alt1nnuVCT3LqzRg6u6jjXTFEW5MwBYkjbLGtfSYozVhKlSK7du2LRRRXTgUgpaQUBzmpy2BUBp8p5UBiG/jvF3Z94OHIgRd8NdTrqL+RKJpA8i2a1lrKTnPP8A62rMdiB9NxZT7frzMfwNDEU/QGtZGlSXBx8g8yoCXYKo+sxAA+JOwrive0tpEMvdW6DzaaMZ+GTvXRf3ogieVskIpbAGScDZVA3JJwAOpIrzLs72Pa1KS4WRpFBuo2Ab6U7mWEkbEEkFeo5bgAkrON0XPFfSIZFdeFwSXkgDfS6WS3UqPttjvG8lXn51P2Y4GY9c8spuLqfBknIx4eaxxr9SMdB15+QF5cXEdvEZJWCIuOhO52Cqo3ZicAKASSQBWa4pxhC6pd3HqSPpCWsbZvJAxwplaPLQhsjCJ4vv81EtonN5GoftJb2/0cko70DIiQNLLp8+5jBfHvxWV7GdoJLe1ME9rdBUklWJhGPFAXLR5VmDKQG06cclFXUncWkLaRFbQ53ZmWFST1ZyQWYnrua8gv8AiRuzL3kmAWkRe50BdCuVVlZk1nOM5J68hyqEmluycIuWyNt6MgqWdzaRo8U0cruwdWR5oS2I5AG3xpAT3aR9qrhG868u4fN6tNFLbSmNo84B8anIwVbJ1FDtlc9ARpIzXqXAuMRcTRmjUx3MYXvYjy3yNSt9ZSQ2G57bgGvbT54r6SvqtNJ/UEpxUGgmrC54fIvNG2G+BkfHIrjBIq+pJ8Gc4tckOSKl7Q3HdcMkAQPJcyxQxxE4M2t1BiG3VRJv5ZNdVha99IFOw5sR0Ap3ZtRxC7N7/wCEttcFkPqufZmuh8cd2p8gx61W1OTbpLOkxb9Zc99xEDPc2fw9YmH69x/sqtfit0CWkswfdb3SyE/ATRxfvrTcQkwvx2qnZ8Bj1A2/EdlH5kVViu5ekzA9su1M1ld296lpNHACIbt3Xu2l1DKoQCVfQMssm4yxUEeIV6tw+9WZEkRgyOoZGHIqwyD+VUfGe6u3n4fOAY5Iwo89WNWR94eFgehWsT6HOISWs9zwe5P0kDM8J+0mQWA9xDLIBzw7eVclFx5EZqXH8HrEj4qPJPnSOdzU6DaokiEORUynIpkwpITQEopaQUtAFIKWkFAc5rm49xBba3luH9iKNnPv0jOB7zy+ddpi3rzf0+8SZLCO3Td7mZEx1Kp4yB+0Ix86AyXov4nPaueI3Z/ivEZXjlfBxHKrHupXP1YyzTJ5DAya9y2HKspJbRWlvb2DossIgEcoIzkYA1Y65Icn45FcPD+CXtqoHDrqG4tx7Nvd6i0a/YSdPEABsAwOMVNwkknWzILJFycU90au9g70hcg6SHK9fusR1GRt7x5jaHucZJ2A3JO2B1JrNcWj4tcKFFpbQyrkx3C3rZjY9QBF4lOBlDkMBuKqeO9qbnT/AAZfwBLmcxxrPDkwTQs6idlJwUcRmQY6HyyBXFLsda7kHaHtDKe5uItHevrezSUEpFbppDXLL1mm1oBn2EfbB1ZxfFpUIYN48kl2fDNI31pHJ5sTv7vgKsO0lwzXMzs58LNGiHGmNFC4CjpkYb511dkOywucXNyMw+1HGeTgfzsg6r5L15nmKr5JblvEko33Z0ei0SySSPJC8kQQdzcy5cpggGGJpDnuyN/DsCvM52v7fsDZiSSWRXl1u8mhmJRdZLFRGvtbk8812cEM1ye+Zmht/wCZhQaXdPqyTNjUueYRcYBGc8hd3Fskmzqrr1VhlT8V5H5g15OW51LYzK8MsSdI4QTHy731a3xy56Nfe/3M+6ud+x9mswlhhcEZGjvdMTZxyVm1KdttOnzFXHE+yURUvZqlrcAZR4VEasRySWNQFkQ8iCNs7VV8M7YQTW8ci6XnZAXhVwO7bHi1k+yoPXBOCNq621+Iik9pEzds34cskcyzaVeFoFnZXleFm0TpHKrN3pj9sajr0kA8s1oeKQpqDLgq4DLjlv5e7kfnXm3HOItcMpmZSFz3ccedCFhpLF23kfBIzgAAnbO9aTst2heSztLexgF1cRW8SPK+UtrdhGoxJLzZgNPgTJ2O4q3gzOLsq6nT2iw7RBvo+G27abi6Bad1PigtQcSP7ifYX3sfKttw61SCFIo1CxxqERR0VQABWc7P9j5YZJbia8ke4m094Y0iSPCZCRorIzBVBx7W/PGa0skndrgsWPTOM/PSAK625OyKSiqRx8Qm1fL/AKNU9zN9JbR/0s6g46LCrTkn3ZiUftVYu9UMEmviTkHw2dmzMPKW6cFfmEgP9uptUqIXvZXcWuz37yqfEHLKfwnw/uFUXpTYwTcP41AN1ZUlA6jchT5bd7GT71FWs8Brs/g4XnC720O7BC8f4vbTH7afrVzVY/tprsUNHlfqNPv/AKbuCdZFWRDlHVXU+asAQfyNdMb7Vg/QlxX1nhUSk5aBmgPwXDJ/cdB8q3RiNZxqCStmnQigRedSUAClpAKWgCkIpaKASvI/SKPWO0HCbY7hPpj/AG2cj8oBXrteSTDvO1yf1Vt++Fv/ALKAvO0Uxa6k8l0qPkBn9Sa542I5bUl+2Z5j/WP+jEUq1sxVQS8GDOVzb8nUly/V2/tGn9uW02ULzFe+SeGSNCR3kmlwJEjHMuYmk2Hzp3CYw0sYPLUP03rjvL1Fubu4nIyk6Wis2whi7qJwuT7Id3yT11IDyGKGtn0VSNLQwc7bZ5lxzh0zcReKdXbvn75tH149C5jj5dVEI8tifOvQI+ESzD+MuyrjAt4XaKNBj2WdNLynpzC/dq7WWIyIG094QxjyBqxtr0E79VyBTeLcUitlzIwBOyoN3c/ZRObH9B1wKyJSlI24RjHkTvYLSPU7lF2Uand8t0VFJJLbclGdqLPi0cudD5P2SCrY6HQ2GA+VYfjnETLKJXwCq6UQHUIwd3bPV22GfJduZznuISrJs6h/xANj4Z5U6bJrbc9L7Udro7OI+IPOwIiiByzOeRI+qo5knbbzry60uDDAkWo+Eb77Endj79yaXgHD4pbgwqVh8DOzrGXO3IaVGWyxG3x8jTj2bu5JmhiWN2UZY954UBPhEhx4XI3077CvRKkeV7tlbecR0gtnYfrX0f2Qte6sbWPwZWCIMUxpLBF1sCNjlsnPWvJuFejsQhXvJFllkdYook2jUvku+Tu7rGsjDYAFc77EWs3Z694O3e2cpNuTqZCpeMbcpYV9kf1sIBGBlGGWHtjW1or5Z26PWZHwMmqiaTJJNU3BO2Md7hCvczhA7Qlg2pTylhkXwzRHo6/PFWTtViC7labKzj/G4rSJpJDk4bRGN3lYDIRFG5Pn5Dc1UdlInXh5uXZZJ7+TvpXUgqgxhIQR9lVC46HUOlP4MwkU3Z3kuN4yfqW2fokXPshh9I3vf3Cpuz2PVLyUfyU90WgHQhVijaQD7zxyt7+fWo4svVmUaO5sTjhcrOSYmu/sZNputOdnRhj3ghh+gP51wy0/s42LyH4sPzRq18ivHJeDExOskX5Kv0KL6ve8Xs+Sxz5RfIB5UyPcV7uvXK8l7IHR2p4mg5NDr+f8Xb/fNet1im8JigClooAooooAoopCaAWvJB4O1xz/ADltt8oR/wAhr1qvI+2Q7jtPwyc7LLH3X7R72P8A+RKAtL1cTzD+sk/1zTlqftDFpupPeQw+YGf1zXOlbUXcU/BgTVTa8nTBIVYMOYII+VdXHOFd8HuojCFkQLcw3OVhkCAgP3mDoYA4LaWBAAIGkERxGKGGS6uW028QJY/aI+qPPfAx1JArjtOCy8TZZ75SIucNjnEUa/Ve4A/lJfcdlzjFUNU4yfSaWjUoLq7Myt1Ot+O5iEWqHeMh3ngkIzrgMzRBSCNJGkscpn6uKo5pfV2Ia39XkbYlo8FsdFlGVcfhJr3abgcbxd2fCMDTowugj2WTbYg/L3Y2rzntJfLbv6txCETRsryLKketSkWC7SRHdGXIJKauedtwM6eNx/HdGrjy3+XJ57c3vmcVwPd5YKgLuxwiKMszfAVvGtuBvse4jI5hne3kGd8Nkq3yNX/Abbh0G9sbYEjGpZFdyPIuWLH868uuuzPW2+5Udluxc0cR76cp3hDyLCAr8sd205ydI+4F3JOd62vDOHxwIEiUKu526k8yTzJPUnc0xr6MDJkQDzLqB+eaob/tgjt6vYFbm6YHAU5ijGcGWWQbaVzyGSdh1qCUpsNqK3Lrh7escQIG8dqmknobicAt80iCj/PEVtWlU7HlWe7KcJFnb6S2pvE8kh2MkrnVJI3lk5+AAHSs/wBoO0bTRP6sWEAwrTocPO7EKlvZnqXYhe+5DPhyd10Ix6VRRlK3ZUX1haXN9NBbXCRNFl43V11w3hOWMCZyYyMiVfZYkYwwY1PPx6SWCS0lHdX5b1aRFJ8IceO6jP8AR93rZT54XnjMU3YGKO3RYxEs4GZAy5glYksVZdyoUkhHXxKAPaG1ZxOJy2U0gkgkaZ41SLvJtTKqFiI45ZDiSDU2rKksMgFRgAeLz0nR6xwW1ZtY7X1x3gQ93aQgLcyqcHAUEWsRHI6dJZhyBAG5yLDiV2raUjUJDGAsaAYAUDA2HLYAAdBUPZueKbh0SWrljFvcIw0y963id5E8yxdtsg52JAqFqv6HDGMerlmbr80nLp4RBLTuzwzdw/iJ/JGpkxrs7HRarsH7KO37l/3qv5HWOT8GdiV5Iryik7LDV2r4iw5CAA/HFsP9hr1yvI/RM3f8X4zc9BJ3anzUyyY/SJa9crFN8KKKKAKKKKAKQUtIKAjMu9eXen62ZIbO9jGXtrgHPkGwwJ92qNB+1Xppqt7Y8EF7Y3FttmSMhc8g48UZ+TBaApO0zrKtvcx7pLGpBHkwDp+YY/lVbbIWIUDckAfOq/0VcT9b4S9q+e/tGKaT7QGS0e3Tk8f7NXvBbuOCKa7myI4EZs+8DJA9+MDHmwrQw5qw/wAfqMzPgbzqu/6yHjMYub+CyXeCzVLiYdHnfIt42Huw8mOR8Nby3iCDHXr8ayno94Y4ia4nGLi5c3Ev3Wk9iLfoiaVx7jWvO1UWzRigzXn3pPtl/i8rAFUuI1kyNjDc5tplPuKyVvJJwBnyrJ+lWIPw2590TsPcY8SKfkVzSIkTdl7FZ7OEy4d1UxSalBzJCxhkO/30anXHYOxc5a0tif8AIoD+grl4Kb2NH7iG2aGWRp0aS5kRgJyJWBjWBh7TOfa69K75Ev29q4t4V8ordpH+Ikkk0/mlLYpHEPR1w8b+pwfOMEfkaqONerjuo7BVlnglVljtlHdpuFljllXEcQZC4wTnOCASBV23Z+N/+8yz3XPImkxGc+dvEEiI+KmraGFFUKiqqjYKoCgfADlUlZF0ZW17PyNFHFdSM0KZK2wleRTkk/xid8PcnJOxCoBgaTgGuzh0HrF5qx9BZ7KANnuWXH5RRnHlqlPVKm7QcQMMRKANM7CKFT9aV/Zz90AF28lRjS2KG3gWKPLBAdT7andiWeRuupmLMfeTXnlmoqj0xwcnZBxSbDMPIkVnOJSK6lJFWSM7lHGpc+Y8j7xvXfe3eSd9/fVLcyFfEF1tqCxx8u8lb2E9w6k9FBNZMm3Ko8mrFJRuXBxcN4bLa3YubJZZBbpruYO81MYn/mI2K6pH05l0MTjSuDlhW0uWiljjurZg9vMNSkfVPVSOhBBGDuCCOldXZ/h3q0YGrVISXlkxjvJW9t/h0A6KAOlZ3ivFzw2+EVvEJ475WmNrlR3UyHxzRgkBg6hj3exLJsRW1gvBXf3MXUJZ77exJcNVjwa7FrZ3t4383G2n3lFLYHxYqK74+JGWATgWdxCyB9keA6CNWQW1+LHQhd+orJ+mW7xaWvDbdNMt3Iv0eckLrBCk56yMm/kjVZy6rrh01RVw6RwyKV3RY/4P/DDFwwyt7VxM8gJ56VxGM+e6uc/er0vNcPA+GJa28MCezFGkYPnpUDPxJyfnXWZRVIvj80tMEgNOoBaKKKAKQUtIKA5zUsjbCojTpenwoDxzjoPBeOJdjazvcrNj2VckayemQ2mT4FwK1PaqFbi6t+HxDMKn126xyKh8wxHodcniI8kFXfbfgEV9YzwzEKApkWQjPdugJEnwG4PmCRWf9DPBmjsVnlJaWcK5ZjkiNUEcCZ8gigj8VdRxm8tF0gD8/jTpGyaReYoNcOhLFlG+B/dWT7cShuGXe+6286n49ySP0K/nWy6cs7cq8k7b3L9/Jw5M5vu4VNjkePRcMwPLEKocn386lHgi+T0Ls4CtpADzEMIPx7ta6iM021xpIHIHA+A8IqVOdAMaGuWVsVYmsr2rvWUCKI4mmYxxn7A5yTfsLk77E6R1rt0crcThyi4nkuT/ACUWuC38mf2biYfAjuh+CTo1RSXPdsdWeo26/wDGuh7hYYY4YwEjjRUQc8KowMk8z76z/Epyf/ys7UZk3sX8GJrkg4hHk+A6geXnv513dkLHvW9ZbeNA0dv97O0tx+0RoU/ZBIOHqihtmnkWBCQXGZWGQY4AcMQejOfAvxY/Vr0TVHDFk6Y4o16kKiIg8+QUAV6aLDf3H/RDWZa+2v7G31wsUbO7BEUFmY8lUDJP5V5zxThzX0i6wY5ZpEMe5DwFVzEcqQQYIDLKw5GSdRmr7id536+sTZis4yHjV1IaV8+CWSPngHGiLGS2CRnSAyx7xG1BM3twDHbwsc9zFqDs0pHLxESSsOZ0IMkDOgyghOyPDkwqSwrC3Dsi6nHgWfu11wEsP5RSrCdtW6kL9o1WejxG4txefikgPcQnurYHzwQPyUsx+9KPKo+3FyzGLgVgxkmlbVeTE7lmOt+8I5fbYDYKFQc8D1TszwaKyt4raEeGNcajzZjuzt7ycn514nsd8rb0qR5pjczU6chQELpipImpJulJDzoCUUtJ1paAKQUtJQHOamdcilwOdLmgMj6TJWThV6V5mFlP4WIV/wC6Wq84YoWJFXGkKoXHLSAAP0ArsvLZJUeORQyOrIynkVYEEH4gmsf2XvzYOvDbxuW1ncPgLPF9WItyEyDCleoAI57gbGJOtEqdalBqF2OaARXIri4pwxJwNYOpSSjqSro2CNSON1OCRtzBIOQSKsA48qZI2aAx9pxdrGTub0lkchYbhUJ7xukLxoNpz00jD4OAp8NaK0u0lXXG4dckZU5wQcFT5MDsQdx1pnaDhMdzbvHKMq4wccxvlXU9GVsEHoRVL2bs47u2DXA03aa7aaZGaCR3gZo9ZkjKsQRhwM48dSfuRRoZpseWcfP41ieGP38kl2fZYd1b+6BTkyD3ysNX4Vjrjt+zcE9symOJZyrxtN3YZ1nTMbuXPjJ1KwzqzjqK6BxjSVglQQTBcLHnwOqjGq3fYOnLb2l2yBVXJluLSLWPFUkx/E5etUF3ehQWbOldzjcnoFUdWJwAPM1YXdzVfZ2ttO5a6l7uCJsKqSMkk9wNysYj+kYRjom5Zumg1RhB5Z9JcnJYoWXHCLhbRWVlM19Lh5IYcMybYjiZiQsUaLtliATqIyWxT+JJjRJfsGYsDBZw5ddY3GF2NxIOepgFXGcLjVXdE7JERbQR2FsMs006hGxzLi3yME7+KUgg81NcvCLNpSz2YJ1ACTiN0C2pRv8AQKdJkXqNOiIZyNW4rajUVRjyuTs55FkMkbTJ3l02WtbNGysXQzSvyyM7yHwrnCAsctXdp+PnhYMMDes8YudKsyrkRA+wkab6VGfCnUks2c7wcT7ZrC7WPBFa7vZf5W72kJPLVr9lsZ2O0aA7bZA1no69HiWGbi4bv76TJeViW0Ft2CFtyT1c7n3CoylZKMaG+jLsT/B8TSTHXeTbzSE6iMnV3YY8992b6x+ArcRrUukUuaiSIpU601XxU+aTSKAgJzU0a4FKMCloAFLRRQBRRRQCYpaKKAK4eM8Hgu4mhuI1kjbmrfoQRurDoRgiu6igMYvBuI2f/dLhLqAcoLwkSKN/DHdIMnoAHU4A50//APspEwLvh17CerRot1GP24ST/drYUmKAx6+kPhmcNc92fKaKWE/6RBn5V0p274Z/j1v85VFaZkB5/wDGsv2i9HvD77LSwKJD/OxfRvnl4iuzH8QPKgG3XpB4ZpI9eg5dHz+4VnOzfa217y7Cyko8yTI/dShDqgjjdQxXGQ0WryOvrvitPogurRi/DOJSRde7kyAT99o9m6c06U8TdqLbbFrd898xgnHPrGTiup0casto+MWyXUn08QSZRL4pAoWVcI48R8OR3Zx56z51LxLiljIndyzW8qMR4davv0YaSShH2hjHnVOO2HaAbPwmNj5rqx+khoPa7tC2ycJjU+bZ/wBsgrxliTlZ6xyNKiC54KxOLSadgQcB7WWfT0BS4GlTjn9ITn7VaHs/we4t4AIrS0sCFxJcTMJpWIODIyRkZ1DxeKbYnGDVGV7U3I521oP838OY7wiiP0Pz3JDcT4lNP17tC2kH7rSEgD3BBUoY1Dg5PI58kfHe2HCrVw0ssnFboEaFBDQo2dtKKBCpB5MA7jzqA8K4zx0/xknh9id+6AId18ivtPt9vC8iFr0Xs12GsbHBt7dA/wDSt9JJ8nbJX4DArR1MgUPZLsja8Nj7u2jwSBrkbeSQjq7/AJ7DAGdgKvqKKATFLRRQBSYpaKAKKKKAKKKKAKKKKAKKKKAKKKKAKKKKAKrp7FBjY7Z+s3vHn5E0UUAQ2Sd63h9nQV3O3M+fuFTjh8ekrp8JJOMnqRnr7hSUUAy7sk0s2N8E5yee58/On2FsqgEDcqM7k9PeaKKA6GiBBUgYOcjzzzrlisUDNheYGdz1LHzoooCE2EZkK4ONA21N1LA9a6JLFG1ZXOQQdzuCBnrRRQBDw+NW1KoByTnfrnP7zXXRRQBRRRQBRRRQBRRRQBRRRQ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42002" name="AutoShape 15" descr="data:image/jpeg;base64,/9j/4AAQSkZJRgABAQAAAQABAAD/2wCEAAkGBxQSEhQUExQVFRQXFxUWFxYWFBgVGBgXFhUXFxcVFhUYHSggGBolHhcUITEhJSkrLi4uGB8zODMsNygtLisBCgoKDg0OGxAQGiwkHyYsNCwuLy83LCw3LCwsLCwsLCw0LCw3LCwsLCwsLCwsLCwtLCwsLCwsLCwsLCwsLCwsLP/AABEIAOMA3gMBIgACEQEDEQH/xAAcAAABBQEBAQAAAAAAAAAAAAAAAQIDBQYEBwj/xABOEAACAQMCAwQGBwIICwkBAAABAgMABBESIQUxQQYTIlEHFDJhcYEjQlJicpGhgrEVJDNDU2OSoghUc4OjssHC0dLwFzREVZOUw9PhFv/EABkBAQADAQEAAAAAAAAAAAAAAAACBAUBA//EACkRAAICAQMDAgYDAAAAAAAAAAABAhEDBCExEkFhE1EFFCIjMvBxgbH/2gAMAwEAAhEDEQA/APcaQmlpBQBvQDURl3qU0AtFJmjNALRQDSE0AtFJmjNALRSZozQC0UmaAaAWikJozQC1y3HEEjkjjc6WkyI88mYDJQH7WMnHMgHGcHHTmsP6aZQnCZpM6XR4HiYe0sizJpZT54z+tAbmsJ2741JwqWG8GXtJHEV1Fz0Eg6LiP7LbEMOTeHqc1sOD3JlghkYYLxxuR5FkDEfrWJ9Osyjg8wPN3hVfxd6rbfsq1Ab2CZXVXQhlYBlYbgqwyCD5EVJWL9Dt00nB7QtzCyJ+zHK6L+igVskcHkQeY28wcEUA6ikJozQC0UmaWgCiiigCkFLSCgOc10DlXOakkbYUA4yCkEoqNEzTnjxQEvOkJAqKJt6SQ5NASd6KUyCmJHTXXFATK2aGcCo4zgGmAZNAS97TgQaYYqjBxQHRypneimynlSIB1oCQSCvIPSlI3E+JWvCYj9GjCa5I+qMZ+RWMnHmZVFettH+VYb0W8G0vf3ku8893cRknmkcUrKE924PyC+VAb2NAAABgAAAe4cq8F/wgu0fe3ENjHlhF43C75lkGEXA6hT/pK9r7R8WWztZrh/ZiRnx5kDZR7ycD514J6Huz8nEuIyX9x4kicysTye4Y6lAz0X2vdhB1oD3Dsdw31Oytrc+1HEobH2yMv/eLVRcX4mbTjNoqn6O/SRJU6CWEAxzAfbIIQ+YC5zpFbUxV5Fw66PFO0mtN7fh6soPQvuhPxLs2PMRZoD2HlTDKKZK29KkeaAeJBTsVA6YqSFqAkopBS0AUgpaQUBzmnS9PhTTUzJkUA2HrUj8jXODilZyaAReYoapIk60kqdaAlXkKjm6UxXIpDQCjkflSxc6WIc6aRigOiuZuZpxkNIiZoB5xgZppjNOlXrTVkxQDdxT4IlGpgoBY5YgY1EADUfM4AGfIDyprHNSBNsUB51/hATMvCSF5PNErfh8Tf6yrWl7AcAWxsobcAaggaQ/akbdz+ew9wFdvaTs/FfWsltNnRIBupwysCGVlPmCAf0qexSRI0WRg0iqAzKNIYgYLBT7OeeMnGcZPOgOLt1xRrXh91OntpE5U+TEaVPyJB+VVHoq7NDh9jGjD6eXEszddbDZP2RgfHUetaTilolxDJDKNUcisjjllWGDuOR99TWcJVVBJbSANRxk4GMnG2fhQCtzNTpyFMlTrTFcigHzdKSHnTCc1NGuBQDutLSCloApKWigG7e6lzS0UA04owPdTqKAQGoZCc1MaQgGgGCQdRTHbNSd0KRgqjLEADqTgUAsI2p2RXNDxKFzpSWNm8lkUn8gc110A3A91LmlxRQCZpMD3UksgUFmIVQCSScAAcySeQrF3HbWS5LJwuATAZBupiY7YEHB0fWnwRjw4HvpdA2oxVFxntnY2raJrmNX/AKMEySfDu4wW/SsxccAnuVxecRutTqfo7bTbRp906NRfH3mINVfZPhjcMmNsRGwZS9vcKgTvVUjXHMq/zq6l33LL8DXnLIktj0WNt0zWf9pXDQRquCmeslvcRL/aeMD9a6ZO33DBzvrb5Sqf3U24kPiCYDtgkkEoeSnVjGTgHG/lWY47wOO3miu4EVVdkguUA2dXOiOXA+urlAW6qxzyqPqkvS8m44Z2is7g4guYJT5JKjN/ZBzVrmsDdcEtLqNWnt4/i0SJJjlp1gagM75Bzy3qu4hf3fCFaWFmurMFFMFxJ9JFrOnVHcHJ7sEqCHBxnbriUcqZGWJo9PzSYHurF23pDVADeWtxarnSZcCeBWBAIaaLOnc/WUVsbW5SVFeNldGGVdSGVgeoYbEV6J2ebVDxilpaKAKKKKAKKKKAKKTNLQBRRVN2u7RxcPtZLmbkuyqObufZRfef0AJ6UB28V4rDbRmWeVIoxzZ2CjPkM8z7hvWOX0pW8p/itrfXa5xrgtWKfm5U/mKqeB9kJL6Rb/jP0kjDMFkdooUO41oebcvCf2snYegJIQAqgIo2CqMADyGOVdUWzjdGY4p27kEBMPD71Z2Kqiz27rEpY41yyJkBF5ncH94XhvYWC5Cz38x4hKfFlnPq6HqsMKEKFHLfJ+FapCfM/nXTCeew35nHP40aCZnrn0e8MddJsoB70Tu2HvDphgfnWd449/wSJ5YC9/ZKCTHO5M1v94SgEyRDqCMqMdATXpNIygggjIOxBrh08htvSBxydFkg4UhjcBlY6yGUjIIOpcginSdveOxAtLwgFQCSU17AbknDNgVoOy0TWlzfcMRtKBRd2YzukcxYSIBj2UlBxz9uuPtjfytwkK0jFrq4iti2wIjkkCuNh1VWH7VS6focvYj1fWoe5WWfEZeNJHNeR9zaDDJaK5InYH+VnbALRg+ym2SMnIxnVesbADAUAAKBgADkABsBVTE4UBVACgAADkABgAU7v6y55nJmnDCoos+/pLvTIqZ5owce4gEEj4qzD9o1W9/R39R9Ql6ZZ9/Ud43eROnmDj442P54Pyrg7+jv6eod9Msu+6VX9o0760uIvtxSL8ypx+uDTe/o76iyUHjss4rgr1ONwRzU555HWqEa+Gubm0XMGS1zZLshXO89qpPglUblOTAHkcV19/R39ShmceCM8Kkb+xvEmjSWJg8bqHVhyKsMg1PWB9Fc+g3tmPYglWSIdFiuVLiNcdFdZce4it9WinatGc1TphRRRXTgUlLSCgEyKXlXOa6OlALWC47aeu8ZhjcZt7GEXLL0aeVmWIMPuhCw+dajtJxyOygaeUsQMKqIMvI7HCRovVidv15CqHshbXRku5rxEjmuFgkCIciONe8VYmY+06gZYjbL7UBfbk5POpUSlVKnRK9GyCQiJTp3CIzE4CqWJ8gBkmpVSsj6QeIZRLCM5mu/AwH1Lb/xErY5DRqQebMPKockuDT8NmLwxOebIjH4soJrppkY2GnlgY+GNq4bTiPe2qXCbh4VlUfiTUB+tcOme4wdHG+Hkc5La8jb8KGKQfrUHE+GreW89nr7uQS95BJ9mSOTUm3xG/uY02xvlvOLiZDmG0shlv627KyAD/NID+0KilBJLdSSfzOas4MampJlXUZHjlFoz03F/Vzov43tJAcFyjPbuftRzKCuD5HBHI07+H7L/HIP/UX/AI1rbfjEyjBIYeTjP68/zo/hIZz3EGfPuxmqsvhe+xZj8VVbmKm7WWCgn1nVjn3ccjj81Uj9ak/h5TtHa30v4bV1H9p9IHzrapxrVlJY0aJgVZAgwQdiCDswx0NV11w5IYZprW7ljihjeQwyoJ41CqWwhfEg9k+EOQOg5V5ZPh7gro9cfxFZHVlCt1ct7HDrk/ikgT98lPzff+WS/wDurb/nrW23Bb7u0PrUAkKqWVrQlQxA1DwzKcZz1pZLm7gOJYFmQYy9s3jHmTBJg4H3XY+6vP5dex7fMP3MdLdXSFQ/DbgamCrpmgcliCcACTyBPyNLLfSofHw/iK+9YBKP9GzVteCTx3k/fRnMMAKrkFT6w6+PKMAylIyF36yuCAVrTV1aaDW6IvUTT2Z47J2gt0/lfWIf8raTp+Z0Ypp7SWp2hka5kI8MVvG8rt7sAYHzxXsnOmpEByAHwGP3U+Vgd+amZP0d8Alt1nnuVCT3LqzRg6u6jjXTFEW5MwBYkjbLGtfSYozVhKlSK7du2LRRRXTgUgpaQUBzmpy2BUBp8p5UBiG/jvF3Z94OHIgRd8NdTrqL+RKJpA8i2a1lrKTnPP8A62rMdiB9NxZT7frzMfwNDEU/QGtZGlSXBx8g8yoCXYKo+sxAA+JOwrive0tpEMvdW6DzaaMZ+GTvXRf3ogieVskIpbAGScDZVA3JJwAOpIrzLs72Pa1KS4WRpFBuo2Ab6U7mWEkbEEkFeo5bgAkrON0XPFfSIZFdeFwSXkgDfS6WS3UqPttjvG8lXn51P2Y4GY9c8spuLqfBknIx4eaxxr9SMdB15+QF5cXEdvEZJWCIuOhO52Cqo3ZicAKASSQBWa4pxhC6pd3HqSPpCWsbZvJAxwplaPLQhsjCJ4vv81EtonN5GoftJb2/0cko70DIiQNLLp8+5jBfHvxWV7GdoJLe1ME9rdBUklWJhGPFAXLR5VmDKQG06cclFXUncWkLaRFbQ53ZmWFST1ZyQWYnrua8gv8AiRuzL3kmAWkRe50BdCuVVlZk1nOM5J68hyqEmluycIuWyNt6MgqWdzaRo8U0cruwdWR5oS2I5AG3xpAT3aR9qrhG868u4fN6tNFLbSmNo84B8anIwVbJ1FDtlc9ARpIzXqXAuMRcTRmjUx3MYXvYjy3yNSt9ZSQ2G57bgGvbT54r6SvqtNJ/UEpxUGgmrC54fIvNG2G+BkfHIrjBIq+pJ8Gc4tckOSKl7Q3HdcMkAQPJcyxQxxE4M2t1BiG3VRJv5ZNdVha99IFOw5sR0Ap3ZtRxC7N7/wCEttcFkPqufZmuh8cd2p8gx61W1OTbpLOkxb9Zc99xEDPc2fw9YmH69x/sqtfit0CWkswfdb3SyE/ATRxfvrTcQkwvx2qnZ8Bj1A2/EdlH5kVViu5ekzA9su1M1ld296lpNHACIbt3Xu2l1DKoQCVfQMssm4yxUEeIV6tw+9WZEkRgyOoZGHIqwyD+VUfGe6u3n4fOAY5Iwo89WNWR94eFgehWsT6HOISWs9zwe5P0kDM8J+0mQWA9xDLIBzw7eVclFx5EZqXH8HrEj4qPJPnSOdzU6DaokiEORUynIpkwpITQEopaQUtAFIKWkFAc5rm49xBba3luH9iKNnPv0jOB7zy+ddpi3rzf0+8SZLCO3Td7mZEx1Kp4yB+0Ix86AyXov4nPaueI3Z/ivEZXjlfBxHKrHupXP1YyzTJ5DAya9y2HKspJbRWlvb2DossIgEcoIzkYA1Y65Icn45FcPD+CXtqoHDrqG4tx7Nvd6i0a/YSdPEABsAwOMVNwkknWzILJFycU90au9g70hcg6SHK9fusR1GRt7x5jaHucZJ2A3JO2B1JrNcWj4tcKFFpbQyrkx3C3rZjY9QBF4lOBlDkMBuKqeO9qbnT/AAZfwBLmcxxrPDkwTQs6idlJwUcRmQY6HyyBXFLsda7kHaHtDKe5uItHevrezSUEpFbppDXLL1mm1oBn2EfbB1ZxfFpUIYN48kl2fDNI31pHJ5sTv7vgKsO0lwzXMzs58LNGiHGmNFC4CjpkYb511dkOywucXNyMw+1HGeTgfzsg6r5L15nmKr5JblvEko33Z0ei0SySSPJC8kQQdzcy5cpggGGJpDnuyN/DsCvM52v7fsDZiSSWRXl1u8mhmJRdZLFRGvtbk8812cEM1ye+Zmht/wCZhQaXdPqyTNjUueYRcYBGc8hd3Fskmzqrr1VhlT8V5H5g15OW51LYzK8MsSdI4QTHy731a3xy56Nfe/3M+6ud+x9mswlhhcEZGjvdMTZxyVm1KdttOnzFXHE+yURUvZqlrcAZR4VEasRySWNQFkQ8iCNs7VV8M7YQTW8ci6XnZAXhVwO7bHi1k+yoPXBOCNq621+Iik9pEzds34cskcyzaVeFoFnZXleFm0TpHKrN3pj9sajr0kA8s1oeKQpqDLgq4DLjlv5e7kfnXm3HOItcMpmZSFz3ccedCFhpLF23kfBIzgAAnbO9aTst2heSztLexgF1cRW8SPK+UtrdhGoxJLzZgNPgTJ2O4q3gzOLsq6nT2iw7RBvo+G27abi6Bad1PigtQcSP7ifYX3sfKttw61SCFIo1CxxqERR0VQABWc7P9j5YZJbia8ke4m094Y0iSPCZCRorIzBVBx7W/PGa0skndrgsWPTOM/PSAK625OyKSiqRx8Qm1fL/AKNU9zN9JbR/0s6g46LCrTkn3ZiUftVYu9UMEmviTkHw2dmzMPKW6cFfmEgP9uptUqIXvZXcWuz37yqfEHLKfwnw/uFUXpTYwTcP41AN1ZUlA6jchT5bd7GT71FWs8Brs/g4XnC720O7BC8f4vbTH7afrVzVY/tprsUNHlfqNPv/AKbuCdZFWRDlHVXU+asAQfyNdMb7Vg/QlxX1nhUSk5aBmgPwXDJ/cdB8q3RiNZxqCStmnQigRedSUAClpAKWgCkIpaKASvI/SKPWO0HCbY7hPpj/AG2cj8oBXrteSTDvO1yf1Vt++Fv/ALKAvO0Uxa6k8l0qPkBn9Sa542I5bUl+2Z5j/WP+jEUq1sxVQS8GDOVzb8nUly/V2/tGn9uW02ULzFe+SeGSNCR3kmlwJEjHMuYmk2Hzp3CYw0sYPLUP03rjvL1Fubu4nIyk6Wis2whi7qJwuT7Id3yT11IDyGKGtn0VSNLQwc7bZ5lxzh0zcReKdXbvn75tH149C5jj5dVEI8tifOvQI+ESzD+MuyrjAt4XaKNBj2WdNLynpzC/dq7WWIyIG094QxjyBqxtr0E79VyBTeLcUitlzIwBOyoN3c/ZRObH9B1wKyJSlI24RjHkTvYLSPU7lF2Uand8t0VFJJLbclGdqLPi0cudD5P2SCrY6HQ2GA+VYfjnETLKJXwCq6UQHUIwd3bPV22GfJduZznuISrJs6h/xANj4Z5U6bJrbc9L7Udro7OI+IPOwIiiByzOeRI+qo5knbbzry60uDDAkWo+Eb77Endj79yaXgHD4pbgwqVh8DOzrGXO3IaVGWyxG3x8jTj2bu5JmhiWN2UZY954UBPhEhx4XI3077CvRKkeV7tlbecR0gtnYfrX0f2Qte6sbWPwZWCIMUxpLBF1sCNjlsnPWvJuFejsQhXvJFllkdYook2jUvku+Tu7rGsjDYAFc77EWs3Z694O3e2cpNuTqZCpeMbcpYV9kf1sIBGBlGGWHtjW1or5Z26PWZHwMmqiaTJJNU3BO2Md7hCvczhA7Qlg2pTylhkXwzRHo6/PFWTtViC7labKzj/G4rSJpJDk4bRGN3lYDIRFG5Pn5Dc1UdlInXh5uXZZJ7+TvpXUgqgxhIQR9lVC46HUOlP4MwkU3Z3kuN4yfqW2fokXPshh9I3vf3Cpuz2PVLyUfyU90WgHQhVijaQD7zxyt7+fWo4svVmUaO5sTjhcrOSYmu/sZNputOdnRhj3ghh+gP51wy0/s42LyH4sPzRq18ivHJeDExOskX5Kv0KL6ve8Xs+Sxz5RfIB5UyPcV7uvXK8l7IHR2p4mg5NDr+f8Xb/fNet1im8JigClooAooooAoopCaAWvJB4O1xz/ADltt8oR/wAhr1qvI+2Q7jtPwyc7LLH3X7R72P8A+RKAtL1cTzD+sk/1zTlqftDFpupPeQw+YGf1zXOlbUXcU/BgTVTa8nTBIVYMOYII+VdXHOFd8HuojCFkQLcw3OVhkCAgP3mDoYA4LaWBAAIGkERxGKGGS6uW028QJY/aI+qPPfAx1JArjtOCy8TZZ75SIucNjnEUa/Ve4A/lJfcdlzjFUNU4yfSaWjUoLq7Myt1Ot+O5iEWqHeMh3ngkIzrgMzRBSCNJGkscpn6uKo5pfV2Ia39XkbYlo8FsdFlGVcfhJr3abgcbxd2fCMDTowugj2WTbYg/L3Y2rzntJfLbv6txCETRsryLKketSkWC7SRHdGXIJKauedtwM6eNx/HdGrjy3+XJ57c3vmcVwPd5YKgLuxwiKMszfAVvGtuBvse4jI5hne3kGd8Nkq3yNX/Abbh0G9sbYEjGpZFdyPIuWLH868uuuzPW2+5Udluxc0cR76cp3hDyLCAr8sd205ydI+4F3JOd62vDOHxwIEiUKu526k8yTzJPUnc0xr6MDJkQDzLqB+eaob/tgjt6vYFbm6YHAU5ijGcGWWQbaVzyGSdh1qCUpsNqK3Lrh7escQIG8dqmknobicAt80iCj/PEVtWlU7HlWe7KcJFnb6S2pvE8kh2MkrnVJI3lk5+AAHSs/wBoO0bTRP6sWEAwrTocPO7EKlvZnqXYhe+5DPhyd10Ix6VRRlK3ZUX1haXN9NBbXCRNFl43V11w3hOWMCZyYyMiVfZYkYwwY1PPx6SWCS0lHdX5b1aRFJ8IceO6jP8AR93rZT54XnjMU3YGKO3RYxEs4GZAy5glYksVZdyoUkhHXxKAPaG1ZxOJy2U0gkgkaZ41SLvJtTKqFiI45ZDiSDU2rKksMgFRgAeLz0nR6xwW1ZtY7X1x3gQ93aQgLcyqcHAUEWsRHI6dJZhyBAG5yLDiV2raUjUJDGAsaAYAUDA2HLYAAdBUPZueKbh0SWrljFvcIw0y963id5E8yxdtsg52JAqFqv6HDGMerlmbr80nLp4RBLTuzwzdw/iJ/JGpkxrs7HRarsH7KO37l/3qv5HWOT8GdiV5Iryik7LDV2r4iw5CAA/HFsP9hr1yvI/RM3f8X4zc9BJ3anzUyyY/SJa9crFN8KKKKAKKKKAKQUtIKAjMu9eXen62ZIbO9jGXtrgHPkGwwJ92qNB+1Xppqt7Y8EF7Y3FttmSMhc8g48UZ+TBaApO0zrKtvcx7pLGpBHkwDp+YY/lVbbIWIUDckAfOq/0VcT9b4S9q+e/tGKaT7QGS0e3Tk8f7NXvBbuOCKa7myI4EZs+8DJA9+MDHmwrQw5qw/wAfqMzPgbzqu/6yHjMYub+CyXeCzVLiYdHnfIt42Huw8mOR8Nby3iCDHXr8ayno94Y4ia4nGLi5c3Ev3Wk9iLfoiaVx7jWvO1UWzRigzXn3pPtl/i8rAFUuI1kyNjDc5tplPuKyVvJJwBnyrJ+lWIPw2590TsPcY8SKfkVzSIkTdl7FZ7OEy4d1UxSalBzJCxhkO/30anXHYOxc5a0tif8AIoD+grl4Kb2NH7iG2aGWRp0aS5kRgJyJWBjWBh7TOfa69K75Ev29q4t4V8ordpH+Ikkk0/mlLYpHEPR1w8b+pwfOMEfkaqONerjuo7BVlnglVljtlHdpuFljllXEcQZC4wTnOCASBV23Z+N/+8yz3XPImkxGc+dvEEiI+KmraGFFUKiqqjYKoCgfADlUlZF0ZW17PyNFHFdSM0KZK2wleRTkk/xid8PcnJOxCoBgaTgGuzh0HrF5qx9BZ7KANnuWXH5RRnHlqlPVKm7QcQMMRKANM7CKFT9aV/Zz90AF28lRjS2KG3gWKPLBAdT7andiWeRuupmLMfeTXnlmoqj0xwcnZBxSbDMPIkVnOJSK6lJFWSM7lHGpc+Y8j7xvXfe3eSd9/fVLcyFfEF1tqCxx8u8lb2E9w6k9FBNZMm3Ko8mrFJRuXBxcN4bLa3YubJZZBbpruYO81MYn/mI2K6pH05l0MTjSuDlhW0uWiljjurZg9vMNSkfVPVSOhBBGDuCCOldXZ/h3q0YGrVISXlkxjvJW9t/h0A6KAOlZ3ivFzw2+EVvEJ475WmNrlR3UyHxzRgkBg6hj3exLJsRW1gvBXf3MXUJZ77exJcNVjwa7FrZ3t4383G2n3lFLYHxYqK74+JGWATgWdxCyB9keA6CNWQW1+LHQhd+orJ+mW7xaWvDbdNMt3Iv0eckLrBCk56yMm/kjVZy6rrh01RVw6RwyKV3RY/4P/DDFwwyt7VxM8gJ56VxGM+e6uc/er0vNcPA+GJa28MCezFGkYPnpUDPxJyfnXWZRVIvj80tMEgNOoBaKKKAKQUtIKA5zUsjbCojTpenwoDxzjoPBeOJdjazvcrNj2VckayemQ2mT4FwK1PaqFbi6t+HxDMKn126xyKh8wxHodcniI8kFXfbfgEV9YzwzEKApkWQjPdugJEnwG4PmCRWf9DPBmjsVnlJaWcK5ZjkiNUEcCZ8gigj8VdRxm8tF0gD8/jTpGyaReYoNcOhLFlG+B/dWT7cShuGXe+6286n49ySP0K/nWy6cs7cq8k7b3L9/Jw5M5vu4VNjkePRcMwPLEKocn386lHgi+T0Ls4CtpADzEMIPx7ta6iM021xpIHIHA+A8IqVOdAMaGuWVsVYmsr2rvWUCKI4mmYxxn7A5yTfsLk77E6R1rt0crcThyi4nkuT/ACUWuC38mf2biYfAjuh+CTo1RSXPdsdWeo26/wDGuh7hYYY4YwEjjRUQc8KowMk8z76z/Epyf/ys7UZk3sX8GJrkg4hHk+A6geXnv513dkLHvW9ZbeNA0dv97O0tx+0RoU/ZBIOHqihtmnkWBCQXGZWGQY4AcMQejOfAvxY/Vr0TVHDFk6Y4o16kKiIg8+QUAV6aLDf3H/RDWZa+2v7G31wsUbO7BEUFmY8lUDJP5V5zxThzX0i6wY5ZpEMe5DwFVzEcqQQYIDLKw5GSdRmr7id536+sTZis4yHjV1IaV8+CWSPngHGiLGS2CRnSAyx7xG1BM3twDHbwsc9zFqDs0pHLxESSsOZ0IMkDOgyghOyPDkwqSwrC3Dsi6nHgWfu11wEsP5RSrCdtW6kL9o1WejxG4txefikgPcQnurYHzwQPyUsx+9KPKo+3FyzGLgVgxkmlbVeTE7lmOt+8I5fbYDYKFQc8D1TszwaKyt4raEeGNcajzZjuzt7ycn514nsd8rb0qR5pjczU6chQELpipImpJulJDzoCUUtJ1paAKQUtJQHOamdcilwOdLmgMj6TJWThV6V5mFlP4WIV/wC6Wq84YoWJFXGkKoXHLSAAP0ArsvLZJUeORQyOrIynkVYEEH4gmsf2XvzYOvDbxuW1ncPgLPF9WItyEyDCleoAI57gbGJOtEqdalBqF2OaARXIri4pwxJwNYOpSSjqSro2CNSON1OCRtzBIOQSKsA48qZI2aAx9pxdrGTub0lkchYbhUJ7xukLxoNpz00jD4OAp8NaK0u0lXXG4dckZU5wQcFT5MDsQdx1pnaDhMdzbvHKMq4wccxvlXU9GVsEHoRVL2bs47u2DXA03aa7aaZGaCR3gZo9ZkjKsQRhwM48dSfuRRoZpseWcfP41ieGP38kl2fZYd1b+6BTkyD3ysNX4Vjrjt+zcE9symOJZyrxtN3YZ1nTMbuXPjJ1KwzqzjqK6BxjSVglQQTBcLHnwOqjGq3fYOnLb2l2yBVXJluLSLWPFUkx/E5etUF3ehQWbOldzjcnoFUdWJwAPM1YXdzVfZ2ttO5a6l7uCJsKqSMkk9wNysYj+kYRjom5Zumg1RhB5Z9JcnJYoWXHCLhbRWVlM19Lh5IYcMybYjiZiQsUaLtliATqIyWxT+JJjRJfsGYsDBZw5ddY3GF2NxIOepgFXGcLjVXdE7JERbQR2FsMs006hGxzLi3yME7+KUgg81NcvCLNpSz2YJ1ACTiN0C2pRv8AQKdJkXqNOiIZyNW4rajUVRjyuTs55FkMkbTJ3l02WtbNGysXQzSvyyM7yHwrnCAsctXdp+PnhYMMDes8YudKsyrkRA+wkab6VGfCnUks2c7wcT7ZrC7WPBFa7vZf5W72kJPLVr9lsZ2O0aA7bZA1no69HiWGbi4bv76TJeViW0Ft2CFtyT1c7n3CoylZKMaG+jLsT/B8TSTHXeTbzSE6iMnV3YY8992b6x+ArcRrUukUuaiSIpU601XxU+aTSKAgJzU0a4FKMCloAFLRRQBRRRQCYpaKKAK4eM8Hgu4mhuI1kjbmrfoQRurDoRgiu6igMYvBuI2f/dLhLqAcoLwkSKN/DHdIMnoAHU4A50//APspEwLvh17CerRot1GP24ST/drYUmKAx6+kPhmcNc92fKaKWE/6RBn5V0p274Z/j1v85VFaZkB5/wDGsv2i9HvD77LSwKJD/OxfRvnl4iuzH8QPKgG3XpB4ZpI9eg5dHz+4VnOzfa217y7Cyko8yTI/dShDqgjjdQxXGQ0WryOvrvitPogurRi/DOJSRde7kyAT99o9m6c06U8TdqLbbFrd898xgnHPrGTiup0casto+MWyXUn08QSZRL4pAoWVcI48R8OR3Zx56z51LxLiljIndyzW8qMR4davv0YaSShH2hjHnVOO2HaAbPwmNj5rqx+khoPa7tC2ycJjU+bZ/wBsgrxliTlZ6xyNKiC54KxOLSadgQcB7WWfT0BS4GlTjn9ITn7VaHs/we4t4AIrS0sCFxJcTMJpWIODIyRkZ1DxeKbYnGDVGV7U3I521oP838OY7wiiP0Pz3JDcT4lNP17tC2kH7rSEgD3BBUoY1Dg5PI58kfHe2HCrVw0ssnFboEaFBDQo2dtKKBCpB5MA7jzqA8K4zx0/xknh9id+6AId18ivtPt9vC8iFr0Xs12GsbHBt7dA/wDSt9JJ8nbJX4DArR1MgUPZLsja8Nj7u2jwSBrkbeSQjq7/AJ7DAGdgKvqKKATFLRRQBSYpaKAKKKKAKKKKAKKKKAKKKKAKKKKAKKKKAKrp7FBjY7Z+s3vHn5E0UUAQ2Sd63h9nQV3O3M+fuFTjh8ekrp8JJOMnqRnr7hSUUAy7sk0s2N8E5yee58/On2FsqgEDcqM7k9PeaKKA6GiBBUgYOcjzzzrlisUDNheYGdz1LHzoooCE2EZkK4ONA21N1LA9a6JLFG1ZXOQQdzuCBnrRRQBDw+NW1KoByTnfrnP7zXXRRQBRRRQBRRRQBRRRQBRRRQH/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42003" name="AutoShape 17" descr="data:image/jpeg;base64,/9j/4AAQSkZJRgABAQAAAQABAAD/2wCEAAkGBxQSEhQUExQVFRQXFxUWFxYWFBgVGBgXFhUXFxcVFhUYHSggGBolHhcUITEhJSkrLi4uGB8zODMsNygtLisBCgoKDg0OGxAQGiwkHyYsNCwuLy83LCw3LCwsLCwsLCw0LCw3LCwsLCwsLCwsLCwtLCwsLCwsLCwsLCwsLCwsLP/AABEIAOMA3gMBIgACEQEDEQH/xAAcAAABBQEBAQAAAAAAAAAAAAAAAQIDBQYEBwj/xABOEAACAQMCAwQGBwIICwkBAAABAgMABBESIQUxQQYTIlEHFDJhcYEjQlJicpGhgrEVJDNDU2OSoghUc4OjssHC0dLwFzREVZOUw9PhFv/EABkBAQADAQEAAAAAAAAAAAAAAAACBAUBA//EACkRAAICAQMDAgYDAAAAAAAAAAABAhEDBCExEkFhE1EFFCIjMvBxgbH/2gAMAwEAAhEDEQA/APcaQmlpBQBvQDURl3qU0AtFJmjNALRQDSE0AtFJmjNALRSZozQC0UmaAaAWikJozQC1y3HEEjkjjc6WkyI88mYDJQH7WMnHMgHGcHHTmsP6aZQnCZpM6XR4HiYe0sizJpZT54z+tAbmsJ2741JwqWG8GXtJHEV1Fz0Eg6LiP7LbEMOTeHqc1sOD3JlghkYYLxxuR5FkDEfrWJ9Osyjg8wPN3hVfxd6rbfsq1Ab2CZXVXQhlYBlYbgqwyCD5EVJWL9Dt00nB7QtzCyJ+zHK6L+igVskcHkQeY28wcEUA6ikJozQC0UmaWgCiiigCkFLSCgOc10DlXOakkbYUA4yCkEoqNEzTnjxQEvOkJAqKJt6SQ5NASd6KUyCmJHTXXFATK2aGcCo4zgGmAZNAS97TgQaYYqjBxQHRypneimynlSIB1oCQSCvIPSlI3E+JWvCYj9GjCa5I+qMZ+RWMnHmZVFettH+VYb0W8G0vf3ku8893cRknmkcUrKE924PyC+VAb2NAAABgAAAe4cq8F/wgu0fe3ENjHlhF43C75lkGEXA6hT/pK9r7R8WWztZrh/ZiRnx5kDZR7ycD514J6Huz8nEuIyX9x4kicysTye4Y6lAz0X2vdhB1oD3Dsdw31Oytrc+1HEobH2yMv/eLVRcX4mbTjNoqn6O/SRJU6CWEAxzAfbIIQ+YC5zpFbUxV5Fw66PFO0mtN7fh6soPQvuhPxLs2PMRZoD2HlTDKKZK29KkeaAeJBTsVA6YqSFqAkopBS0AUgpaQUBzmnS9PhTTUzJkUA2HrUj8jXODilZyaAReYoapIk60kqdaAlXkKjm6UxXIpDQCjkflSxc6WIc6aRigOiuZuZpxkNIiZoB5xgZppjNOlXrTVkxQDdxT4IlGpgoBY5YgY1EADUfM4AGfIDyprHNSBNsUB51/hATMvCSF5PNErfh8Tf6yrWl7AcAWxsobcAaggaQ/akbdz+ew9wFdvaTs/FfWsltNnRIBupwysCGVlPmCAf0qexSRI0WRg0iqAzKNIYgYLBT7OeeMnGcZPOgOLt1xRrXh91OntpE5U+TEaVPyJB+VVHoq7NDh9jGjD6eXEszddbDZP2RgfHUetaTilolxDJDKNUcisjjllWGDuOR99TWcJVVBJbSANRxk4GMnG2fhQCtzNTpyFMlTrTFcigHzdKSHnTCc1NGuBQDutLSCloApKWigG7e6lzS0UA04owPdTqKAQGoZCc1MaQgGgGCQdRTHbNSd0KRgqjLEADqTgUAsI2p2RXNDxKFzpSWNm8lkUn8gc110A3A91LmlxRQCZpMD3UksgUFmIVQCSScAAcySeQrF3HbWS5LJwuATAZBupiY7YEHB0fWnwRjw4HvpdA2oxVFxntnY2raJrmNX/AKMEySfDu4wW/SsxccAnuVxecRutTqfo7bTbRp906NRfH3mINVfZPhjcMmNsRGwZS9vcKgTvVUjXHMq/zq6l33LL8DXnLIktj0WNt0zWf9pXDQRquCmeslvcRL/aeMD9a6ZO33DBzvrb5Sqf3U24kPiCYDtgkkEoeSnVjGTgHG/lWY47wOO3miu4EVVdkguUA2dXOiOXA+urlAW6qxzyqPqkvS8m44Z2is7g4guYJT5JKjN/ZBzVrmsDdcEtLqNWnt4/i0SJJjlp1gagM75Bzy3qu4hf3fCFaWFmurMFFMFxJ9JFrOnVHcHJ7sEqCHBxnbriUcqZGWJo9PzSYHurF23pDVADeWtxarnSZcCeBWBAIaaLOnc/WUVsbW5SVFeNldGGVdSGVgeoYbEV6J2ebVDxilpaKAKKKKAKKKKAKKTNLQBRRVN2u7RxcPtZLmbkuyqObufZRfef0AJ6UB28V4rDbRmWeVIoxzZ2CjPkM8z7hvWOX0pW8p/itrfXa5xrgtWKfm5U/mKqeB9kJL6Rb/jP0kjDMFkdooUO41oebcvCf2snYegJIQAqgIo2CqMADyGOVdUWzjdGY4p27kEBMPD71Z2Kqiz27rEpY41yyJkBF5ncH94XhvYWC5Cz38x4hKfFlnPq6HqsMKEKFHLfJ+FapCfM/nXTCeew35nHP40aCZnrn0e8MddJsoB70Tu2HvDphgfnWd449/wSJ5YC9/ZKCTHO5M1v94SgEyRDqCMqMdATXpNIygggjIOxBrh08htvSBxydFkg4UhjcBlY6yGUjIIOpcginSdveOxAtLwgFQCSU17AbknDNgVoOy0TWlzfcMRtKBRd2YzukcxYSIBj2UlBxz9uuPtjfytwkK0jFrq4iti2wIjkkCuNh1VWH7VS6focvYj1fWoe5WWfEZeNJHNeR9zaDDJaK5InYH+VnbALRg+ym2SMnIxnVesbADAUAAKBgADkABsBVTE4UBVACgAADkABgAU7v6y55nJmnDCoos+/pLvTIqZ5owce4gEEj4qzD9o1W9/R39R9Ql6ZZ9/Ud43eROnmDj442P54Pyrg7+jv6eod9Msu+6VX9o0760uIvtxSL8ypx+uDTe/o76iyUHjss4rgr1ONwRzU555HWqEa+Gubm0XMGS1zZLshXO89qpPglUblOTAHkcV19/R39ShmceCM8Kkb+xvEmjSWJg8bqHVhyKsMg1PWB9Fc+g3tmPYglWSIdFiuVLiNcdFdZce4it9WinatGc1TphRRRXTgUlLSCgEyKXlXOa6OlALWC47aeu8ZhjcZt7GEXLL0aeVmWIMPuhCw+dajtJxyOygaeUsQMKqIMvI7HCRovVidv15CqHshbXRku5rxEjmuFgkCIciONe8VYmY+06gZYjbL7UBfbk5POpUSlVKnRK9GyCQiJTp3CIzE4CqWJ8gBkmpVSsj6QeIZRLCM5mu/AwH1Lb/xErY5DRqQebMPKockuDT8NmLwxOebIjH4soJrppkY2GnlgY+GNq4bTiPe2qXCbh4VlUfiTUB+tcOme4wdHG+Hkc5La8jb8KGKQfrUHE+GreW89nr7uQS95BJ9mSOTUm3xG/uY02xvlvOLiZDmG0shlv627KyAD/NID+0KilBJLdSSfzOas4MampJlXUZHjlFoz03F/Vzov43tJAcFyjPbuftRzKCuD5HBHI07+H7L/HIP/UX/AI1rbfjEyjBIYeTjP68/zo/hIZz3EGfPuxmqsvhe+xZj8VVbmKm7WWCgn1nVjn3ccjj81Uj9ak/h5TtHa30v4bV1H9p9IHzrapxrVlJY0aJgVZAgwQdiCDswx0NV11w5IYZprW7ljihjeQwyoJ41CqWwhfEg9k+EOQOg5V5ZPh7gro9cfxFZHVlCt1ct7HDrk/ikgT98lPzff+WS/wDurb/nrW23Bb7u0PrUAkKqWVrQlQxA1DwzKcZz1pZLm7gOJYFmQYy9s3jHmTBJg4H3XY+6vP5dex7fMP3MdLdXSFQ/DbgamCrpmgcliCcACTyBPyNLLfSofHw/iK+9YBKP9GzVteCTx3k/fRnMMAKrkFT6w6+PKMAylIyF36yuCAVrTV1aaDW6IvUTT2Z47J2gt0/lfWIf8raTp+Z0Ypp7SWp2hka5kI8MVvG8rt7sAYHzxXsnOmpEByAHwGP3U+Vgd+amZP0d8Alt1nnuVCT3LqzRg6u6jjXTFEW5MwBYkjbLGtfSYozVhKlSK7du2LRRRXTgUgpaQUBzmpy2BUBp8p5UBiG/jvF3Z94OHIgRd8NdTrqL+RKJpA8i2a1lrKTnPP8A62rMdiB9NxZT7frzMfwNDEU/QGtZGlSXBx8g8yoCXYKo+sxAA+JOwrive0tpEMvdW6DzaaMZ+GTvXRf3ogieVskIpbAGScDZVA3JJwAOpIrzLs72Pa1KS4WRpFBuo2Ab6U7mWEkbEEkFeo5bgAkrON0XPFfSIZFdeFwSXkgDfS6WS3UqPttjvG8lXn51P2Y4GY9c8spuLqfBknIx4eaxxr9SMdB15+QF5cXEdvEZJWCIuOhO52Cqo3ZicAKASSQBWa4pxhC6pd3HqSPpCWsbZvJAxwplaPLQhsjCJ4vv81EtonN5GoftJb2/0cko70DIiQNLLp8+5jBfHvxWV7GdoJLe1ME9rdBUklWJhGPFAXLR5VmDKQG06cclFXUncWkLaRFbQ53ZmWFST1ZyQWYnrua8gv8AiRuzL3kmAWkRe50BdCuVVlZk1nOM5J68hyqEmluycIuWyNt6MgqWdzaRo8U0cruwdWR5oS2I5AG3xpAT3aR9qrhG868u4fN6tNFLbSmNo84B8anIwVbJ1FDtlc9ARpIzXqXAuMRcTRmjUx3MYXvYjy3yNSt9ZSQ2G57bgGvbT54r6SvqtNJ/UEpxUGgmrC54fIvNG2G+BkfHIrjBIq+pJ8Gc4tckOSKl7Q3HdcMkAQPJcyxQxxE4M2t1BiG3VRJv5ZNdVha99IFOw5sR0Ap3ZtRxC7N7/wCEttcFkPqufZmuh8cd2p8gx61W1OTbpLOkxb9Zc99xEDPc2fw9YmH69x/sqtfit0CWkswfdb3SyE/ATRxfvrTcQkwvx2qnZ8Bj1A2/EdlH5kVViu5ekzA9su1M1ld296lpNHACIbt3Xu2l1DKoQCVfQMssm4yxUEeIV6tw+9WZEkRgyOoZGHIqwyD+VUfGe6u3n4fOAY5Iwo89WNWR94eFgehWsT6HOISWs9zwe5P0kDM8J+0mQWA9xDLIBzw7eVclFx5EZqXH8HrEj4qPJPnSOdzU6DaokiEORUynIpkwpITQEopaQUtAFIKWkFAc5rm49xBba3luH9iKNnPv0jOB7zy+ddpi3rzf0+8SZLCO3Td7mZEx1Kp4yB+0Ix86AyXov4nPaueI3Z/ivEZXjlfBxHKrHupXP1YyzTJ5DAya9y2HKspJbRWlvb2DossIgEcoIzkYA1Y65Icn45FcPD+CXtqoHDrqG4tx7Nvd6i0a/YSdPEABsAwOMVNwkknWzILJFycU90au9g70hcg6SHK9fusR1GRt7x5jaHucZJ2A3JO2B1JrNcWj4tcKFFpbQyrkx3C3rZjY9QBF4lOBlDkMBuKqeO9qbnT/AAZfwBLmcxxrPDkwTQs6idlJwUcRmQY6HyyBXFLsda7kHaHtDKe5uItHevrezSUEpFbppDXLL1mm1oBn2EfbB1ZxfFpUIYN48kl2fDNI31pHJ5sTv7vgKsO0lwzXMzs58LNGiHGmNFC4CjpkYb511dkOywucXNyMw+1HGeTgfzsg6r5L15nmKr5JblvEko33Z0ei0SySSPJC8kQQdzcy5cpggGGJpDnuyN/DsCvM52v7fsDZiSSWRXl1u8mhmJRdZLFRGvtbk8812cEM1ye+Zmht/wCZhQaXdPqyTNjUueYRcYBGc8hd3Fskmzqrr1VhlT8V5H5g15OW51LYzK8MsSdI4QTHy731a3xy56Nfe/3M+6ud+x9mswlhhcEZGjvdMTZxyVm1KdttOnzFXHE+yURUvZqlrcAZR4VEasRySWNQFkQ8iCNs7VV8M7YQTW8ci6XnZAXhVwO7bHi1k+yoPXBOCNq621+Iik9pEzds34cskcyzaVeFoFnZXleFm0TpHKrN3pj9sajr0kA8s1oeKQpqDLgq4DLjlv5e7kfnXm3HOItcMpmZSFz3ccedCFhpLF23kfBIzgAAnbO9aTst2heSztLexgF1cRW8SPK+UtrdhGoxJLzZgNPgTJ2O4q3gzOLsq6nT2iw7RBvo+G27abi6Bad1PigtQcSP7ifYX3sfKttw61SCFIo1CxxqERR0VQABWc7P9j5YZJbia8ke4m094Y0iSPCZCRorIzBVBx7W/PGa0skndrgsWPTOM/PSAK625OyKSiqRx8Qm1fL/AKNU9zN9JbR/0s6g46LCrTkn3ZiUftVYu9UMEmviTkHw2dmzMPKW6cFfmEgP9uptUqIXvZXcWuz37yqfEHLKfwnw/uFUXpTYwTcP41AN1ZUlA6jchT5bd7GT71FWs8Brs/g4XnC720O7BC8f4vbTH7afrVzVY/tprsUNHlfqNPv/AKbuCdZFWRDlHVXU+asAQfyNdMb7Vg/QlxX1nhUSk5aBmgPwXDJ/cdB8q3RiNZxqCStmnQigRedSUAClpAKWgCkIpaKASvI/SKPWO0HCbY7hPpj/AG2cj8oBXrteSTDvO1yf1Vt++Fv/ALKAvO0Uxa6k8l0qPkBn9Sa542I5bUl+2Z5j/WP+jEUq1sxVQS8GDOVzb8nUly/V2/tGn9uW02ULzFe+SeGSNCR3kmlwJEjHMuYmk2Hzp3CYw0sYPLUP03rjvL1Fubu4nIyk6Wis2whi7qJwuT7Id3yT11IDyGKGtn0VSNLQwc7bZ5lxzh0zcReKdXbvn75tH149C5jj5dVEI8tifOvQI+ESzD+MuyrjAt4XaKNBj2WdNLynpzC/dq7WWIyIG094QxjyBqxtr0E79VyBTeLcUitlzIwBOyoN3c/ZRObH9B1wKyJSlI24RjHkTvYLSPU7lF2Uand8t0VFJJLbclGdqLPi0cudD5P2SCrY6HQ2GA+VYfjnETLKJXwCq6UQHUIwd3bPV22GfJduZznuISrJs6h/xANj4Z5U6bJrbc9L7Udro7OI+IPOwIiiByzOeRI+qo5knbbzry60uDDAkWo+Eb77Endj79yaXgHD4pbgwqVh8DOzrGXO3IaVGWyxG3x8jTj2bu5JmhiWN2UZY954UBPhEhx4XI3077CvRKkeV7tlbecR0gtnYfrX0f2Qte6sbWPwZWCIMUxpLBF1sCNjlsnPWvJuFejsQhXvJFllkdYook2jUvku+Tu7rGsjDYAFc77EWs3Z694O3e2cpNuTqZCpeMbcpYV9kf1sIBGBlGGWHtjW1or5Z26PWZHwMmqiaTJJNU3BO2Md7hCvczhA7Qlg2pTylhkXwzRHo6/PFWTtViC7labKzj/G4rSJpJDk4bRGN3lYDIRFG5Pn5Dc1UdlInXh5uXZZJ7+TvpXUgqgxhIQR9lVC46HUOlP4MwkU3Z3kuN4yfqW2fokXPshh9I3vf3Cpuz2PVLyUfyU90WgHQhVijaQD7zxyt7+fWo4svVmUaO5sTjhcrOSYmu/sZNputOdnRhj3ghh+gP51wy0/s42LyH4sPzRq18ivHJeDExOskX5Kv0KL6ve8Xs+Sxz5RfIB5UyPcV7uvXK8l7IHR2p4mg5NDr+f8Xb/fNet1im8JigClooAooooAoopCaAWvJB4O1xz/ADltt8oR/wAhr1qvI+2Q7jtPwyc7LLH3X7R72P8A+RKAtL1cTzD+sk/1zTlqftDFpupPeQw+YGf1zXOlbUXcU/BgTVTa8nTBIVYMOYII+VdXHOFd8HuojCFkQLcw3OVhkCAgP3mDoYA4LaWBAAIGkERxGKGGS6uW028QJY/aI+qPPfAx1JArjtOCy8TZZ75SIucNjnEUa/Ve4A/lJfcdlzjFUNU4yfSaWjUoLq7Myt1Ot+O5iEWqHeMh3ngkIzrgMzRBSCNJGkscpn6uKo5pfV2Ia39XkbYlo8FsdFlGVcfhJr3abgcbxd2fCMDTowugj2WTbYg/L3Y2rzntJfLbv6txCETRsryLKketSkWC7SRHdGXIJKauedtwM6eNx/HdGrjy3+XJ57c3vmcVwPd5YKgLuxwiKMszfAVvGtuBvse4jI5hne3kGd8Nkq3yNX/Abbh0G9sbYEjGpZFdyPIuWLH868uuuzPW2+5Udluxc0cR76cp3hDyLCAr8sd205ydI+4F3JOd62vDOHxwIEiUKu526k8yTzJPUnc0xr6MDJkQDzLqB+eaob/tgjt6vYFbm6YHAU5ijGcGWWQbaVzyGSdh1qCUpsNqK3Lrh7escQIG8dqmknobicAt80iCj/PEVtWlU7HlWe7KcJFnb6S2pvE8kh2MkrnVJI3lk5+AAHSs/wBoO0bTRP6sWEAwrTocPO7EKlvZnqXYhe+5DPhyd10Ix6VRRlK3ZUX1haXN9NBbXCRNFl43V11w3hOWMCZyYyMiVfZYkYwwY1PPx6SWCS0lHdX5b1aRFJ8IceO6jP8AR93rZT54XnjMU3YGKO3RYxEs4GZAy5glYksVZdyoUkhHXxKAPaG1ZxOJy2U0gkgkaZ41SLvJtTKqFiI45ZDiSDU2rKksMgFRgAeLz0nR6xwW1ZtY7X1x3gQ93aQgLcyqcHAUEWsRHI6dJZhyBAG5yLDiV2raUjUJDGAsaAYAUDA2HLYAAdBUPZueKbh0SWrljFvcIw0y963id5E8yxdtsg52JAqFqv6HDGMerlmbr80nLp4RBLTuzwzdw/iJ/JGpkxrs7HRarsH7KO37l/3qv5HWOT8GdiV5Iryik7LDV2r4iw5CAA/HFsP9hr1yvI/RM3f8X4zc9BJ3anzUyyY/SJa9crFN8KKKKAKKKKAKQUtIKAjMu9eXen62ZIbO9jGXtrgHPkGwwJ92qNB+1Xppqt7Y8EF7Y3FttmSMhc8g48UZ+TBaApO0zrKtvcx7pLGpBHkwDp+YY/lVbbIWIUDckAfOq/0VcT9b4S9q+e/tGKaT7QGS0e3Tk8f7NXvBbuOCKa7myI4EZs+8DJA9+MDHmwrQw5qw/wAfqMzPgbzqu/6yHjMYub+CyXeCzVLiYdHnfIt42Huw8mOR8Nby3iCDHXr8ayno94Y4ia4nGLi5c3Ev3Wk9iLfoiaVx7jWvO1UWzRigzXn3pPtl/i8rAFUuI1kyNjDc5tplPuKyVvJJwBnyrJ+lWIPw2590TsPcY8SKfkVzSIkTdl7FZ7OEy4d1UxSalBzJCxhkO/30anXHYOxc5a0tif8AIoD+grl4Kb2NH7iG2aGWRp0aS5kRgJyJWBjWBh7TOfa69K75Ev29q4t4V8ordpH+Ikkk0/mlLYpHEPR1w8b+pwfOMEfkaqONerjuo7BVlnglVljtlHdpuFljllXEcQZC4wTnOCASBV23Z+N/+8yz3XPImkxGc+dvEEiI+KmraGFFUKiqqjYKoCgfADlUlZF0ZW17PyNFHFdSM0KZK2wleRTkk/xid8PcnJOxCoBgaTgGuzh0HrF5qx9BZ7KANnuWXH5RRnHlqlPVKm7QcQMMRKANM7CKFT9aV/Zz90AF28lRjS2KG3gWKPLBAdT7andiWeRuupmLMfeTXnlmoqj0xwcnZBxSbDMPIkVnOJSK6lJFWSM7lHGpc+Y8j7xvXfe3eSd9/fVLcyFfEF1tqCxx8u8lb2E9w6k9FBNZMm3Ko8mrFJRuXBxcN4bLa3YubJZZBbpruYO81MYn/mI2K6pH05l0MTjSuDlhW0uWiljjurZg9vMNSkfVPVSOhBBGDuCCOldXZ/h3q0YGrVISXlkxjvJW9t/h0A6KAOlZ3ivFzw2+EVvEJ475WmNrlR3UyHxzRgkBg6hj3exLJsRW1gvBXf3MXUJZ77exJcNVjwa7FrZ3t4383G2n3lFLYHxYqK74+JGWATgWdxCyB9keA6CNWQW1+LHQhd+orJ+mW7xaWvDbdNMt3Iv0eckLrBCk56yMm/kjVZy6rrh01RVw6RwyKV3RY/4P/DDFwwyt7VxM8gJ56VxGM+e6uc/er0vNcPA+GJa28MCezFGkYPnpUDPxJyfnXWZRVIvj80tMEgNOoBaKKKAKQUtIKA5zUsjbCojTpenwoDxzjoPBeOJdjazvcrNj2VckayemQ2mT4FwK1PaqFbi6t+HxDMKn126xyKh8wxHodcniI8kFXfbfgEV9YzwzEKApkWQjPdugJEnwG4PmCRWf9DPBmjsVnlJaWcK5ZjkiNUEcCZ8gigj8VdRxm8tF0gD8/jTpGyaReYoNcOhLFlG+B/dWT7cShuGXe+6286n49ySP0K/nWy6cs7cq8k7b3L9/Jw5M5vu4VNjkePRcMwPLEKocn386lHgi+T0Ls4CtpADzEMIPx7ta6iM021xpIHIHA+A8IqVOdAMaGuWVsVYmsr2rvWUCKI4mmYxxn7A5yTfsLk77E6R1rt0crcThyi4nkuT/ACUWuC38mf2biYfAjuh+CTo1RSXPdsdWeo26/wDGuh7hYYY4YwEjjRUQc8KowMk8z76z/Epyf/ys7UZk3sX8GJrkg4hHk+A6geXnv513dkLHvW9ZbeNA0dv97O0tx+0RoU/ZBIOHqihtmnkWBCQXGZWGQY4AcMQejOfAvxY/Vr0TVHDFk6Y4o16kKiIg8+QUAV6aLDf3H/RDWZa+2v7G31wsUbO7BEUFmY8lUDJP5V5zxThzX0i6wY5ZpEMe5DwFVzEcqQQYIDLKw5GSdRmr7id536+sTZis4yHjV1IaV8+CWSPngHGiLGS2CRnSAyx7xG1BM3twDHbwsc9zFqDs0pHLxESSsOZ0IMkDOgyghOyPDkwqSwrC3Dsi6nHgWfu11wEsP5RSrCdtW6kL9o1WejxG4txefikgPcQnurYHzwQPyUsx+9KPKo+3FyzGLgVgxkmlbVeTE7lmOt+8I5fbYDYKFQc8D1TszwaKyt4raEeGNcajzZjuzt7ycn514nsd8rb0qR5pjczU6chQELpipImpJulJDzoCUUtJ1paAKQUtJQHOamdcilwOdLmgMj6TJWThV6V5mFlP4WIV/wC6Wq84YoWJFXGkKoXHLSAAP0ArsvLZJUeORQyOrIynkVYEEH4gmsf2XvzYOvDbxuW1ncPgLPF9WItyEyDCleoAI57gbGJOtEqdalBqF2OaARXIri4pwxJwNYOpSSjqSro2CNSON1OCRtzBIOQSKsA48qZI2aAx9pxdrGTub0lkchYbhUJ7xukLxoNpz00jD4OAp8NaK0u0lXXG4dckZU5wQcFT5MDsQdx1pnaDhMdzbvHKMq4wccxvlXU9GVsEHoRVL2bs47u2DXA03aa7aaZGaCR3gZo9ZkjKsQRhwM48dSfuRRoZpseWcfP41ieGP38kl2fZYd1b+6BTkyD3ysNX4Vjrjt+zcE9symOJZyrxtN3YZ1nTMbuXPjJ1KwzqzjqK6BxjSVglQQTBcLHnwOqjGq3fYOnLb2l2yBVXJluLSLWPFUkx/E5etUF3ehQWbOldzjcnoFUdWJwAPM1YXdzVfZ2ttO5a6l7uCJsKqSMkk9wNysYj+kYRjom5Zumg1RhB5Z9JcnJYoWXHCLhbRWVlM19Lh5IYcMybYjiZiQsUaLtliATqIyWxT+JJjRJfsGYsDBZw5ddY3GF2NxIOepgFXGcLjVXdE7JERbQR2FsMs006hGxzLi3yME7+KUgg81NcvCLNpSz2YJ1ACTiN0C2pRv8AQKdJkXqNOiIZyNW4rajUVRjyuTs55FkMkbTJ3l02WtbNGysXQzSvyyM7yHwrnCAsctXdp+PnhYMMDes8YudKsyrkRA+wkab6VGfCnUks2c7wcT7ZrC7WPBFa7vZf5W72kJPLVr9lsZ2O0aA7bZA1no69HiWGbi4bv76TJeViW0Ft2CFtyT1c7n3CoylZKMaG+jLsT/B8TSTHXeTbzSE6iMnV3YY8992b6x+ArcRrUukUuaiSIpU601XxU+aTSKAgJzU0a4FKMCloAFLRRQBRRRQCYpaKKAK4eM8Hgu4mhuI1kjbmrfoQRurDoRgiu6igMYvBuI2f/dLhLqAcoLwkSKN/DHdIMnoAHU4A50//APspEwLvh17CerRot1GP24ST/drYUmKAx6+kPhmcNc92fKaKWE/6RBn5V0p274Z/j1v85VFaZkB5/wDGsv2i9HvD77LSwKJD/OxfRvnl4iuzH8QPKgG3XpB4ZpI9eg5dHz+4VnOzfa217y7Cyko8yTI/dShDqgjjdQxXGQ0WryOvrvitPogurRi/DOJSRde7kyAT99o9m6c06U8TdqLbbFrd898xgnHPrGTiup0casto+MWyXUn08QSZRL4pAoWVcI48R8OR3Zx56z51LxLiljIndyzW8qMR4davv0YaSShH2hjHnVOO2HaAbPwmNj5rqx+khoPa7tC2ycJjU+bZ/wBsgrxliTlZ6xyNKiC54KxOLSadgQcB7WWfT0BS4GlTjn9ITn7VaHs/we4t4AIrS0sCFxJcTMJpWIODIyRkZ1DxeKbYnGDVGV7U3I521oP838OY7wiiP0Pz3JDcT4lNP17tC2kH7rSEgD3BBUoY1Dg5PI58kfHe2HCrVw0ssnFboEaFBDQo2dtKKBCpB5MA7jzqA8K4zx0/xknh9id+6AId18ivtPt9vC8iFr0Xs12GsbHBt7dA/wDSt9JJ8nbJX4DArR1MgUPZLsja8Nj7u2jwSBrkbeSQjq7/AJ7DAGdgKvqKKATFLRRQBSYpaKAKKKKAKKKKAKKKKAKKKKAKKKKAKKKKAKrp7FBjY7Z+s3vHn5E0UUAQ2Sd63h9nQV3O3M+fuFTjh8ekrp8JJOMnqRnr7hSUUAy7sk0s2N8E5yee58/On2FsqgEDcqM7k9PeaKKA6GiBBUgYOcjzzzrlisUDNheYGdz1LHzoooCE2EZkK4ONA21N1LA9a6JLFG1ZXOQQdzuCBnrRRQBDw+NW1KoByTnfrnP7zXXRRQBRRRQBRRRQBRRRQBRRRQH/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42004" name="AutoShape 19" descr="data:image/jpeg;base64,/9j/4AAQSkZJRgABAQAAAQABAAD/2wCEAAkGBxQSEhQUExQVFRQXFxUWFxYWFBgVGBgXFhUXFxcVFhUYHSggGBolHhcUITEhJSkrLi4uGB8zODMsNygtLisBCgoKDg0OGxAQGiwkHyYsNCwuLy83LCw3LCwsLCwsLCw0LCw3LCwsLCwsLCwsLCwtLCwsLCwsLCwsLCwsLCwsLP/AABEIAOMA3gMBIgACEQEDEQH/xAAcAAABBQEBAQAAAAAAAAAAAAAAAQIDBQYEBwj/xABOEAACAQMCAwQGBwIICwkBAAABAgMABBESIQUxQQYTIlEHFDJhcYEjQlJicpGhgrEVJDNDU2OSoghUc4OjssHC0dLwFzREVZOUw9PhFv/EABkBAQADAQEAAAAAAAAAAAAAAAACBAUBA//EACkRAAICAQMDAgYDAAAAAAAAAAABAhEDBCExEkFhE1EFFCIjMvBxgbH/2gAMAwEAAhEDEQA/APcaQmlpBQBvQDURl3qU0AtFJmjNALRQDSE0AtFJmjNALRSZozQC0UmaAaAWikJozQC1y3HEEjkjjc6WkyI88mYDJQH7WMnHMgHGcHHTmsP6aZQnCZpM6XR4HiYe0sizJpZT54z+tAbmsJ2741JwqWG8GXtJHEV1Fz0Eg6LiP7LbEMOTeHqc1sOD3JlghkYYLxxuR5FkDEfrWJ9Osyjg8wPN3hVfxd6rbfsq1Ab2CZXVXQhlYBlYbgqwyCD5EVJWL9Dt00nB7QtzCyJ+zHK6L+igVskcHkQeY28wcEUA6ikJozQC0UmaWgCiiigCkFLSCgOc10DlXOakkbYUA4yCkEoqNEzTnjxQEvOkJAqKJt6SQ5NASd6KUyCmJHTXXFATK2aGcCo4zgGmAZNAS97TgQaYYqjBxQHRypneimynlSIB1oCQSCvIPSlI3E+JWvCYj9GjCa5I+qMZ+RWMnHmZVFettH+VYb0W8G0vf3ku8893cRknmkcUrKE924PyC+VAb2NAAABgAAAe4cq8F/wgu0fe3ENjHlhF43C75lkGEXA6hT/pK9r7R8WWztZrh/ZiRnx5kDZR7ycD514J6Huz8nEuIyX9x4kicysTye4Y6lAz0X2vdhB1oD3Dsdw31Oytrc+1HEobH2yMv/eLVRcX4mbTjNoqn6O/SRJU6CWEAxzAfbIIQ+YC5zpFbUxV5Fw66PFO0mtN7fh6soPQvuhPxLs2PMRZoD2HlTDKKZK29KkeaAeJBTsVA6YqSFqAkopBS0AUgpaQUBzmnS9PhTTUzJkUA2HrUj8jXODilZyaAReYoapIk60kqdaAlXkKjm6UxXIpDQCjkflSxc6WIc6aRigOiuZuZpxkNIiZoB5xgZppjNOlXrTVkxQDdxT4IlGpgoBY5YgY1EADUfM4AGfIDyprHNSBNsUB51/hATMvCSF5PNErfh8Tf6yrWl7AcAWxsobcAaggaQ/akbdz+ew9wFdvaTs/FfWsltNnRIBupwysCGVlPmCAf0qexSRI0WRg0iqAzKNIYgYLBT7OeeMnGcZPOgOLt1xRrXh91OntpE5U+TEaVPyJB+VVHoq7NDh9jGjD6eXEszddbDZP2RgfHUetaTilolxDJDKNUcisjjllWGDuOR99TWcJVVBJbSANRxk4GMnG2fhQCtzNTpyFMlTrTFcigHzdKSHnTCc1NGuBQDutLSCloApKWigG7e6lzS0UA04owPdTqKAQGoZCc1MaQgGgGCQdRTHbNSd0KRgqjLEADqTgUAsI2p2RXNDxKFzpSWNm8lkUn8gc110A3A91LmlxRQCZpMD3UksgUFmIVQCSScAAcySeQrF3HbWS5LJwuATAZBupiY7YEHB0fWnwRjw4HvpdA2oxVFxntnY2raJrmNX/AKMEySfDu4wW/SsxccAnuVxecRutTqfo7bTbRp906NRfH3mINVfZPhjcMmNsRGwZS9vcKgTvVUjXHMq/zq6l33LL8DXnLIktj0WNt0zWf9pXDQRquCmeslvcRL/aeMD9a6ZO33DBzvrb5Sqf3U24kPiCYDtgkkEoeSnVjGTgHG/lWY47wOO3miu4EVVdkguUA2dXOiOXA+urlAW6qxzyqPqkvS8m44Z2is7g4guYJT5JKjN/ZBzVrmsDdcEtLqNWnt4/i0SJJjlp1gagM75Bzy3qu4hf3fCFaWFmurMFFMFxJ9JFrOnVHcHJ7sEqCHBxnbriUcqZGWJo9PzSYHurF23pDVADeWtxarnSZcCeBWBAIaaLOnc/WUVsbW5SVFeNldGGVdSGVgeoYbEV6J2ebVDxilpaKAKKKKAKKKKAKKTNLQBRRVN2u7RxcPtZLmbkuyqObufZRfef0AJ6UB28V4rDbRmWeVIoxzZ2CjPkM8z7hvWOX0pW8p/itrfXa5xrgtWKfm5U/mKqeB9kJL6Rb/jP0kjDMFkdooUO41oebcvCf2snYegJIQAqgIo2CqMADyGOVdUWzjdGY4p27kEBMPD71Z2Kqiz27rEpY41yyJkBF5ncH94XhvYWC5Cz38x4hKfFlnPq6HqsMKEKFHLfJ+FapCfM/nXTCeew35nHP40aCZnrn0e8MddJsoB70Tu2HvDphgfnWd449/wSJ5YC9/ZKCTHO5M1v94SgEyRDqCMqMdATXpNIygggjIOxBrh08htvSBxydFkg4UhjcBlY6yGUjIIOpcginSdveOxAtLwgFQCSU17AbknDNgVoOy0TWlzfcMRtKBRd2YzukcxYSIBj2UlBxz9uuPtjfytwkK0jFrq4iti2wIjkkCuNh1VWH7VS6focvYj1fWoe5WWfEZeNJHNeR9zaDDJaK5InYH+VnbALRg+ym2SMnIxnVesbADAUAAKBgADkABsBVTE4UBVACgAADkABgAU7v6y55nJmnDCoos+/pLvTIqZ5owce4gEEj4qzD9o1W9/R39R9Ql6ZZ9/Ud43eROnmDj442P54Pyrg7+jv6eod9Msu+6VX9o0760uIvtxSL8ypx+uDTe/o76iyUHjss4rgr1ONwRzU555HWqEa+Gubm0XMGS1zZLshXO89qpPglUblOTAHkcV19/R39ShmceCM8Kkb+xvEmjSWJg8bqHVhyKsMg1PWB9Fc+g3tmPYglWSIdFiuVLiNcdFdZce4it9WinatGc1TphRRRXTgUlLSCgEyKXlXOa6OlALWC47aeu8ZhjcZt7GEXLL0aeVmWIMPuhCw+dajtJxyOygaeUsQMKqIMvI7HCRovVidv15CqHshbXRku5rxEjmuFgkCIciONe8VYmY+06gZYjbL7UBfbk5POpUSlVKnRK9GyCQiJTp3CIzE4CqWJ8gBkmpVSsj6QeIZRLCM5mu/AwH1Lb/xErY5DRqQebMPKockuDT8NmLwxOebIjH4soJrppkY2GnlgY+GNq4bTiPe2qXCbh4VlUfiTUB+tcOme4wdHG+Hkc5La8jb8KGKQfrUHE+GreW89nr7uQS95BJ9mSOTUm3xG/uY02xvlvOLiZDmG0shlv627KyAD/NID+0KilBJLdSSfzOas4MampJlXUZHjlFoz03F/Vzov43tJAcFyjPbuftRzKCuD5HBHI07+H7L/HIP/UX/AI1rbfjEyjBIYeTjP68/zo/hIZz3EGfPuxmqsvhe+xZj8VVbmKm7WWCgn1nVjn3ccjj81Uj9ak/h5TtHa30v4bV1H9p9IHzrapxrVlJY0aJgVZAgwQdiCDswx0NV11w5IYZprW7ljihjeQwyoJ41CqWwhfEg9k+EOQOg5V5ZPh7gro9cfxFZHVlCt1ct7HDrk/ikgT98lPzff+WS/wDurb/nrW23Bb7u0PrUAkKqWVrQlQxA1DwzKcZz1pZLm7gOJYFmQYy9s3jHmTBJg4H3XY+6vP5dex7fMP3MdLdXSFQ/DbgamCrpmgcliCcACTyBPyNLLfSofHw/iK+9YBKP9GzVteCTx3k/fRnMMAKrkFT6w6+PKMAylIyF36yuCAVrTV1aaDW6IvUTT2Z47J2gt0/lfWIf8raTp+Z0Ypp7SWp2hka5kI8MVvG8rt7sAYHzxXsnOmpEByAHwGP3U+Vgd+amZP0d8Alt1nnuVCT3LqzRg6u6jjXTFEW5MwBYkjbLGtfSYozVhKlSK7du2LRRRXTgUgpaQUBzmpy2BUBp8p5UBiG/jvF3Z94OHIgRd8NdTrqL+RKJpA8i2a1lrKTnPP8A62rMdiB9NxZT7frzMfwNDEU/QGtZGlSXBx8g8yoCXYKo+sxAA+JOwrive0tpEMvdW6DzaaMZ+GTvXRf3ogieVskIpbAGScDZVA3JJwAOpIrzLs72Pa1KS4WRpFBuo2Ab6U7mWEkbEEkFeo5bgAkrON0XPFfSIZFdeFwSXkgDfS6WS3UqPttjvG8lXn51P2Y4GY9c8spuLqfBknIx4eaxxr9SMdB15+QF5cXEdvEZJWCIuOhO52Cqo3ZicAKASSQBWa4pxhC6pd3HqSPpCWsbZvJAxwplaPLQhsjCJ4vv81EtonN5GoftJb2/0cko70DIiQNLLp8+5jBfHvxWV7GdoJLe1ME9rdBUklWJhGPFAXLR5VmDKQG06cclFXUncWkLaRFbQ53ZmWFST1ZyQWYnrua8gv8AiRuzL3kmAWkRe50BdCuVVlZk1nOM5J68hyqEmluycIuWyNt6MgqWdzaRo8U0cruwdWR5oS2I5AG3xpAT3aR9qrhG868u4fN6tNFLbSmNo84B8anIwVbJ1FDtlc9ARpIzXqXAuMRcTRmjUx3MYXvYjy3yNSt9ZSQ2G57bgGvbT54r6SvqtNJ/UEpxUGgmrC54fIvNG2G+BkfHIrjBIq+pJ8Gc4tckOSKl7Q3HdcMkAQPJcyxQxxE4M2t1BiG3VRJv5ZNdVha99IFOw5sR0Ap3ZtRxC7N7/wCEttcFkPqufZmuh8cd2p8gx61W1OTbpLOkxb9Zc99xEDPc2fw9YmH69x/sqtfit0CWkswfdb3SyE/ATRxfvrTcQkwvx2qnZ8Bj1A2/EdlH5kVViu5ekzA9su1M1ld296lpNHACIbt3Xu2l1DKoQCVfQMssm4yxUEeIV6tw+9WZEkRgyOoZGHIqwyD+VUfGe6u3n4fOAY5Iwo89WNWR94eFgehWsT6HOISWs9zwe5P0kDM8J+0mQWA9xDLIBzw7eVclFx5EZqXH8HrEj4qPJPnSOdzU6DaokiEORUynIpkwpITQEopaQUtAFIKWkFAc5rm49xBba3luH9iKNnPv0jOB7zy+ddpi3rzf0+8SZLCO3Td7mZEx1Kp4yB+0Ix86AyXov4nPaueI3Z/ivEZXjlfBxHKrHupXP1YyzTJ5DAya9y2HKspJbRWlvb2DossIgEcoIzkYA1Y65Icn45FcPD+CXtqoHDrqG4tx7Nvd6i0a/YSdPEABsAwOMVNwkknWzILJFycU90au9g70hcg6SHK9fusR1GRt7x5jaHucZJ2A3JO2B1JrNcWj4tcKFFpbQyrkx3C3rZjY9QBF4lOBlDkMBuKqeO9qbnT/AAZfwBLmcxxrPDkwTQs6idlJwUcRmQY6HyyBXFLsda7kHaHtDKe5uItHevrezSUEpFbppDXLL1mm1oBn2EfbB1ZxfFpUIYN48kl2fDNI31pHJ5sTv7vgKsO0lwzXMzs58LNGiHGmNFC4CjpkYb511dkOywucXNyMw+1HGeTgfzsg6r5L15nmKr5JblvEko33Z0ei0SySSPJC8kQQdzcy5cpggGGJpDnuyN/DsCvM52v7fsDZiSSWRXl1u8mhmJRdZLFRGvtbk8812cEM1ye+Zmht/wCZhQaXdPqyTNjUueYRcYBGc8hd3Fskmzqrr1VhlT8V5H5g15OW51LYzK8MsSdI4QTHy731a3xy56Nfe/3M+6ud+x9mswlhhcEZGjvdMTZxyVm1KdttOnzFXHE+yURUvZqlrcAZR4VEasRySWNQFkQ8iCNs7VV8M7YQTW8ci6XnZAXhVwO7bHi1k+yoPXBOCNq621+Iik9pEzds34cskcyzaVeFoFnZXleFm0TpHKrN3pj9sajr0kA8s1oeKQpqDLgq4DLjlv5e7kfnXm3HOItcMpmZSFz3ccedCFhpLF23kfBIzgAAnbO9aTst2heSztLexgF1cRW8SPK+UtrdhGoxJLzZgNPgTJ2O4q3gzOLsq6nT2iw7RBvo+G27abi6Bad1PigtQcSP7ifYX3sfKttw61SCFIo1CxxqERR0VQABWc7P9j5YZJbia8ke4m094Y0iSPCZCRorIzBVBx7W/PGa0skndrgsWPTOM/PSAK625OyKSiqRx8Qm1fL/AKNU9zN9JbR/0s6g46LCrTkn3ZiUftVYu9UMEmviTkHw2dmzMPKW6cFfmEgP9uptUqIXvZXcWuz37yqfEHLKfwnw/uFUXpTYwTcP41AN1ZUlA6jchT5bd7GT71FWs8Brs/g4XnC720O7BC8f4vbTH7afrVzVY/tprsUNHlfqNPv/AKbuCdZFWRDlHVXU+asAQfyNdMb7Vg/QlxX1nhUSk5aBmgPwXDJ/cdB8q3RiNZxqCStmnQigRedSUAClpAKWgCkIpaKASvI/SKPWO0HCbY7hPpj/AG2cj8oBXrteSTDvO1yf1Vt++Fv/ALKAvO0Uxa6k8l0qPkBn9Sa542I5bUl+2Z5j/WP+jEUq1sxVQS8GDOVzb8nUly/V2/tGn9uW02ULzFe+SeGSNCR3kmlwJEjHMuYmk2Hzp3CYw0sYPLUP03rjvL1Fubu4nIyk6Wis2whi7qJwuT7Id3yT11IDyGKGtn0VSNLQwc7bZ5lxzh0zcReKdXbvn75tH149C5jj5dVEI8tifOvQI+ESzD+MuyrjAt4XaKNBj2WdNLynpzC/dq7WWIyIG094QxjyBqxtr0E79VyBTeLcUitlzIwBOyoN3c/ZRObH9B1wKyJSlI24RjHkTvYLSPU7lF2Uand8t0VFJJLbclGdqLPi0cudD5P2SCrY6HQ2GA+VYfjnETLKJXwCq6UQHUIwd3bPV22GfJduZznuISrJs6h/xANj4Z5U6bJrbc9L7Udro7OI+IPOwIiiByzOeRI+qo5knbbzry60uDDAkWo+Eb77Endj79yaXgHD4pbgwqVh8DOzrGXO3IaVGWyxG3x8jTj2bu5JmhiWN2UZY954UBPhEhx4XI3077CvRKkeV7tlbecR0gtnYfrX0f2Qte6sbWPwZWCIMUxpLBF1sCNjlsnPWvJuFejsQhXvJFllkdYook2jUvku+Tu7rGsjDYAFc77EWs3Z694O3e2cpNuTqZCpeMbcpYV9kf1sIBGBlGGWHtjW1or5Z26PWZHwMmqiaTJJNU3BO2Md7hCvczhA7Qlg2pTylhkXwzRHo6/PFWTtViC7labKzj/G4rSJpJDk4bRGN3lYDIRFG5Pn5Dc1UdlInXh5uXZZJ7+TvpXUgqgxhIQR9lVC46HUOlP4MwkU3Z3kuN4yfqW2fokXPshh9I3vf3Cpuz2PVLyUfyU90WgHQhVijaQD7zxyt7+fWo4svVmUaO5sTjhcrOSYmu/sZNputOdnRhj3ghh+gP51wy0/s42LyH4sPzRq18ivHJeDExOskX5Kv0KL6ve8Xs+Sxz5RfIB5UyPcV7uvXK8l7IHR2p4mg5NDr+f8Xb/fNet1im8JigClooAooooAoopCaAWvJB4O1xz/ADltt8oR/wAhr1qvI+2Q7jtPwyc7LLH3X7R72P8A+RKAtL1cTzD+sk/1zTlqftDFpupPeQw+YGf1zXOlbUXcU/BgTVTa8nTBIVYMOYII+VdXHOFd8HuojCFkQLcw3OVhkCAgP3mDoYA4LaWBAAIGkERxGKGGS6uW028QJY/aI+qPPfAx1JArjtOCy8TZZ75SIucNjnEUa/Ve4A/lJfcdlzjFUNU4yfSaWjUoLq7Myt1Ot+O5iEWqHeMh3ngkIzrgMzRBSCNJGkscpn6uKo5pfV2Ia39XkbYlo8FsdFlGVcfhJr3abgcbxd2fCMDTowugj2WTbYg/L3Y2rzntJfLbv6txCETRsryLKketSkWC7SRHdGXIJKauedtwM6eNx/HdGrjy3+XJ57c3vmcVwPd5YKgLuxwiKMszfAVvGtuBvse4jI5hne3kGd8Nkq3yNX/Abbh0G9sbYEjGpZFdyPIuWLH868uuuzPW2+5Udluxc0cR76cp3hDyLCAr8sd205ydI+4F3JOd62vDOHxwIEiUKu526k8yTzJPUnc0xr6MDJkQDzLqB+eaob/tgjt6vYFbm6YHAU5ijGcGWWQbaVzyGSdh1qCUpsNqK3Lrh7escQIG8dqmknobicAt80iCj/PEVtWlU7HlWe7KcJFnb6S2pvE8kh2MkrnVJI3lk5+AAHSs/wBoO0bTRP6sWEAwrTocPO7EKlvZnqXYhe+5DPhyd10Ix6VRRlK3ZUX1haXN9NBbXCRNFl43V11w3hOWMCZyYyMiVfZYkYwwY1PPx6SWCS0lHdX5b1aRFJ8IceO6jP8AR93rZT54XnjMU3YGKO3RYxEs4GZAy5glYksVZdyoUkhHXxKAPaG1ZxOJy2U0gkgkaZ41SLvJtTKqFiI45ZDiSDU2rKksMgFRgAeLz0nR6xwW1ZtY7X1x3gQ93aQgLcyqcHAUEWsRHI6dJZhyBAG5yLDiV2raUjUJDGAsaAYAUDA2HLYAAdBUPZueKbh0SWrljFvcIw0y963id5E8yxdtsg52JAqFqv6HDGMerlmbr80nLp4RBLTuzwzdw/iJ/JGpkxrs7HRarsH7KO37l/3qv5HWOT8GdiV5Iryik7LDV2r4iw5CAA/HFsP9hr1yvI/RM3f8X4zc9BJ3anzUyyY/SJa9crFN8KKKKAKKKKAKQUtIKAjMu9eXen62ZIbO9jGXtrgHPkGwwJ92qNB+1Xppqt7Y8EF7Y3FttmSMhc8g48UZ+TBaApO0zrKtvcx7pLGpBHkwDp+YY/lVbbIWIUDckAfOq/0VcT9b4S9q+e/tGKaT7QGS0e3Tk8f7NXvBbuOCKa7myI4EZs+8DJA9+MDHmwrQw5qw/wAfqMzPgbzqu/6yHjMYub+CyXeCzVLiYdHnfIt42Huw8mOR8Nby3iCDHXr8ayno94Y4ia4nGLi5c3Ev3Wk9iLfoiaVx7jWvO1UWzRigzXn3pPtl/i8rAFUuI1kyNjDc5tplPuKyVvJJwBnyrJ+lWIPw2590TsPcY8SKfkVzSIkTdl7FZ7OEy4d1UxSalBzJCxhkO/30anXHYOxc5a0tif8AIoD+grl4Kb2NH7iG2aGWRp0aS5kRgJyJWBjWBh7TOfa69K75Ev29q4t4V8ordpH+Ikkk0/mlLYpHEPR1w8b+pwfOMEfkaqONerjuo7BVlnglVljtlHdpuFljllXEcQZC4wTnOCASBV23Z+N/+8yz3XPImkxGc+dvEEiI+KmraGFFUKiqqjYKoCgfADlUlZF0ZW17PyNFHFdSM0KZK2wleRTkk/xid8PcnJOxCoBgaTgGuzh0HrF5qx9BZ7KANnuWXH5RRnHlqlPVKm7QcQMMRKANM7CKFT9aV/Zz90AF28lRjS2KG3gWKPLBAdT7andiWeRuupmLMfeTXnlmoqj0xwcnZBxSbDMPIkVnOJSK6lJFWSM7lHGpc+Y8j7xvXfe3eSd9/fVLcyFfEF1tqCxx8u8lb2E9w6k9FBNZMm3Ko8mrFJRuXBxcN4bLa3YubJZZBbpruYO81MYn/mI2K6pH05l0MTjSuDlhW0uWiljjurZg9vMNSkfVPVSOhBBGDuCCOldXZ/h3q0YGrVISXlkxjvJW9t/h0A6KAOlZ3ivFzw2+EVvEJ475WmNrlR3UyHxzRgkBg6hj3exLJsRW1gvBXf3MXUJZ77exJcNVjwa7FrZ3t4383G2n3lFLYHxYqK74+JGWATgWdxCyB9keA6CNWQW1+LHQhd+orJ+mW7xaWvDbdNMt3Iv0eckLrBCk56yMm/kjVZy6rrh01RVw6RwyKV3RY/4P/DDFwwyt7VxM8gJ56VxGM+e6uc/er0vNcPA+GJa28MCezFGkYPnpUDPxJyfnXWZRVIvj80tMEgNOoBaKKKAKQUtIKA5zUsjbCojTpenwoDxzjoPBeOJdjazvcrNj2VckayemQ2mT4FwK1PaqFbi6t+HxDMKn126xyKh8wxHodcniI8kFXfbfgEV9YzwzEKApkWQjPdugJEnwG4PmCRWf9DPBmjsVnlJaWcK5ZjkiNUEcCZ8gigj8VdRxm8tF0gD8/jTpGyaReYoNcOhLFlG+B/dWT7cShuGXe+6286n49ySP0K/nWy6cs7cq8k7b3L9/Jw5M5vu4VNjkePRcMwPLEKocn386lHgi+T0Ls4CtpADzEMIPx7ta6iM021xpIHIHA+A8IqVOdAMaGuWVsVYmsr2rvWUCKI4mmYxxn7A5yTfsLk77E6R1rt0crcThyi4nkuT/ACUWuC38mf2biYfAjuh+CTo1RSXPdsdWeo26/wDGuh7hYYY4YwEjjRUQc8KowMk8z76z/Epyf/ys7UZk3sX8GJrkg4hHk+A6geXnv513dkLHvW9ZbeNA0dv97O0tx+0RoU/ZBIOHqihtmnkWBCQXGZWGQY4AcMQejOfAvxY/Vr0TVHDFk6Y4o16kKiIg8+QUAV6aLDf3H/RDWZa+2v7G31wsUbO7BEUFmY8lUDJP5V5zxThzX0i6wY5ZpEMe5DwFVzEcqQQYIDLKw5GSdRmr7id536+sTZis4yHjV1IaV8+CWSPngHGiLGS2CRnSAyx7xG1BM3twDHbwsc9zFqDs0pHLxESSsOZ0IMkDOgyghOyPDkwqSwrC3Dsi6nHgWfu11wEsP5RSrCdtW6kL9o1WejxG4txefikgPcQnurYHzwQPyUsx+9KPKo+3FyzGLgVgxkmlbVeTE7lmOt+8I5fbYDYKFQc8D1TszwaKyt4raEeGNcajzZjuzt7ycn514nsd8rb0qR5pjczU6chQELpipImpJulJDzoCUUtJ1paAKQUtJQHOamdcilwOdLmgMj6TJWThV6V5mFlP4WIV/wC6Wq84YoWJFXGkKoXHLSAAP0ArsvLZJUeORQyOrIynkVYEEH4gmsf2XvzYOvDbxuW1ncPgLPF9WItyEyDCleoAI57gbGJOtEqdalBqF2OaARXIri4pwxJwNYOpSSjqSro2CNSON1OCRtzBIOQSKsA48qZI2aAx9pxdrGTub0lkchYbhUJ7xukLxoNpz00jD4OAp8NaK0u0lXXG4dckZU5wQcFT5MDsQdx1pnaDhMdzbvHKMq4wccxvlXU9GVsEHoRVL2bs47u2DXA03aa7aaZGaCR3gZo9ZkjKsQRhwM48dSfuRRoZpseWcfP41ieGP38kl2fZYd1b+6BTkyD3ysNX4Vjrjt+zcE9symOJZyrxtN3YZ1nTMbuXPjJ1KwzqzjqK6BxjSVglQQTBcLHnwOqjGq3fYOnLb2l2yBVXJluLSLWPFUkx/E5etUF3ehQWbOldzjcnoFUdWJwAPM1YXdzVfZ2ttO5a6l7uCJsKqSMkk9wNysYj+kYRjom5Zumg1RhB5Z9JcnJYoWXHCLhbRWVlM19Lh5IYcMybYjiZiQsUaLtliATqIyWxT+JJjRJfsGYsDBZw5ddY3GF2NxIOepgFXGcLjVXdE7JERbQR2FsMs006hGxzLi3yME7+KUgg81NcvCLNpSz2YJ1ACTiN0C2pRv8AQKdJkXqNOiIZyNW4rajUVRjyuTs55FkMkbTJ3l02WtbNGysXQzSvyyM7yHwrnCAsctXdp+PnhYMMDes8YudKsyrkRA+wkab6VGfCnUks2c7wcT7ZrC7WPBFa7vZf5W72kJPLVr9lsZ2O0aA7bZA1no69HiWGbi4bv76TJeViW0Ft2CFtyT1c7n3CoylZKMaG+jLsT/B8TSTHXeTbzSE6iMnV3YY8992b6x+ArcRrUukUuaiSIpU601XxU+aTSKAgJzU0a4FKMCloAFLRRQBRRRQCYpaKKAK4eM8Hgu4mhuI1kjbmrfoQRurDoRgiu6igMYvBuI2f/dLhLqAcoLwkSKN/DHdIMnoAHU4A50//APspEwLvh17CerRot1GP24ST/drYUmKAx6+kPhmcNc92fKaKWE/6RBn5V0p274Z/j1v85VFaZkB5/wDGsv2i9HvD77LSwKJD/OxfRvnl4iuzH8QPKgG3XpB4ZpI9eg5dHz+4VnOzfa217y7Cyko8yTI/dShDqgjjdQxXGQ0WryOvrvitPogurRi/DOJSRde7kyAT99o9m6c06U8TdqLbbFrd898xgnHPrGTiup0casto+MWyXUn08QSZRL4pAoWVcI48R8OR3Zx56z51LxLiljIndyzW8qMR4davv0YaSShH2hjHnVOO2HaAbPwmNj5rqx+khoPa7tC2ycJjU+bZ/wBsgrxliTlZ6xyNKiC54KxOLSadgQcB7WWfT0BS4GlTjn9ITn7VaHs/we4t4AIrS0sCFxJcTMJpWIODIyRkZ1DxeKbYnGDVGV7U3I521oP838OY7wiiP0Pz3JDcT4lNP17tC2kH7rSEgD3BBUoY1Dg5PI58kfHe2HCrVw0ssnFboEaFBDQo2dtKKBCpB5MA7jzqA8K4zx0/xknh9id+6AId18ivtPt9vC8iFr0Xs12GsbHBt7dA/wDSt9JJ8nbJX4DArR1MgUPZLsja8Nj7u2jwSBrkbeSQjq7/AJ7DAGdgKvqKKATFLRRQBSYpaKAKKKKAKKKKAKKKKAKKKKAKKKKAKKKKAKrp7FBjY7Z+s3vHn5E0UUAQ2Sd63h9nQV3O3M+fuFTjh8ekrp8JJOMnqRnr7hSUUAy7sk0s2N8E5yee58/On2FsqgEDcqM7k9PeaKKA6GiBBUgYOcjzzzrlisUDNheYGdz1LHzoooCE2EZkK4ONA21N1LA9a6JLFG1ZXOQQdzuCBnrRRQBDw+NW1KoByTnfrnP7zXXRRQBRRRQBRRRQBRRRQBRRRQH/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42005" name="AutoShape 21" descr="data:image/jpeg;base64,/9j/4AAQSkZJRgABAQAAAQABAAD/2wCEAAkGBxQSEhQUExQVFRQXFxUWFxYWFBgVGBgXFhUXFxcVFhUYHSggGBolHhcUITEhJSkrLi4uGB8zODMsNygtLisBCgoKDg0OGxAQGiwkHyYsNCwuLy83LCw3LCwsLCwsLCw0LCw3LCwsLCwsLCwsLCwtLCwsLCwsLCwsLCwsLCwsLP/AABEIAOMA3gMBIgACEQEDEQH/xAAcAAABBQEBAQAAAAAAAAAAAAAAAQIDBQYEBwj/xABOEAACAQMCAwQGBwIICwkBAAABAgMABBESIQUxQQYTIlEHFDJhcYEjQlJicpGhgrEVJDNDU2OSoghUc4OjssHC0dLwFzREVZOUw9PhFv/EABkBAQADAQEAAAAAAAAAAAAAAAACBAUBA//EACkRAAICAQMDAgYDAAAAAAAAAAABAhEDBCExEkFhE1EFFCIjMvBxgbH/2gAMAwEAAhEDEQA/APcaQmlpBQBvQDURl3qU0AtFJmjNALRQDSE0AtFJmjNALRSZozQC0UmaAaAWikJozQC1y3HEEjkjjc6WkyI88mYDJQH7WMnHMgHGcHHTmsP6aZQnCZpM6XR4HiYe0sizJpZT54z+tAbmsJ2741JwqWG8GXtJHEV1Fz0Eg6LiP7LbEMOTeHqc1sOD3JlghkYYLxxuR5FkDEfrWJ9Osyjg8wPN3hVfxd6rbfsq1Ab2CZXVXQhlYBlYbgqwyCD5EVJWL9Dt00nB7QtzCyJ+zHK6L+igVskcHkQeY28wcEUA6ikJozQC0UmaWgCiiigCkFLSCgOc10DlXOakkbYUA4yCkEoqNEzTnjxQEvOkJAqKJt6SQ5NASd6KUyCmJHTXXFATK2aGcCo4zgGmAZNAS97TgQaYYqjBxQHRypneimynlSIB1oCQSCvIPSlI3E+JWvCYj9GjCa5I+qMZ+RWMnHmZVFettH+VYb0W8G0vf3ku8893cRknmkcUrKE924PyC+VAb2NAAABgAAAe4cq8F/wgu0fe3ENjHlhF43C75lkGEXA6hT/pK9r7R8WWztZrh/ZiRnx5kDZR7ycD514J6Huz8nEuIyX9x4kicysTye4Y6lAz0X2vdhB1oD3Dsdw31Oytrc+1HEobH2yMv/eLVRcX4mbTjNoqn6O/SRJU6CWEAxzAfbIIQ+YC5zpFbUxV5Fw66PFO0mtN7fh6soPQvuhPxLs2PMRZoD2HlTDKKZK29KkeaAeJBTsVA6YqSFqAkopBS0AUgpaQUBzmnS9PhTTUzJkUA2HrUj8jXODilZyaAReYoapIk60kqdaAlXkKjm6UxXIpDQCjkflSxc6WIc6aRigOiuZuZpxkNIiZoB5xgZppjNOlXrTVkxQDdxT4IlGpgoBY5YgY1EADUfM4AGfIDyprHNSBNsUB51/hATMvCSF5PNErfh8Tf6yrWl7AcAWxsobcAaggaQ/akbdz+ew9wFdvaTs/FfWsltNnRIBupwysCGVlPmCAf0qexSRI0WRg0iqAzKNIYgYLBT7OeeMnGcZPOgOLt1xRrXh91OntpE5U+TEaVPyJB+VVHoq7NDh9jGjD6eXEszddbDZP2RgfHUetaTilolxDJDKNUcisjjllWGDuOR99TWcJVVBJbSANRxk4GMnG2fhQCtzNTpyFMlTrTFcigHzdKSHnTCc1NGuBQDutLSCloApKWigG7e6lzS0UA04owPdTqKAQGoZCc1MaQgGgGCQdRTHbNSd0KRgqjLEADqTgUAsI2p2RXNDxKFzpSWNm8lkUn8gc110A3A91LmlxRQCZpMD3UksgUFmIVQCSScAAcySeQrF3HbWS5LJwuATAZBupiY7YEHB0fWnwRjw4HvpdA2oxVFxntnY2raJrmNX/AKMEySfDu4wW/SsxccAnuVxecRutTqfo7bTbRp906NRfH3mINVfZPhjcMmNsRGwZS9vcKgTvVUjXHMq/zq6l33LL8DXnLIktj0WNt0zWf9pXDQRquCmeslvcRL/aeMD9a6ZO33DBzvrb5Sqf3U24kPiCYDtgkkEoeSnVjGTgHG/lWY47wOO3miu4EVVdkguUA2dXOiOXA+urlAW6qxzyqPqkvS8m44Z2is7g4guYJT5JKjN/ZBzVrmsDdcEtLqNWnt4/i0SJJjlp1gagM75Bzy3qu4hf3fCFaWFmurMFFMFxJ9JFrOnVHcHJ7sEqCHBxnbriUcqZGWJo9PzSYHurF23pDVADeWtxarnSZcCeBWBAIaaLOnc/WUVsbW5SVFeNldGGVdSGVgeoYbEV6J2ebVDxilpaKAKKKKAKKKKAKKTNLQBRRVN2u7RxcPtZLmbkuyqObufZRfef0AJ6UB28V4rDbRmWeVIoxzZ2CjPkM8z7hvWOX0pW8p/itrfXa5xrgtWKfm5U/mKqeB9kJL6Rb/jP0kjDMFkdooUO41oebcvCf2snYegJIQAqgIo2CqMADyGOVdUWzjdGY4p27kEBMPD71Z2Kqiz27rEpY41yyJkBF5ncH94XhvYWC5Cz38x4hKfFlnPq6HqsMKEKFHLfJ+FapCfM/nXTCeew35nHP40aCZnrn0e8MddJsoB70Tu2HvDphgfnWd449/wSJ5YC9/ZKCTHO5M1v94SgEyRDqCMqMdATXpNIygggjIOxBrh08htvSBxydFkg4UhjcBlY6yGUjIIOpcginSdveOxAtLwgFQCSU17AbknDNgVoOy0TWlzfcMRtKBRd2YzukcxYSIBj2UlBxz9uuPtjfytwkK0jFrq4iti2wIjkkCuNh1VWH7VS6focvYj1fWoe5WWfEZeNJHNeR9zaDDJaK5InYH+VnbALRg+ym2SMnIxnVesbADAUAAKBgADkABsBVTE4UBVACgAADkABgAU7v6y55nJmnDCoos+/pLvTIqZ5owce4gEEj4qzD9o1W9/R39R9Ql6ZZ9/Ud43eROnmDj442P54Pyrg7+jv6eod9Msu+6VX9o0760uIvtxSL8ypx+uDTe/o76iyUHjss4rgr1ONwRzU555HWqEa+Gubm0XMGS1zZLshXO89qpPglUblOTAHkcV19/R39ShmceCM8Kkb+xvEmjSWJg8bqHVhyKsMg1PWB9Fc+g3tmPYglWSIdFiuVLiNcdFdZce4it9WinatGc1TphRRRXTgUlLSCgEyKXlXOa6OlALWC47aeu8ZhjcZt7GEXLL0aeVmWIMPuhCw+dajtJxyOygaeUsQMKqIMvI7HCRovVidv15CqHshbXRku5rxEjmuFgkCIciONe8VYmY+06gZYjbL7UBfbk5POpUSlVKnRK9GyCQiJTp3CIzE4CqWJ8gBkmpVSsj6QeIZRLCM5mu/AwH1Lb/xErY5DRqQebMPKockuDT8NmLwxOebIjH4soJrppkY2GnlgY+GNq4bTiPe2qXCbh4VlUfiTUB+tcOme4wdHG+Hkc5La8jb8KGKQfrUHE+GreW89nr7uQS95BJ9mSOTUm3xG/uY02xvlvOLiZDmG0shlv627KyAD/NID+0KilBJLdSSfzOas4MampJlXUZHjlFoz03F/Vzov43tJAcFyjPbuftRzKCuD5HBHI07+H7L/HIP/UX/AI1rbfjEyjBIYeTjP68/zo/hIZz3EGfPuxmqsvhe+xZj8VVbmKm7WWCgn1nVjn3ccjj81Uj9ak/h5TtHa30v4bV1H9p9IHzrapxrVlJY0aJgVZAgwQdiCDswx0NV11w5IYZprW7ljihjeQwyoJ41CqWwhfEg9k+EOQOg5V5ZPh7gro9cfxFZHVlCt1ct7HDrk/ikgT98lPzff+WS/wDurb/nrW23Bb7u0PrUAkKqWVrQlQxA1DwzKcZz1pZLm7gOJYFmQYy9s3jHmTBJg4H3XY+6vP5dex7fMP3MdLdXSFQ/DbgamCrpmgcliCcACTyBPyNLLfSofHw/iK+9YBKP9GzVteCTx3k/fRnMMAKrkFT6w6+PKMAylIyF36yuCAVrTV1aaDW6IvUTT2Z47J2gt0/lfWIf8raTp+Z0Ypp7SWp2hka5kI8MVvG8rt7sAYHzxXsnOmpEByAHwGP3U+Vgd+amZP0d8Alt1nnuVCT3LqzRg6u6jjXTFEW5MwBYkjbLGtfSYozVhKlSK7du2LRRRXTgUgpaQUBzmpy2BUBp8p5UBiG/jvF3Z94OHIgRd8NdTrqL+RKJpA8i2a1lrKTnPP8A62rMdiB9NxZT7frzMfwNDEU/QGtZGlSXBx8g8yoCXYKo+sxAA+JOwrive0tpEMvdW6DzaaMZ+GTvXRf3ogieVskIpbAGScDZVA3JJwAOpIrzLs72Pa1KS4WRpFBuo2Ab6U7mWEkbEEkFeo5bgAkrON0XPFfSIZFdeFwSXkgDfS6WS3UqPttjvG8lXn51P2Y4GY9c8spuLqfBknIx4eaxxr9SMdB15+QF5cXEdvEZJWCIuOhO52Cqo3ZicAKASSQBWa4pxhC6pd3HqSPpCWsbZvJAxwplaPLQhsjCJ4vv81EtonN5GoftJb2/0cko70DIiQNLLp8+5jBfHvxWV7GdoJLe1ME9rdBUklWJhGPFAXLR5VmDKQG06cclFXUncWkLaRFbQ53ZmWFST1ZyQWYnrua8gv8AiRuzL3kmAWkRe50BdCuVVlZk1nOM5J68hyqEmluycIuWyNt6MgqWdzaRo8U0cruwdWR5oS2I5AG3xpAT3aR9qrhG868u4fN6tNFLbSmNo84B8anIwVbJ1FDtlc9ARpIzXqXAuMRcTRmjUx3MYXvYjy3yNSt9ZSQ2G57bgGvbT54r6SvqtNJ/UEpxUGgmrC54fIvNG2G+BkfHIrjBIq+pJ8Gc4tckOSKl7Q3HdcMkAQPJcyxQxxE4M2t1BiG3VRJv5ZNdVha99IFOw5sR0Ap3ZtRxC7N7/wCEttcFkPqufZmuh8cd2p8gx61W1OTbpLOkxb9Zc99xEDPc2fw9YmH69x/sqtfit0CWkswfdb3SyE/ATRxfvrTcQkwvx2qnZ8Bj1A2/EdlH5kVViu5ekzA9su1M1ld296lpNHACIbt3Xu2l1DKoQCVfQMssm4yxUEeIV6tw+9WZEkRgyOoZGHIqwyD+VUfGe6u3n4fOAY5Iwo89WNWR94eFgehWsT6HOISWs9zwe5P0kDM8J+0mQWA9xDLIBzw7eVclFx5EZqXH8HrEj4qPJPnSOdzU6DaokiEORUynIpkwpITQEopaQUtAFIKWkFAc5rm49xBba3luH9iKNnPv0jOB7zy+ddpi3rzf0+8SZLCO3Td7mZEx1Kp4yB+0Ix86AyXov4nPaueI3Z/ivEZXjlfBxHKrHupXP1YyzTJ5DAya9y2HKspJbRWlvb2DossIgEcoIzkYA1Y65Icn45FcPD+CXtqoHDrqG4tx7Nvd6i0a/YSdPEABsAwOMVNwkknWzILJFycU90au9g70hcg6SHK9fusR1GRt7x5jaHucZJ2A3JO2B1JrNcWj4tcKFFpbQyrkx3C3rZjY9QBF4lOBlDkMBuKqeO9qbnT/AAZfwBLmcxxrPDkwTQs6idlJwUcRmQY6HyyBXFLsda7kHaHtDKe5uItHevrezSUEpFbppDXLL1mm1oBn2EfbB1ZxfFpUIYN48kl2fDNI31pHJ5sTv7vgKsO0lwzXMzs58LNGiHGmNFC4CjpkYb511dkOywucXNyMw+1HGeTgfzsg6r5L15nmKr5JblvEko33Z0ei0SySSPJC8kQQdzcy5cpggGGJpDnuyN/DsCvM52v7fsDZiSSWRXl1u8mhmJRdZLFRGvtbk8812cEM1ye+Zmht/wCZhQaXdPqyTNjUueYRcYBGc8hd3Fskmzqrr1VhlT8V5H5g15OW51LYzK8MsSdI4QTHy731a3xy56Nfe/3M+6ud+x9mswlhhcEZGjvdMTZxyVm1KdttOnzFXHE+yURUvZqlrcAZR4VEasRySWNQFkQ8iCNs7VV8M7YQTW8ci6XnZAXhVwO7bHi1k+yoPXBOCNq621+Iik9pEzds34cskcyzaVeFoFnZXleFm0TpHKrN3pj9sajr0kA8s1oeKQpqDLgq4DLjlv5e7kfnXm3HOItcMpmZSFz3ccedCFhpLF23kfBIzgAAnbO9aTst2heSztLexgF1cRW8SPK+UtrdhGoxJLzZgNPgTJ2O4q3gzOLsq6nT2iw7RBvo+G27abi6Bad1PigtQcSP7ifYX3sfKttw61SCFIo1CxxqERR0VQABWc7P9j5YZJbia8ke4m094Y0iSPCZCRorIzBVBx7W/PGa0skndrgsWPTOM/PSAK625OyKSiqRx8Qm1fL/AKNU9zN9JbR/0s6g46LCrTkn3ZiUftVYu9UMEmviTkHw2dmzMPKW6cFfmEgP9uptUqIXvZXcWuz37yqfEHLKfwnw/uFUXpTYwTcP41AN1ZUlA6jchT5bd7GT71FWs8Brs/g4XnC720O7BC8f4vbTH7afrVzVY/tprsUNHlfqNPv/AKbuCdZFWRDlHVXU+asAQfyNdMb7Vg/QlxX1nhUSk5aBmgPwXDJ/cdB8q3RiNZxqCStmnQigRedSUAClpAKWgCkIpaKASvI/SKPWO0HCbY7hPpj/AG2cj8oBXrteSTDvO1yf1Vt++Fv/ALKAvO0Uxa6k8l0qPkBn9Sa542I5bUl+2Z5j/WP+jEUq1sxVQS8GDOVzb8nUly/V2/tGn9uW02ULzFe+SeGSNCR3kmlwJEjHMuYmk2Hzp3CYw0sYPLUP03rjvL1Fubu4nIyk6Wis2whi7qJwuT7Id3yT11IDyGKGtn0VSNLQwc7bZ5lxzh0zcReKdXbvn75tH149C5jj5dVEI8tifOvQI+ESzD+MuyrjAt4XaKNBj2WdNLynpzC/dq7WWIyIG094QxjyBqxtr0E79VyBTeLcUitlzIwBOyoN3c/ZRObH9B1wKyJSlI24RjHkTvYLSPU7lF2Uand8t0VFJJLbclGdqLPi0cudD5P2SCrY6HQ2GA+VYfjnETLKJXwCq6UQHUIwd3bPV22GfJduZznuISrJs6h/xANj4Z5U6bJrbc9L7Udro7OI+IPOwIiiByzOeRI+qo5knbbzry60uDDAkWo+Eb77Endj79yaXgHD4pbgwqVh8DOzrGXO3IaVGWyxG3x8jTj2bu5JmhiWN2UZY954UBPhEhx4XI3077CvRKkeV7tlbecR0gtnYfrX0f2Qte6sbWPwZWCIMUxpLBF1sCNjlsnPWvJuFejsQhXvJFllkdYook2jUvku+Tu7rGsjDYAFc77EWs3Z694O3e2cpNuTqZCpeMbcpYV9kf1sIBGBlGGWHtjW1or5Z26PWZHwMmqiaTJJNU3BO2Md7hCvczhA7Qlg2pTylhkXwzRHo6/PFWTtViC7labKzj/G4rSJpJDk4bRGN3lYDIRFG5Pn5Dc1UdlInXh5uXZZJ7+TvpXUgqgxhIQR9lVC46HUOlP4MwkU3Z3kuN4yfqW2fokXPshh9I3vf3Cpuz2PVLyUfyU90WgHQhVijaQD7zxyt7+fWo4svVmUaO5sTjhcrOSYmu/sZNputOdnRhj3ghh+gP51wy0/s42LyH4sPzRq18ivHJeDExOskX5Kv0KL6ve8Xs+Sxz5RfIB5UyPcV7uvXK8l7IHR2p4mg5NDr+f8Xb/fNet1im8JigClooAooooAoopCaAWvJB4O1xz/ADltt8oR/wAhr1qvI+2Q7jtPwyc7LLH3X7R72P8A+RKAtL1cTzD+sk/1zTlqftDFpupPeQw+YGf1zXOlbUXcU/BgTVTa8nTBIVYMOYII+VdXHOFd8HuojCFkQLcw3OVhkCAgP3mDoYA4LaWBAAIGkERxGKGGS6uW028QJY/aI+qPPfAx1JArjtOCy8TZZ75SIucNjnEUa/Ve4A/lJfcdlzjFUNU4yfSaWjUoLq7Myt1Ot+O5iEWqHeMh3ngkIzrgMzRBSCNJGkscpn6uKo5pfV2Ia39XkbYlo8FsdFlGVcfhJr3abgcbxd2fCMDTowugj2WTbYg/L3Y2rzntJfLbv6txCETRsryLKketSkWC7SRHdGXIJKauedtwM6eNx/HdGrjy3+XJ57c3vmcVwPd5YKgLuxwiKMszfAVvGtuBvse4jI5hne3kGd8Nkq3yNX/Abbh0G9sbYEjGpZFdyPIuWLH868uuuzPW2+5Udluxc0cR76cp3hDyLCAr8sd205ydI+4F3JOd62vDOHxwIEiUKu526k8yTzJPUnc0xr6MDJkQDzLqB+eaob/tgjt6vYFbm6YHAU5ijGcGWWQbaVzyGSdh1qCUpsNqK3Lrh7escQIG8dqmknobicAt80iCj/PEVtWlU7HlWe7KcJFnb6S2pvE8kh2MkrnVJI3lk5+AAHSs/wBoO0bTRP6sWEAwrTocPO7EKlvZnqXYhe+5DPhyd10Ix6VRRlK3ZUX1haXN9NBbXCRNFl43V11w3hOWMCZyYyMiVfZYkYwwY1PPx6SWCS0lHdX5b1aRFJ8IceO6jP8AR93rZT54XnjMU3YGKO3RYxEs4GZAy5glYksVZdyoUkhHXxKAPaG1ZxOJy2U0gkgkaZ41SLvJtTKqFiI45ZDiSDU2rKksMgFRgAeLz0nR6xwW1ZtY7X1x3gQ93aQgLcyqcHAUEWsRHI6dJZhyBAG5yLDiV2raUjUJDGAsaAYAUDA2HLYAAdBUPZueKbh0SWrljFvcIw0y963id5E8yxdtsg52JAqFqv6HDGMerlmbr80nLp4RBLTuzwzdw/iJ/JGpkxrs7HRarsH7KO37l/3qv5HWOT8GdiV5Iryik7LDV2r4iw5CAA/HFsP9hr1yvI/RM3f8X4zc9BJ3anzUyyY/SJa9crFN8KKKKAKKKKAKQUtIKAjMu9eXen62ZIbO9jGXtrgHPkGwwJ92qNB+1Xppqt7Y8EF7Y3FttmSMhc8g48UZ+TBaApO0zrKtvcx7pLGpBHkwDp+YY/lVbbIWIUDckAfOq/0VcT9b4S9q+e/tGKaT7QGS0e3Tk8f7NXvBbuOCKa7myI4EZs+8DJA9+MDHmwrQw5qw/wAfqMzPgbzqu/6yHjMYub+CyXeCzVLiYdHnfIt42Huw8mOR8Nby3iCDHXr8ayno94Y4ia4nGLi5c3Ev3Wk9iLfoiaVx7jWvO1UWzRigzXn3pPtl/i8rAFUuI1kyNjDc5tplPuKyVvJJwBnyrJ+lWIPw2590TsPcY8SKfkVzSIkTdl7FZ7OEy4d1UxSalBzJCxhkO/30anXHYOxc5a0tif8AIoD+grl4Kb2NH7iG2aGWRp0aS5kRgJyJWBjWBh7TOfa69K75Ev29q4t4V8ordpH+Ikkk0/mlLYpHEPR1w8b+pwfOMEfkaqONerjuo7BVlnglVljtlHdpuFljllXEcQZC4wTnOCASBV23Z+N/+8yz3XPImkxGc+dvEEiI+KmraGFFUKiqqjYKoCgfADlUlZF0ZW17PyNFHFdSM0KZK2wleRTkk/xid8PcnJOxCoBgaTgGuzh0HrF5qx9BZ7KANnuWXH5RRnHlqlPVKm7QcQMMRKANM7CKFT9aV/Zz90AF28lRjS2KG3gWKPLBAdT7andiWeRuupmLMfeTXnlmoqj0xwcnZBxSbDMPIkVnOJSK6lJFWSM7lHGpc+Y8j7xvXfe3eSd9/fVLcyFfEF1tqCxx8u8lb2E9w6k9FBNZMm3Ko8mrFJRuXBxcN4bLa3YubJZZBbpruYO81MYn/mI2K6pH05l0MTjSuDlhW0uWiljjurZg9vMNSkfVPVSOhBBGDuCCOldXZ/h3q0YGrVISXlkxjvJW9t/h0A6KAOlZ3ivFzw2+EVvEJ475WmNrlR3UyHxzRgkBg6hj3exLJsRW1gvBXf3MXUJZ77exJcNVjwa7FrZ3t4383G2n3lFLYHxYqK74+JGWATgWdxCyB9keA6CNWQW1+LHQhd+orJ+mW7xaWvDbdNMt3Iv0eckLrBCk56yMm/kjVZy6rrh01RVw6RwyKV3RY/4P/DDFwwyt7VxM8gJ56VxGM+e6uc/er0vNcPA+GJa28MCezFGkYPnpUDPxJyfnXWZRVIvj80tMEgNOoBaKKKAKQUtIKA5zUsjbCojTpenwoDxzjoPBeOJdjazvcrNj2VckayemQ2mT4FwK1PaqFbi6t+HxDMKn126xyKh8wxHodcniI8kFXfbfgEV9YzwzEKApkWQjPdugJEnwG4PmCRWf9DPBmjsVnlJaWcK5ZjkiNUEcCZ8gigj8VdRxm8tF0gD8/jTpGyaReYoNcOhLFlG+B/dWT7cShuGXe+6286n49ySP0K/nWy6cs7cq8k7b3L9/Jw5M5vu4VNjkePRcMwPLEKocn386lHgi+T0Ls4CtpADzEMIPx7ta6iM021xpIHIHA+A8IqVOdAMaGuWVsVYmsr2rvWUCKI4mmYxxn7A5yTfsLk77E6R1rt0crcThyi4nkuT/ACUWuC38mf2biYfAjuh+CTo1RSXPdsdWeo26/wDGuh7hYYY4YwEjjRUQc8KowMk8z76z/Epyf/ys7UZk3sX8GJrkg4hHk+A6geXnv513dkLHvW9ZbeNA0dv97O0tx+0RoU/ZBIOHqihtmnkWBCQXGZWGQY4AcMQejOfAvxY/Vr0TVHDFk6Y4o16kKiIg8+QUAV6aLDf3H/RDWZa+2v7G31wsUbO7BEUFmY8lUDJP5V5zxThzX0i6wY5ZpEMe5DwFVzEcqQQYIDLKw5GSdRmr7id536+sTZis4yHjV1IaV8+CWSPngHGiLGS2CRnSAyx7xG1BM3twDHbwsc9zFqDs0pHLxESSsOZ0IMkDOgyghOyPDkwqSwrC3Dsi6nHgWfu11wEsP5RSrCdtW6kL9o1WejxG4txefikgPcQnurYHzwQPyUsx+9KPKo+3FyzGLgVgxkmlbVeTE7lmOt+8I5fbYDYKFQc8D1TszwaKyt4raEeGNcajzZjuzt7ycn514nsd8rb0qR5pjczU6chQELpipImpJulJDzoCUUtJ1paAKQUtJQHOamdcilwOdLmgMj6TJWThV6V5mFlP4WIV/wC6Wq84YoWJFXGkKoXHLSAAP0ArsvLZJUeORQyOrIynkVYEEH4gmsf2XvzYOvDbxuW1ncPgLPF9WItyEyDCleoAI57gbGJOtEqdalBqF2OaARXIri4pwxJwNYOpSSjqSro2CNSON1OCRtzBIOQSKsA48qZI2aAx9pxdrGTub0lkchYbhUJ7xukLxoNpz00jD4OAp8NaK0u0lXXG4dckZU5wQcFT5MDsQdx1pnaDhMdzbvHKMq4wccxvlXU9GVsEHoRVL2bs47u2DXA03aa7aaZGaCR3gZo9ZkjKsQRhwM48dSfuRRoZpseWcfP41ieGP38kl2fZYd1b+6BTkyD3ysNX4Vjrjt+zcE9symOJZyrxtN3YZ1nTMbuXPjJ1KwzqzjqK6BxjSVglQQTBcLHnwOqjGq3fYOnLb2l2yBVXJluLSLWPFUkx/E5etUF3ehQWbOldzjcnoFUdWJwAPM1YXdzVfZ2ttO5a6l7uCJsKqSMkk9wNysYj+kYRjom5Zumg1RhB5Z9JcnJYoWXHCLhbRWVlM19Lh5IYcMybYjiZiQsUaLtliATqIyWxT+JJjRJfsGYsDBZw5ddY3GF2NxIOepgFXGcLjVXdE7JERbQR2FsMs006hGxzLi3yME7+KUgg81NcvCLNpSz2YJ1ACTiN0C2pRv8AQKdJkXqNOiIZyNW4rajUVRjyuTs55FkMkbTJ3l02WtbNGysXQzSvyyM7yHwrnCAsctXdp+PnhYMMDes8YudKsyrkRA+wkab6VGfCnUks2c7wcT7ZrC7WPBFa7vZf5W72kJPLVr9lsZ2O0aA7bZA1no69HiWGbi4bv76TJeViW0Ft2CFtyT1c7n3CoylZKMaG+jLsT/B8TSTHXeTbzSE6iMnV3YY8992b6x+ArcRrUukUuaiSIpU601XxU+aTSKAgJzU0a4FKMCloAFLRRQBRRRQCYpaKKAK4eM8Hgu4mhuI1kjbmrfoQRurDoRgiu6igMYvBuI2f/dLhLqAcoLwkSKN/DHdIMnoAHU4A50//APspEwLvh17CerRot1GP24ST/drYUmKAx6+kPhmcNc92fKaKWE/6RBn5V0p274Z/j1v85VFaZkB5/wDGsv2i9HvD77LSwKJD/OxfRvnl4iuzH8QPKgG3XpB4ZpI9eg5dHz+4VnOzfa217y7Cyko8yTI/dShDqgjjdQxXGQ0WryOvrvitPogurRi/DOJSRde7kyAT99o9m6c06U8TdqLbbFrd898xgnHPrGTiup0casto+MWyXUn08QSZRL4pAoWVcI48R8OR3Zx56z51LxLiljIndyzW8qMR4davv0YaSShH2hjHnVOO2HaAbPwmNj5rqx+khoPa7tC2ycJjU+bZ/wBsgrxliTlZ6xyNKiC54KxOLSadgQcB7WWfT0BS4GlTjn9ITn7VaHs/we4t4AIrS0sCFxJcTMJpWIODIyRkZ1DxeKbYnGDVGV7U3I521oP838OY7wiiP0Pz3JDcT4lNP17tC2kH7rSEgD3BBUoY1Dg5PI58kfHe2HCrVw0ssnFboEaFBDQo2dtKKBCpB5MA7jzqA8K4zx0/xknh9id+6AId18ivtPt9vC8iFr0Xs12GsbHBt7dA/wDSt9JJ8nbJX4DArR1MgUPZLsja8Nj7u2jwSBrkbeSQjq7/AJ7DAGdgKvqKKATFLRRQBSYpaKAKKKKAKKKKAKKKKAKKKKAKKKKAKKKKAKrp7FBjY7Z+s3vHn5E0UUAQ2Sd63h9nQV3O3M+fuFTjh8ekrp8JJOMnqRnr7hSUUAy7sk0s2N8E5yee58/On2FsqgEDcqM7k9PeaKKA6GiBBUgYOcjzzzrlisUDNheYGdz1LHzoooCE2EZkK4ONA21N1LA9a6JLFG1ZXOQQdzuCBnrRRQBDw+NW1KoByTnfrnP7zXXRRQBRRRQBRRRQBRRRQBRRRQH/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8215" name="Picture 23" descr="http://s.twistynoodle.com/img/r/baker-with-cake/baker-7/baker-7_coloring_page_jpg_468x609_q85.jpg"/>
          <p:cNvPicPr>
            <a:picLocks noChangeAspect="1" noChangeArrowheads="1"/>
          </p:cNvPicPr>
          <p:nvPr/>
        </p:nvPicPr>
        <p:blipFill>
          <a:blip r:embed="rId7">
            <a:extLst>
              <a:ext uri="{28A0092B-C50C-407E-A947-70E740481C1C}">
                <a14:useLocalDpi xmlns:a14="http://schemas.microsoft.com/office/drawing/2010/main" val="0"/>
              </a:ext>
            </a:extLst>
          </a:blip>
          <a:srcRect t="15742"/>
          <a:stretch>
            <a:fillRect/>
          </a:stretch>
        </p:blipFill>
        <p:spPr bwMode="auto">
          <a:xfrm>
            <a:off x="6629400" y="5157788"/>
            <a:ext cx="7143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5" descr="https://encrypted-tbn2.gstatic.com/images?q=tbn:ANd9GcQvtYsixizaxaPphmYa_RCUryi4ScV5iQ8b_ex7yR4wF9cRIk0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5" y="5084763"/>
            <a:ext cx="11350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AutoShape 27" descr="data:image/jpeg;base64,/9j/4AAQSkZJRgABAQAAAQABAAD/2wCEAAkGBxMTEhQUEBQWFhQXFRoXGBUYFBQVGRUXFBYWFhoVGBgaHSggGBolHhYXIj0hJSkrLi8uGB8zODMsNygtLisBCgoKDg0OGhAQGzYmHyYsLzQ1LC83NDQsLDQsLCwsNCwsLCwsLSwsLCw0LDAsNCwsLCwsNCwsLCwsLCwsLCwsLP/AABEIALYBFQMBIgACEQEDEQH/xAAcAAEAAgMBAQEAAAAAAAAAAAAABQYBBAcDAgj/xABQEAACAAMEBAgICwUHAgcAAAABAgADEQQSITEFBkFxEyJRUmGBkbEWMkJUlKHB0wcjMzRicnSCkrPRFEODk/BTorLCw9LhJHMVF0Rko+Lx/8QAGgEBAAMBAQEAAAAAAAAAAAAAAAIDBAUBBv/EADQRAAIBAgQDBAkEAwEAAAAAAAABAgMRBBIhMRNBUZGhwfAiMlJhcYGx0eFCQ2LxFCPiBf/aAAwDAQACEQMRAD8A7TLRbq8UZDYOSM0XmjsEF8Vdw7oQAovNHYIUXmjsEIQAovNHYIUXmjsEIQAovNHYIUXmjsEIQAovNHYIUXmjsEIQAovNHYIUXmjsEIQAovNHYIUXmjsEIQAovNHYIUXmjsEIQAovNHYIUXmjsEIQAovNHYIUXmjsEIQAovNHYIUXmjsEIQAovNHYIUXmjsEIQAovNHYIUXmjsEIQAovNHYIUXmjsEIQAovNHYIUXmjsEIQAovNHYIUXmjsEIQAovNHYIyFXmjsEYjK5wBWNL2yYlrdEai8BKag5WeeCexR2Qjx098+mfZ5P5lphAFsXxV3DuhBfFXcO6EAIQhACEIQAhCEAIQhAFf1v0o0lECB6tMQEpmKsOLntAbs6Y+tXNMmaCk1XV0ojMylQXuglRexJHLSh6aGPPWqwqy1ZrpDy5iMa3RNlnBWpkGyipaItsyfa2WqqJk6VNcA5cGaLQ543SOnCOXVryhiLX6aGiMFKB0+EIR1DOIQhACEIQAhCEAIQhAHzMcKCWNABUnkAikaS1tZ3USROl0nCVcaSyFjfSpYspAW6ScwRXHotWnQeAchrt269agVuOrlceULTrjm2sFtDkCXRlE79oDA1ZTNW7dYDkIIzjnY6s4WinYvowzanVLPMvKCcDTEch2jtj0iL1dlzOBvz8JkxjMYUpS9QAU2cVViUjdTbcU2UtWYhCETPBCEIAQhCAEZXOMRlc4AqWnvn0z7PJ/MtMIae+fTPs8n8y0wgC2L4q7h3R5WqbdR2JoFUmvJQEx6r4q7h3R8zEDAhhUEEEcoOBjxgog0paLK1oEtOFCzVlrenlVV3VGAZWU0UBhipNaZCsXWx2oODkGU3XUGt1gASPWDuIioa3aPm5gGlQWdWFJnB+KWSlRMFdmYB6AN34PZweQzB1clqsRW8zXQL7VOTAKRHMws5wq8KWxonFOGYtUIQjqGcQhCAEIQgDXtwBWhyJHqNfZHJrNpBpbraZAwlNdaX5PBsSUoNgIJHQQDtjpmstouSHbaEcjeFIHrIjlmiJwl4sKo1Vdech4pG8UqOkRx8fNqomt0aqC9FnYLBbEnS0mSzVHUEHfsPSMuqNiKJqXbDZ5zWR2rLfjyW2G8K4dDDHeDyxe46WHrKrBSRROOV2EIQi4gIQhACEIQAhCPC22kS0LHcBlUnIf1srHjaSuwamlLWoqpICqL0w8gGIX1VPQPpRRdGmXMt1lnKo4OeGCgAYKjPcFcxxgrUr5VMo8datKGZ8Qpre481sqqcQvRewNNihBsjw0ZPo1lP9laSNyvcf/dHDqV+JVUntfuNkaeWJ1mEIR3TGIQhACEIQAiqaZ1raW05BImhEk8IJ4Mm6RUhmozCiimZzx6CbROeiscMATiaDAbTsHTHLLfMnH4hFN5pYk0Ply2IuIoYA7PGqwoTljTDja0oWjHmXUoKWrLxqtaJhDJOe+1yXMFWvG5NvkE4Dm024qTtifXOIDVLQzyEZp7XprhQcb1xJYIRAei8cuWJ9c40UE1TSluVztmdipae+fTPs8n8y0whp759M+zyfzLTCLiJbF8Vdw7o0NMaRMhAwQvjiozujEnLYMY318Vdw7oj9L2e8p8al10YLW9dcAFlG0ig6c6ckV1XJQeXc9ja+pjR+l5FoFJcxGJQMVDqxCtgCaYjEEdUc+tqTdHzmtUgFpauUtEvoJqJgGy8CD0MTsOGxLtE5ZqXJTHjSRSSpvNwVQGdmpwSMASQ2OG2LfpWzgTeMAUmoVYHEErsO9Sfwxy5VpVKfE5xZoUVB26kjo23pPlrNlGqMKg+w9MbUcy0TaG0Va+Ack2OeaymONwnyT0itOnA7cOmA1xGI5Y6NCtxI+8pnHKzMIQi8gIQhAFU+EG03bORzro7WvH1JHO5Hijd34xavhLtVWWWOX2AD/E0VZTHBxMs1WT9/00N1JWiiRshMyXcX5WTWZJO0oDVpY6QeMP8AiOk6t6WFpkLMHjZOORhnurgeuOVWaaVdXQ0ZSCD0j2bOuLNoW2izWlXXCzWnMbJUyuI6mJ6m6I9wlbhVLPZ+fPz6HlWGZHQ4QhHdMQhCEAIQhACKHrjp4X2UYpKFCOe5qLvWQV3LM5RFj1q0v+zyeLjNc3JY23j5XV3kRya1zLzXQaqhNTz5poGbpAACjoFdpjnY6t+2vmaKEL+kwjnFnNXYlmPKTHtZJ1GI+lLfsLJ/mEaZaMI1GHSCO4jujmSV0aju8p6qDygHtFY+o0dBzr9nlNyoPVh7I3o+hpyzQUuqOc1Z2EIQiZ4IQiE1g0jT4pTQkVdq0uJjgDsZqHcAx2CK6tRU4uTPYxbdjT0/plArOx+JlnIZzpgOCj6II6yDsU1+9VZvxXD2hgJs8l1UkcWWgN1VrsAqa/Sig220G22mVJl4S7wRQMABkWpuBPQAOmJnWR0E2ZwksEIHlyS6BCicDcpLc4OKoz8U1yBGEcmNaSbrS32RqdPRRL1o3SqTiQgIoK47RlUdESC5xVNSTPdVmTlKqkhJK1qDMumpmEdQA3tFrXOOpQlKUE5Gaas7FS098+mfZ5P5lphDT3z6Z9nk/mWmEXES2L4q7h3QgviruHdCAIPTNiEtxaZagEcWcAPlJbU4x5WU0NeSoj3tJvSx9Agg9GRHYTEoyggg4gihHQYrs1zJBBFVXAjaU5R0gY020ptjnYuOR5uT0ZbB3PDTGiUtlneS+DA8VuY65Nu5egmNH4PNPOb1jtWE+USortA2dPKDtHVEtLmXLQVPlKGG/IxA69aGcMltsuE6VS+BhfQZNvXu3Rkw9VxtLpuWtJ6HQIiNP295YAk3b4VppBNKy5dLwXA1YllGzPOPvVzTC2qQswYNk65FWGYpsjY0jZSwvLQOoahIqCGAvI3QaDHZQHojrzbnTvDmZ0rS1NTRemhNa4yMhJcJeKVmCUaOaKTdoaih6OWJesc50Cws9vQTZzlXlsyqVQS0MxmUKCBUYJtJrUmLrrDaxKs8xiaYEdox9VYow9dui5T3ROcPSsjlWtVt4W0k7B7at/mA6ojOGj5tRJq7ZuSfXU+vuj60UAXLNistGmkctzxR1uUHXHJWps2RsyGNaEEHkIIPLkYtdgswmSmlt4rYivkuMA245HoiH0bK/aLJfznWcmp2vKJvEHlKkkjoqIsWgFqIqmrnjZYtWbazS+DmfKS8Mc2UYA7xkd1dsTMVm0S2lsJiZjPpHTy4YHoodkT1gtizUvLuI2qeQ/1iCDHYwOJzxyS3RkqRs7o92YDPCAMVTW62NKmo7u6SkVGQoSb7l3WYrS6ETKKZRAoTi1Mo+9RtIPOWYbxeWAlHJremsGaaBgKKCV4uzKLliP8Adw7Ecno5i0x8zJgUFmIAAqScgBmY+opGuWsUsq8tWrLT5Qg+O2yWOXEeo7BjOtWVKOZiEHJ2KzrJplp84zBUVBSQp8mXk04jYTjTf9GIrgLoAGyPuzsWYzH8ZtnNUZKI9LS1B07I4UpOUrs3JJKyNIiMOMK8hr7IkJS1lzEOaqJi71NHHWrE/cEaZGyB6dP+D+137KF2oxHUcvbG5pfT4kvd4NyuN+atwrLYJwgQgtevFccqAZmKZ8Gmkbk5pTHBx/eXEdzdoj3tk79stdpSzTcE4MlSilHLo6HEUb9yBerkcqZ7lXlHDJR3vbz3GZ071HfYu2ibeZl9HFJksqHWoNL6hlxGBwiQiI1b0ILLLK3r0xyGmPzmChQNwApEsTTE5R0aWbIs25RK19DT0tpASJZc4nJV5zHIbtu4GOZaf0i1Clau5vTG+tTDorQYbFCjaYltZ9NhiZp8QcSSh8onyiOmlT9EAeVFLVyxLManEk8pzjk4qtxJabLzc1UoWRYdQ7MeGeZzVIDc0vxajpuhqb4tmjNGy7XMM6cgaVKPB2dTiLyn4ycOsXAeRTyxV9B3lk8HKPxk1wi9DNVQ3UFd/udMdMsVlWVLSWgoqKFG4CLcFDPq9l9SFaVme8ZXOMRlc46pmKlp759M+zyfzLTCGnvn0z7PJ/MtMIAti+Ku4d0IL4q7h3QgBEbpaRWh5cDvGI9sSUeFtSqN0CvZjFVeGem4kouzKlrJNKfs8wZ0KHeRl2iLHIcMoIxVlBG5hlFa14+aqw8lwY3tWLYGsqHmcXs8XtBWOFTdpteeviaZK8UzSmkaPncJlIc0PXkPrDZy5Zxb1nK8u+jBlZbysDUEEVBB5I0bbY5c+U8qcgZHWjKcagxUdB6GtWjr8qVN4aysSVlzTxpd+tSjkjlrQ58m07qNeNFPM9PoVyWf4ktaNHo6uHGctBXapUuQR0gse0xA6TtE6ekmy1qdp5EBzJ25V5aAVziftbzSpKKDsuKwZmIrQVGCjHE58kfeh9DGUjPNoZz+Mdijmj+tg5I58G5aR2Lbpas5xrUqyyAMFXAdWER+hLQrGZKqBwycGGqOK99XQHkDFQvWDE7regAnP5VURfo375YjpIUCu/lin2ZVY3LwqcAcRRshRqUOOYBx2Y0iyC0LORc9SrTwK2iY2UtMVO1m4oQ7yQIsGrE9aBRViAKgAmm+kUn9sZ5FFwe0WiXeGAo0pJnC15PjFLdYi2atTOClgy0LIMSwwLcrBc6eukV1I5Rvcu8tQy/1gf1ivaSE6yvwlnANc0PizBnd78MxjSo4sWCzuCQVxDIG38h6x3R7TpKupVwGU5g4gxaoN2lF2aM+a25WJenpekkEqXflGpE1XF10K+StcGxxqOTGmIizWVllhgbqrUtXADHMnprh2RCvq8Va9ImFehxe6r2dN9Y0NLWK3sKC0y0XbSXebqrQCJxxE41HKS17iThFqyZF6562z5zGzWGsqV++tbinF2pJU0NeVjTqGMUyYym6q14NMqmpZjnMblJ9gpQACNzTNl4PBnZztZjn1DARDmdQE9ERnVnWd5F0YRgtCSW1qDStTyAE90eomgsvZyUNK4jYY03ZVYg8pUACpIXD+j09MfLThgRUFWWoIxus1NxAJw3tFVrkjemzypNMyCvUwIPqPdGus4MaKQTyAgmNRmvzGrkDdpnU0qRTb0jd0xa9AzDMrImjiXTQEUuGmDrXxSDSPNgQtnQq1caHb/X9YRvfBYJq2y2pP8ZUlkHY63pzBx0G/wCzZFks2hQycYZgeuPrRcs2aYVmpUFSqTAONdJrdHOFcbuYNaVqYQqqN2yE9djoJiqa7aYurwKHMVmMfFVBiQx2ClCeigzda+1r1tkr4zKq0xN9Swp9Ct6u5Sd0cp1t1oNsmXJKlJIOCnx5prgz8gqahempqcupWxSqRtTenX7GeFJp3Zi16QM+YXNQiiiA8m1iOc2fYNgjMmbU8mIFOgY9ZzxjSsxFwbMa7MQKmuGYw9Ue9gIJFcia9R/4jmyNaOiah2K9NvNlJT/5J/tEtR/MMX2K9qLZytlExhRpzvOPQGNEHUioIsMdvDQyU0jBUd5MRlc4xGVzi8gVLT3z6Z9nk/mWmENPfPpn2eT+ZaYQBbF8Vdw7oQXxV3DuhACEIQBzvWy2IZEyzsaus0gr9BcQTvFO2PXUq1AyyuRBUMMhelmlRvqOsGNr4QbEtZU0KAWvS2IGLcW8teWl0iK7qFOYz5qrkCSegmh38scCvTdOo0bItOB0iU2OOfsj7mCoxjUe1y1YXpiA5XSwqerOPX9rB8UOfuMB2mgixSVrXKrH3KQDIAbhSMz8jHkkxti9pHsrGLQZlOKq9Zb2CPMytZIczmOuky60yuRWv3pZvqe9fvxQZOC05B3R07WjV+bONTLmN9RUA7XaKudVJi5y3H1pkke0RTCooqzNKsV+QAWBJY1JJBmHNvGOCnE7cMY63qgaoK8kc+fRAQi+UXfPl17A8WTRM0qAFnTf4SrM9d4xGpNOzPbaHRNFy7oKkZYDDC6MqGN8RSrPOmf2mkG/hKBG6s5//f8A4R+sThWUVYolTZZzGhpDIxDNPfm278IjRttoemK2zrXD1GI1Kt15+x7GGpUdbW4xirCZFk0zbUrx0H8VZgPfEPwkg7JQ+q0we2FN2jsX2PWyLeIP0VXsGPs7I9LbZa0qMKcpG3lAMJITyZlNxJ7zG3Kda3WmM3RQL66wcuZ7Y+dAWRTMwrtJJa9iSK7BQmnXSL7Z9GAvLOVVZT2qadgaK3ou0WZD+9B+4/qvAxbLLp6RQVmCn0rPNHrFRFbeZ/19yErosMqzgR9TLOCKEViPk6xSD++kdcxk9TLG4mkkbxCj/Vmy29sako2t57jO8xTdcLDLRGZEVScyFAJ645TZ3oxO8bqggnsrHYtdZUx5RCy3y2gAdtaRymXoucmMyTMA5xRroxGN4CmVdu2K6ely9O6PW0NW6tKVGzHDD10vRvaKkgzQuCrxa7NoBO/GPGXIvTkwBA29UXD4NdHJNtDs6hhLUsAecWUKeqjdkShDPJQXM9lLKmzp9lkhERBkqhewAR6whHfWhzxGVzjEZXOAKlp759M+zyfzLTCGnvn0z7PJ/MtMIAti+Ku4d0IL4q7h3QgBCEIAqHwkWoiQiS1DTC98XjdVVTBmY/eoAIpWqE+RwjSxLE6e2LBHogH0iTj2AdEXX4SNApaJCzWJDSGD0HizFLKDLcbRkerpjmehZws1stNrmG7KQy5WABJZzUkAkcVF4x3ikcvF05TqWXTQ005JQOvWGRMUUVJMociKW7ro9UbvBttc9SqPZEXoLTQnBgQRMRmVlAPkmgfc2zr5Ikp9qAltMUFgATRRibua05cKUjLFRavfz8jyV7mOD5Sx+8R3RmZIWmXbU98R50m1x2WXVldUUXgA/CXLrhubx/VG7Z5rMrXxQhmAwIqAaA0PftpXbHijB8hqjm+va44V7TFIkWC8QFWrE0ApUkxetc5oZyFoaUqd4qAKdEQagyrPaJym6wktdO1Ksqs67gT1gxClpojReyuREix/G8GrS74OKB1rUbI6Tqe3FH9ZR+e7ahWcxAuitVI5K1DK2360d31anNdliZxHKSuGIqDwjyw747CarU8pO2Nv/oYJ4ZRk5Xvfu8CqnV4l1Y6HKOEesR9nlrdvSySOhmbI0JFSakEZRsyZ9ekVpUAg9a59YimEtNSto9jEfpE8Ux8W5BVnLHZdILVBGymVD66xoacQtS+SKLW6CQt7DxqdfR2xVVloyUFqct15nUYxW9HzLxiW16RicSFG0mtNyjNuodkROh5F0jEGo5QTmQaqMEpTI4xOmlwrl73LboyWcI2dKWxEU32AAwJLKAD0kmM6NlBaYnHZUnHl6MiIqnwiWas6lBdFnDIMaFizcIRytUD1dETwWFeKrqknbRvsIVqipxzMvmqdlUkMCjoTgyFXXdUZHoMdDk6OlEC9KlnfLQ+yOCfBFpNknzVAFOBLFQLoJllApIG03zUgVwEd3dpsuWJl7hAoBmIEGKeU0umNRnQk1AIzNY9nh+DWcHqVueaKZ7PoKzHORL6lC91I0rRqfY2zlEbpkwe2kTcmarAFSCCAQQaggioIO4g9cRlm0pMLkTZd1eDZwwrWqMQyFSK1pQgjA1i506dtUiClLkyla16EWyyy8h3H0WII7QAfXFGsGkyWqAyOfKlzpiGOh65W3hZEyqFCoUkEgkX1rQ0yYYYdIO2ObWCzFXQPxL1MWwoDtPIO+MCUdTVFu2pL2i3M/jOQwzdpaFqdM1RWn1jSLd8FVpVZk6UxJd1Vla7QMqFq9fHB6op090RwFLG9LD3iAo44qEu5hrtDjy9Bi6/BNodQsy03jUsZap5K4KzP9ZqgdXTGrCwkqkdPfr0IVWsjOiwhCOwYhGVzjEZXOAKlp759M+zyfzLTCGnvn0z7PJ/MtMIAti+Ku4d0IL4q7h3QgBCEIAhtcD/0c6u1QMOVnUD1kRyC12VrXJeyyyrvNtF2suh4NWVCkyZTG7RGxPJ0x1b4QLUJVgnOxugXBWlSKzEFQKGpjkGqMmbLtcy2uQkmYCLhe6zDZUYL1ExgxFSVKrxFulp3minHNC3vOo6pyWo0wAqjki660ekssqsOg1OewDlicmSyoZlBZzXCoW9yBtmGAvUrQbYrErWyYwHAWSa/3XoOsJdPUY95ek9JOcLKstfplCfzh3Rz4erz7CUk73JiRZOKwmEOXYs2GFa4ADkUBQNvFrnH1pGzvMW6GCKfHIqWK7VU+TXnY0FaY4jRRbYc+CXc3/0aMT5VpC8aaq9NR7sRFyaXqvu8Wec9yq612cLhLWgrkop3RXrO8xakKWqCCGDEMDmp6P6FIm9N6UUEh7USeQNTvSK9Mt0s+Sr9LTDX1SzFScun0+5oWxo2TQ8qVP4VLGTTFVZ2Kq1a1u3aGhyEXnVudSpm0BJJN4jEnE1rnFVe1JNKDgUF3K7NmLX63xOMT1g0SzjiiSteWd7OChUlUlbMtfexaKR0Gz2+VQfGSx99f1j0a2SSa8KgPKJi9mdDFRs2rbA1LyP5lf8ATES0vRzgUvWf8bewCJxnVtbKu38FTjDqSZtUit4zUY7KumGeIAwBxzzjQ0npCUQaTErso4r1Yx8izOMQ9n/mzI17VNcZtZ+qc49kRm6jWqXb+BFK5znWjRjTphcMD1oBvoKRp6M0PwZxKD76/rFwt2nuDPyQY/Rmk96xD2rTvCCnAsN5B/0zHkZ1bWSVvj+C7Q3LIZQ8uXXlvpXvj50vo1bQoUmVMUeSxNRXmuhDL7d2ERyTmOUtD9ZyO6zx6LJVnDvVKbJdoYDrAlr3x7CU4yUlo1zT1DSejLLqLqtLs5qksAnOlWrvY4kdEX+xWVJYoihcsuQVoOgCpwyFY5/I0jKYj/rJko4YcemHTWJizozfJ6SB3uPbWLaVWV80k2/ir97KZwXUsA0bwcwvZwihgBMlEXUYitHW6OK4qQTQ3hSuQMbS2erFnAqVu4VPF5KnPM8kQkiy2vZa1b+W3+T2xvXLWB4yH7g/3Rr4/wDB933KnD+SK7rEjypLLMUzLvyb8WjDGnCA43ly2hqVpsjmEmYS95xeNanHM8uNamoH9YR1/SkiZMQraCwHKstiPUhp2xSbTqojH/p519uaDJqN6symMTazPR9hfB6FIt9hmzrXw3GSWZUuY5bKspOCGXlVNOi8Y7B8E82tmmrhxZ1cPpImXRh3xQ9LaCnWZS05XZSPGCOQuHlKKhd4Ji5/A8PiJ7XrwMxaZGnErnyGvqMdChWlUnBNeqrfErqRSi7c2dAhCEdIyiMrnGIyucAVLT3z6Z9nk/mWmENPfPpn2eT+ZaYQBbF8Vdw7oQXxV3DuhACEIQBybXO1Wq0WhqTwkiXMKLK4MNQy2KmY1TRnJBpUUUUwrUmV0frLYZKqGvF8ixCFie0eoR669/BqttczrPPaRNPjrQtLmGlKkAgo2WIrXk2xUV+DG0Il2bZpc0jKbKmKW31e40cyvh6mbO9fgjVCUGrFxt3wj2ST8os1d6UjUHwoWZ/kpZfdNl17K1iFs2ibZZxRGtaAeSVeavZMDDsMedqtExsJ0qzP/wB2yKCesU7oxOdWOjj5+DXiTVOLJ7/zDY5WVh0lmI/uoY+Zmv7bZcodBMw96iKa9ik1+byU/wC07p6gI3LIlmXx0tB+ranXvMVOrJ82uzwuWcOC5E1M1yL/ALqzHehPeY+pWlL/AJNmXdIU97RGNLsTZtbE3TpT/wCKUY+//DLAf/VWxd8uQ3+nHjhKW07fL/keiv0+e0lDLveXLG6zyf0jXnaNXa46pcsdwjTbQ9j8m3zh9ayyj/lEalp0ZT5K3Buh7Ig7mimVKa/c7vwSTXQ9p9mRdvqX9I8VCHb6l/SI5rHO8qdZj/Ccdwj0kWFq/L2YH6k0Q4bW8yV10LBY9DX8q/hX9Ikk1Ury9if7Yj9Hy7YPk7VIA+qfaYlkl6S89kfgESjHrIrkzybVMcrdifpGha9ABM69i/pEnMlaR8+k/wAtf1iKt8q2U+Mt8s7pSn/UhKL5SEWQ08IpofZHrZZKuaBj1f8A7GrM0W7nG0hj0WEv/mMTmhdW7R5FqnKPoWKVL9bpHuV+33P7E3JLke0nVd2FVZvw/wDMZbU2fsx+6Im11YtJHG0hbtwazp3S4821RetWtVtYfStwUf3ZUXKnbeT7PwU8Tz5ZEjUi0ci93sg2q9qTy1X+Nc/SN+dqjZh8rMP39I2hvULsRU/VnRS4vMkMf4k7/Exj2SjHq+zxsFJvz/Zp6Qt7WcfG2xR0C21P4RMr6ohP2yRaWqs+Y7ct9j/iETU2VZpeFilIW5wsspR7TH0ljtc0UdJzjmpKmyx6iAYj6T9WL7fBJ/UmrLdmjJZwCqWqZ9XhW7CAfZGdCaRm2KbfkljeNZqm+UdRmSDkenMR72r4PrTOW7JskuQT+8dkVu0EsOyLHqf8Gb2chrZaTNAxElb1yv0nbFh0ADrGEbKWHqvVafErlUgjoymoB5RXtjMIR2DEIyucYjK5wBUtPfPpn2eT+ZaYQ098+mfZ5P5lphAFsXxV3DuhGV8Vdw7oxSAEIUhSAEIUhSAED0wpCkAeL2SWfGlod6KfZGs+hrMc5Eo/w0/SN+kKR44p7o9uyKbVqxnOzy/w07o8m1TsR/cL1Fx7YmqQpEeFD2Ue5pdSAOpti/sf78z/AHR8nUqxf2Z/mP8ArFhpCkR4NP2V2DPLqVs6kWPmP+Mw8CLJzX/H/wARZKQpDgUvZR7xJdSteA9k5H/GP0h4DWPmv+IfpFlpCkef49L2UOJLqVrwHsfNf8f/ABH2mpVkGQf+YR3RYqQpD/HpeyhxJdSETVazjLhf580dzR9+DVn5Jh3z53+6JikKR6qFNfpXYeZ5dSKGrtm5hO+ZNPe0fQ1fsv8AYod9T3mJOkKRLhQ6IZn1I9NCWYZSJX8tf0jYl2KUviy0G5FHsjYpCkeqKWyPLswoplhGawpCkSPBCFIUgBCFIUgBGVzjFIyucAVLT3z6Z9nk/mWmENPfPpn2eT+ZaYQBvWzTs+W5RZEpguAYz3Unq4I07Y8fCa0+byfSX9xCEAPCa0+byfSX9xDwmtPm8n0l/cQhADwmtPm8n0l/cQ8JrT5vJ9Jf3EIQA8JrT5vJ9Jf3EPCa0+byfSX9xCEAPCa0+byfSX9xDwmtPm8n0l/cQhADwmtPm8n0l/cQ8JrT5vJ9Jf3EIQA8JrT5vJ9Jf3EPCa0+byfSX9xCEAPCa0+byfSX9xDwmtPm8n0l/cQhADwmtPm8n0l/cQ8JrT5vJ9Jf3EIQA8JrT5vJ9Jf3EPCa0+byfSX9xCEAPCa0+byfSX9xDwmtPm8n0l/cQhADwmtPm8n0l/cQ8JrT5vJ9Jf3EIQA8JrT5vJ9Jf3EPCa0+byfSX9xCEAPCa0+byfSX9xDwmtPm8n0l/cQhADwmtPm8n0l/cQ8JrT5vJ9Jf3EIQA8JrT5vJ9Jf3EPCa0+byfSX9xCEAPCa0+byfSX9xDwmtPm8n0l/cQhAGtLkzbROmTnCS6y5csKrs/iNNa9UoufCZU2RiEIA//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42009" name="AutoShape 29" descr="data:image/jpeg;base64,/9j/4AAQSkZJRgABAQAAAQABAAD/2wCEAAkGBxMTEhQUEBQWFhQXFRoXGBUYFBQVGRUXFBYWFhoVGBgaHSggGBolHhYXIj0hJSkrLi8uGB8zODMsNygtLisBCgoKDg0OGhAQGzYmHyYsLzQ1LC83NDQsLDQsLCwsNCwsLCwsLSwsLCw0LDAsNCwsLCwsNCwsLCwsLCwsLCwsLP/AABEIALYBFQMBIgACEQEDEQH/xAAcAAEAAgMBAQEAAAAAAAAAAAAABQYBBAcDAgj/xABQEAACAAMEBAgICwUHAgcAAAABAgADEQQSITEFBkFxEyJRUmGBkbEWMkJUlKHB0wcjMzRicnSCkrPRFEODk/BTorLCw9LhJHMVF0Rko+Lx/8QAGgEBAAMBAQEAAAAAAAAAAAAAAAIDBAUBBv/EADQRAAIBAgQDBAkEAwEAAAAAAAABAgMRBBIhMRNBUZGhwfAiMlJhcYGx0eFCQ2LxFCPiBf/aAAwDAQACEQMRAD8A7TLRbq8UZDYOSM0XmjsEF8Vdw7oQAovNHYIUXmjsEIQAovNHYIUXmjsEIQAovNHYIUXmjsEIQAovNHYIUXmjsEIQAovNHYIUXmjsEIQAovNHYIUXmjsEIQAovNHYIUXmjsEIQAovNHYIUXmjsEIQAovNHYIUXmjsEIQAovNHYIUXmjsEIQAovNHYIUXmjsEIQAovNHYIUXmjsEIQAovNHYIUXmjsEIQAovNHYIUXmjsEIQAovNHYIUXmjsEIQAovNHYIyFXmjsEYjK5wBWNL2yYlrdEai8BKag5WeeCexR2Qjx098+mfZ5P5lphAFsXxV3DuhBfFXcO6EAIQhACEIQAhCEAIQhAFf1v0o0lECB6tMQEpmKsOLntAbs6Y+tXNMmaCk1XV0ojMylQXuglRexJHLSh6aGPPWqwqy1ZrpDy5iMa3RNlnBWpkGyipaItsyfa2WqqJk6VNcA5cGaLQ543SOnCOXVryhiLX6aGiMFKB0+EIR1DOIQhACEIQAhCEAIQhAHzMcKCWNABUnkAikaS1tZ3USROl0nCVcaSyFjfSpYspAW6ScwRXHotWnQeAchrt269agVuOrlceULTrjm2sFtDkCXRlE79oDA1ZTNW7dYDkIIzjnY6s4WinYvowzanVLPMvKCcDTEch2jtj0iL1dlzOBvz8JkxjMYUpS9QAU2cVViUjdTbcU2UtWYhCETPBCEIAQhCAEZXOMRlc4AqWnvn0z7PJ/MtMIae+fTPs8n8y0wgC2L4q7h3R5WqbdR2JoFUmvJQEx6r4q7h3R8zEDAhhUEEEcoOBjxgog0paLK1oEtOFCzVlrenlVV3VGAZWU0UBhipNaZCsXWx2oODkGU3XUGt1gASPWDuIioa3aPm5gGlQWdWFJnB+KWSlRMFdmYB6AN34PZweQzB1clqsRW8zXQL7VOTAKRHMws5wq8KWxonFOGYtUIQjqGcQhCAEIQgDXtwBWhyJHqNfZHJrNpBpbraZAwlNdaX5PBsSUoNgIJHQQDtjpmstouSHbaEcjeFIHrIjlmiJwl4sKo1Vdech4pG8UqOkRx8fNqomt0aqC9FnYLBbEnS0mSzVHUEHfsPSMuqNiKJqXbDZ5zWR2rLfjyW2G8K4dDDHeDyxe46WHrKrBSRROOV2EIQi4gIQhACEIQAhCPC22kS0LHcBlUnIf1srHjaSuwamlLWoqpICqL0w8gGIX1VPQPpRRdGmXMt1lnKo4OeGCgAYKjPcFcxxgrUr5VMo8datKGZ8Qpre481sqqcQvRewNNihBsjw0ZPo1lP9laSNyvcf/dHDqV+JVUntfuNkaeWJ1mEIR3TGIQhACEIQAiqaZ1raW05BImhEk8IJ4Mm6RUhmozCiimZzx6CbROeiscMATiaDAbTsHTHLLfMnH4hFN5pYk0Ply2IuIoYA7PGqwoTljTDja0oWjHmXUoKWrLxqtaJhDJOe+1yXMFWvG5NvkE4Dm024qTtifXOIDVLQzyEZp7XprhQcb1xJYIRAei8cuWJ9c40UE1TSluVztmdipae+fTPs8n8y0whp759M+zyfzLTCLiJbF8Vdw7o0NMaRMhAwQvjiozujEnLYMY318Vdw7oj9L2e8p8al10YLW9dcAFlG0ig6c6ckV1XJQeXc9ja+pjR+l5FoFJcxGJQMVDqxCtgCaYjEEdUc+tqTdHzmtUgFpauUtEvoJqJgGy8CD0MTsOGxLtE5ZqXJTHjSRSSpvNwVQGdmpwSMASQ2OG2LfpWzgTeMAUmoVYHEErsO9Sfwxy5VpVKfE5xZoUVB26kjo23pPlrNlGqMKg+w9MbUcy0TaG0Va+Ack2OeaymONwnyT0itOnA7cOmA1xGI5Y6NCtxI+8pnHKzMIQi8gIQhAFU+EG03bORzro7WvH1JHO5Hijd34xavhLtVWWWOX2AD/E0VZTHBxMs1WT9/00N1JWiiRshMyXcX5WTWZJO0oDVpY6QeMP8AiOk6t6WFpkLMHjZOORhnurgeuOVWaaVdXQ0ZSCD0j2bOuLNoW2izWlXXCzWnMbJUyuI6mJ6m6I9wlbhVLPZ+fPz6HlWGZHQ4QhHdMQhCEAIQhACKHrjp4X2UYpKFCOe5qLvWQV3LM5RFj1q0v+zyeLjNc3JY23j5XV3kRya1zLzXQaqhNTz5poGbpAACjoFdpjnY6t+2vmaKEL+kwjnFnNXYlmPKTHtZJ1GI+lLfsLJ/mEaZaMI1GHSCO4jujmSV0aju8p6qDygHtFY+o0dBzr9nlNyoPVh7I3o+hpyzQUuqOc1Z2EIQiZ4IQiE1g0jT4pTQkVdq0uJjgDsZqHcAx2CK6tRU4uTPYxbdjT0/plArOx+JlnIZzpgOCj6II6yDsU1+9VZvxXD2hgJs8l1UkcWWgN1VrsAqa/Sig220G22mVJl4S7wRQMABkWpuBPQAOmJnWR0E2ZwksEIHlyS6BCicDcpLc4OKoz8U1yBGEcmNaSbrS32RqdPRRL1o3SqTiQgIoK47RlUdESC5xVNSTPdVmTlKqkhJK1qDMumpmEdQA3tFrXOOpQlKUE5Gaas7FS098+mfZ5P5lphDT3z6Z9nk/mWmEXES2L4q7h3QgviruHdCAIPTNiEtxaZagEcWcAPlJbU4x5WU0NeSoj3tJvSx9Agg9GRHYTEoyggg4gihHQYrs1zJBBFVXAjaU5R0gY020ptjnYuOR5uT0ZbB3PDTGiUtlneS+DA8VuY65Nu5egmNH4PNPOb1jtWE+USortA2dPKDtHVEtLmXLQVPlKGG/IxA69aGcMltsuE6VS+BhfQZNvXu3Rkw9VxtLpuWtJ6HQIiNP295YAk3b4VppBNKy5dLwXA1YllGzPOPvVzTC2qQswYNk65FWGYpsjY0jZSwvLQOoahIqCGAvI3QaDHZQHojrzbnTvDmZ0rS1NTRemhNa4yMhJcJeKVmCUaOaKTdoaih6OWJesc50Cws9vQTZzlXlsyqVQS0MxmUKCBUYJtJrUmLrrDaxKs8xiaYEdox9VYow9dui5T3ROcPSsjlWtVt4W0k7B7at/mA6ojOGj5tRJq7ZuSfXU+vuj60UAXLNistGmkctzxR1uUHXHJWps2RsyGNaEEHkIIPLkYtdgswmSmlt4rYivkuMA245HoiH0bK/aLJfznWcmp2vKJvEHlKkkjoqIsWgFqIqmrnjZYtWbazS+DmfKS8Mc2UYA7xkd1dsTMVm0S2lsJiZjPpHTy4YHoodkT1gtizUvLuI2qeQ/1iCDHYwOJzxyS3RkqRs7o92YDPCAMVTW62NKmo7u6SkVGQoSb7l3WYrS6ETKKZRAoTi1Mo+9RtIPOWYbxeWAlHJremsGaaBgKKCV4uzKLliP8Adw7Ecno5i0x8zJgUFmIAAqScgBmY+opGuWsUsq8tWrLT5Qg+O2yWOXEeo7BjOtWVKOZiEHJ2KzrJplp84zBUVBSQp8mXk04jYTjTf9GIrgLoAGyPuzsWYzH8ZtnNUZKI9LS1B07I4UpOUrs3JJKyNIiMOMK8hr7IkJS1lzEOaqJi71NHHWrE/cEaZGyB6dP+D+137KF2oxHUcvbG5pfT4kvd4NyuN+atwrLYJwgQgtevFccqAZmKZ8Gmkbk5pTHBx/eXEdzdoj3tk79stdpSzTcE4MlSilHLo6HEUb9yBerkcqZ7lXlHDJR3vbz3GZ071HfYu2ibeZl9HFJksqHWoNL6hlxGBwiQiI1b0ILLLK3r0xyGmPzmChQNwApEsTTE5R0aWbIs25RK19DT0tpASJZc4nJV5zHIbtu4GOZaf0i1Clau5vTG+tTDorQYbFCjaYltZ9NhiZp8QcSSh8onyiOmlT9EAeVFLVyxLManEk8pzjk4qtxJabLzc1UoWRYdQ7MeGeZzVIDc0vxajpuhqb4tmjNGy7XMM6cgaVKPB2dTiLyn4ycOsXAeRTyxV9B3lk8HKPxk1wi9DNVQ3UFd/udMdMsVlWVLSWgoqKFG4CLcFDPq9l9SFaVme8ZXOMRlc46pmKlp759M+zyfzLTCGnvn0z7PJ/MtMIAti+Ku4d0IL4q7h3QgBEbpaRWh5cDvGI9sSUeFtSqN0CvZjFVeGem4kouzKlrJNKfs8wZ0KHeRl2iLHIcMoIxVlBG5hlFa14+aqw8lwY3tWLYGsqHmcXs8XtBWOFTdpteeviaZK8UzSmkaPncJlIc0PXkPrDZy5Zxb1nK8u+jBlZbysDUEEVBB5I0bbY5c+U8qcgZHWjKcagxUdB6GtWjr8qVN4aysSVlzTxpd+tSjkjlrQ58m07qNeNFPM9PoVyWf4ktaNHo6uHGctBXapUuQR0gse0xA6TtE6ekmy1qdp5EBzJ25V5aAVziftbzSpKKDsuKwZmIrQVGCjHE58kfeh9DGUjPNoZz+Mdijmj+tg5I58G5aR2Lbpas5xrUqyyAMFXAdWER+hLQrGZKqBwycGGqOK99XQHkDFQvWDE7regAnP5VURfo375YjpIUCu/lin2ZVY3LwqcAcRRshRqUOOYBx2Y0iyC0LORc9SrTwK2iY2UtMVO1m4oQ7yQIsGrE9aBRViAKgAmm+kUn9sZ5FFwe0WiXeGAo0pJnC15PjFLdYi2atTOClgy0LIMSwwLcrBc6eukV1I5Rvcu8tQy/1gf1ivaSE6yvwlnANc0PizBnd78MxjSo4sWCzuCQVxDIG38h6x3R7TpKupVwGU5g4gxaoN2lF2aM+a25WJenpekkEqXflGpE1XF10K+StcGxxqOTGmIizWVllhgbqrUtXADHMnprh2RCvq8Va9ImFehxe6r2dN9Y0NLWK3sKC0y0XbSXebqrQCJxxE41HKS17iThFqyZF6562z5zGzWGsqV++tbinF2pJU0NeVjTqGMUyYym6q14NMqmpZjnMblJ9gpQACNzTNl4PBnZztZjn1DARDmdQE9ERnVnWd5F0YRgtCSW1qDStTyAE90eomgsvZyUNK4jYY03ZVYg8pUACpIXD+j09MfLThgRUFWWoIxus1NxAJw3tFVrkjemzypNMyCvUwIPqPdGus4MaKQTyAgmNRmvzGrkDdpnU0qRTb0jd0xa9AzDMrImjiXTQEUuGmDrXxSDSPNgQtnQq1caHb/X9YRvfBYJq2y2pP8ZUlkHY63pzBx0G/wCzZFks2hQycYZgeuPrRcs2aYVmpUFSqTAONdJrdHOFcbuYNaVqYQqqN2yE9djoJiqa7aYurwKHMVmMfFVBiQx2ClCeigzda+1r1tkr4zKq0xN9Swp9Ct6u5Sd0cp1t1oNsmXJKlJIOCnx5prgz8gqahempqcupWxSqRtTenX7GeFJp3Zi16QM+YXNQiiiA8m1iOc2fYNgjMmbU8mIFOgY9ZzxjSsxFwbMa7MQKmuGYw9Ue9gIJFcia9R/4jmyNaOiah2K9NvNlJT/5J/tEtR/MMX2K9qLZytlExhRpzvOPQGNEHUioIsMdvDQyU0jBUd5MRlc4xGVzi8gVLT3z6Z9nk/mWmENPfPpn2eT+ZaYQBbF8Vdw7oQXxV3DuhACEIQBzvWy2IZEyzsaus0gr9BcQTvFO2PXUq1AyyuRBUMMhelmlRvqOsGNr4QbEtZU0KAWvS2IGLcW8teWl0iK7qFOYz5qrkCSegmh38scCvTdOo0bItOB0iU2OOfsj7mCoxjUe1y1YXpiA5XSwqerOPX9rB8UOfuMB2mgixSVrXKrH3KQDIAbhSMz8jHkkxti9pHsrGLQZlOKq9Zb2CPMytZIczmOuky60yuRWv3pZvqe9fvxQZOC05B3R07WjV+bONTLmN9RUA7XaKudVJi5y3H1pkke0RTCooqzNKsV+QAWBJY1JJBmHNvGOCnE7cMY63qgaoK8kc+fRAQi+UXfPl17A8WTRM0qAFnTf4SrM9d4xGpNOzPbaHRNFy7oKkZYDDC6MqGN8RSrPOmf2mkG/hKBG6s5//f8A4R+sThWUVYolTZZzGhpDIxDNPfm278IjRttoemK2zrXD1GI1Kt15+x7GGpUdbW4xirCZFk0zbUrx0H8VZgPfEPwkg7JQ+q0we2FN2jsX2PWyLeIP0VXsGPs7I9LbZa0qMKcpG3lAMJITyZlNxJ7zG3Kda3WmM3RQL66wcuZ7Y+dAWRTMwrtJJa9iSK7BQmnXSL7Z9GAvLOVVZT2qadgaK3ou0WZD+9B+4/qvAxbLLp6RQVmCn0rPNHrFRFbeZ/19yErosMqzgR9TLOCKEViPk6xSD++kdcxk9TLG4mkkbxCj/Vmy29sako2t57jO8xTdcLDLRGZEVScyFAJ645TZ3oxO8bqggnsrHYtdZUx5RCy3y2gAdtaRymXoucmMyTMA5xRroxGN4CmVdu2K6ely9O6PW0NW6tKVGzHDD10vRvaKkgzQuCrxa7NoBO/GPGXIvTkwBA29UXD4NdHJNtDs6hhLUsAecWUKeqjdkShDPJQXM9lLKmzp9lkhERBkqhewAR6whHfWhzxGVzjEZXOAKlp759M+zyfzLTCGnvn0z7PJ/MtMIAti+Ku4d0IL4q7h3QgBCEIAqHwkWoiQiS1DTC98XjdVVTBmY/eoAIpWqE+RwjSxLE6e2LBHogH0iTj2AdEXX4SNApaJCzWJDSGD0HizFLKDLcbRkerpjmehZws1stNrmG7KQy5WABJZzUkAkcVF4x3ikcvF05TqWXTQ005JQOvWGRMUUVJMociKW7ro9UbvBttc9SqPZEXoLTQnBgQRMRmVlAPkmgfc2zr5Ikp9qAltMUFgATRRibua05cKUjLFRavfz8jyV7mOD5Sx+8R3RmZIWmXbU98R50m1x2WXVldUUXgA/CXLrhubx/VG7Z5rMrXxQhmAwIqAaA0PftpXbHijB8hqjm+va44V7TFIkWC8QFWrE0ApUkxetc5oZyFoaUqd4qAKdEQagyrPaJym6wktdO1Ksqs67gT1gxClpojReyuREix/G8GrS74OKB1rUbI6Tqe3FH9ZR+e7ahWcxAuitVI5K1DK2360d31anNdliZxHKSuGIqDwjyw747CarU8pO2Nv/oYJ4ZRk5Xvfu8CqnV4l1Y6HKOEesR9nlrdvSySOhmbI0JFSakEZRsyZ9ekVpUAg9a59YimEtNSto9jEfpE8Ux8W5BVnLHZdILVBGymVD66xoacQtS+SKLW6CQt7DxqdfR2xVVloyUFqct15nUYxW9HzLxiW16RicSFG0mtNyjNuodkROh5F0jEGo5QTmQaqMEpTI4xOmlwrl73LboyWcI2dKWxEU32AAwJLKAD0kmM6NlBaYnHZUnHl6MiIqnwiWas6lBdFnDIMaFizcIRytUD1dETwWFeKrqknbRvsIVqipxzMvmqdlUkMCjoTgyFXXdUZHoMdDk6OlEC9KlnfLQ+yOCfBFpNknzVAFOBLFQLoJllApIG03zUgVwEd3dpsuWJl7hAoBmIEGKeU0umNRnQk1AIzNY9nh+DWcHqVueaKZ7PoKzHORL6lC91I0rRqfY2zlEbpkwe2kTcmarAFSCCAQQaggioIO4g9cRlm0pMLkTZd1eDZwwrWqMQyFSK1pQgjA1i506dtUiClLkyla16EWyyy8h3H0WII7QAfXFGsGkyWqAyOfKlzpiGOh65W3hZEyqFCoUkEgkX1rQ0yYYYdIO2ObWCzFXQPxL1MWwoDtPIO+MCUdTVFu2pL2i3M/jOQwzdpaFqdM1RWn1jSLd8FVpVZk6UxJd1Vla7QMqFq9fHB6op090RwFLG9LD3iAo44qEu5hrtDjy9Bi6/BNodQsy03jUsZap5K4KzP9ZqgdXTGrCwkqkdPfr0IVWsjOiwhCOwYhGVzjEZXOAKlp759M+zyfzLTCGnvn0z7PJ/MtMIAti+Ku4d0IL4q7h3QgBCEIAhtcD/0c6u1QMOVnUD1kRyC12VrXJeyyyrvNtF2suh4NWVCkyZTG7RGxPJ0x1b4QLUJVgnOxugXBWlSKzEFQKGpjkGqMmbLtcy2uQkmYCLhe6zDZUYL1ExgxFSVKrxFulp3minHNC3vOo6pyWo0wAqjki660ekssqsOg1OewDlicmSyoZlBZzXCoW9yBtmGAvUrQbYrErWyYwHAWSa/3XoOsJdPUY95ek9JOcLKstfplCfzh3Rz4erz7CUk73JiRZOKwmEOXYs2GFa4ADkUBQNvFrnH1pGzvMW6GCKfHIqWK7VU+TXnY0FaY4jRRbYc+CXc3/0aMT5VpC8aaq9NR7sRFyaXqvu8Wec9yq612cLhLWgrkop3RXrO8xakKWqCCGDEMDmp6P6FIm9N6UUEh7USeQNTvSK9Mt0s+Sr9LTDX1SzFScun0+5oWxo2TQ8qVP4VLGTTFVZ2Kq1a1u3aGhyEXnVudSpm0BJJN4jEnE1rnFVe1JNKDgUF3K7NmLX63xOMT1g0SzjiiSteWd7OChUlUlbMtfexaKR0Gz2+VQfGSx99f1j0a2SSa8KgPKJi9mdDFRs2rbA1LyP5lf8ATES0vRzgUvWf8bewCJxnVtbKu38FTjDqSZtUit4zUY7KumGeIAwBxzzjQ0npCUQaTErso4r1Yx8izOMQ9n/mzI17VNcZtZ+qc49kRm6jWqXb+BFK5znWjRjTphcMD1oBvoKRp6M0PwZxKD76/rFwt2nuDPyQY/Rmk96xD2rTvCCnAsN5B/0zHkZ1bWSVvj+C7Q3LIZQ8uXXlvpXvj50vo1bQoUmVMUeSxNRXmuhDL7d2ERyTmOUtD9ZyO6zx6LJVnDvVKbJdoYDrAlr3x7CU4yUlo1zT1DSejLLqLqtLs5qksAnOlWrvY4kdEX+xWVJYoihcsuQVoOgCpwyFY5/I0jKYj/rJko4YcemHTWJizozfJ6SB3uPbWLaVWV80k2/ir97KZwXUsA0bwcwvZwihgBMlEXUYitHW6OK4qQTQ3hSuQMbS2erFnAqVu4VPF5KnPM8kQkiy2vZa1b+W3+T2xvXLWB4yH7g/3Rr4/wDB933KnD+SK7rEjypLLMUzLvyb8WjDGnCA43ly2hqVpsjmEmYS95xeNanHM8uNamoH9YR1/SkiZMQraCwHKstiPUhp2xSbTqojH/p519uaDJqN6symMTazPR9hfB6FIt9hmzrXw3GSWZUuY5bKspOCGXlVNOi8Y7B8E82tmmrhxZ1cPpImXRh3xQ9LaCnWZS05XZSPGCOQuHlKKhd4Ji5/A8PiJ7XrwMxaZGnErnyGvqMdChWlUnBNeqrfErqRSi7c2dAhCEdIyiMrnGIyucAVLT3z6Z9nk/mWmENPfPpn2eT+ZaYQBbF8Vdw7oQXxV3DuhACEIQBybXO1Wq0WhqTwkiXMKLK4MNQy2KmY1TRnJBpUUUUwrUmV0frLYZKqGvF8ixCFie0eoR669/BqttczrPPaRNPjrQtLmGlKkAgo2WIrXk2xUV+DG0Il2bZpc0jKbKmKW31e40cyvh6mbO9fgjVCUGrFxt3wj2ST8os1d6UjUHwoWZ/kpZfdNl17K1iFs2ibZZxRGtaAeSVeavZMDDsMedqtExsJ0qzP/wB2yKCesU7oxOdWOjj5+DXiTVOLJ7/zDY5WVh0lmI/uoY+Zmv7bZcodBMw96iKa9ik1+byU/wC07p6gI3LIlmXx0tB+ranXvMVOrJ82uzwuWcOC5E1M1yL/ALqzHehPeY+pWlL/AJNmXdIU97RGNLsTZtbE3TpT/wCKUY+//DLAf/VWxd8uQ3+nHjhKW07fL/keiv0+e0lDLveXLG6zyf0jXnaNXa46pcsdwjTbQ9j8m3zh9ayyj/lEalp0ZT5K3Buh7Ig7mimVKa/c7vwSTXQ9p9mRdvqX9I8VCHb6l/SI5rHO8qdZj/Ccdwj0kWFq/L2YH6k0Q4bW8yV10LBY9DX8q/hX9Ikk1Ury9if7Yj9Hy7YPk7VIA+qfaYlkl6S89kfgESjHrIrkzybVMcrdifpGha9ABM69i/pEnMlaR8+k/wAtf1iKt8q2U+Mt8s7pSn/UhKL5SEWQ08IpofZHrZZKuaBj1f8A7GrM0W7nG0hj0WEv/mMTmhdW7R5FqnKPoWKVL9bpHuV+33P7E3JLke0nVd2FVZvw/wDMZbU2fsx+6Im11YtJHG0hbtwazp3S4821RetWtVtYfStwUf3ZUXKnbeT7PwU8Tz5ZEjUi0ci93sg2q9qTy1X+Nc/SN+dqjZh8rMP39I2hvULsRU/VnRS4vMkMf4k7/Exj2SjHq+zxsFJvz/Zp6Qt7WcfG2xR0C21P4RMr6ohP2yRaWqs+Y7ct9j/iETU2VZpeFilIW5wsspR7TH0ljtc0UdJzjmpKmyx6iAYj6T9WL7fBJ/UmrLdmjJZwCqWqZ9XhW7CAfZGdCaRm2KbfkljeNZqm+UdRmSDkenMR72r4PrTOW7JskuQT+8dkVu0EsOyLHqf8Gb2chrZaTNAxElb1yv0nbFh0ADrGEbKWHqvVafErlUgjoymoB5RXtjMIR2DEIyucYjK5wBUtPfPpn2eT+ZaYQ098+mfZ5P5lphAFsXxV3DuhGV8Vdw7oxSAEIUhSAEIUhSAED0wpCkAeL2SWfGlod6KfZGs+hrMc5Eo/w0/SN+kKR44p7o9uyKbVqxnOzy/w07o8m1TsR/cL1Fx7YmqQpEeFD2Ue5pdSAOpti/sf78z/AHR8nUqxf2Z/mP8ArFhpCkR4NP2V2DPLqVs6kWPmP+Mw8CLJzX/H/wARZKQpDgUvZR7xJdSteA9k5H/GP0h4DWPmv+IfpFlpCkef49L2UOJLqVrwHsfNf8f/ABH2mpVkGQf+YR3RYqQpD/HpeyhxJdSETVazjLhf580dzR9+DVn5Jh3z53+6JikKR6qFNfpXYeZ5dSKGrtm5hO+ZNPe0fQ1fsv8AYod9T3mJOkKRLhQ6IZn1I9NCWYZSJX8tf0jYl2KUviy0G5FHsjYpCkeqKWyPLswoplhGawpCkSPBCFIUgBCFIUgBGVzjFIyucAVLT3z6Z9nk/mWmENPfPpn2eT+ZaYQBvWzTs+W5RZEpguAYz3Unq4I07Y8fCa0+byfSX9xCEAPCa0+byfSX9xDwmtPm8n0l/cQhADwmtPm8n0l/cQ8JrT5vJ9Jf3EIQA8JrT5vJ9Jf3EPCa0+byfSX9xCEAPCa0+byfSX9xDwmtPm8n0l/cQhADwmtPm8n0l/cQ8JrT5vJ9Jf3EIQA8JrT5vJ9Jf3EPCa0+byfSX9xCEAPCa0+byfSX9xDwmtPm8n0l/cQhADwmtPm8n0l/cQ8JrT5vJ9Jf3EIQA8JrT5vJ9Jf3EPCa0+byfSX9xCEAPCa0+byfSX9xDwmtPm8n0l/cQhADwmtPm8n0l/cQ8JrT5vJ9Jf3EIQA8JrT5vJ9Jf3EPCa0+byfSX9xCEAPCa0+byfSX9xDwmtPm8n0l/cQhADwmtPm8n0l/cQ8JrT5vJ9Jf3EIQA8JrT5vJ9Jf3EPCa0+byfSX9xCEAPCa0+byfSX9xDwmtPm8n0l/cQhAGtLkzbROmTnCS6y5csKrs/iNNa9UoufCZU2RiEIA//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8223" name="Picture 31" descr="https://encrypted-tbn3.gstatic.com/images?q=tbn:ANd9GcTMNa10MWXXVE9Rw_1dZeUODzCGHRodE0H_L1EDO0hY-9_eKx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5400" y="3378200"/>
            <a:ext cx="981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1" name="AutoShape 33" descr="data:image/jpeg;base64,/9j/4AAQSkZJRgABAQAAAQABAAD/2wCEAAkGBxIQEhUUEBAUFBQUFRUUFBQUEBQUFRUUFBQXFhQUFBQYHCggGBolHBQVITEhJSkrLi4uFx8zODMsNygtLisBCgoKDg0OGBAQGiwcHBwsLCwsLCwsLCwsLCwsLCwsLCwsLCwsLCwsLCwsLDcsKzcsNyw3LCwsNywrLCsrKysrK//AABEIALwBDAMBIgACEQEDEQH/xAAcAAABBQEBAQAAAAAAAAAAAAAAAgMEBQYBBwj/xABAEAACAQMABwMKBAQFBQEAAAAAAQIDBBEFEiExQVFhBnGRBxMiMoGhscHR8BQjUnJCsuHxQ2KCosIzNERTkxf/xAAZAQEBAQEBAQAAAAAAAAAAAAAAAQIDBAX/xAAhEQEBAAMAAgMBAAMAAAAAAAAAAQIDERIxEyFBURQycf/aAAwDAQACEQMRAD8A9wADgHQOHQAAAAAAAAAAAAAAEzmkstpLm3gq9Nadp2yeXmXL6nm2m+0lWu9smlwS3L2HPLZIsxtepvStBPDrU8/vQ/SuIS9WcX3STPClUk3tZd6OqtYw34mJuauL18DB2d/Vj6tSXdnK95a0dM1lvw++P0NTbGeNOBSUtNy/ipr2NhcdpaNNZqZj4M35xF2BD0ZpSlcx1qM1JJ4fNPk1wJhoAAAAAAAAAAAAAAAAAAAABw6cA6AAAAAAAAAAAHJPG1gDZle0namNJOFJ5fGXu2EftV2kUU403079nwPPbiu5vLZw2befUaxx6cvr2dWTcm9pEwL1RWryPN22u3OE047S6sKZDtLZ5L20ohmpVuidAZpQKXtBpxUlqw2v6/2NsJmme0EKCaTTlwMNfaRqVnmUsJ8CPWqSm9aby2Jkx10mPF72F0u7W7hmX5dVqnNcNr9F+xte89vR82SqPO/duPoPs/ffiLalV/XCLf7sYl70zvqv455xYgAHZgAAAAAAAAAAAAAAAAAAAAAAABwg6V0tSto61SXdFetLuXzMJpbtdcVcqm/NR4avrY6y+hzz2Y4rMbXo9StGO2UlFdWl8SO9J0F/j0//AKR+p47WnKbzOcpPnKTfxG1TX2zl/kfyN/G9ohf0perVg+6cX8yi7S6VxFqLwufMzfZTRkXmrJbniGefGRztVUaWPvkW7LcWeTvGYvrhzkxgThsk0Ldvgeeu0+jcE2Tra2b4Ei3sehaW1tjgXnGbTdpbYLShR6CqFuLvrhUYN9CyMWqjtHpaNvDVj6z2IwlSTm3Kby2O6Ru3Xqub3cO4ZkyumM4RIaqTFVJEapMsUlyPYfJLfa9rKm3tpTeP2zWV78njcWei+SG7Ua1WDeFOmmsvG2L/AKnTC8rOfp6yBzJ09DiAAAAAAAAAAAAAAAAAAAACu03pWNtTcpbW9kY8W/oT5PB5rp/SX4ms5Z9CPowXTn7Tltz8Y1jO1X31zOtNzqvMn7lyXJEWaJEkNyR4e9dkZxFRiOao/Z0sziucl8SwbPRdDzdKEeKSz3va/iQ9NaO86vf7mWaYNnq59OH6w8NF6r2om0bRI0dSjF70MO1gtqMeDXkhUrcm0qfQVqxXEi3Ok4U92BxPaZWqRprMn99DCdp9L+czFPYSNM6WlVeE9n3/AFMxdyyyN4wimEmcQmqyOhipIYY4xDRYjkUaDstPVrR65XimUkIlro2WpKL5NMWpfT0Kjezp+pOUe6Wzw3E+j2lrR36su9YfijKyvlzG5Xy5lmVjHHoNr2qpS2VE4Pn60fdtLm3uoVFmE4yXR5PIvxnUKV+4vMJOL5p4Ok239Z8XsYHnuiu21SGFWXnI81smvkzb6N0lSuI61KakuK4ro1wOsylSxLAANIAAAAAAAAAAou2F95qg4xfpVPQXc/Wfh8TAJF72xu/OXGqnsprH+p7X8vAopM8G7LuTthPpxiGKZ1I5tEapM0fD8yH7l8RhRJ+jo+nHvRqJa00WJkwTCR6XA1NkSrJkqaI1VGasV1zN8youl9C3uSquImW4qLqOSurRyWtdECpAjcQcYE1CVKA3KjkjSDIIxySvw49Sth5BmjQJW4Xq4G6jM9A7l8zjrvmRVV3is5OnEP8A4h8xyFwyFkVbVYzzqyTw8PDzhrgakRa0qmd5Z6NvalGanSk4teDXJriiooQLK3RP+M16d2d7QRuliXo1EtseDXOJeHlOjqjpTjOO+Lz/AE8MnqdKesk1xSfisnfXl2OdLAAOiAAAAEzlhNvgs+Aog6bq6lCrLlCXvWCW8g83uq3nKk5/qk34vYMSCBxnza9DqFREodhEQOU4E7R0PTj3kalEnWXrx7/kbjNXJxisCZHdxNzZFqkmZFqkogXH39+0rK6zn73/ANyyuCtqmHWK6vH7++8hVIlhWX34EKoS1qIrR2MRTQJGbWncHcCsHGZDc0Q7mZKqModP36pU2+L2RXVmsJ2nqItnea0qnSbXuROneRgnKcsIyNjeqlF52ttvHu2jE6lW4mltb4Jbkvke34nLy+lhpPTc6z1KWYxezZ60umzd3IvOy+ip0cynLGtj0FuXV9Q0FoiNHa9s3vfLouRoaEDnnnOeOKyftS7aJZ28CHbUy2tqRyD9Gk3hJbW8LvexHp9GGrFLkkvBYMp2U0ZrPz0lsjlQ6vc5d3A1ikd9U5OudKAAOqAAAAKntXLFrV7kvFotim7X/wDaVPZ/MjOfqrPbzlbjqEx4DkUfP47dKiiRSiIpwJdGAiUuMBFWuqdSjnZrVow9sk0veSoQKHt/bTdlOdJtToyhXTW/8uWW13LL9h1wn2za3AiRU9ktPwv7eNWONf1asP0zxt9j3ouJI6845mJkaoSpoi1TFWIFwVtYs66+/ErLiP34mOtxX1mQ5E2siHURlsyxKQpnMkadRychMqhRaY7RU6OVF68/0p7F+58BjhcryJbxO0jeRpxcpPCR59pTSEq8svZFeqvn3idIaQqV5a1SWeSW5dyHLLR8ptZWw92vXNc7XPLK5eiLHR0qrzujzfyNXoywjTWIrvfF+0VZWb3JF5a2eDns2WtTGQm3oljbUGO29vngWltbdDidJtqBodCaL868y2U473+p/pXzGLCw13t2RW9/8V168DSUKsYpRjhJLCS4I669ffuudq0hNJJLCSWEluS5ClVK3z/U6qx6eMrSNUdUiojWZLoVSCcAmLyKACq7UU9a1qr/AC58HktRi9o69Ocf1RkvFEy9DyWkSacRijTa2Penh+wm0Ing47dOUoEylEbp0yXSgXiWlQgOypppppNNYae5p70xcIi8G59MPGtL2dzoG687bN+YqP0M7YSW/wAzU6rg+W1cTc9nfKNaXSUasvw9X9M36Df+Wpu9jw+80l9ZwrQdOrCM4SWJRksp/wBep5l2i8lssudjUTX/AKarxJdIVN0l0fid5lMvfs49U11JZi009qaeV7OYxWZ4G6mktGvVzXodHnUfdnMX7CztfKbfR9dUqq6xcX4xfyM5ar+D1quV9dHn/wD+o1X61rD2VZL/AIjdTylSf/irj/i7P5THwZtTKNpWIVZmKuO39V+rQhHvlJ/JFXc9rLqf8cY/th83kfBnV8o31aoltbSXgUekO09Gnsi9eXKG1e2W4xVS5rV3iU51OmW/cifY9m69THouK6rabmjGf7U87+E6T7RVq2UnqRfCLeX3sqGsGsvNBxtKTqT37o53uT3JGcsrSdepGEFmU3/dvoejC48+vTGXUvQOjXWk3j0Y/HkbOz0TjGwutDdn40KcYLhtb5t72W1Ox6Hk2bblW5ORUW1ljgWVC0LGjZ9CdStMHPpag29p0LG3t8vZsXF/JdfgI1k3iOxcX8o/UejWS2Lcjtr19+6xclhGaSSSwluR3znQgKsKVY9MjCeqopViBGoLVQosIV+pMt65TRmS7WptJYNJQlkeItm8olEUAAAed9pLHzNxLC9Gfpr27/fnxGKEDadpNG+fpbPWhtj80ZG3XM8mzDlblSqcB+ERFND0USRCooXk4cya4nShEoncnGwQ3Up5WGk48VJKS8GZ/SHY6wrZ17Smm/4qeab/ANrRpBMkO2elYO48mNg/V89DuquX8yZDl5K7XhWq+MfoeiSQjH39seeX9Hn8fJdarfOo/wDVj4Eyh5PLKGPy3LrJt/E2TQlolzy/qqOh2coU/UpxXdEenYwgm3hJbW3swubLXVyeceVTtJqR/B0pbZLWrNP1Y8Kfe976d5McbleHWJ7X6c/GV24/9GDcaa585vq/gb/yd9lfMUvPVo/m1UsJ74Qe1Lo3xM55NuyjuZq4rR/Jpy9BPdUmvjFe9nsSidtuUk8Ik/qJG1HYW6H9UTVqKKy399FxPPxeuqKREuautsT9H3y6LoNVrty6Llx9oy55PRr0/tZtPa3LdwO64wmKiz0Mn0xUWMJitYIkJi4zGIyFJgSVImWj2lfT2lto6lkVWgsdxLGbaOEPGVAAAAZ3Teh9rqU11lH5o0RzBnLHsGJpsfiXl/oiM9sMRl7mU9W3nDZKOPg/acfCxbScnMgcZKjrOMGcRlY4zjOnCK5uEMWJASzmqLSONANzhlNZayntWxrPFPmZ617EWUJucqPnZt6znWk6jbfFp7PcaSSOSwtpZbPQRSpxisRSSW5JJJdyQpESvepertfXcQq1zKW97ORcddqdTLq91dkMN83uX1IE6jby3l8/ouAhnMHpw1zFLSjpxCkjaFIUmJOoIUhQnIqO0BUR6nDIqjbtstrPRzfAdUzZ2rZobG0wLtLJR4E+McEUJHQAgAAAAAAAEzgmsNZQoAK640RCXq5i+m7wK6toepHdiXc9vgzRAZuEoyMqU474SXsGpS5mywNVLSEt8Iv2Ixda9ZJSA00tFUX/AALxa+YxU0PS4Q/3S+pn4qvWfyGS0raOiv4ffL6kGtZ8or4/EfFTqK6y5+8alcpcM+4cq0GRp0Gamqfqdcq3vJe0gzk3x8XklOiIlSOswk9M9RNUNUkOmcdNmgxqg0Pea6ClQfICPg7glwsZPdElUtDVJcB04qxUVngaO27Ny4lpb6BjHeOnGSo2UpcC2s9Cye9GopWUI8CQoonTistdFKO8sIUUtyHAIoAAAAAAAABgAAAAAAAAAAAAAAAABxoblQi96HQAiT0fB8BiWiYssgAppaEQ29A9UXoDool2fXFjkez8OfuLkB0VkNB0lwyPw0bSW6JMABqFvFborwHEjoAAAAAAAAAAAAAAAAAB/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8227" name="Picture 35" descr="http://www.mx.all.biz/img/mx/catalog/517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9800" y="3378200"/>
            <a:ext cx="6016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3" name="AutoShape 37" descr="data:image/jpeg;base64,/9j/4AAQSkZJRgABAQAAAQABAAD/2wCEAAkGBxISEhUQDxISDhASFxgRFRQQEBUPEBYSFxIXGBQVFxYYHSgkGBslGxUWITUjJSkrLi4uGB8/ODMsNyo5LisBCgoKDg0OGxAQGzYlHiUwNyw3LSwsKywwLDQsLCwsNDQsLywvNTQ3LCw0LCwsLCwrLCwsLCwsNCwtNDQsNyw0LP/AABEIAMIBAwMBIgACEQEDEQH/xAAbAAEAAgMBAQAAAAAAAAAAAAAABAUBAwYCB//EAEcQAAICAQMBBAYGBgYIBwAAAAECAAMRBBIhMQUTQWEGIjJRcYEjM0JSkbJic4KhorMHFCRyg8I0U2OTsdHU8BUWkpSjwdL/xAAZAQEAAwEBAAAAAAAAAAAAAAAAAQIDBAX/xAAiEQEAAgICAgIDAQAAAAAAAAAAAQIDERIhIjEEMlFxgRP/2gAMAwEAAhEDEQA/APuMREBERAREQEREBERAREQEREBEh6jXhW7tFa63glEx6oPQux4QfHk4OAcTF1upGNlVDe/dqXTnyxScwJsSt77Wf6jTf+8s/wCnmxdRePrKFI/2N/eH+NUgTomnS6lLBuQ5GcHgqwYdVZTyp8jzN0BERAREQEREBERAREQEREBERAREQEREBERAREQEREBERASJqtRkmqs/SkZzgsEB+03gPHAPtY9wJHrtDUFE3KAWJVFz03O6opPkCwJ8hMd2tanb7y7H7THxY+8/8hA2aTTLWu1Bx1JJyzMerMfFj756e0Age/P7p4N4HX4St1+oBal1IKi0oxBBHKWJj/ebR8YFg+q9cIBkkbic4AXIHzP/AC8JuNoBAzyc4Hw6yotsxev6VbfwuufzCYp1ObC3n3CfmtI/DH+FAma7TMG7+gZtAwyZAFqD7JzxuH2Seh4zgmStLqFsQWIcq3TggjwIIPIIOQQeQQczIeRMCq0AcLqCcjwFqrncB4ZVTnzUeJJIT4iICIiAiIgIiICIiAiIgIiICIiAiIgIiICIiAiIgIiIEbtKgvWypjeMOmTgd4jB0z5blGfKQNTrDhb6wzoyqzJjFm0jIYD7w5BXxx7wAbict2y1lLMCMUndbVYMgKcFrabOehIJBGCMjAO3gNTa7chppPeFsmhl59kjh/ud22Ad3hgcsSJZaXs07SHOQzd5tUYUNuDDBPJIYA5458BNfYnZ+zc7+vdYQbH4zx7CA4GVUcD38k8ky6VYEG7R5IbxUED4NjI/cPwlctfdNWGPALNuPALsDk+WdzToSsgdoaZbFZLFDowKsrDIIPUGBqp7SUhGJwLcbODkhuV48OOeenMk24a2kHqossHyCof5k5vSs62N3h3tWdosfGBUwymxF5ZzjDHjLA44AUXWiRn1AsfKlKWATPspbYmCw8XJpPw4HvJC5iIgIiICIiAiIgIiICIiAiIgIiICIiAiIgIiICIiAiIgJV+kp/szqelhSk/C21Kz+eWk5z0n1dg3ImMVrXfhl3BmFjnB5HQ1KeCOff0kTMRG5TWs2nUFuvbJrqwNvt2HB2sRnaoPBbBBJPAyOvIFYtmntfY1w1NvUo9/en4ivO1fkoiusNVhSrhxu3Ou5WZvWLsvGcsd3h18JTro7K9z6g1ahUUsNtArYYwcLgnAwvvPQTivlm0+3o0wRWI6dC2lCj1GeoLz9Ha9Sj4hSAfnFHbTLxewtr6C4bQVPutC8Y/TAAGRkY9aQu3tJ3qhQK2ZSGHeqbEBwcNszyfdmaey9Gyqe9WrecqTUpVGTw3L0LfL3+/EiuWa97WthrfrX9WqXVi+ws1YsRUVVZh3hPrtwBlseuOgMv8AsqllrDWfXOA1nGMMR7IHgq9APLxOSeY9GNayWioYap7Goyc71auuxlG7PrAJWB0445Ygzs521tFo3Dzb1ms6kiIllSIiAiIgIiICIiAiIgIiICIiAiIgIiICIiAiIgIiICc/6XaVitdqYOx1DA+ztLLtJwPBgoz9kOx8J0E1augWI9bZCurISOuGBBxnx5kTG40ms6nbjuyV/s9P6qv8gjW19CcmsHLgFVJXBwMsQMZ68+HmZ77O1CMrImQaHbTsCACGrO3OB4HGR5ETmfST0VOqJbU2HUJn1agrIta7uCgDe3jqxBOMjxnnajl29blM18XTPaLLt9IOzaAzEoVZcNjADEhlbjkAYY9ccSjXPn2g9DnrIfQWWaF149Z2as+sxb6NkGQcrkceyPPPetftr7y0BSq7nCncAcZYA+PPA98taImekUmYjUvHofRutsbJZK7L29bcQtjXNXhc+7u7eP8AaD3zsJXdh9n9zXhsb3PePjgbyig4/wDT+OenSWM7qV4xp5l7crbIiJZQiIgIiICIiAiIgIiICIiAiIgIiICIiAiIgIiIGnWauupGtudaq0G5ndgqqPeSek5jUendHWsbk+/azVIR4EMFYD9rB8pj0+JPdKRuTDvgjI3q1YVviAzY+JnAanJOTOTP8iaW4xDqw4IvG5fUey/Sem4qjfRM2ApyHqcnwVx4/wB4DPhmXk+GUMayWAyp5dBkbl8SMfbHUEcnGPcR9X7JtvvpQmwVIMoXXD3WFGKlhkbawduejdeNuJf4+ackTtTPi4T0+demet1Ok1z63SVC2mxXD1n1d7Usa7cEfbBAcdSVDcSRof6RNDaBuNlLEElWrLMuC2c7c8ernPuZffifQf8AwtFBqKC3Ttk7X+lKsTls7slwxJbJyck9QfV+af0hf0dVl6202aK7mKOFPRxl1xnPGBYfDBXzxJyY6z3K2HLaPGFlZ6edno5Q35KkqTsZV3AE4y2PAHnp055ErP8AzGddq9OtSsNDVejuRnfa9YZ9px0RSnIPBO0Z5xOf7F/o4e2013Wryvru52gKzk4B6kkhuvhnkYn1XQeildASuoZXObH2hV2KQwrRR7IZ9pPXIU5J4kY8dd7hbLltqa29uviU9fZFa/Vg0HrmljTz7yq+q37QIkhf6yowO61HuNjGh8fpbVYE+YC/CdDkWESB/XbF+tocDxalhco+XDn5KZI0usrszsYEjqpyrrnpuQ8r8xA3xEQEREBERAREQEREBERAREQEREBERAREQERECn9JdOtqCjBa5iWqxxtIGC7HwQBsH3hsDkicF2n2HfST3lTFfv1Kbaz55Ayo/vAfPrPovZzbrL7DjG8UqR9ytBn8LGtEmlpjlw1ye2uPNanp8g0WjLsq1AOznC8+rnxJI+yMEnyB8eJ9W7K0aUU10V52VIqAnknAxknxJ6/Och6J+vY1uOTWrg+d9r2WD8USdkjSvx8cUrv8rZ8k3n9Kez0nX+vDQLU7MCAz8gAGrvA4GOU5C7sj1uBky07Q7MqvAFocgEEBbbK+R0PqMJKQz3Oie2EbhD0vZdNYIrqRd3tHaCzf3mPLfMyg9KOy9SGqbs9RWMt3op2UuxO3u97cZr9vOPW5GJ1cRHSLdoWiJ3WISW7tgAWxnBrVucAeJMmYkPS/XXDyrb8VI/yybCSRe0kJrZlOHQb1OcYZecE+44wfImSoMDAMzIXZBxX3Z60k0nnJwvsE+ZQo37UmwEREBERAREQEREBERAREQEREBERAREQERI3adm2mxuu1Hb8FJgR+xUxQp5HeFryD1Busa0j5b8fKY7Y1Hd0W2Dqlbv8ANUJ/+pNLg5AIOODjwOOn4EfjKb0nfGlv/VWfkMSQqvRRMCwfdZUHwWlCPzGdLW05z0d4No97K/4oF/yS9Rpni+kL5PvKahm0NIGq3mtxUwS0qwRmGVVyp2sR4gHBkH0Zp1CVsNW2+wvkfSG0qu1RjcQPtBjjz+Q0Z770vQYdwBliFA8ScCeFlL6XdlJfUpe3uBU27d3fej1vVwE8XOcLjJycYOcRBO9dLKr/AEiw+Bqqx54e7P5h+M1U9sI9mxVcqSyi3C9yzqMsgOck4Dc42+qec8SqWgGuurD1U1IKQpfNr1hVAFjDpnaMgdcdcErPGk1AssBqwKtPlcY2nvSoAG3qoVC3Uc7xjpM+cTbUNf8AOYryl04aexItTSQpmjNV2X91qgCD3WoUesPZW5Dt9b++HrUH3oB4y2ld28G7rePZqdLnGNxZKmDkL+l6ox8JYAwMxEQEREBERAREQEREBERAREQEREBERASvsVbrLKrFD1KiAqclWL794ZejDAXgj3ywkHQDL22fefYPhWNp/i3/ACxA3BAo2qAqjoFAAHyE5/0otYUXAoXraqxdyZZlJrYesnUjzXJ56Y5nRPKztHTbxgs6jx7t2qJ/aXDD5EQOb7E1AS07yFW1QoJIC70LMFB95V3P7EvTrR0rVrj0+jHqgg4OXJC5B8M58pXn0eqLCuqlKkwBZbt3XFPCpHbLDPi2eBwOTleg0+lVFCooRFAVVUBVCgYAAHQCUx04V4r3tyttEC3MOStXwBtOPicAH5Geq+zmPt36hx7tyVfvqRT++WAWehLqItHZNQ/1j/rdRdd/Mcym7RCpqu7BfCVraFax7FV7GtTKhidp2ow4xwTOnBnHa+7dqr2+6yUg+9VqV/3Na4+Uxz21Rv8AGryyJ++aXqBIf2XAwHXhwPdnxHkcjymtbJ5p1Jf6lWu/SHFX+8PB89u4+U5K8pnxeheKxHksewLWY2lxlg4TcBhCAi4C5+JJ8AWIycGXtcqew9E9VYWxlZiSxCA7AzMztgnk+sx5OOMcCW6CehHrt5M630yRIPYnFKpz9EWp56kVOawT8QoPzk+QdCMWXqfF1sA/RatV/MjyUJ0REBERAREQEREBERAREQEREBERAREQEr+yjgWr926z+Ih/88sJWlhXa69O9xcD94qqo4+QWs/tH3GBLYzU8199meS8DaomzdIm+YNkCUXmBZIZsmDZ/wB+ECcbwOScAck+GJyfZuitsXvHK1C0tecAvbi1zYF5AClQwHRuknnUC8FEG+lgVazOEZSOVr+/kfaHHPBJ6TMyJrE+1q2mvpGq7LrBy2633CzDKP2QAM+ZEtKU8ZorklDEREekTaZ7lISbRI4ebVaShskJjjUrgfWVNuP6qxNn855MEhaJu8se37C/Q1+eD9Kw8iwC/wCFnxgT4iICIiAiIgIiICIiAiIgIiICIiAiIgJH12kW1drZBB3Ky4Do+OHUnoRk+XJByDiSIgc93xrOzUlam6Cz2dPZ7irH2GP3GOeuCwGZnUa1UIDd4STgbNPc4JwTgFUIPAJ6+E6CU3bj/SUJ4jvLvktfdn+eIEE9pZ9im9/8Puv5pWO+vb2KFT9deEP4Vq4P4yXWJKrWBUHQ2sc23MvUBdPuqHPvJJLEeW3zEjabQVOPpN9zodjrddZcgsXHPduxUZ4YHGcMpnRmuV2t0LBu+pwLMbWRyRXYo6AkA7WGThsHqQQeMB7BmZGXXJ0YPW461shNvyVc7x5pkecyNUT7FVrD3sFqHzDkN/CYEtZ7Dyu7R1Ntdb2KlWK0aw5sYn1VJxgKPd74s0t54fUBPOihUP8A8ps/4QLWt54btWlW2Fw1g57usG63Hv7tAWA8yMSrHZdZ+tNl/gRba7IfjWCE/hkzRItd1QRVrTZbWFRQi7ia3GAPKt4Ek9/dwAdJUeCSQ2pI5yFCkrX4etlj14U8ixpqVFCINqqAqgdAoGAPwnuICIiAiIgIiICIiAiIgIiICIiAiIgIiICIiAlD2xzqavKm7+K2j/8AEvpRdqD+0r+pb+YkDZUJKqEi1SXXA3hZzHpT2brbLa20r7a8AHFzVCtw+TYyj60FSBtOfZ6YYzqUmSsmJ0iY3GkSxZoKyc6zQ6yEuE0/YFunr1dtz1tu01lf0e7dYQrE22kj2vLnG5uTmdjYeZC7fH9nv/VWfy2kkNmTM7RWsVjUBniw4el/u2j+NHrH77BPZmjWewPK2hvkuprJ/cDIS6SIiAiIgIiICIiAiIgIiICIiAiIgIiICIiAiIgJUa//AEgfqW/mLEQMV9ZKSZiBISezEQNbzQ8RArO2Pqbf1b/kMxV0HwH/AAmYgbWmjVfVt8vzCIgdFERAREQEREBERAREQERED//Z"/>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35" name="Picture 39" descr="http://pad3.whstatic.com/images/7/76/Become-a-Chef-Step-9-Version-2.jpg"/>
          <p:cNvPicPr>
            <a:picLocks noChangeAspect="1" noChangeArrowheads="1"/>
          </p:cNvPicPr>
          <p:nvPr/>
        </p:nvPicPr>
        <p:blipFill>
          <a:blip r:embed="rId11">
            <a:extLst>
              <a:ext uri="{28A0092B-C50C-407E-A947-70E740481C1C}">
                <a14:useLocalDpi xmlns:a14="http://schemas.microsoft.com/office/drawing/2010/main" val="0"/>
              </a:ext>
            </a:extLst>
          </a:blip>
          <a:srcRect l="20888" r="13109"/>
          <a:stretch>
            <a:fillRect/>
          </a:stretch>
        </p:blipFill>
        <p:spPr bwMode="auto">
          <a:xfrm>
            <a:off x="8515350" y="5124450"/>
            <a:ext cx="5969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41" descr="http://www.ikkosports.com.mx/Atletismo/imagen-atletismo/atletism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9650" y="1614488"/>
            <a:ext cx="7064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1095375" y="855663"/>
            <a:ext cx="6572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MX" altLang="es-MX" sz="2400" dirty="0">
                <a:solidFill>
                  <a:srgbClr val="0000FF"/>
                </a:solidFill>
                <a:latin typeface="Arial" pitchFamily="34" charset="0"/>
              </a:rPr>
              <a:t>O bien puede reaccionar con otra molécula de </a:t>
            </a:r>
            <a:r>
              <a:rPr lang="es-MX" altLang="es-MX" sz="2400" dirty="0" err="1">
                <a:solidFill>
                  <a:srgbClr val="0000FF"/>
                </a:solidFill>
                <a:latin typeface="Arial" pitchFamily="34" charset="0"/>
              </a:rPr>
              <a:t>etilénglicol</a:t>
            </a:r>
            <a:endParaRPr lang="es-ES" altLang="es-MX" sz="2400" dirty="0">
              <a:solidFill>
                <a:srgbClr val="0000FF"/>
              </a:solidFill>
              <a:latin typeface="Arial" pitchFamily="34" charset="0"/>
            </a:endParaRPr>
          </a:p>
        </p:txBody>
      </p:sp>
      <p:pic>
        <p:nvPicPr>
          <p:cNvPr id="394243" name="Picture 3"/>
          <p:cNvPicPr>
            <a:picLocks noChangeAspect="1" noChangeArrowheads="1"/>
          </p:cNvPicPr>
          <p:nvPr/>
        </p:nvPicPr>
        <p:blipFill>
          <a:blip r:embed="rId2" cstate="print">
            <a:duotone>
              <a:prstClr val="black"/>
              <a:srgbClr val="0000FF">
                <a:tint val="45000"/>
                <a:satMod val="400000"/>
              </a:srgbClr>
            </a:duotone>
            <a:lum bright="-47000" contrast="52000"/>
            <a:extLst>
              <a:ext uri="{28A0092B-C50C-407E-A947-70E740481C1C}">
                <a14:useLocalDpi xmlns:a14="http://schemas.microsoft.com/office/drawing/2010/main" val="0"/>
              </a:ext>
            </a:extLst>
          </a:blip>
          <a:srcRect/>
          <a:stretch>
            <a:fillRect/>
          </a:stretch>
        </p:blipFill>
        <p:spPr bwMode="auto">
          <a:xfrm>
            <a:off x="1403350" y="2060575"/>
            <a:ext cx="6265863" cy="3227388"/>
          </a:xfrm>
          <a:prstGeom prst="rect">
            <a:avLst/>
          </a:prstGeom>
          <a:solidFill>
            <a:schemeClr val="tx1"/>
          </a:solidFill>
          <a:ln>
            <a:noFill/>
          </a:ln>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925648" y="764704"/>
            <a:ext cx="72927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400" dirty="0">
                <a:solidFill>
                  <a:srgbClr val="0000FF"/>
                </a:solidFill>
                <a:latin typeface="Arial" pitchFamily="34" charset="0"/>
              </a:rPr>
              <a:t>Pero puede hacer otras cosas también. Puede reaccionar con otro dímero para formar un tetrámero: </a:t>
            </a:r>
          </a:p>
        </p:txBody>
      </p:sp>
      <p:pic>
        <p:nvPicPr>
          <p:cNvPr id="395267" name="Picture 3"/>
          <p:cNvPicPr>
            <a:picLocks noChangeAspect="1" noChangeArrowheads="1"/>
          </p:cNvPicPr>
          <p:nvPr/>
        </p:nvPicPr>
        <p:blipFill>
          <a:blip r:embed="rId2" cstate="print">
            <a:duotone>
              <a:prstClr val="black"/>
              <a:srgbClr val="0000FF">
                <a:tint val="45000"/>
                <a:satMod val="400000"/>
              </a:srgbClr>
            </a:duotone>
            <a:lum bright="-20000" contrast="56000"/>
            <a:extLst>
              <a:ext uri="{28A0092B-C50C-407E-A947-70E740481C1C}">
                <a14:useLocalDpi xmlns:a14="http://schemas.microsoft.com/office/drawing/2010/main" val="0"/>
              </a:ext>
            </a:extLst>
          </a:blip>
          <a:srcRect/>
          <a:stretch>
            <a:fillRect/>
          </a:stretch>
        </p:blipFill>
        <p:spPr bwMode="auto">
          <a:xfrm>
            <a:off x="539750" y="2492375"/>
            <a:ext cx="8316913" cy="3354388"/>
          </a:xfrm>
          <a:prstGeom prst="rect">
            <a:avLst/>
          </a:prstGeom>
          <a:solidFill>
            <a:schemeClr val="tx1"/>
          </a:solidFill>
          <a:ln>
            <a:noFill/>
          </a:ln>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106622" y="1412776"/>
            <a:ext cx="8935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1" hangingPunct="1"/>
            <a:r>
              <a:rPr lang="es-ES" altLang="es-MX" sz="2400" dirty="0">
                <a:solidFill>
                  <a:srgbClr val="0000FF"/>
                </a:solidFill>
              </a:rPr>
              <a:t>O puede reaccionar con un trímero para formar un pentámero. </a:t>
            </a:r>
          </a:p>
        </p:txBody>
      </p:sp>
      <p:pic>
        <p:nvPicPr>
          <p:cNvPr id="396291" name="Picture 3"/>
          <p:cNvPicPr>
            <a:picLocks noChangeAspect="1" noChangeArrowheads="1"/>
          </p:cNvPicPr>
          <p:nvPr/>
        </p:nvPicPr>
        <p:blipFill>
          <a:blip r:embed="rId2" cstate="print">
            <a:duotone>
              <a:prstClr val="black"/>
              <a:srgbClr val="0000FF">
                <a:tint val="45000"/>
                <a:satMod val="400000"/>
              </a:srgbClr>
            </a:duotone>
            <a:lum bright="-51000" contrast="80000"/>
            <a:extLst>
              <a:ext uri="{28A0092B-C50C-407E-A947-70E740481C1C}">
                <a14:useLocalDpi xmlns:a14="http://schemas.microsoft.com/office/drawing/2010/main" val="0"/>
              </a:ext>
            </a:extLst>
          </a:blip>
          <a:srcRect/>
          <a:stretch>
            <a:fillRect/>
          </a:stretch>
        </p:blipFill>
        <p:spPr bwMode="auto">
          <a:xfrm>
            <a:off x="0" y="2349500"/>
            <a:ext cx="9148763" cy="3024188"/>
          </a:xfrm>
          <a:prstGeom prst="rect">
            <a:avLst/>
          </a:prstGeom>
          <a:solidFill>
            <a:schemeClr val="tx1"/>
          </a:solidFill>
          <a:ln>
            <a:noFill/>
          </a:ln>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8338" name="Picture 2" descr="FG26_04-09U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7000"/>
                    </a14:imgEffect>
                    <a14:imgEffect>
                      <a14:brightnessContrast bright="-31000" contrast="88000"/>
                    </a14:imgEffect>
                  </a14:imgLayer>
                </a14:imgProps>
              </a:ext>
              <a:ext uri="{28A0092B-C50C-407E-A947-70E740481C1C}">
                <a14:useLocalDpi xmlns:a14="http://schemas.microsoft.com/office/drawing/2010/main" val="0"/>
              </a:ext>
            </a:extLst>
          </a:blip>
          <a:srcRect/>
          <a:stretch>
            <a:fillRect/>
          </a:stretch>
        </p:blipFill>
        <p:spPr bwMode="auto">
          <a:xfrm>
            <a:off x="0" y="2060575"/>
            <a:ext cx="91440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Rectangle 3"/>
          <p:cNvSpPr>
            <a:spLocks noChangeArrowheads="1"/>
          </p:cNvSpPr>
          <p:nvPr/>
        </p:nvSpPr>
        <p:spPr bwMode="auto">
          <a:xfrm>
            <a:off x="3023394" y="5438776"/>
            <a:ext cx="3097212" cy="287337"/>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dirty="0">
                <a:solidFill>
                  <a:srgbClr val="0000FF"/>
                </a:solidFill>
              </a:rPr>
              <a:t>Lexan, un policarbonato</a:t>
            </a:r>
            <a:endParaRPr lang="es-ES" altLang="es-MX" sz="1600" b="1" dirty="0">
              <a:solidFill>
                <a:srgbClr val="0000FF"/>
              </a:solidFill>
            </a:endParaRPr>
          </a:p>
        </p:txBody>
      </p:sp>
      <p:sp>
        <p:nvSpPr>
          <p:cNvPr id="398340" name="Rectangle 4"/>
          <p:cNvSpPr>
            <a:spLocks noChangeArrowheads="1"/>
          </p:cNvSpPr>
          <p:nvPr/>
        </p:nvSpPr>
        <p:spPr bwMode="auto">
          <a:xfrm>
            <a:off x="611560" y="2924944"/>
            <a:ext cx="1258887"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dirty="0">
                <a:solidFill>
                  <a:srgbClr val="0000FF"/>
                </a:solidFill>
              </a:rPr>
              <a:t>fosgeno</a:t>
            </a:r>
            <a:endParaRPr lang="es-ES" altLang="es-MX" sz="1600" b="1" dirty="0">
              <a:solidFill>
                <a:srgbClr val="0000FF"/>
              </a:solidFill>
            </a:endParaRPr>
          </a:p>
        </p:txBody>
      </p:sp>
      <p:sp>
        <p:nvSpPr>
          <p:cNvPr id="398341" name="Rectangle 5"/>
          <p:cNvSpPr>
            <a:spLocks noChangeArrowheads="1"/>
          </p:cNvSpPr>
          <p:nvPr/>
        </p:nvSpPr>
        <p:spPr bwMode="auto">
          <a:xfrm>
            <a:off x="3708400" y="3429000"/>
            <a:ext cx="1258888" cy="215900"/>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dirty="0">
                <a:solidFill>
                  <a:srgbClr val="0000FF"/>
                </a:solidFill>
              </a:rPr>
              <a:t>Bisfenol A</a:t>
            </a:r>
            <a:endParaRPr lang="es-ES" altLang="es-MX" sz="1600" b="1" dirty="0">
              <a:solidFill>
                <a:srgbClr val="0000FF"/>
              </a:solidFill>
            </a:endParaRPr>
          </a:p>
        </p:txBody>
      </p:sp>
      <p:sp>
        <p:nvSpPr>
          <p:cNvPr id="398342" name="Rectangle 6"/>
          <p:cNvSpPr>
            <a:spLocks noChangeArrowheads="1"/>
          </p:cNvSpPr>
          <p:nvPr/>
        </p:nvSpPr>
        <p:spPr bwMode="auto">
          <a:xfrm>
            <a:off x="6588125" y="2349500"/>
            <a:ext cx="2555875" cy="287338"/>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dirty="0">
                <a:solidFill>
                  <a:schemeClr val="bg2"/>
                </a:solidFill>
              </a:rPr>
              <a:t>Calor, pérdida de 2 HCl</a:t>
            </a:r>
            <a:endParaRPr lang="es-ES" altLang="es-MX" sz="1600" b="1" dirty="0">
              <a:solidFill>
                <a:schemeClr val="bg2"/>
              </a:solidFill>
            </a:endParaRPr>
          </a:p>
        </p:txBody>
      </p:sp>
      <p:sp>
        <p:nvSpPr>
          <p:cNvPr id="398343" name="Rectangle 7"/>
          <p:cNvSpPr>
            <a:spLocks noChangeArrowheads="1"/>
          </p:cNvSpPr>
          <p:nvPr/>
        </p:nvSpPr>
        <p:spPr bwMode="auto">
          <a:xfrm>
            <a:off x="250825" y="908050"/>
            <a:ext cx="8164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MX" altLang="es-MX" sz="2800" b="1" dirty="0">
                <a:solidFill>
                  <a:srgbClr val="0000FF"/>
                </a:solidFill>
              </a:rPr>
              <a:t>OBTENCIÓN DE LEXAN, UN POLICARBONATO</a:t>
            </a:r>
            <a:endParaRPr lang="es-ES" altLang="es-MX" sz="2800" b="1" dirty="0">
              <a:solidFill>
                <a:srgbClr val="0000FF"/>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62" name="Picture 2" descr="http://numan.de/bilder/t2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214313"/>
            <a:ext cx="585787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2 Rectángulo"/>
          <p:cNvSpPr>
            <a:spLocks noChangeArrowheads="1"/>
          </p:cNvSpPr>
          <p:nvPr/>
        </p:nvSpPr>
        <p:spPr bwMode="auto">
          <a:xfrm>
            <a:off x="0" y="5643563"/>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dirty="0" err="1">
                <a:solidFill>
                  <a:srgbClr val="0000FF"/>
                </a:solidFill>
              </a:rPr>
              <a:t>Numan</a:t>
            </a:r>
            <a:r>
              <a:rPr lang="es-MX" altLang="es-MX" dirty="0">
                <a:solidFill>
                  <a:srgbClr val="0000FF"/>
                </a:solidFill>
              </a:rPr>
              <a:t> </a:t>
            </a:r>
            <a:r>
              <a:rPr lang="es-MX" altLang="es-MX" dirty="0" err="1">
                <a:solidFill>
                  <a:srgbClr val="0000FF"/>
                </a:solidFill>
              </a:rPr>
              <a:t>Özgün</a:t>
            </a:r>
            <a:r>
              <a:rPr lang="es-MX" altLang="es-MX" dirty="0">
                <a:solidFill>
                  <a:srgbClr val="0000FF"/>
                </a:solidFill>
              </a:rPr>
              <a:t>, </a:t>
            </a:r>
            <a:r>
              <a:rPr lang="es-MX" altLang="es-MX" dirty="0" err="1">
                <a:solidFill>
                  <a:srgbClr val="0000FF"/>
                </a:solidFill>
              </a:rPr>
              <a:t>Birgitta</a:t>
            </a:r>
            <a:r>
              <a:rPr lang="es-MX" altLang="es-MX" dirty="0">
                <a:solidFill>
                  <a:srgbClr val="0000FF"/>
                </a:solidFill>
              </a:rPr>
              <a:t> Nick, </a:t>
            </a:r>
            <a:r>
              <a:rPr lang="es-MX" altLang="es-MX" dirty="0" err="1">
                <a:solidFill>
                  <a:srgbClr val="0000FF"/>
                </a:solidFill>
              </a:rPr>
              <a:t>Bernd</a:t>
            </a:r>
            <a:r>
              <a:rPr lang="es-MX" altLang="es-MX" dirty="0">
                <a:solidFill>
                  <a:srgbClr val="0000FF"/>
                </a:solidFill>
              </a:rPr>
              <a:t> Jung, Franz-Josef </a:t>
            </a:r>
            <a:r>
              <a:rPr lang="es-MX" altLang="es-MX" dirty="0" err="1">
                <a:solidFill>
                  <a:srgbClr val="0000FF"/>
                </a:solidFill>
              </a:rPr>
              <a:t>Wortmann</a:t>
            </a:r>
            <a:r>
              <a:rPr lang="es-MX" altLang="es-MX" dirty="0">
                <a:solidFill>
                  <a:srgbClr val="0000FF"/>
                </a:solidFill>
              </a:rPr>
              <a:t>, </a:t>
            </a:r>
            <a:r>
              <a:rPr lang="es-MX" altLang="es-MX" dirty="0" err="1">
                <a:solidFill>
                  <a:srgbClr val="0000FF"/>
                </a:solidFill>
              </a:rPr>
              <a:t>Hartwig</a:t>
            </a:r>
            <a:r>
              <a:rPr lang="es-MX" altLang="es-MX" dirty="0">
                <a:solidFill>
                  <a:srgbClr val="0000FF"/>
                </a:solidFill>
              </a:rPr>
              <a:t> </a:t>
            </a:r>
            <a:r>
              <a:rPr lang="es-MX" altLang="es-MX" dirty="0" err="1">
                <a:solidFill>
                  <a:srgbClr val="0000FF"/>
                </a:solidFill>
              </a:rPr>
              <a:t>Höcker</a:t>
            </a:r>
            <a:r>
              <a:rPr lang="es-MX" altLang="es-MX" dirty="0">
                <a:solidFill>
                  <a:srgbClr val="0000FF"/>
                </a:solidFill>
              </a:rPr>
              <a:t> , </a:t>
            </a:r>
            <a:r>
              <a:rPr lang="es-MX" altLang="es-MX" i="1" dirty="0">
                <a:solidFill>
                  <a:srgbClr val="0000FF"/>
                </a:solidFill>
              </a:rPr>
              <a:t>"</a:t>
            </a:r>
            <a:r>
              <a:rPr lang="es-MX" altLang="es-MX" i="1" dirty="0" err="1">
                <a:solidFill>
                  <a:srgbClr val="0000FF"/>
                </a:solidFill>
              </a:rPr>
              <a:t>Modelling</a:t>
            </a:r>
            <a:r>
              <a:rPr lang="es-MX" altLang="es-MX" i="1" dirty="0">
                <a:solidFill>
                  <a:srgbClr val="0000FF"/>
                </a:solidFill>
              </a:rPr>
              <a:t> of theta-</a:t>
            </a:r>
            <a:r>
              <a:rPr lang="es-MX" altLang="es-MX" i="1" dirty="0" err="1">
                <a:solidFill>
                  <a:srgbClr val="0000FF"/>
                </a:solidFill>
              </a:rPr>
              <a:t>conditions</a:t>
            </a:r>
            <a:r>
              <a:rPr lang="es-MX" altLang="es-MX" i="1" dirty="0">
                <a:solidFill>
                  <a:srgbClr val="0000FF"/>
                </a:solidFill>
              </a:rPr>
              <a:t> </a:t>
            </a:r>
            <a:r>
              <a:rPr lang="es-MX" altLang="es-MX" i="1" dirty="0" err="1">
                <a:solidFill>
                  <a:srgbClr val="0000FF"/>
                </a:solidFill>
              </a:rPr>
              <a:t>for</a:t>
            </a:r>
            <a:r>
              <a:rPr lang="es-MX" altLang="es-MX" i="1" dirty="0">
                <a:solidFill>
                  <a:srgbClr val="0000FF"/>
                </a:solidFill>
              </a:rPr>
              <a:t> </a:t>
            </a:r>
            <a:r>
              <a:rPr lang="es-MX" altLang="es-MX" i="1" dirty="0" err="1">
                <a:solidFill>
                  <a:srgbClr val="0000FF"/>
                </a:solidFill>
              </a:rPr>
              <a:t>Bisphenol</a:t>
            </a:r>
            <a:r>
              <a:rPr lang="es-MX" altLang="es-MX" i="1" dirty="0">
                <a:solidFill>
                  <a:srgbClr val="0000FF"/>
                </a:solidFill>
              </a:rPr>
              <a:t>-A </a:t>
            </a:r>
            <a:r>
              <a:rPr lang="es-MX" altLang="es-MX" i="1" dirty="0" err="1">
                <a:solidFill>
                  <a:srgbClr val="0000FF"/>
                </a:solidFill>
              </a:rPr>
              <a:t>Polycarbonate</a:t>
            </a:r>
            <a:r>
              <a:rPr lang="es-MX" altLang="es-MX" i="1" dirty="0">
                <a:solidFill>
                  <a:srgbClr val="0000FF"/>
                </a:solidFill>
              </a:rPr>
              <a:t> single </a:t>
            </a:r>
            <a:r>
              <a:rPr lang="es-MX" altLang="es-MX" i="1" dirty="0" err="1">
                <a:solidFill>
                  <a:srgbClr val="0000FF"/>
                </a:solidFill>
              </a:rPr>
              <a:t>chains</a:t>
            </a:r>
            <a:r>
              <a:rPr lang="es-MX" altLang="es-MX" i="1" dirty="0">
                <a:solidFill>
                  <a:srgbClr val="0000FF"/>
                </a:solidFill>
              </a:rPr>
              <a:t>"</a:t>
            </a:r>
            <a:r>
              <a:rPr lang="es-MX" altLang="es-MX" dirty="0">
                <a:solidFill>
                  <a:srgbClr val="0000FF"/>
                </a:solidFill>
              </a:rPr>
              <a:t> , </a:t>
            </a:r>
            <a:r>
              <a:rPr lang="es-MX" altLang="es-MX" dirty="0" err="1">
                <a:solidFill>
                  <a:srgbClr val="0000FF"/>
                </a:solidFill>
              </a:rPr>
              <a:t>Macromol</a:t>
            </a:r>
            <a:r>
              <a:rPr lang="es-MX" altLang="es-MX" dirty="0">
                <a:solidFill>
                  <a:srgbClr val="0000FF"/>
                </a:solidFill>
              </a:rPr>
              <a:t>. </a:t>
            </a:r>
            <a:r>
              <a:rPr lang="es-MX" altLang="es-MX" dirty="0" err="1">
                <a:solidFill>
                  <a:srgbClr val="0000FF"/>
                </a:solidFill>
              </a:rPr>
              <a:t>Symp</a:t>
            </a:r>
            <a:r>
              <a:rPr lang="es-MX" altLang="es-MX" dirty="0">
                <a:solidFill>
                  <a:srgbClr val="0000FF"/>
                </a:solidFill>
              </a:rPr>
              <a:t>. </a:t>
            </a:r>
            <a:r>
              <a:rPr lang="es-MX" altLang="es-MX" b="1" dirty="0">
                <a:solidFill>
                  <a:srgbClr val="0000FF"/>
                </a:solidFill>
              </a:rPr>
              <a:t>127</a:t>
            </a:r>
            <a:r>
              <a:rPr lang="es-MX" altLang="es-MX" dirty="0">
                <a:solidFill>
                  <a:srgbClr val="0000FF"/>
                </a:solidFill>
              </a:rPr>
              <a:t>, 151-159 (1998)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971550" y="981075"/>
            <a:ext cx="7559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400" b="1" dirty="0">
                <a:solidFill>
                  <a:srgbClr val="0000FF"/>
                </a:solidFill>
                <a:latin typeface="Arial" pitchFamily="34" charset="0"/>
              </a:rPr>
              <a:t>Los </a:t>
            </a:r>
            <a:r>
              <a:rPr lang="es-ES" altLang="es-MX" sz="2400" b="1" dirty="0" err="1">
                <a:solidFill>
                  <a:srgbClr val="0000FF"/>
                </a:solidFill>
                <a:latin typeface="Arial" pitchFamily="34" charset="0"/>
              </a:rPr>
              <a:t>nylons</a:t>
            </a:r>
            <a:r>
              <a:rPr lang="es-ES" altLang="es-MX" sz="2400" b="1" dirty="0">
                <a:solidFill>
                  <a:srgbClr val="0000FF"/>
                </a:solidFill>
                <a:latin typeface="Arial" pitchFamily="34" charset="0"/>
              </a:rPr>
              <a:t> se pueden sintetizar a partir de las diaminas y los cloruros de </a:t>
            </a:r>
            <a:r>
              <a:rPr lang="es-ES" altLang="es-MX" sz="2400" b="1" dirty="0" err="1">
                <a:solidFill>
                  <a:srgbClr val="0000FF"/>
                </a:solidFill>
                <a:latin typeface="Arial" pitchFamily="34" charset="0"/>
              </a:rPr>
              <a:t>diácido</a:t>
            </a:r>
            <a:r>
              <a:rPr lang="es-ES" altLang="es-MX" sz="2400" b="1" dirty="0">
                <a:solidFill>
                  <a:srgbClr val="0000FF"/>
                </a:solidFill>
                <a:latin typeface="Arial" pitchFamily="34" charset="0"/>
              </a:rPr>
              <a:t>. El nylon-6,6 se hace con los monómeros cloruro de </a:t>
            </a:r>
            <a:r>
              <a:rPr lang="es-ES" altLang="es-MX" sz="2400" b="1" dirty="0" err="1">
                <a:solidFill>
                  <a:srgbClr val="0000FF"/>
                </a:solidFill>
                <a:latin typeface="Arial" pitchFamily="34" charset="0"/>
              </a:rPr>
              <a:t>adipoílo</a:t>
            </a:r>
            <a:r>
              <a:rPr lang="es-ES" altLang="es-MX" sz="2400" b="1" dirty="0">
                <a:solidFill>
                  <a:srgbClr val="0000FF"/>
                </a:solidFill>
                <a:latin typeface="Arial" pitchFamily="34" charset="0"/>
              </a:rPr>
              <a:t> y </a:t>
            </a:r>
            <a:r>
              <a:rPr lang="es-ES" altLang="es-MX" sz="2400" b="1" dirty="0" err="1">
                <a:solidFill>
                  <a:srgbClr val="0000FF"/>
                </a:solidFill>
                <a:latin typeface="Arial" pitchFamily="34" charset="0"/>
              </a:rPr>
              <a:t>hexametiléndiamina</a:t>
            </a:r>
            <a:r>
              <a:rPr lang="es-ES" altLang="es-MX" sz="2400" b="1" dirty="0">
                <a:solidFill>
                  <a:srgbClr val="0000FF"/>
                </a:solidFill>
                <a:latin typeface="Arial" pitchFamily="34" charset="0"/>
              </a:rPr>
              <a:t>.</a:t>
            </a:r>
            <a:r>
              <a:rPr lang="es-ES" altLang="es-MX" sz="2400" dirty="0">
                <a:solidFill>
                  <a:srgbClr val="0000FF"/>
                </a:solidFill>
                <a:latin typeface="Arial" pitchFamily="34" charset="0"/>
              </a:rPr>
              <a:t> </a:t>
            </a:r>
          </a:p>
        </p:txBody>
      </p:sp>
      <p:pic>
        <p:nvPicPr>
          <p:cNvPr id="400387" name="Picture 3" descr="nylo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781300"/>
            <a:ext cx="6945312" cy="3741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0388" name="WordArt 4"/>
          <p:cNvSpPr>
            <a:spLocks noChangeArrowheads="1" noChangeShapeType="1" noTextEdit="1"/>
          </p:cNvSpPr>
          <p:nvPr/>
        </p:nvSpPr>
        <p:spPr bwMode="auto">
          <a:xfrm>
            <a:off x="971550" y="377221"/>
            <a:ext cx="1042963" cy="48857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
        <p:nvSpPr>
          <p:cNvPr id="400389" name="Rectangle 5"/>
          <p:cNvSpPr>
            <a:spLocks noChangeArrowheads="1"/>
          </p:cNvSpPr>
          <p:nvPr/>
        </p:nvSpPr>
        <p:spPr bwMode="auto">
          <a:xfrm>
            <a:off x="1476375" y="4221163"/>
            <a:ext cx="3095625" cy="287337"/>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CLORURO DE ADIPÓILO</a:t>
            </a:r>
          </a:p>
        </p:txBody>
      </p:sp>
      <p:sp>
        <p:nvSpPr>
          <p:cNvPr id="400390" name="Rectangle 6"/>
          <p:cNvSpPr>
            <a:spLocks noChangeArrowheads="1"/>
          </p:cNvSpPr>
          <p:nvPr/>
        </p:nvSpPr>
        <p:spPr bwMode="auto">
          <a:xfrm>
            <a:off x="4787900" y="4149725"/>
            <a:ext cx="3095625" cy="431800"/>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HEXAMETILÉNDIAMINA</a:t>
            </a:r>
          </a:p>
        </p:txBody>
      </p:sp>
      <p:sp>
        <p:nvSpPr>
          <p:cNvPr id="400391" name="Rectangle 7"/>
          <p:cNvSpPr>
            <a:spLocks noChangeArrowheads="1"/>
          </p:cNvSpPr>
          <p:nvPr/>
        </p:nvSpPr>
        <p:spPr bwMode="auto">
          <a:xfrm>
            <a:off x="4572000" y="6200775"/>
            <a:ext cx="2087563" cy="287338"/>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NYLON-6,6</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1411" name="Picture 3" descr="http://docencia.udea.edu.co/ingenieria/moldes_inyeccion/imagenes/unidad_1/polimerizacion/imagen042.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278" y="1844824"/>
            <a:ext cx="91440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id="{03747F28-0992-4230-8AE5-ED0FE34773CE}"/>
              </a:ext>
            </a:extLst>
          </p:cNvPr>
          <p:cNvSpPr>
            <a:spLocks noChangeArrowheads="1" noChangeShapeType="1" noTextEdit="1"/>
          </p:cNvSpPr>
          <p:nvPr/>
        </p:nvSpPr>
        <p:spPr bwMode="auto">
          <a:xfrm>
            <a:off x="971550" y="377221"/>
            <a:ext cx="1042963" cy="48857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2258219" y="1219021"/>
            <a:ext cx="6767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a:solidFill>
                  <a:srgbClr val="0000FF"/>
                </a:solidFill>
              </a:rPr>
              <a:t>Pero en una planta industrial de nylon, se fabrica generalmente haciendo reaccionar el ácido adípico con la hexametiléndiamina.</a:t>
            </a:r>
            <a:r>
              <a:rPr lang="es-ES" altLang="es-MX" sz="2400">
                <a:solidFill>
                  <a:srgbClr val="0000FF"/>
                </a:solidFill>
              </a:rPr>
              <a:t> </a:t>
            </a:r>
          </a:p>
        </p:txBody>
      </p:sp>
      <p:pic>
        <p:nvPicPr>
          <p:cNvPr id="402435" name="Picture 3" descr="nylon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2997200"/>
            <a:ext cx="7004050" cy="3744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2437" name="Rectangle 5"/>
          <p:cNvSpPr>
            <a:spLocks noChangeArrowheads="1"/>
          </p:cNvSpPr>
          <p:nvPr/>
        </p:nvSpPr>
        <p:spPr bwMode="auto">
          <a:xfrm>
            <a:off x="6011863" y="4365625"/>
            <a:ext cx="2952750" cy="431800"/>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chemeClr val="bg2"/>
                </a:solidFill>
              </a:rPr>
              <a:t>HEXAMETILÉNDIAMINA</a:t>
            </a:r>
          </a:p>
        </p:txBody>
      </p:sp>
      <p:sp>
        <p:nvSpPr>
          <p:cNvPr id="402438" name="Rectangle 6"/>
          <p:cNvSpPr>
            <a:spLocks noChangeArrowheads="1"/>
          </p:cNvSpPr>
          <p:nvPr/>
        </p:nvSpPr>
        <p:spPr bwMode="auto">
          <a:xfrm>
            <a:off x="2555875" y="4437063"/>
            <a:ext cx="2520950" cy="287337"/>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chemeClr val="bg2"/>
                </a:solidFill>
              </a:rPr>
              <a:t>ÁCIDO ADIPICO</a:t>
            </a:r>
          </a:p>
        </p:txBody>
      </p:sp>
      <p:sp>
        <p:nvSpPr>
          <p:cNvPr id="402439" name="Rectangle 7"/>
          <p:cNvSpPr>
            <a:spLocks noChangeArrowheads="1"/>
          </p:cNvSpPr>
          <p:nvPr/>
        </p:nvSpPr>
        <p:spPr bwMode="auto">
          <a:xfrm>
            <a:off x="5435600" y="6381750"/>
            <a:ext cx="2159000" cy="333375"/>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chemeClr val="bg2"/>
                </a:solidFill>
              </a:rPr>
              <a:t>NYLON-6,6</a:t>
            </a:r>
          </a:p>
        </p:txBody>
      </p:sp>
      <p:pic>
        <p:nvPicPr>
          <p:cNvPr id="402440" name="Picture 8" descr="inv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2513"/>
            <a:ext cx="20875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4">
            <a:extLst>
              <a:ext uri="{FF2B5EF4-FFF2-40B4-BE49-F238E27FC236}">
                <a16:creationId xmlns:a16="http://schemas.microsoft.com/office/drawing/2014/main" id="{0DC3E7AD-CCAB-41CF-8449-DEE64F3BE582}"/>
              </a:ext>
            </a:extLst>
          </p:cNvPr>
          <p:cNvSpPr>
            <a:spLocks noChangeArrowheads="1" noChangeShapeType="1" noTextEdit="1"/>
          </p:cNvSpPr>
          <p:nvPr/>
        </p:nvSpPr>
        <p:spPr bwMode="auto">
          <a:xfrm>
            <a:off x="971550" y="377221"/>
            <a:ext cx="1042963" cy="48857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539750" y="1444536"/>
            <a:ext cx="8353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a:solidFill>
                  <a:srgbClr val="0000FF"/>
                </a:solidFill>
              </a:rPr>
              <a:t>Otra clase de nylon es el nylon-6. Es muy parecido al nylon-6,6, excepto que tiene sólo un tipo de cadena carbonada, de seis átomos de largo.</a:t>
            </a:r>
            <a:r>
              <a:rPr lang="es-ES" altLang="es-MX" sz="2400">
                <a:solidFill>
                  <a:srgbClr val="0000FF"/>
                </a:solidFill>
              </a:rPr>
              <a:t> </a:t>
            </a:r>
          </a:p>
        </p:txBody>
      </p:sp>
      <p:pic>
        <p:nvPicPr>
          <p:cNvPr id="403459" name="Picture 3" descr="nylon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84538"/>
            <a:ext cx="7885112" cy="2451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3461" name="Rectangle 5"/>
          <p:cNvSpPr>
            <a:spLocks noChangeArrowheads="1"/>
          </p:cNvSpPr>
          <p:nvPr/>
        </p:nvSpPr>
        <p:spPr bwMode="auto">
          <a:xfrm>
            <a:off x="5003800" y="5157788"/>
            <a:ext cx="2087563" cy="287337"/>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NYLON-6</a:t>
            </a:r>
          </a:p>
        </p:txBody>
      </p:sp>
      <p:sp>
        <p:nvSpPr>
          <p:cNvPr id="403462" name="Rectangle 6"/>
          <p:cNvSpPr>
            <a:spLocks noChangeArrowheads="1"/>
          </p:cNvSpPr>
          <p:nvPr/>
        </p:nvSpPr>
        <p:spPr bwMode="auto">
          <a:xfrm>
            <a:off x="684213" y="5372100"/>
            <a:ext cx="2087562" cy="287338"/>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2400" b="1">
                <a:solidFill>
                  <a:srgbClr val="0000FF"/>
                </a:solidFill>
                <a:sym typeface="Symbol" pitchFamily="18" charset="2"/>
              </a:rPr>
              <a:t></a:t>
            </a:r>
            <a:r>
              <a:rPr lang="es-ES" altLang="es-MX" sz="1800" b="1">
                <a:solidFill>
                  <a:srgbClr val="0000FF"/>
                </a:solidFill>
                <a:sym typeface="Symbol" pitchFamily="18" charset="2"/>
              </a:rPr>
              <a:t>-CAPROLACTAMA</a:t>
            </a:r>
            <a:endParaRPr lang="es-ES" altLang="es-MX" sz="1800" b="1">
              <a:solidFill>
                <a:srgbClr val="0000FF"/>
              </a:solidFill>
            </a:endParaRPr>
          </a:p>
        </p:txBody>
      </p:sp>
      <p:sp>
        <p:nvSpPr>
          <p:cNvPr id="7" name="WordArt 4">
            <a:extLst>
              <a:ext uri="{FF2B5EF4-FFF2-40B4-BE49-F238E27FC236}">
                <a16:creationId xmlns:a16="http://schemas.microsoft.com/office/drawing/2014/main" id="{5AFDD211-80A8-4FC1-AD7A-74F247B1B458}"/>
              </a:ext>
            </a:extLst>
          </p:cNvPr>
          <p:cNvSpPr>
            <a:spLocks noChangeArrowheads="1" noChangeShapeType="1" noTextEdit="1"/>
          </p:cNvSpPr>
          <p:nvPr/>
        </p:nvSpPr>
        <p:spPr bwMode="auto">
          <a:xfrm>
            <a:off x="971550" y="377221"/>
            <a:ext cx="1042963" cy="48857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611188" y="1628775"/>
            <a:ext cx="82089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400" b="1">
                <a:solidFill>
                  <a:srgbClr val="0000FF"/>
                </a:solidFill>
                <a:latin typeface="Arial" pitchFamily="34" charset="0"/>
              </a:rPr>
              <a:t>Se hace a partir del monómero caprolactama, por medio de una polimerización por apertura de anillo. El nylon-6 no se comporta de manera diferente al </a:t>
            </a:r>
            <a:br>
              <a:rPr lang="es-ES" altLang="es-MX" sz="2400" b="1">
                <a:solidFill>
                  <a:srgbClr val="0000FF"/>
                </a:solidFill>
                <a:latin typeface="Arial" pitchFamily="34" charset="0"/>
              </a:rPr>
            </a:br>
            <a:r>
              <a:rPr lang="es-ES" altLang="es-MX" sz="2400" b="1">
                <a:solidFill>
                  <a:srgbClr val="0000FF"/>
                </a:solidFill>
                <a:latin typeface="Arial" pitchFamily="34" charset="0"/>
              </a:rPr>
              <a:t>nylon-6,6. La única razón por la que se fabrican los dos tipos, es porque DuPont patentó el nylon-6,6 y otras compañías tuvieron que inventar el nylon-6 para poder entrar en el negocio del nylon.</a:t>
            </a:r>
            <a:r>
              <a:rPr lang="es-ES" altLang="es-MX" sz="2400">
                <a:solidFill>
                  <a:srgbClr val="0000FF"/>
                </a:solidFill>
                <a:latin typeface="Arial" pitchFamily="34" charset="0"/>
              </a:rPr>
              <a:t> </a:t>
            </a:r>
          </a:p>
        </p:txBody>
      </p:sp>
      <p:sp>
        <p:nvSpPr>
          <p:cNvPr id="4" name="WordArt 4">
            <a:extLst>
              <a:ext uri="{FF2B5EF4-FFF2-40B4-BE49-F238E27FC236}">
                <a16:creationId xmlns:a16="http://schemas.microsoft.com/office/drawing/2014/main" id="{ED65625B-56AD-4DBA-811C-49D50AEBBB88}"/>
              </a:ext>
            </a:extLst>
          </p:cNvPr>
          <p:cNvSpPr>
            <a:spLocks noChangeArrowheads="1" noChangeShapeType="1" noTextEdit="1"/>
          </p:cNvSpPr>
          <p:nvPr/>
        </p:nvSpPr>
        <p:spPr bwMode="auto">
          <a:xfrm>
            <a:off x="971550" y="377221"/>
            <a:ext cx="1042963" cy="488572"/>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pubs.rsc.org/services/images/RSCpubs.ePlatform.Service.FreeContent.ImageService.svc/ImageService/Articleimage/2011/RA/c1ra00469g/c1ra00469g-f2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620713"/>
            <a:ext cx="37338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http://fiehnlab.ucdavis.edu/projects/Seven_Golden_Rules/Ring-Double-Bonds/c112h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398303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381000" y="1341438"/>
            <a:ext cx="81518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El Kevlar es una poliamida, en la cual todos los grupos amida están separados por grupos </a:t>
            </a:r>
            <a:r>
              <a:rPr lang="es-ES" altLang="es-MX" sz="2400" b="1" i="1">
                <a:solidFill>
                  <a:srgbClr val="0000FF"/>
                </a:solidFill>
              </a:rPr>
              <a:t>para</a:t>
            </a:r>
            <a:r>
              <a:rPr lang="es-ES" altLang="es-MX" sz="2400" b="1">
                <a:solidFill>
                  <a:srgbClr val="0000FF"/>
                </a:solidFill>
              </a:rPr>
              <a:t>-fenileno, es decir, los grupos amida se unen al anillo fenilo en posiciones opuestas entre sí, en los carbonos 1 y 4.</a:t>
            </a:r>
            <a:r>
              <a:rPr lang="es-ES" altLang="es-MX" sz="2400">
                <a:solidFill>
                  <a:srgbClr val="0000FF"/>
                </a:solidFill>
              </a:rPr>
              <a:t> </a:t>
            </a:r>
          </a:p>
        </p:txBody>
      </p:sp>
      <p:pic>
        <p:nvPicPr>
          <p:cNvPr id="266243" name="Picture 3"/>
          <p:cNvPicPr>
            <a:picLocks noChangeAspect="1" noChangeArrowheads="1"/>
          </p:cNvPicPr>
          <p:nvPr/>
        </p:nvPicPr>
        <p:blipFill>
          <a:blip r:embed="rId3" cstate="print">
            <a:duotone>
              <a:prstClr val="black"/>
              <a:srgbClr val="0000FF">
                <a:tint val="45000"/>
                <a:satMod val="400000"/>
              </a:srgbClr>
            </a:duotone>
            <a:lum bright="-30000" contrast="56000"/>
            <a:extLst>
              <a:ext uri="{28A0092B-C50C-407E-A947-70E740481C1C}">
                <a14:useLocalDpi xmlns:a14="http://schemas.microsoft.com/office/drawing/2010/main" val="0"/>
              </a:ext>
            </a:extLst>
          </a:blip>
          <a:srcRect/>
          <a:stretch>
            <a:fillRect/>
          </a:stretch>
        </p:blipFill>
        <p:spPr bwMode="auto">
          <a:xfrm>
            <a:off x="588963" y="3348038"/>
            <a:ext cx="77343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32656562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395288" y="1380371"/>
            <a:ext cx="85693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200" b="1">
                <a:solidFill>
                  <a:srgbClr val="0000FF"/>
                </a:solidFill>
              </a:rPr>
              <a:t>El Nomex, por otra parte, posee grupos </a:t>
            </a:r>
            <a:r>
              <a:rPr lang="es-ES" altLang="es-MX" sz="2200" b="1" i="1">
                <a:solidFill>
                  <a:srgbClr val="0000FF"/>
                </a:solidFill>
              </a:rPr>
              <a:t>meta-</a:t>
            </a:r>
            <a:r>
              <a:rPr lang="es-ES" altLang="es-MX" sz="2200" b="1">
                <a:solidFill>
                  <a:srgbClr val="0000FF"/>
                </a:solidFill>
              </a:rPr>
              <a:t>fenileno, es decir, los grupos amida se unen al anillo fenilo en las posiciones 1 y 3.</a:t>
            </a:r>
            <a:r>
              <a:rPr lang="es-ES" altLang="es-MX" sz="2200">
                <a:solidFill>
                  <a:srgbClr val="0000FF"/>
                </a:solidFill>
              </a:rPr>
              <a:t> </a:t>
            </a:r>
          </a:p>
        </p:txBody>
      </p:sp>
      <p:pic>
        <p:nvPicPr>
          <p:cNvPr id="268291" name="Picture 3"/>
          <p:cNvPicPr>
            <a:picLocks noChangeAspect="1" noChangeArrowheads="1"/>
          </p:cNvPicPr>
          <p:nvPr/>
        </p:nvPicPr>
        <p:blipFill>
          <a:blip r:embed="rId3" cstate="print">
            <a:duotone>
              <a:prstClr val="black"/>
              <a:srgbClr val="0000FF">
                <a:tint val="45000"/>
                <a:satMod val="400000"/>
              </a:srgbClr>
            </a:duotone>
            <a:lum bright="-30000" contrast="54000"/>
            <a:extLst>
              <a:ext uri="{28A0092B-C50C-407E-A947-70E740481C1C}">
                <a14:useLocalDpi xmlns:a14="http://schemas.microsoft.com/office/drawing/2010/main" val="0"/>
              </a:ext>
            </a:extLst>
          </a:blip>
          <a:srcRect/>
          <a:stretch>
            <a:fillRect/>
          </a:stretch>
        </p:blipFill>
        <p:spPr bwMode="auto">
          <a:xfrm>
            <a:off x="755650" y="3141663"/>
            <a:ext cx="78882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12338068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395288" y="1052513"/>
            <a:ext cx="84248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rPr>
              <a:t>El Kevlar es un polímero altamente cristalino. Llevó mucho tiempo encontrar alguna aplicación útil para el Kevlar, dado que no era soluble en ningún disolvente. Por lo tanto, no se podía procesarlo en solución. No se derretía por debajo de los 500 </a:t>
            </a:r>
            <a:r>
              <a:rPr lang="es-ES" altLang="es-MX" b="1" baseline="30000">
                <a:solidFill>
                  <a:srgbClr val="0000FF"/>
                </a:solidFill>
              </a:rPr>
              <a:t>o</a:t>
            </a:r>
            <a:r>
              <a:rPr lang="es-ES" altLang="es-MX" b="1">
                <a:solidFill>
                  <a:srgbClr val="0000FF"/>
                </a:solidFill>
              </a:rPr>
              <a:t>C, de modo que también se descartaba el hecho de procesarlo en su estado fundido. </a:t>
            </a:r>
            <a:endParaRPr lang="es-ES" altLang="es-MX">
              <a:solidFill>
                <a:srgbClr val="0000FF"/>
              </a:solidFill>
            </a:endParaRPr>
          </a:p>
        </p:txBody>
      </p:sp>
      <p:sp>
        <p:nvSpPr>
          <p:cNvPr id="270339" name="WordArt 3"/>
          <p:cNvSpPr>
            <a:spLocks noChangeArrowheads="1" noChangeShapeType="1" noTextEdit="1"/>
          </p:cNvSpPr>
          <p:nvPr/>
        </p:nvSpPr>
        <p:spPr bwMode="auto">
          <a:xfrm>
            <a:off x="250825" y="188913"/>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pic>
        <p:nvPicPr>
          <p:cNvPr id="270340" name="Picture 10" descr="T838_1_053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068638"/>
            <a:ext cx="43148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1066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997200"/>
            <a:ext cx="2438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87" name="Text Box 6"/>
          <p:cNvSpPr txBox="1">
            <a:spLocks noChangeArrowheads="1"/>
          </p:cNvSpPr>
          <p:nvPr/>
        </p:nvSpPr>
        <p:spPr bwMode="auto">
          <a:xfrm>
            <a:off x="468313" y="1125538"/>
            <a:ext cx="828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Cuando se coloca en una vara para hilar (spining rod) en un líquido normal las moléculas son lanzadas hacia el exterior y se apartan de la varilla. Pero en un polímero líquido, las cadenas del políero se enredan alrededor de la varilla, creando el efecto de Weissenbeg  </a:t>
            </a:r>
          </a:p>
        </p:txBody>
      </p:sp>
      <p:sp>
        <p:nvSpPr>
          <p:cNvPr id="272388" name="WordArt 3"/>
          <p:cNvSpPr>
            <a:spLocks noChangeArrowheads="1" noChangeShapeType="1" noTextEdit="1"/>
          </p:cNvSpPr>
          <p:nvPr/>
        </p:nvSpPr>
        <p:spPr bwMode="auto">
          <a:xfrm>
            <a:off x="250825" y="188913"/>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30209642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4"/>
          <p:cNvSpPr>
            <a:spLocks noChangeArrowheads="1"/>
          </p:cNvSpPr>
          <p:nvPr/>
        </p:nvSpPr>
        <p:spPr bwMode="auto">
          <a:xfrm>
            <a:off x="323850" y="1196295"/>
            <a:ext cx="8497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s-ES" altLang="es-MX" b="1" dirty="0">
                <a:solidFill>
                  <a:srgbClr val="0000FF"/>
                </a:solidFill>
              </a:rPr>
              <a:t>Fue entonces cuando Stephanie </a:t>
            </a:r>
            <a:r>
              <a:rPr lang="es-ES" altLang="es-MX" b="1" dirty="0" err="1">
                <a:solidFill>
                  <a:srgbClr val="0000FF"/>
                </a:solidFill>
              </a:rPr>
              <a:t>Kwolek</a:t>
            </a:r>
            <a:r>
              <a:rPr lang="es-ES" altLang="es-MX" b="1" dirty="0">
                <a:solidFill>
                  <a:srgbClr val="0000FF"/>
                </a:solidFill>
              </a:rPr>
              <a:t> logró disolver el </a:t>
            </a:r>
            <a:r>
              <a:rPr lang="es-ES" altLang="es-MX" b="1" dirty="0" err="1">
                <a:solidFill>
                  <a:srgbClr val="0000FF"/>
                </a:solidFill>
              </a:rPr>
              <a:t>Kevlar</a:t>
            </a:r>
            <a:r>
              <a:rPr lang="es-ES" altLang="es-MX" b="1" dirty="0">
                <a:solidFill>
                  <a:srgbClr val="0000FF"/>
                </a:solidFill>
              </a:rPr>
              <a:t> (quedó una solución turbia cuando empleó ácido sulfúrico caliente)</a:t>
            </a:r>
          </a:p>
        </p:txBody>
      </p:sp>
      <p:pic>
        <p:nvPicPr>
          <p:cNvPr id="273411" name="Picture 4" descr="Stephanie Kwol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6243"/>
            <a:ext cx="2606675" cy="33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3" name="Rectangle 7"/>
          <p:cNvSpPr>
            <a:spLocks noChangeArrowheads="1"/>
          </p:cNvSpPr>
          <p:nvPr/>
        </p:nvSpPr>
        <p:spPr bwMode="auto">
          <a:xfrm>
            <a:off x="3094379" y="5933189"/>
            <a:ext cx="23791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s-ES" altLang="es-MX" b="1" dirty="0">
                <a:solidFill>
                  <a:srgbClr val="0000FF"/>
                </a:solidFill>
              </a:rPr>
              <a:t>Stephanie </a:t>
            </a:r>
            <a:r>
              <a:rPr lang="es-ES" altLang="es-MX" b="1" dirty="0" err="1">
                <a:solidFill>
                  <a:srgbClr val="0000FF"/>
                </a:solidFill>
              </a:rPr>
              <a:t>Kwolek</a:t>
            </a:r>
            <a:endParaRPr lang="es-ES" altLang="es-MX" b="1" dirty="0">
              <a:solidFill>
                <a:srgbClr val="0000FF"/>
              </a:solidFill>
            </a:endParaRPr>
          </a:p>
          <a:p>
            <a:pPr algn="ctr" eaLnBrk="1" hangingPunct="1"/>
            <a:r>
              <a:rPr lang="es-ES" altLang="es-MX" b="1" dirty="0">
                <a:solidFill>
                  <a:srgbClr val="0000FF"/>
                </a:solidFill>
              </a:rPr>
              <a:t>1923 - 2014</a:t>
            </a:r>
          </a:p>
        </p:txBody>
      </p:sp>
      <p:sp>
        <p:nvSpPr>
          <p:cNvPr id="273414" name="WordArt 3"/>
          <p:cNvSpPr>
            <a:spLocks noChangeArrowheads="1" noChangeShapeType="1" noTextEdit="1"/>
          </p:cNvSpPr>
          <p:nvPr/>
        </p:nvSpPr>
        <p:spPr bwMode="auto">
          <a:xfrm>
            <a:off x="250825" y="188913"/>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pic>
        <p:nvPicPr>
          <p:cNvPr id="263170" name="Picture 2" descr="Stephanie Kwol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132856"/>
            <a:ext cx="409575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717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395288" y="2263775"/>
            <a:ext cx="61198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a:solidFill>
                  <a:srgbClr val="0000FF"/>
                </a:solidFill>
                <a:latin typeface="Tahoma" pitchFamily="34" charset="0"/>
              </a:rPr>
              <a:t>Las aramidas pertenecen a una familia de nylons, incluyendo el Nomex y el Kevlar. El </a:t>
            </a:r>
            <a:r>
              <a:rPr lang="es-ES" altLang="es-MX" sz="2400" b="1">
                <a:solidFill>
                  <a:srgbClr val="0000FF"/>
                </a:solidFill>
              </a:rPr>
              <a:t>Kevlar</a:t>
            </a:r>
            <a:r>
              <a:rPr lang="es-ES" altLang="es-MX" sz="2400" b="1">
                <a:solidFill>
                  <a:srgbClr val="0000FF"/>
                </a:solidFill>
                <a:latin typeface="Tahoma" pitchFamily="34" charset="0"/>
              </a:rPr>
              <a:t> se utiliza para hacer objetos tales como chalecos a prueba de balas y neumáticos de bicicleta resistentes a las pinchaduras. </a:t>
            </a:r>
          </a:p>
        </p:txBody>
      </p:sp>
      <p:pic>
        <p:nvPicPr>
          <p:cNvPr id="276483" name="Picture 3" descr="BP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916113"/>
            <a:ext cx="1905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WordArt 4"/>
          <p:cNvSpPr>
            <a:spLocks noChangeArrowheads="1" noChangeShapeType="1" noTextEdit="1"/>
          </p:cNvSpPr>
          <p:nvPr/>
        </p:nvSpPr>
        <p:spPr bwMode="auto">
          <a:xfrm>
            <a:off x="381000" y="304800"/>
            <a:ext cx="3124200" cy="990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25233040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Trucks%20Openc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404813"/>
            <a:ext cx="42576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Rectangle 3"/>
          <p:cNvSpPr>
            <a:spLocks noChangeArrowheads="1"/>
          </p:cNvSpPr>
          <p:nvPr/>
        </p:nvSpPr>
        <p:spPr bwMode="auto">
          <a:xfrm>
            <a:off x="395288" y="5157788"/>
            <a:ext cx="8569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b="1">
                <a:solidFill>
                  <a:srgbClr val="0000FF"/>
                </a:solidFill>
              </a:rPr>
              <a:t>Las mezclas de Nomex y de Kevlar se utilizan para hacer ropas anti-llama. El Nomex es el que protege de morir quemados a los conductores de grandes camiones y de tractores, en el caso de que sus trajes se incendien. </a:t>
            </a:r>
            <a:endParaRPr lang="es-ES" altLang="es-MX">
              <a:solidFill>
                <a:srgbClr val="0000FF"/>
              </a:solidFill>
            </a:endParaRPr>
          </a:p>
        </p:txBody>
      </p:sp>
      <p:sp>
        <p:nvSpPr>
          <p:cNvPr id="278532" name="WordArt 4"/>
          <p:cNvSpPr>
            <a:spLocks noChangeArrowheads="1" noChangeShapeType="1" noTextEdit="1"/>
          </p:cNvSpPr>
          <p:nvPr/>
        </p:nvSpPr>
        <p:spPr bwMode="auto">
          <a:xfrm>
            <a:off x="381000" y="304800"/>
            <a:ext cx="2390775" cy="747713"/>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pic>
        <p:nvPicPr>
          <p:cNvPr id="278533" name="Picture 5" descr="safety%20train%20op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412875"/>
            <a:ext cx="23399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3141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539750" y="5300663"/>
            <a:ext cx="83169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rPr>
              <a:t>Los sistemas de supresión de fuego pueden llegara reducir el riesgo de fuego en las llantas de los camiones y en algunas minas se llegan a usar sprays de agua para reducir las temperaturas de las llantas, al transportar la carga en distancias grandes</a:t>
            </a:r>
          </a:p>
        </p:txBody>
      </p:sp>
      <p:pic>
        <p:nvPicPr>
          <p:cNvPr id="280579" name="Picture 3" descr="cras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55733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0" name="WordArt 4"/>
          <p:cNvSpPr>
            <a:spLocks noChangeArrowheads="1" noChangeShapeType="1" noTextEdit="1"/>
          </p:cNvSpPr>
          <p:nvPr/>
        </p:nvSpPr>
        <p:spPr bwMode="auto">
          <a:xfrm>
            <a:off x="381000" y="304800"/>
            <a:ext cx="2390775" cy="676275"/>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26640819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imdf27072001062357a"/>
          <p:cNvPicPr>
            <a:picLocks noChangeAspect="1" noChangeArrowheads="1"/>
          </p:cNvPicPr>
          <p:nvPr/>
        </p:nvPicPr>
        <p:blipFill>
          <a:blip r:embed="rId3">
            <a:extLst>
              <a:ext uri="{28A0092B-C50C-407E-A947-70E740481C1C}">
                <a14:useLocalDpi xmlns:a14="http://schemas.microsoft.com/office/drawing/2010/main" val="0"/>
              </a:ext>
            </a:extLst>
          </a:blip>
          <a:srcRect r="2362" b="3348"/>
          <a:stretch>
            <a:fillRect/>
          </a:stretch>
        </p:blipFill>
        <p:spPr bwMode="auto">
          <a:xfrm>
            <a:off x="3995738" y="1557338"/>
            <a:ext cx="492125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Rectangle 3"/>
          <p:cNvSpPr>
            <a:spLocks noChangeArrowheads="1"/>
          </p:cNvSpPr>
          <p:nvPr/>
        </p:nvSpPr>
        <p:spPr bwMode="auto">
          <a:xfrm>
            <a:off x="755650" y="5229225"/>
            <a:ext cx="81724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b="1">
                <a:solidFill>
                  <a:srgbClr val="0000FF"/>
                </a:solidFill>
              </a:rPr>
              <a:t>Los polímeros juegan otro papel en esos inmensos camiones, bajo la forma de elastómeros con los cuales se fabrican sus gigantescos neumáticos</a:t>
            </a:r>
            <a:r>
              <a:rPr lang="es-ES" altLang="es-MX">
                <a:solidFill>
                  <a:srgbClr val="0000FF"/>
                </a:solidFill>
              </a:rPr>
              <a:t> </a:t>
            </a:r>
          </a:p>
        </p:txBody>
      </p:sp>
      <p:sp>
        <p:nvSpPr>
          <p:cNvPr id="282628" name="WordArt 4"/>
          <p:cNvSpPr>
            <a:spLocks noChangeArrowheads="1" noChangeShapeType="1" noTextEdit="1"/>
          </p:cNvSpPr>
          <p:nvPr/>
        </p:nvSpPr>
        <p:spPr bwMode="auto">
          <a:xfrm>
            <a:off x="381000" y="304800"/>
            <a:ext cx="2319338" cy="60325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pic>
        <p:nvPicPr>
          <p:cNvPr id="282629" name="Picture 5" descr="t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916113"/>
            <a:ext cx="16573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7990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1692275" y="1341438"/>
            <a:ext cx="5472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rPr>
              <a:t>Las mezclas de Nomex-Kevlar también protegen a los bomberos. </a:t>
            </a:r>
          </a:p>
        </p:txBody>
      </p:sp>
      <p:pic>
        <p:nvPicPr>
          <p:cNvPr id="284675" name="Picture 3" descr="nomex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420938"/>
            <a:ext cx="24923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6" name="Picture 4" descr="fuego-bomberos-ll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141663"/>
            <a:ext cx="2808287"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WordArt 5"/>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1825120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620713"/>
            <a:ext cx="4752975" cy="13779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59" name="CuadroTexto 4"/>
          <p:cNvSpPr txBox="1">
            <a:spLocks noChangeArrowheads="1"/>
          </p:cNvSpPr>
          <p:nvPr/>
        </p:nvSpPr>
        <p:spPr bwMode="auto">
          <a:xfrm>
            <a:off x="5435600" y="955675"/>
            <a:ext cx="2401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dirty="0">
                <a:solidFill>
                  <a:srgbClr val="0000FF"/>
                </a:solidFill>
                <a:latin typeface="Arial" pitchFamily="34" charset="0"/>
              </a:rPr>
              <a:t>CARBOHIDRATOS</a:t>
            </a:r>
          </a:p>
          <a:p>
            <a:pPr algn="ctr" eaLnBrk="1" hangingPunct="1"/>
            <a:r>
              <a:rPr lang="es-MX" altLang="es-MX" sz="2000" dirty="0">
                <a:solidFill>
                  <a:srgbClr val="0000FF"/>
                </a:solidFill>
                <a:latin typeface="Arial" pitchFamily="34" charset="0"/>
              </a:rPr>
              <a:t>CELULOSA</a:t>
            </a:r>
          </a:p>
        </p:txBody>
      </p:sp>
      <p:pic>
        <p:nvPicPr>
          <p:cNvPr id="45060" name="Picture 2" descr="https://upload.wikimedia.org/wikipedia/commons/thumb/3/3f/Silk_fibroin_primary_structure.svg/862px-Silk_fibroin_primary_struc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36838"/>
            <a:ext cx="4752975" cy="1489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1" name="CuadroTexto 6"/>
          <p:cNvSpPr txBox="1">
            <a:spLocks noChangeArrowheads="1"/>
          </p:cNvSpPr>
          <p:nvPr/>
        </p:nvSpPr>
        <p:spPr bwMode="auto">
          <a:xfrm>
            <a:off x="5651500" y="3068638"/>
            <a:ext cx="167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a:solidFill>
                  <a:srgbClr val="0000FF"/>
                </a:solidFill>
                <a:latin typeface="Arial" pitchFamily="34" charset="0"/>
              </a:rPr>
              <a:t>PROTEINAS</a:t>
            </a:r>
          </a:p>
          <a:p>
            <a:pPr algn="ctr" eaLnBrk="1" hangingPunct="1"/>
            <a:r>
              <a:rPr lang="es-MX" altLang="es-MX" sz="2000">
                <a:solidFill>
                  <a:srgbClr val="0000FF"/>
                </a:solidFill>
                <a:latin typeface="Arial" pitchFamily="34" charset="0"/>
              </a:rPr>
              <a:t>FIBROÍNA</a:t>
            </a:r>
          </a:p>
        </p:txBody>
      </p:sp>
      <p:pic>
        <p:nvPicPr>
          <p:cNvPr id="45062" name="Picture 2" descr="DNA%20chromos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457700"/>
            <a:ext cx="1962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3"/>
          <p:cNvSpPr txBox="1">
            <a:spLocks noChangeArrowheads="1"/>
          </p:cNvSpPr>
          <p:nvPr/>
        </p:nvSpPr>
        <p:spPr bwMode="auto">
          <a:xfrm>
            <a:off x="5140325" y="4862513"/>
            <a:ext cx="3255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dirty="0">
                <a:solidFill>
                  <a:srgbClr val="0000FF"/>
                </a:solidFill>
                <a:latin typeface="Arial" pitchFamily="34" charset="0"/>
                <a:cs typeface="Arial" pitchFamily="34" charset="0"/>
              </a:rPr>
              <a:t>ÁCIDOS NUCLEÍCOS</a:t>
            </a:r>
            <a:br>
              <a:rPr lang="es-MX" altLang="es-MX" sz="2000" dirty="0">
                <a:solidFill>
                  <a:srgbClr val="0000FF"/>
                </a:solidFill>
                <a:latin typeface="Arial" pitchFamily="34" charset="0"/>
                <a:cs typeface="Arial" pitchFamily="34" charset="0"/>
              </a:rPr>
            </a:br>
            <a:r>
              <a:rPr lang="es-MX" altLang="es-MX" sz="2000" dirty="0">
                <a:solidFill>
                  <a:srgbClr val="0000FF"/>
                </a:solidFill>
                <a:latin typeface="Arial" pitchFamily="34" charset="0"/>
                <a:cs typeface="Arial" pitchFamily="34" charset="0"/>
              </a:rPr>
              <a:t>(Estructura de un gene, la cual está constituida por una cadena de ADN</a:t>
            </a:r>
            <a:endParaRPr lang="es-ES" altLang="es-MX" sz="2000" dirty="0">
              <a:solidFill>
                <a:srgbClr val="0000FF"/>
              </a:solidFill>
              <a:latin typeface="Arial" pitchFamily="34" charset="0"/>
              <a:cs typeface="Arial" pitchFamily="34" charset="0"/>
            </a:endParaRPr>
          </a:p>
        </p:txBody>
      </p:sp>
      <p:sp>
        <p:nvSpPr>
          <p:cNvPr id="45064" name="CuadroTexto 9"/>
          <p:cNvSpPr txBox="1">
            <a:spLocks noChangeArrowheads="1"/>
          </p:cNvSpPr>
          <p:nvPr/>
        </p:nvSpPr>
        <p:spPr bwMode="auto">
          <a:xfrm>
            <a:off x="3492500" y="188913"/>
            <a:ext cx="226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a:latin typeface="Arial" pitchFamily="34" charset="0"/>
              </a:rPr>
              <a:t>BIOMOLÉCULAS</a:t>
            </a:r>
          </a:p>
        </p:txBody>
      </p:sp>
      <p:sp>
        <p:nvSpPr>
          <p:cNvPr id="10" name="Rectangle 2">
            <a:extLst>
              <a:ext uri="{FF2B5EF4-FFF2-40B4-BE49-F238E27FC236}">
                <a16:creationId xmlns:a16="http://schemas.microsoft.com/office/drawing/2014/main" id="{CE55DD1B-F593-49FE-B2F0-129BFFEC86D7}"/>
              </a:ext>
            </a:extLst>
          </p:cNvPr>
          <p:cNvSpPr>
            <a:spLocks noChangeArrowheads="1"/>
          </p:cNvSpPr>
          <p:nvPr/>
        </p:nvSpPr>
        <p:spPr bwMode="auto">
          <a:xfrm>
            <a:off x="663575" y="208756"/>
            <a:ext cx="7924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b="1" dirty="0" err="1">
                <a:solidFill>
                  <a:srgbClr val="0000FF"/>
                </a:solidFill>
                <a:latin typeface="Verdana" pitchFamily="34" charset="0"/>
              </a:rPr>
              <a:t>Polímeros</a:t>
            </a:r>
            <a:r>
              <a:rPr lang="en-US" altLang="es-MX" b="1" dirty="0">
                <a:solidFill>
                  <a:srgbClr val="0000FF"/>
                </a:solidFill>
                <a:latin typeface="Verdana" pitchFamily="34" charset="0"/>
              </a:rPr>
              <a:t> </a:t>
            </a:r>
            <a:r>
              <a:rPr lang="en-US" altLang="es-MX" b="1" dirty="0" err="1">
                <a:solidFill>
                  <a:srgbClr val="0000FF"/>
                </a:solidFill>
                <a:latin typeface="Verdana" pitchFamily="34" charset="0"/>
              </a:rPr>
              <a:t>Orgánicos</a:t>
            </a:r>
            <a:r>
              <a:rPr lang="en-US" altLang="es-MX" b="1" dirty="0">
                <a:solidFill>
                  <a:srgbClr val="0000FF"/>
                </a:solidFill>
                <a:latin typeface="Verdana" pitchFamily="34" charset="0"/>
              </a:rPr>
              <a:t> </a:t>
            </a:r>
            <a:r>
              <a:rPr lang="en-US" altLang="es-MX" b="1" dirty="0" err="1">
                <a:solidFill>
                  <a:srgbClr val="0000FF"/>
                </a:solidFill>
                <a:latin typeface="Verdana" pitchFamily="34" charset="0"/>
              </a:rPr>
              <a:t>Naturales</a:t>
            </a:r>
            <a:endParaRPr lang="en-US" altLang="es-MX" b="1" dirty="0">
              <a:solidFill>
                <a:srgbClr val="0000FF"/>
              </a:solidFill>
              <a:latin typeface="Verdana"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CuadroTexto 1"/>
          <p:cNvSpPr txBox="1">
            <a:spLocks noChangeArrowheads="1"/>
          </p:cNvSpPr>
          <p:nvPr/>
        </p:nvSpPr>
        <p:spPr bwMode="auto">
          <a:xfrm>
            <a:off x="539750" y="2924175"/>
            <a:ext cx="76739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3600" b="1">
                <a:solidFill>
                  <a:srgbClr val="0000FF"/>
                </a:solidFill>
                <a:latin typeface="Arial" pitchFamily="34" charset="0"/>
              </a:rPr>
              <a:t>¿POR RAZÓN SON DIFERENTES</a:t>
            </a:r>
            <a:br>
              <a:rPr lang="es-MX" altLang="es-MX" sz="3600" b="1">
                <a:solidFill>
                  <a:srgbClr val="0000FF"/>
                </a:solidFill>
                <a:latin typeface="Arial" pitchFamily="34" charset="0"/>
              </a:rPr>
            </a:br>
            <a:r>
              <a:rPr lang="es-MX" altLang="es-MX" sz="3600" b="1">
                <a:solidFill>
                  <a:srgbClr val="0000FF"/>
                </a:solidFill>
                <a:latin typeface="Arial" pitchFamily="34" charset="0"/>
              </a:rPr>
              <a:t> LOS NYLONS A LAS ARAMIDAS?</a:t>
            </a:r>
          </a:p>
        </p:txBody>
      </p:sp>
    </p:spTree>
    <p:extLst>
      <p:ext uri="{BB962C8B-B14F-4D97-AF65-F5344CB8AC3E}">
        <p14:creationId xmlns:p14="http://schemas.microsoft.com/office/powerpoint/2010/main" val="4399659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900113" y="1477874"/>
            <a:ext cx="73437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a:solidFill>
                  <a:srgbClr val="0000FF"/>
                </a:solidFill>
                <a:latin typeface="Tahoma" pitchFamily="34" charset="0"/>
              </a:rPr>
              <a:t>Las aramidas se utilizan en forma de fibras. Forman fibras aún mejores que las poliamidas no aromáticas, como el nylon 6,6.</a:t>
            </a:r>
            <a:r>
              <a:rPr lang="es-ES" altLang="es-MX" sz="2400">
                <a:solidFill>
                  <a:srgbClr val="0000FF"/>
                </a:solidFill>
                <a:latin typeface="Tahoma" pitchFamily="34" charset="0"/>
              </a:rPr>
              <a:t> </a:t>
            </a:r>
          </a:p>
        </p:txBody>
      </p:sp>
      <p:pic>
        <p:nvPicPr>
          <p:cNvPr id="287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3068638"/>
            <a:ext cx="6931025" cy="230981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7748"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8862922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468313" y="1196975"/>
            <a:ext cx="799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a:solidFill>
                  <a:srgbClr val="0000FF"/>
                </a:solidFill>
              </a:rPr>
              <a:t>CONFORMACIONES DE LAS AMIDAS </a:t>
            </a:r>
            <a:endParaRPr lang="es-ES" altLang="es-MX" sz="2400">
              <a:solidFill>
                <a:srgbClr val="0000FF"/>
              </a:solidFill>
            </a:endParaRPr>
          </a:p>
        </p:txBody>
      </p:sp>
      <p:pic>
        <p:nvPicPr>
          <p:cNvPr id="2887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989138"/>
            <a:ext cx="7223125" cy="21463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8772"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
        <p:nvSpPr>
          <p:cNvPr id="288773" name="Rectangle 5"/>
          <p:cNvSpPr>
            <a:spLocks noChangeArrowheads="1"/>
          </p:cNvSpPr>
          <p:nvPr/>
        </p:nvSpPr>
        <p:spPr bwMode="auto">
          <a:xfrm>
            <a:off x="1476375" y="4724400"/>
            <a:ext cx="6913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La misma molécula de la amida se puede interconvertrir entre las conformaciones </a:t>
            </a:r>
            <a:r>
              <a:rPr lang="es-ES" altLang="es-MX" sz="2400" b="1" i="1">
                <a:solidFill>
                  <a:srgbClr val="0000FF"/>
                </a:solidFill>
              </a:rPr>
              <a:t>cis</a:t>
            </a:r>
            <a:r>
              <a:rPr lang="es-ES" altLang="es-MX" sz="2400" b="1">
                <a:solidFill>
                  <a:srgbClr val="0000FF"/>
                </a:solidFill>
              </a:rPr>
              <a:t> y </a:t>
            </a:r>
            <a:r>
              <a:rPr lang="es-ES" altLang="es-MX" sz="2400" b="1" i="1">
                <a:solidFill>
                  <a:srgbClr val="0000FF"/>
                </a:solidFill>
              </a:rPr>
              <a:t>trans</a:t>
            </a:r>
            <a:r>
              <a:rPr lang="es-ES" altLang="es-MX" sz="2400" b="1">
                <a:solidFill>
                  <a:srgbClr val="0000FF"/>
                </a:solidFill>
              </a:rPr>
              <a:t>, originando una pequeña energía.</a:t>
            </a:r>
            <a:r>
              <a:rPr lang="es-ES" altLang="es-MX" sz="2400">
                <a:solidFill>
                  <a:srgbClr val="0000FF"/>
                </a:solidFill>
              </a:rPr>
              <a:t> </a:t>
            </a:r>
          </a:p>
        </p:txBody>
      </p:sp>
    </p:spTree>
    <p:extLst>
      <p:ext uri="{BB962C8B-B14F-4D97-AF65-F5344CB8AC3E}">
        <p14:creationId xmlns:p14="http://schemas.microsoft.com/office/powerpoint/2010/main" val="18107864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395288" y="1268413"/>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400" b="1">
                <a:solidFill>
                  <a:srgbClr val="0000FF"/>
                </a:solidFill>
                <a:latin typeface="Arial" pitchFamily="34" charset="0"/>
              </a:rPr>
              <a:t>En las poliamidas también existen las conformaciones </a:t>
            </a:r>
            <a:r>
              <a:rPr lang="es-ES" altLang="es-MX" sz="2400" b="1" i="1">
                <a:solidFill>
                  <a:srgbClr val="0000FF"/>
                </a:solidFill>
                <a:latin typeface="Arial" pitchFamily="34" charset="0"/>
              </a:rPr>
              <a:t>cis</a:t>
            </a:r>
            <a:r>
              <a:rPr lang="es-ES" altLang="es-MX" sz="2400" b="1">
                <a:solidFill>
                  <a:srgbClr val="0000FF"/>
                </a:solidFill>
                <a:latin typeface="Arial" pitchFamily="34" charset="0"/>
              </a:rPr>
              <a:t> y </a:t>
            </a:r>
            <a:r>
              <a:rPr lang="es-ES" altLang="es-MX" sz="2400" b="1" i="1">
                <a:solidFill>
                  <a:srgbClr val="0000FF"/>
                </a:solidFill>
                <a:latin typeface="Arial" pitchFamily="34" charset="0"/>
              </a:rPr>
              <a:t>trans</a:t>
            </a:r>
            <a:r>
              <a:rPr lang="es-ES" altLang="es-MX" sz="2400" b="1">
                <a:solidFill>
                  <a:srgbClr val="0000FF"/>
                </a:solidFill>
                <a:latin typeface="Arial" pitchFamily="34" charset="0"/>
              </a:rPr>
              <a:t>. </a:t>
            </a:r>
          </a:p>
        </p:txBody>
      </p:sp>
      <p:pic>
        <p:nvPicPr>
          <p:cNvPr id="289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349500"/>
            <a:ext cx="6305550" cy="210185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9796"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
        <p:nvSpPr>
          <p:cNvPr id="289797" name="Rectangle 5"/>
          <p:cNvSpPr>
            <a:spLocks noChangeArrowheads="1"/>
          </p:cNvSpPr>
          <p:nvPr/>
        </p:nvSpPr>
        <p:spPr bwMode="auto">
          <a:xfrm>
            <a:off x="684213" y="4797425"/>
            <a:ext cx="8064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Cuando en una poliamida todos los grupos amida están en su conformación trans, como por ejemplo en el nylon 6,6, el polímero se estira completamente en una línea recta.</a:t>
            </a:r>
            <a:r>
              <a:rPr lang="es-ES" altLang="es-MX" sz="2400">
                <a:solidFill>
                  <a:srgbClr val="0000FF"/>
                </a:solidFill>
              </a:rPr>
              <a:t> </a:t>
            </a:r>
          </a:p>
        </p:txBody>
      </p:sp>
    </p:spTree>
    <p:extLst>
      <p:ext uri="{BB962C8B-B14F-4D97-AF65-F5344CB8AC3E}">
        <p14:creationId xmlns:p14="http://schemas.microsoft.com/office/powerpoint/2010/main" val="19826080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827088" y="1196975"/>
            <a:ext cx="77771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Pero lamentablemente, siempre existen unos pocos enlaces amida en la conformación </a:t>
            </a:r>
            <a:r>
              <a:rPr lang="es-ES" altLang="es-MX" sz="2400" b="1" i="1">
                <a:solidFill>
                  <a:srgbClr val="0000FF"/>
                </a:solidFill>
              </a:rPr>
              <a:t>cis</a:t>
            </a:r>
            <a:r>
              <a:rPr lang="es-ES" altLang="es-MX" sz="2400" b="1">
                <a:solidFill>
                  <a:srgbClr val="0000FF"/>
                </a:solidFill>
              </a:rPr>
              <a:t>. Por ello las cadenas del nylon 6.6 nunca llegan a estar completamente extendidas.</a:t>
            </a:r>
            <a:r>
              <a:rPr lang="es-ES" altLang="es-MX" sz="2400">
                <a:solidFill>
                  <a:srgbClr val="0000FF"/>
                </a:solidFill>
              </a:rPr>
              <a:t> </a:t>
            </a:r>
          </a:p>
        </p:txBody>
      </p:sp>
      <p:pic>
        <p:nvPicPr>
          <p:cNvPr id="290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2852738"/>
            <a:ext cx="6845300" cy="3844925"/>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0820"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29016278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684213" y="1125538"/>
            <a:ext cx="79930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Esto es exactamente lo que deseamos para las fibras, porque las cadenas largas y completamente extendidas se empaquetan más adecuadamente, dando lugar a la forma cristalina que caracteriza a las fibras. </a:t>
            </a:r>
          </a:p>
        </p:txBody>
      </p:sp>
      <p:pic>
        <p:nvPicPr>
          <p:cNvPr id="291843" name="Picture 3" descr="algmerc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933825"/>
            <a:ext cx="238918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4" name="Picture 4" descr="grafica_n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284538"/>
            <a:ext cx="29718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5" name="WordArt 5"/>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24356884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179388" y="836613"/>
            <a:ext cx="8748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400" b="1">
                <a:solidFill>
                  <a:srgbClr val="0000FF"/>
                </a:solidFill>
                <a:latin typeface="Arial" pitchFamily="34" charset="0"/>
              </a:rPr>
              <a:t>En el Kevlar, no es posible que la molécula adopte la conformación cis, por los Hidrógenos de los grupos aromáticos</a:t>
            </a:r>
          </a:p>
        </p:txBody>
      </p:sp>
      <p:pic>
        <p:nvPicPr>
          <p:cNvPr id="292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133600"/>
            <a:ext cx="5819775" cy="40005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2868" name="WordArt 4"/>
          <p:cNvSpPr>
            <a:spLocks noChangeArrowheads="1" noChangeShapeType="1" noTextEdit="1"/>
          </p:cNvSpPr>
          <p:nvPr/>
        </p:nvSpPr>
        <p:spPr bwMode="auto">
          <a:xfrm>
            <a:off x="179388" y="188913"/>
            <a:ext cx="2105025" cy="495300"/>
          </a:xfrm>
          <a:prstGeom prst="rect">
            <a:avLst/>
          </a:prstGeom>
        </p:spPr>
        <p:txBody>
          <a:bodyPr wrap="none" fromWordArt="1">
            <a:prstTxWarp prst="textPlain">
              <a:avLst>
                <a:gd name="adj" fmla="val 50000"/>
              </a:avLst>
            </a:prstTxWarp>
          </a:bodyPr>
          <a:lstStyle/>
          <a:p>
            <a:pPr algn="ctr"/>
            <a:r>
              <a:rPr lang="es-MX" sz="2800" kern="10" dirty="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16213714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 Box 2"/>
          <p:cNvSpPr txBox="1">
            <a:spLocks noChangeArrowheads="1"/>
          </p:cNvSpPr>
          <p:nvPr/>
        </p:nvSpPr>
        <p:spPr bwMode="auto">
          <a:xfrm>
            <a:off x="323850" y="1268413"/>
            <a:ext cx="8353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000" b="1">
                <a:solidFill>
                  <a:srgbClr val="0000FF"/>
                </a:solidFill>
                <a:latin typeface="Arial" pitchFamily="34" charset="0"/>
              </a:rPr>
              <a:t>Veamos ésto más de cerca:</a:t>
            </a:r>
            <a:endParaRPr lang="es-ES" altLang="es-MX" sz="2000">
              <a:solidFill>
                <a:srgbClr val="0000FF"/>
              </a:solidFill>
              <a:latin typeface="Arial" pitchFamily="34" charset="0"/>
            </a:endParaRPr>
          </a:p>
        </p:txBody>
      </p:sp>
      <p:pic>
        <p:nvPicPr>
          <p:cNvPr id="293891" name="Picture 3"/>
          <p:cNvPicPr>
            <a:picLocks noChangeAspect="1" noChangeArrowheads="1"/>
          </p:cNvPicPr>
          <p:nvPr/>
        </p:nvPicPr>
        <p:blipFill>
          <a:blip r:embed="rId2">
            <a:duotone>
              <a:prstClr val="black"/>
              <a:srgbClr val="0000FF">
                <a:tint val="45000"/>
                <a:satMod val="400000"/>
              </a:srgbClr>
            </a:duotone>
            <a:lum bright="-33000" contrast="43000"/>
            <a:extLst>
              <a:ext uri="{28A0092B-C50C-407E-A947-70E740481C1C}">
                <a14:useLocalDpi xmlns:a14="http://schemas.microsoft.com/office/drawing/2010/main" val="0"/>
              </a:ext>
            </a:extLst>
          </a:blip>
          <a:srcRect/>
          <a:stretch>
            <a:fillRect/>
          </a:stretch>
        </p:blipFill>
        <p:spPr bwMode="auto">
          <a:xfrm>
            <a:off x="1116013" y="1916113"/>
            <a:ext cx="6805612" cy="4703762"/>
          </a:xfrm>
          <a:prstGeom prst="rect">
            <a:avLst/>
          </a:prstGeom>
          <a:solidFill>
            <a:schemeClr val="tx1"/>
          </a:solidFill>
          <a:ln>
            <a:noFill/>
          </a:ln>
          <a:extLst/>
        </p:spPr>
      </p:pic>
      <p:sp>
        <p:nvSpPr>
          <p:cNvPr id="293892" name="WordArt 4"/>
          <p:cNvSpPr>
            <a:spLocks noChangeArrowheads="1" noChangeShapeType="1" noTextEdit="1"/>
          </p:cNvSpPr>
          <p:nvPr/>
        </p:nvSpPr>
        <p:spPr bwMode="auto">
          <a:xfrm>
            <a:off x="381000" y="1524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21667918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2"/>
          <p:cNvSpPr txBox="1">
            <a:spLocks noChangeArrowheads="1"/>
          </p:cNvSpPr>
          <p:nvPr/>
        </p:nvSpPr>
        <p:spPr bwMode="auto">
          <a:xfrm>
            <a:off x="1187450" y="1268413"/>
            <a:ext cx="6953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400" b="1">
                <a:solidFill>
                  <a:srgbClr val="0000FF"/>
                </a:solidFill>
                <a:latin typeface="Arial" pitchFamily="34" charset="0"/>
              </a:rPr>
              <a:t>De modo que la conformación </a:t>
            </a:r>
            <a:r>
              <a:rPr lang="es-ES" altLang="es-MX" sz="2400" b="1" i="1">
                <a:solidFill>
                  <a:srgbClr val="0000FF"/>
                </a:solidFill>
                <a:latin typeface="Arial" pitchFamily="34" charset="0"/>
              </a:rPr>
              <a:t>trans</a:t>
            </a:r>
            <a:r>
              <a:rPr lang="es-ES" altLang="es-MX" sz="2400" b="1">
                <a:solidFill>
                  <a:srgbClr val="0000FF"/>
                </a:solidFill>
                <a:latin typeface="Arial" pitchFamily="34" charset="0"/>
              </a:rPr>
              <a:t> es la que se encuentra generalmente.</a:t>
            </a:r>
            <a:endParaRPr lang="es-ES" altLang="es-MX" sz="2400">
              <a:solidFill>
                <a:srgbClr val="0000FF"/>
              </a:solidFill>
              <a:latin typeface="Arial" pitchFamily="34" charset="0"/>
            </a:endParaRPr>
          </a:p>
        </p:txBody>
      </p:sp>
      <p:pic>
        <p:nvPicPr>
          <p:cNvPr id="294915" name="Picture 3"/>
          <p:cNvPicPr>
            <a:picLocks noChangeAspect="1" noChangeArrowheads="1"/>
          </p:cNvPicPr>
          <p:nvPr/>
        </p:nvPicPr>
        <p:blipFill>
          <a:blip r:embed="rId2">
            <a:duotone>
              <a:prstClr val="black"/>
              <a:srgbClr val="0000FF">
                <a:tint val="45000"/>
                <a:satMod val="400000"/>
              </a:srgbClr>
            </a:duotone>
            <a:lum bright="-43000" contrast="43000"/>
            <a:extLst>
              <a:ext uri="{28A0092B-C50C-407E-A947-70E740481C1C}">
                <a14:useLocalDpi xmlns:a14="http://schemas.microsoft.com/office/drawing/2010/main" val="0"/>
              </a:ext>
            </a:extLst>
          </a:blip>
          <a:srcRect/>
          <a:stretch>
            <a:fillRect/>
          </a:stretch>
        </p:blipFill>
        <p:spPr bwMode="auto">
          <a:xfrm>
            <a:off x="611188" y="2636838"/>
            <a:ext cx="814705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13473235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395288" y="1117600"/>
            <a:ext cx="85693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1800" b="1">
                <a:solidFill>
                  <a:srgbClr val="0000FF"/>
                </a:solidFill>
                <a:latin typeface="Tahoma" pitchFamily="34" charset="0"/>
              </a:rPr>
              <a:t>Los anillos fenilos de las cadenas adyacentes se acomodan muy fácil y cuidadosamente uno encima de otro, lo que hace al polímero aún más cristalino, y sus fibras más resistentes.</a:t>
            </a:r>
            <a:r>
              <a:rPr lang="es-ES" altLang="es-MX" sz="1800">
                <a:solidFill>
                  <a:srgbClr val="0000FF"/>
                </a:solidFill>
                <a:latin typeface="Tahoma" pitchFamily="34" charset="0"/>
              </a:rPr>
              <a:t> </a:t>
            </a:r>
          </a:p>
        </p:txBody>
      </p:sp>
      <p:pic>
        <p:nvPicPr>
          <p:cNvPr id="295939" name="Picture 3"/>
          <p:cNvPicPr>
            <a:picLocks noChangeAspect="1" noChangeArrowheads="1"/>
          </p:cNvPicPr>
          <p:nvPr/>
        </p:nvPicPr>
        <p:blipFill>
          <a:blip r:embed="rId2">
            <a:duotone>
              <a:prstClr val="black"/>
              <a:srgbClr val="0000FF">
                <a:tint val="45000"/>
                <a:satMod val="400000"/>
              </a:srgbClr>
            </a:duotone>
            <a:lum bright="-33000" contrast="76000"/>
            <a:extLst>
              <a:ext uri="{28A0092B-C50C-407E-A947-70E740481C1C}">
                <a14:useLocalDpi xmlns:a14="http://schemas.microsoft.com/office/drawing/2010/main" val="0"/>
              </a:ext>
            </a:extLst>
          </a:blip>
          <a:srcRect/>
          <a:stretch>
            <a:fillRect/>
          </a:stretch>
        </p:blipFill>
        <p:spPr bwMode="auto">
          <a:xfrm>
            <a:off x="1619250" y="2276475"/>
            <a:ext cx="63341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0"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74960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5" descr="vacas%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492375"/>
            <a:ext cx="2570162"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p:cNvSpPr txBox="1">
            <a:spLocks noChangeArrowheads="1"/>
          </p:cNvSpPr>
          <p:nvPr/>
        </p:nvSpPr>
        <p:spPr bwMode="auto">
          <a:xfrm>
            <a:off x="323850" y="404813"/>
            <a:ext cx="6437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3 REINOS DE LA NATURALEZA:</a:t>
            </a:r>
            <a:endParaRPr lang="es-ES" altLang="es-MX" b="1">
              <a:solidFill>
                <a:srgbClr val="0000FF"/>
              </a:solidFill>
              <a:latin typeface="Arial" pitchFamily="34" charset="0"/>
            </a:endParaRPr>
          </a:p>
        </p:txBody>
      </p:sp>
      <p:sp>
        <p:nvSpPr>
          <p:cNvPr id="18436" name="Text Box 7"/>
          <p:cNvSpPr txBox="1">
            <a:spLocks noChangeArrowheads="1"/>
          </p:cNvSpPr>
          <p:nvPr/>
        </p:nvSpPr>
        <p:spPr bwMode="auto">
          <a:xfrm>
            <a:off x="3563938" y="1052513"/>
            <a:ext cx="2074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a:solidFill>
                  <a:srgbClr val="0000FF"/>
                </a:solidFill>
                <a:latin typeface="Arial" pitchFamily="34" charset="0"/>
              </a:rPr>
              <a:t>ANIMAL</a:t>
            </a:r>
            <a:endParaRPr lang="es-ES" altLang="es-MX" sz="4000">
              <a:solidFill>
                <a:srgbClr val="0000FF"/>
              </a:solidFill>
              <a:latin typeface="Arial" pitchFamily="34" charset="0"/>
            </a:endParaRPr>
          </a:p>
        </p:txBody>
      </p:sp>
      <p:pic>
        <p:nvPicPr>
          <p:cNvPr id="18437" name="Picture 10" descr="cozu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700213"/>
            <a:ext cx="3098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221163"/>
            <a:ext cx="32131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082" name="Grupo 5"/>
          <p:cNvGrpSpPr>
            <a:grpSpLocks/>
          </p:cNvGrpSpPr>
          <p:nvPr/>
        </p:nvGrpSpPr>
        <p:grpSpPr bwMode="auto">
          <a:xfrm>
            <a:off x="177800" y="55563"/>
            <a:ext cx="8748713" cy="6783387"/>
            <a:chOff x="177928" y="-43378"/>
            <a:chExt cx="8748464" cy="6783392"/>
          </a:xfrm>
        </p:grpSpPr>
        <p:sp>
          <p:nvSpPr>
            <p:cNvPr id="46083" name="CuadroTexto 3"/>
            <p:cNvSpPr txBox="1">
              <a:spLocks noChangeArrowheads="1"/>
            </p:cNvSpPr>
            <p:nvPr/>
          </p:nvSpPr>
          <p:spPr bwMode="auto">
            <a:xfrm>
              <a:off x="2881909" y="-43378"/>
              <a:ext cx="3459888"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b="1" dirty="0">
                  <a:solidFill>
                    <a:srgbClr val="0000FF"/>
                  </a:solidFill>
                  <a:latin typeface="Arial" pitchFamily="34" charset="0"/>
                </a:rPr>
                <a:t>PRODUCTOS NATURALES</a:t>
              </a:r>
            </a:p>
            <a:p>
              <a:pPr algn="ctr" eaLnBrk="1" hangingPunct="1"/>
              <a:r>
                <a:rPr lang="es-MX" altLang="es-MX" sz="2000" b="1" dirty="0">
                  <a:solidFill>
                    <a:srgbClr val="0000FF"/>
                  </a:solidFill>
                  <a:latin typeface="Arial" pitchFamily="34" charset="0"/>
                </a:rPr>
                <a:t>Metabolitos primarios</a:t>
              </a:r>
            </a:p>
          </p:txBody>
        </p:sp>
        <p:pic>
          <p:nvPicPr>
            <p:cNvPr id="46084" name="Picture 2" descr="https://upload.wikimedia.org/wikipedia/commons/thumb/0/0a/Building_blocks_of_life.png/1280px-Building_blocks_of_lif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28" y="588750"/>
              <a:ext cx="8748464" cy="615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CuadroTexto 4"/>
            <p:cNvSpPr txBox="1">
              <a:spLocks noChangeArrowheads="1"/>
            </p:cNvSpPr>
            <p:nvPr/>
          </p:nvSpPr>
          <p:spPr bwMode="auto">
            <a:xfrm>
              <a:off x="395536" y="2132856"/>
              <a:ext cx="1204176" cy="26161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100" b="1">
                  <a:latin typeface="Arial" pitchFamily="34" charset="0"/>
                </a:rPr>
                <a:t>AMINOÁCIDOS</a:t>
              </a:r>
            </a:p>
          </p:txBody>
        </p:sp>
        <p:sp>
          <p:nvSpPr>
            <p:cNvPr id="46086" name="CuadroTexto 6"/>
            <p:cNvSpPr txBox="1">
              <a:spLocks noChangeArrowheads="1"/>
            </p:cNvSpPr>
            <p:nvPr/>
          </p:nvSpPr>
          <p:spPr bwMode="auto">
            <a:xfrm>
              <a:off x="7236296" y="2168842"/>
              <a:ext cx="1368152" cy="26161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NUCLEOBASES</a:t>
              </a:r>
            </a:p>
          </p:txBody>
        </p:sp>
        <p:sp>
          <p:nvSpPr>
            <p:cNvPr id="46087" name="CuadroTexto 7"/>
            <p:cNvSpPr txBox="1">
              <a:spLocks noChangeArrowheads="1"/>
            </p:cNvSpPr>
            <p:nvPr/>
          </p:nvSpPr>
          <p:spPr bwMode="auto">
            <a:xfrm>
              <a:off x="4499992" y="2168842"/>
              <a:ext cx="1438576" cy="26161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CARBOHIDRATOS</a:t>
              </a:r>
            </a:p>
          </p:txBody>
        </p:sp>
        <p:sp>
          <p:nvSpPr>
            <p:cNvPr id="46088" name="CuadroTexto 8"/>
            <p:cNvSpPr txBox="1">
              <a:spLocks noChangeArrowheads="1"/>
            </p:cNvSpPr>
            <p:nvPr/>
          </p:nvSpPr>
          <p:spPr bwMode="auto">
            <a:xfrm>
              <a:off x="2339752" y="2048217"/>
              <a:ext cx="1152128" cy="43088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ÁCIDOS</a:t>
              </a:r>
              <a:br>
                <a:rPr lang="es-MX" altLang="es-MX" sz="1100" b="1">
                  <a:latin typeface="Arial" pitchFamily="34" charset="0"/>
                </a:rPr>
              </a:br>
              <a:r>
                <a:rPr lang="es-MX" altLang="es-MX" sz="1100" b="1">
                  <a:latin typeface="Arial" pitchFamily="34" charset="0"/>
                </a:rPr>
                <a:t> GRASOS</a:t>
              </a:r>
            </a:p>
          </p:txBody>
        </p:sp>
        <p:sp>
          <p:nvSpPr>
            <p:cNvPr id="46089" name="CuadroTexto 9"/>
            <p:cNvSpPr txBox="1">
              <a:spLocks noChangeArrowheads="1"/>
            </p:cNvSpPr>
            <p:nvPr/>
          </p:nvSpPr>
          <p:spPr bwMode="auto">
            <a:xfrm>
              <a:off x="3995936" y="3533577"/>
              <a:ext cx="1152128" cy="261610"/>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GLICEROL</a:t>
              </a:r>
            </a:p>
          </p:txBody>
        </p:sp>
        <p:sp>
          <p:nvSpPr>
            <p:cNvPr id="46090" name="CuadroTexto 10"/>
            <p:cNvSpPr txBox="1">
              <a:spLocks noChangeArrowheads="1"/>
            </p:cNvSpPr>
            <p:nvPr/>
          </p:nvSpPr>
          <p:spPr bwMode="auto">
            <a:xfrm>
              <a:off x="5436096" y="3448938"/>
              <a:ext cx="1224136" cy="430887"/>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MONO-</a:t>
              </a:r>
              <a:br>
                <a:rPr lang="es-MX" altLang="es-MX" sz="1100" b="1">
                  <a:latin typeface="Arial" pitchFamily="34" charset="0"/>
                </a:rPr>
              </a:br>
              <a:r>
                <a:rPr lang="es-MX" altLang="es-MX" sz="1100" b="1">
                  <a:latin typeface="Arial" pitchFamily="34" charset="0"/>
                </a:rPr>
                <a:t>SACÁRIDOS</a:t>
              </a:r>
            </a:p>
          </p:txBody>
        </p:sp>
        <p:sp>
          <p:nvSpPr>
            <p:cNvPr id="46091" name="CuadroTexto 11"/>
            <p:cNvSpPr txBox="1">
              <a:spLocks noChangeArrowheads="1"/>
            </p:cNvSpPr>
            <p:nvPr/>
          </p:nvSpPr>
          <p:spPr bwMode="auto">
            <a:xfrm>
              <a:off x="7308304" y="3536693"/>
              <a:ext cx="1224136" cy="261610"/>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NUCLEÓTIDOS</a:t>
              </a:r>
            </a:p>
          </p:txBody>
        </p:sp>
        <p:sp>
          <p:nvSpPr>
            <p:cNvPr id="46092" name="CuadroTexto 12"/>
            <p:cNvSpPr txBox="1">
              <a:spLocks noChangeArrowheads="1"/>
            </p:cNvSpPr>
            <p:nvPr/>
          </p:nvSpPr>
          <p:spPr bwMode="auto">
            <a:xfrm>
              <a:off x="375576" y="5013176"/>
              <a:ext cx="1224136" cy="26161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PROTEÍNAS</a:t>
              </a:r>
            </a:p>
          </p:txBody>
        </p:sp>
        <p:sp>
          <p:nvSpPr>
            <p:cNvPr id="46093" name="CuadroTexto 15"/>
            <p:cNvSpPr txBox="1">
              <a:spLocks noChangeArrowheads="1"/>
            </p:cNvSpPr>
            <p:nvPr/>
          </p:nvSpPr>
          <p:spPr bwMode="auto">
            <a:xfrm>
              <a:off x="2231740" y="5013176"/>
              <a:ext cx="1332148" cy="26161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FOSFOLÍPIDOS</a:t>
              </a:r>
            </a:p>
          </p:txBody>
        </p:sp>
        <p:sp>
          <p:nvSpPr>
            <p:cNvPr id="46094" name="CuadroTexto 16"/>
            <p:cNvSpPr txBox="1">
              <a:spLocks noChangeArrowheads="1"/>
            </p:cNvSpPr>
            <p:nvPr/>
          </p:nvSpPr>
          <p:spPr bwMode="auto">
            <a:xfrm>
              <a:off x="4611853" y="4959823"/>
              <a:ext cx="1224136" cy="4308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POLÍ-</a:t>
              </a:r>
              <a:br>
                <a:rPr lang="es-MX" altLang="es-MX" sz="1100" b="1">
                  <a:latin typeface="Arial" pitchFamily="34" charset="0"/>
                </a:rPr>
              </a:br>
              <a:r>
                <a:rPr lang="es-MX" altLang="es-MX" sz="1100" b="1">
                  <a:latin typeface="Arial" pitchFamily="34" charset="0"/>
                </a:rPr>
                <a:t>SACÁRIDOS</a:t>
              </a:r>
            </a:p>
          </p:txBody>
        </p:sp>
        <p:sp>
          <p:nvSpPr>
            <p:cNvPr id="46095" name="CuadroTexto 17"/>
            <p:cNvSpPr txBox="1">
              <a:spLocks noChangeArrowheads="1"/>
            </p:cNvSpPr>
            <p:nvPr/>
          </p:nvSpPr>
          <p:spPr bwMode="auto">
            <a:xfrm>
              <a:off x="7276440" y="5044461"/>
              <a:ext cx="1224136" cy="26161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1100" b="1">
                  <a:latin typeface="Arial" pitchFamily="34" charset="0"/>
                </a:rPr>
                <a:t>ADN Y ARN</a:t>
              </a:r>
            </a:p>
          </p:txBody>
        </p:sp>
      </p:gr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1403350" y="1443038"/>
            <a:ext cx="6858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a:solidFill>
                  <a:srgbClr val="0000FF"/>
                </a:solidFill>
              </a:rPr>
              <a:t>Pero hay otro polímero capaz de estirarse aún mejor, el polietileno de peso molecular ultraalto. Incluso sustituyó al Kevlar en la confección de chalecos a prueba de balas</a:t>
            </a:r>
            <a:r>
              <a:rPr lang="es-ES" altLang="es-MX" sz="2400">
                <a:solidFill>
                  <a:srgbClr val="0000FF"/>
                </a:solidFill>
              </a:rPr>
              <a:t> </a:t>
            </a:r>
          </a:p>
        </p:txBody>
      </p:sp>
      <p:pic>
        <p:nvPicPr>
          <p:cNvPr id="296963" name="Picture 3" descr="fibers"/>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3348038" y="3716338"/>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WordArt 4"/>
          <p:cNvSpPr>
            <a:spLocks noChangeArrowheads="1" noChangeShapeType="1" noTextEdit="1"/>
          </p:cNvSpPr>
          <p:nvPr/>
        </p:nvSpPr>
        <p:spPr bwMode="auto">
          <a:xfrm>
            <a:off x="381000" y="304800"/>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spTree>
    <p:extLst>
      <p:ext uri="{BB962C8B-B14F-4D97-AF65-F5344CB8AC3E}">
        <p14:creationId xmlns:p14="http://schemas.microsoft.com/office/powerpoint/2010/main" val="32078119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p:cNvSpPr>
            <a:spLocks noChangeArrowheads="1"/>
          </p:cNvSpPr>
          <p:nvPr/>
        </p:nvSpPr>
        <p:spPr bwMode="auto">
          <a:xfrm>
            <a:off x="395288" y="1557338"/>
            <a:ext cx="8351837"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800" b="1">
                <a:solidFill>
                  <a:srgbClr val="0000FF"/>
                </a:solidFill>
              </a:rPr>
              <a:t>Las fibras poliméricas, están constituídas por un polímero cuyas cadenas están extendidas en línea recta (o casi recta) una al lado de la otra a lo largo de un mismo eje, tal como se observa en la figura:</a:t>
            </a:r>
            <a:r>
              <a:rPr lang="es-ES" altLang="es-MX" sz="2800">
                <a:solidFill>
                  <a:srgbClr val="0000FF"/>
                </a:solidFill>
              </a:rPr>
              <a:t> </a:t>
            </a:r>
          </a:p>
        </p:txBody>
      </p:sp>
      <p:pic>
        <p:nvPicPr>
          <p:cNvPr id="297987" name="Picture 5" descr="fibe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91000"/>
            <a:ext cx="8310563" cy="11477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988" name="WordArt 4"/>
          <p:cNvSpPr>
            <a:spLocks noChangeArrowheads="1" noChangeShapeType="1" noTextEdit="1"/>
          </p:cNvSpPr>
          <p:nvPr/>
        </p:nvSpPr>
        <p:spPr bwMode="auto">
          <a:xfrm>
            <a:off x="447675" y="561975"/>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FIBRAS</a:t>
            </a:r>
          </a:p>
        </p:txBody>
      </p:sp>
    </p:spTree>
    <p:extLst>
      <p:ext uri="{BB962C8B-B14F-4D97-AF65-F5344CB8AC3E}">
        <p14:creationId xmlns:p14="http://schemas.microsoft.com/office/powerpoint/2010/main" val="32000821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ChangeArrowheads="1"/>
          </p:cNvSpPr>
          <p:nvPr/>
        </p:nvSpPr>
        <p:spPr bwMode="auto">
          <a:xfrm>
            <a:off x="685800" y="11430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rPr>
              <a:t>El nylon-6,6 se empaqueta formando fibras cristalinas.</a:t>
            </a:r>
            <a:r>
              <a:rPr lang="es-ES" altLang="es-MX" sz="2400">
                <a:solidFill>
                  <a:srgbClr val="0000FF"/>
                </a:solidFill>
              </a:rPr>
              <a:t> </a:t>
            </a:r>
          </a:p>
        </p:txBody>
      </p:sp>
      <p:pic>
        <p:nvPicPr>
          <p:cNvPr id="299011" name="Picture 4" descr="fiber02"/>
          <p:cNvPicPr>
            <a:picLocks noChangeAspect="1" noChangeArrowheads="1"/>
          </p:cNvPicPr>
          <p:nvPr/>
        </p:nvPicPr>
        <p:blipFill>
          <a:blip r:embed="rId2">
            <a:extLst>
              <a:ext uri="{28A0092B-C50C-407E-A947-70E740481C1C}">
                <a14:useLocalDpi xmlns:a14="http://schemas.microsoft.com/office/drawing/2010/main" val="0"/>
              </a:ext>
            </a:extLst>
          </a:blip>
          <a:srcRect b="20197"/>
          <a:stretch>
            <a:fillRect/>
          </a:stretch>
        </p:blipFill>
        <p:spPr bwMode="auto">
          <a:xfrm>
            <a:off x="1676400" y="2667000"/>
            <a:ext cx="6459538" cy="259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9012" name="WordArt 4"/>
          <p:cNvSpPr>
            <a:spLocks noChangeArrowheads="1" noChangeShapeType="1" noTextEdit="1"/>
          </p:cNvSpPr>
          <p:nvPr/>
        </p:nvSpPr>
        <p:spPr bwMode="auto">
          <a:xfrm>
            <a:off x="447675" y="257175"/>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FIBRAS</a:t>
            </a:r>
          </a:p>
        </p:txBody>
      </p:sp>
    </p:spTree>
    <p:extLst>
      <p:ext uri="{BB962C8B-B14F-4D97-AF65-F5344CB8AC3E}">
        <p14:creationId xmlns:p14="http://schemas.microsoft.com/office/powerpoint/2010/main" val="19800091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762000" y="1056154"/>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dirty="0">
                <a:solidFill>
                  <a:srgbClr val="0000FF"/>
                </a:solidFill>
              </a:rPr>
              <a:t>Los enlaces por puente de hidrógeno y otras interacciones secundarias entre cadenas individuales, mantienen fuertemente unidas a las cadenas poliméricas. Tan fuerte, que éstas no apetecen particularmente deslizarse una sobre otra. </a:t>
            </a:r>
            <a:endParaRPr lang="es-ES" altLang="es-MX" sz="2400" dirty="0">
              <a:solidFill>
                <a:srgbClr val="0000FF"/>
              </a:solidFill>
            </a:endParaRPr>
          </a:p>
        </p:txBody>
      </p:sp>
      <p:pic>
        <p:nvPicPr>
          <p:cNvPr id="300035" name="Picture 3" descr="nylon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276600"/>
            <a:ext cx="274161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6" name="WordArt 4"/>
          <p:cNvSpPr>
            <a:spLocks noChangeArrowheads="1" noChangeShapeType="1" noTextEdit="1"/>
          </p:cNvSpPr>
          <p:nvPr/>
        </p:nvSpPr>
        <p:spPr bwMode="auto">
          <a:xfrm>
            <a:off x="447675" y="457200"/>
            <a:ext cx="2133600" cy="6096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FIBRAS</a:t>
            </a:r>
          </a:p>
        </p:txBody>
      </p:sp>
    </p:spTree>
    <p:extLst>
      <p:ext uri="{BB962C8B-B14F-4D97-AF65-F5344CB8AC3E}">
        <p14:creationId xmlns:p14="http://schemas.microsoft.com/office/powerpoint/2010/main" val="189289562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457200" y="10668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dirty="0">
                <a:solidFill>
                  <a:srgbClr val="0000FF"/>
                </a:solidFill>
              </a:rPr>
              <a:t>Esto significa que cuando usted estira las fibras de nylon, no se extienden mucho, si es que lo hacen. Lo cual explica por qué las fibras son ideales para emplearlas en hilos y sogas.</a:t>
            </a:r>
            <a:r>
              <a:rPr lang="es-ES" altLang="es-MX" sz="2400" dirty="0">
                <a:solidFill>
                  <a:srgbClr val="0000FF"/>
                </a:solidFill>
              </a:rPr>
              <a:t> </a:t>
            </a:r>
          </a:p>
        </p:txBody>
      </p:sp>
      <p:pic>
        <p:nvPicPr>
          <p:cNvPr id="301059" name="Picture 4" descr="knot-double-sheet-bend-blue-backdrop-orange-and-blue-nylon-rope-1-AJ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71800"/>
            <a:ext cx="250825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0" name="Picture 5" descr="Hi Fly Kites, Howick, South Africa. Buy kite online in kite online shop. See images of Nylon Line. Pictures of kite accessories - image of Nylon Line. Nylon Lin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380682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WordArt 4"/>
          <p:cNvSpPr>
            <a:spLocks noChangeArrowheads="1" noChangeShapeType="1" noTextEdit="1"/>
          </p:cNvSpPr>
          <p:nvPr/>
        </p:nvSpPr>
        <p:spPr bwMode="auto">
          <a:xfrm>
            <a:off x="468313" y="300038"/>
            <a:ext cx="2133600" cy="6096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FIBRAS</a:t>
            </a:r>
          </a:p>
        </p:txBody>
      </p:sp>
    </p:spTree>
    <p:extLst>
      <p:ext uri="{BB962C8B-B14F-4D97-AF65-F5344CB8AC3E}">
        <p14:creationId xmlns:p14="http://schemas.microsoft.com/office/powerpoint/2010/main" val="37584238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7" descr="http://www.essentialchemicalindustry.org/images/stories/530_Polymers/Polymers_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565400"/>
            <a:ext cx="800576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Rectangle 1"/>
          <p:cNvSpPr>
            <a:spLocks noChangeArrowheads="1"/>
          </p:cNvSpPr>
          <p:nvPr/>
        </p:nvSpPr>
        <p:spPr bwMode="auto">
          <a:xfrm>
            <a:off x="273050" y="501650"/>
            <a:ext cx="8653463" cy="18478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r>
              <a:rPr lang="es-ES" altLang="es-MX" sz="2400" dirty="0">
                <a:solidFill>
                  <a:srgbClr val="0000FF"/>
                </a:solidFill>
                <a:latin typeface="inherit"/>
              </a:rPr>
              <a:t>Despu</a:t>
            </a:r>
            <a:r>
              <a:rPr lang="es-ES" altLang="es-MX" sz="2400" dirty="0">
                <a:solidFill>
                  <a:srgbClr val="0000FF"/>
                </a:solidFill>
              </a:rPr>
              <a:t>é</a:t>
            </a:r>
            <a:r>
              <a:rPr lang="es-ES" altLang="es-MX" sz="2400" dirty="0">
                <a:solidFill>
                  <a:srgbClr val="0000FF"/>
                </a:solidFill>
                <a:latin typeface="inherit"/>
              </a:rPr>
              <a:t>s de estirar para hacer una fibra, las regiones de cristalitos son alineadas a lo largo del eje de la fibra, y esto a</a:t>
            </a:r>
            <a:r>
              <a:rPr lang="es-ES" altLang="es-MX" sz="2400" dirty="0">
                <a:solidFill>
                  <a:srgbClr val="0000FF"/>
                </a:solidFill>
              </a:rPr>
              <a:t>ñ</a:t>
            </a:r>
            <a:r>
              <a:rPr lang="es-ES" altLang="es-MX" sz="2400" dirty="0">
                <a:solidFill>
                  <a:srgbClr val="0000FF"/>
                </a:solidFill>
                <a:latin typeface="inherit"/>
              </a:rPr>
              <a:t>ade fuerza a la misma. Despu</a:t>
            </a:r>
            <a:r>
              <a:rPr lang="es-ES" altLang="es-MX" sz="2400" dirty="0">
                <a:solidFill>
                  <a:srgbClr val="0000FF"/>
                </a:solidFill>
              </a:rPr>
              <a:t>é</a:t>
            </a:r>
            <a:r>
              <a:rPr lang="es-ES" altLang="es-MX" sz="2400" dirty="0">
                <a:solidFill>
                  <a:srgbClr val="0000FF"/>
                </a:solidFill>
                <a:latin typeface="inherit"/>
              </a:rPr>
              <a:t>s de haber sido extruido y estirado, las mol</a:t>
            </a:r>
            <a:r>
              <a:rPr lang="es-ES" altLang="es-MX" sz="2400" dirty="0">
                <a:solidFill>
                  <a:srgbClr val="0000FF"/>
                </a:solidFill>
              </a:rPr>
              <a:t>é</a:t>
            </a:r>
            <a:r>
              <a:rPr lang="es-ES" altLang="es-MX" sz="2400" dirty="0">
                <a:solidFill>
                  <a:srgbClr val="0000FF"/>
                </a:solidFill>
                <a:latin typeface="inherit"/>
              </a:rPr>
              <a:t>culas de pol</a:t>
            </a:r>
            <a:r>
              <a:rPr lang="es-ES" altLang="es-MX" sz="2400" dirty="0">
                <a:solidFill>
                  <a:srgbClr val="0000FF"/>
                </a:solidFill>
              </a:rPr>
              <a:t>í</a:t>
            </a:r>
            <a:r>
              <a:rPr lang="es-ES" altLang="es-MX" sz="2400" dirty="0">
                <a:solidFill>
                  <a:srgbClr val="0000FF"/>
                </a:solidFill>
                <a:latin typeface="inherit"/>
              </a:rPr>
              <a:t>mero se alinean en la direcci</a:t>
            </a:r>
            <a:r>
              <a:rPr lang="es-ES" altLang="es-MX" sz="2400" dirty="0">
                <a:solidFill>
                  <a:srgbClr val="0000FF"/>
                </a:solidFill>
              </a:rPr>
              <a:t>ó</a:t>
            </a:r>
            <a:r>
              <a:rPr lang="es-ES" altLang="es-MX" sz="2400" dirty="0">
                <a:solidFill>
                  <a:srgbClr val="0000FF"/>
                </a:solidFill>
                <a:latin typeface="inherit"/>
              </a:rPr>
              <a:t>n de la fibra. </a:t>
            </a:r>
            <a:endParaRPr lang="es-ES" altLang="es-MX" sz="2400" dirty="0">
              <a:solidFill>
                <a:srgbClr val="0000FF"/>
              </a:solidFill>
            </a:endParaRPr>
          </a:p>
        </p:txBody>
      </p:sp>
      <p:sp>
        <p:nvSpPr>
          <p:cNvPr id="302084" name="Rectángulo 1"/>
          <p:cNvSpPr>
            <a:spLocks noChangeArrowheads="1"/>
          </p:cNvSpPr>
          <p:nvPr/>
        </p:nvSpPr>
        <p:spPr bwMode="auto">
          <a:xfrm>
            <a:off x="4611688" y="3925888"/>
            <a:ext cx="101123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MX">
                <a:solidFill>
                  <a:srgbClr val="0000FF"/>
                </a:solidFill>
                <a:latin typeface="inherit"/>
              </a:rPr>
              <a:t>tensión</a:t>
            </a:r>
            <a:endParaRPr lang="es-MX" altLang="es-MX">
              <a:solidFill>
                <a:srgbClr val="0000FF"/>
              </a:solidFill>
            </a:endParaRPr>
          </a:p>
        </p:txBody>
      </p:sp>
    </p:spTree>
    <p:extLst>
      <p:ext uri="{BB962C8B-B14F-4D97-AF65-F5344CB8AC3E}">
        <p14:creationId xmlns:p14="http://schemas.microsoft.com/office/powerpoint/2010/main" val="382775990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s://www2.chemistry.msu.edu/faculty/reusch/virttxtjml/Images2/2icyna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68" y="1700808"/>
            <a:ext cx="2110023" cy="1766000"/>
          </a:xfrm>
          <a:prstGeom prst="rect">
            <a:avLst/>
          </a:prstGeom>
          <a:noFill/>
          <a:extLst>
            <a:ext uri="{909E8E84-426E-40DD-AFC4-6F175D3DCCD1}">
              <a14:hiddenFill xmlns:a14="http://schemas.microsoft.com/office/drawing/2010/main">
                <a:solidFill>
                  <a:srgbClr val="FFFFFF"/>
                </a:solidFill>
              </a14:hiddenFill>
            </a:ext>
          </a:extLst>
        </p:spPr>
      </p:pic>
      <p:pic>
        <p:nvPicPr>
          <p:cNvPr id="263172" name="Picture 4" descr="https://www2.chemistry.msu.edu/faculty/reusch/virttxtjml/Images2/spande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828622"/>
            <a:ext cx="3312368" cy="134334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074705" y="3466808"/>
            <a:ext cx="2160240" cy="954107"/>
          </a:xfrm>
          <a:prstGeom prst="rect">
            <a:avLst/>
          </a:prstGeom>
        </p:spPr>
        <p:txBody>
          <a:bodyPr wrap="square">
            <a:spAutoFit/>
          </a:bodyPr>
          <a:lstStyle/>
          <a:p>
            <a:pPr algn="ctr"/>
            <a:r>
              <a:rPr lang="es-MX" sz="2800" dirty="0" err="1">
                <a:solidFill>
                  <a:srgbClr val="0000FF"/>
                </a:solidFill>
              </a:rPr>
              <a:t>PoliuretanoSpandex</a:t>
            </a:r>
            <a:endParaRPr lang="es-MX" sz="2800" dirty="0">
              <a:solidFill>
                <a:srgbClr val="0000FF"/>
              </a:solidFill>
            </a:endParaRPr>
          </a:p>
        </p:txBody>
      </p:sp>
      <p:sp>
        <p:nvSpPr>
          <p:cNvPr id="3" name="2 Rectángulo"/>
          <p:cNvSpPr/>
          <p:nvPr/>
        </p:nvSpPr>
        <p:spPr>
          <a:xfrm>
            <a:off x="3131840" y="1828622"/>
            <a:ext cx="1887055" cy="400110"/>
          </a:xfrm>
          <a:prstGeom prst="rect">
            <a:avLst/>
          </a:prstGeom>
        </p:spPr>
        <p:txBody>
          <a:bodyPr wrap="none">
            <a:spAutoFit/>
          </a:bodyPr>
          <a:lstStyle/>
          <a:p>
            <a:r>
              <a:rPr lang="es-MX" dirty="0">
                <a:solidFill>
                  <a:srgbClr val="0000FF"/>
                </a:solidFill>
              </a:rPr>
              <a:t>HOCH</a:t>
            </a:r>
            <a:r>
              <a:rPr lang="es-MX" baseline="-25000" dirty="0">
                <a:solidFill>
                  <a:srgbClr val="0000FF"/>
                </a:solidFill>
              </a:rPr>
              <a:t>2</a:t>
            </a:r>
            <a:r>
              <a:rPr lang="es-MX" dirty="0">
                <a:solidFill>
                  <a:srgbClr val="0000FF"/>
                </a:solidFill>
              </a:rPr>
              <a:t>CH</a:t>
            </a:r>
            <a:r>
              <a:rPr lang="es-MX" baseline="-25000" dirty="0">
                <a:solidFill>
                  <a:srgbClr val="0000FF"/>
                </a:solidFill>
              </a:rPr>
              <a:t>2</a:t>
            </a:r>
            <a:r>
              <a:rPr lang="es-MX" dirty="0">
                <a:solidFill>
                  <a:srgbClr val="0000FF"/>
                </a:solidFill>
              </a:rPr>
              <a:t>OH</a:t>
            </a:r>
          </a:p>
        </p:txBody>
      </p:sp>
      <p:cxnSp>
        <p:nvCxnSpPr>
          <p:cNvPr id="5" name="4 Conector recto de flecha"/>
          <p:cNvCxnSpPr/>
          <p:nvPr/>
        </p:nvCxnSpPr>
        <p:spPr>
          <a:xfrm>
            <a:off x="2843808" y="2500296"/>
            <a:ext cx="2520280"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609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2 Rectángulo"/>
          <p:cNvSpPr>
            <a:spLocks noChangeArrowheads="1"/>
          </p:cNvSpPr>
          <p:nvPr/>
        </p:nvSpPr>
        <p:spPr bwMode="auto">
          <a:xfrm>
            <a:off x="339725" y="260350"/>
            <a:ext cx="84248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MX" dirty="0">
                <a:solidFill>
                  <a:srgbClr val="0000FF"/>
                </a:solidFill>
              </a:rPr>
              <a:t>El </a:t>
            </a:r>
            <a:r>
              <a:rPr lang="es-MX" b="1" dirty="0">
                <a:solidFill>
                  <a:srgbClr val="0000FF"/>
                </a:solidFill>
              </a:rPr>
              <a:t>traje LZR Racer</a:t>
            </a:r>
            <a:r>
              <a:rPr lang="es-MX" dirty="0">
                <a:solidFill>
                  <a:srgbClr val="0000FF"/>
                </a:solidFill>
              </a:rPr>
              <a:t> (que se pronuncia como "láser") es una línea de alta gama de trajes de baño fabricados por </a:t>
            </a:r>
            <a:r>
              <a:rPr lang="es-MX" dirty="0" err="1">
                <a:solidFill>
                  <a:srgbClr val="0000FF"/>
                </a:solidFill>
              </a:rPr>
              <a:t>Speedo</a:t>
            </a:r>
            <a:r>
              <a:rPr lang="es-MX" dirty="0">
                <a:solidFill>
                  <a:srgbClr val="0000FF"/>
                </a:solidFill>
              </a:rPr>
              <a:t> con una tela de trajes de baño de alta tecnología compuesta por un tejido de un polímero:</a:t>
            </a:r>
            <a:br>
              <a:rPr lang="es-MX" dirty="0">
                <a:solidFill>
                  <a:srgbClr val="0000FF"/>
                </a:solidFill>
              </a:rPr>
            </a:br>
            <a:r>
              <a:rPr lang="es-MX" b="1" dirty="0" err="1">
                <a:solidFill>
                  <a:srgbClr val="0000FF"/>
                </a:solidFill>
              </a:rPr>
              <a:t>elastano</a:t>
            </a:r>
            <a:r>
              <a:rPr lang="es-MX" b="1" dirty="0">
                <a:solidFill>
                  <a:srgbClr val="0000FF"/>
                </a:solidFill>
              </a:rPr>
              <a:t> - nylon y poliuretano</a:t>
            </a:r>
            <a:r>
              <a:rPr lang="es-MX" dirty="0">
                <a:solidFill>
                  <a:srgbClr val="0000FF"/>
                </a:solidFill>
              </a:rPr>
              <a:t> . </a:t>
            </a:r>
          </a:p>
        </p:txBody>
      </p:sp>
      <p:pic>
        <p:nvPicPr>
          <p:cNvPr id="193539" name="Picture 6" descr="http://www.theage.com.au/ffximage/2008/02/12/swimwear_team_4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916832"/>
            <a:ext cx="684053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2" descr="https://upload.wikimedia.org/wikipedia/commons/thumb/4/4c/Spandex_fiber.jpg/800px-Spandex_fi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351" y="2060848"/>
            <a:ext cx="16954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1191300" y="5661248"/>
            <a:ext cx="6984776" cy="707886"/>
          </a:xfrm>
          <a:prstGeom prst="rect">
            <a:avLst/>
          </a:prstGeom>
        </p:spPr>
        <p:txBody>
          <a:bodyPr wrap="square">
            <a:spAutoFit/>
          </a:bodyPr>
          <a:lstStyle/>
          <a:p>
            <a:pPr algn="just"/>
            <a:r>
              <a:rPr lang="es-MX" dirty="0">
                <a:solidFill>
                  <a:srgbClr val="0000FF"/>
                </a:solidFill>
              </a:rPr>
              <a:t>La línea fue lanzada el 13 de febrero de 2008. La tecnología está patentada en Portugal y protegida en todo el mundo.</a:t>
            </a:r>
          </a:p>
        </p:txBody>
      </p:sp>
    </p:spTree>
    <p:extLst>
      <p:ext uri="{BB962C8B-B14F-4D97-AF65-F5344CB8AC3E}">
        <p14:creationId xmlns:p14="http://schemas.microsoft.com/office/powerpoint/2010/main" val="280990358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Rectángulo"/>
          <p:cNvSpPr>
            <a:spLocks noChangeArrowheads="1"/>
          </p:cNvSpPr>
          <p:nvPr/>
        </p:nvSpPr>
        <p:spPr bwMode="auto">
          <a:xfrm>
            <a:off x="544513" y="476250"/>
            <a:ext cx="82089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b="1" dirty="0" err="1">
                <a:solidFill>
                  <a:srgbClr val="0000FF"/>
                </a:solidFill>
              </a:rPr>
              <a:t>Spandex</a:t>
            </a:r>
            <a:r>
              <a:rPr lang="es-ES" b="1" dirty="0">
                <a:solidFill>
                  <a:srgbClr val="0000FF"/>
                </a:solidFill>
              </a:rPr>
              <a:t>, Lycra o elastano </a:t>
            </a:r>
            <a:r>
              <a:rPr lang="es-ES" dirty="0">
                <a:solidFill>
                  <a:srgbClr val="0000FF"/>
                </a:solidFill>
              </a:rPr>
              <a:t>es una fibra sintética conocida por su elasticidad excepcional. Es más fuerte y más durable que el caucho natural. Es un copolímero de poliéster - poliuretano que fue inventado en 1958 por el químico Joseph Escalofríos en </a:t>
            </a:r>
            <a:r>
              <a:rPr lang="es-ES" dirty="0" err="1">
                <a:solidFill>
                  <a:srgbClr val="0000FF"/>
                </a:solidFill>
              </a:rPr>
              <a:t>Benger</a:t>
            </a:r>
            <a:r>
              <a:rPr lang="es-ES" dirty="0">
                <a:solidFill>
                  <a:srgbClr val="0000FF"/>
                </a:solidFill>
              </a:rPr>
              <a:t> Laboratorio de DuPont en </a:t>
            </a:r>
            <a:r>
              <a:rPr lang="es-ES" dirty="0" err="1">
                <a:solidFill>
                  <a:srgbClr val="0000FF"/>
                </a:solidFill>
              </a:rPr>
              <a:t>Waynesboro</a:t>
            </a:r>
            <a:r>
              <a:rPr lang="es-ES" dirty="0">
                <a:solidFill>
                  <a:srgbClr val="0000FF"/>
                </a:solidFill>
              </a:rPr>
              <a:t> , Virginia</a:t>
            </a:r>
            <a:endParaRPr lang="es-MX" dirty="0">
              <a:solidFill>
                <a:srgbClr val="0000FF"/>
              </a:solidFill>
            </a:endParaRPr>
          </a:p>
        </p:txBody>
      </p:sp>
      <p:pic>
        <p:nvPicPr>
          <p:cNvPr id="194563" name="Picture 2" descr="https://upload.wikimedia.org/wikipedia/commons/b/b3/Elastano_estructur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brightnessContrast contrast="77000"/>
                    </a14:imgEffect>
                  </a14:imgLayer>
                </a14:imgProps>
              </a:ext>
              <a:ext uri="{28A0092B-C50C-407E-A947-70E740481C1C}">
                <a14:useLocalDpi xmlns:a14="http://schemas.microsoft.com/office/drawing/2010/main" val="0"/>
              </a:ext>
            </a:extLst>
          </a:blip>
          <a:srcRect/>
          <a:stretch>
            <a:fillRect/>
          </a:stretch>
        </p:blipFill>
        <p:spPr bwMode="auto">
          <a:xfrm>
            <a:off x="179388" y="2549525"/>
            <a:ext cx="8794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3820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Rectángulo"/>
          <p:cNvSpPr>
            <a:spLocks noChangeArrowheads="1"/>
          </p:cNvSpPr>
          <p:nvPr/>
        </p:nvSpPr>
        <p:spPr bwMode="auto">
          <a:xfrm>
            <a:off x="244475" y="1563688"/>
            <a:ext cx="8424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MX">
                <a:solidFill>
                  <a:srgbClr val="0000FF"/>
                </a:solidFill>
              </a:rPr>
              <a:t>La mayor controversia gira en torno a los trajes de cubiertos totalmente de poliuretano que ayudan a la flotación, ya que los antiguos trajes sólo tenían láminas fabricadas con ese material.</a:t>
            </a:r>
          </a:p>
        </p:txBody>
      </p:sp>
      <p:pic>
        <p:nvPicPr>
          <p:cNvPr id="195587" name="Picture 2" descr="Nadador Rafael Muñoz Pér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3068638"/>
            <a:ext cx="21526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392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https://upload.wikimedia.org/wikipedia/commons/thumb/e/e4/Secondary_metabolite_class_examples.svg/823px-Secondary_metabolite_class_exampl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8780462" cy="43195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7" name="CuadroTexto 4"/>
          <p:cNvSpPr txBox="1">
            <a:spLocks noChangeArrowheads="1"/>
          </p:cNvSpPr>
          <p:nvPr/>
        </p:nvSpPr>
        <p:spPr bwMode="auto">
          <a:xfrm>
            <a:off x="2873375" y="549275"/>
            <a:ext cx="3459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b="1">
                <a:solidFill>
                  <a:srgbClr val="0000FF"/>
                </a:solidFill>
                <a:latin typeface="Arial" pitchFamily="34" charset="0"/>
              </a:rPr>
              <a:t>PRODUCTOS NATURALES</a:t>
            </a:r>
          </a:p>
          <a:p>
            <a:pPr algn="ctr" eaLnBrk="1" hangingPunct="1"/>
            <a:r>
              <a:rPr lang="es-MX" altLang="es-MX" sz="2000" b="1">
                <a:solidFill>
                  <a:srgbClr val="0000FF"/>
                </a:solidFill>
                <a:latin typeface="Arial" pitchFamily="34" charset="0"/>
              </a:rPr>
              <a:t>Metabolitos secundarios</a:t>
            </a:r>
          </a:p>
        </p:txBody>
      </p:sp>
      <p:sp>
        <p:nvSpPr>
          <p:cNvPr id="4" name="CuadroTexto 3"/>
          <p:cNvSpPr txBox="1"/>
          <p:nvPr/>
        </p:nvSpPr>
        <p:spPr>
          <a:xfrm>
            <a:off x="468313" y="2792413"/>
            <a:ext cx="1582737" cy="708025"/>
          </a:xfrm>
          <a:prstGeom prst="rect">
            <a:avLst/>
          </a:prstGeom>
          <a:solidFill>
            <a:schemeClr val="tx1"/>
          </a:solidFill>
        </p:spPr>
        <p:txBody>
          <a:bodyPr>
            <a:spAutoFit/>
          </a:bodyPr>
          <a:lstStyle/>
          <a:p>
            <a:pPr algn="ctr" eaLnBrk="1" hangingPunct="1">
              <a:defRPr/>
            </a:pPr>
            <a:r>
              <a:rPr lang="es-MX" dirty="0">
                <a:solidFill>
                  <a:srgbClr val="0000FF"/>
                </a:solidFill>
              </a:rPr>
              <a:t>Nicotina (alcaloide)</a:t>
            </a:r>
          </a:p>
        </p:txBody>
      </p:sp>
      <p:sp>
        <p:nvSpPr>
          <p:cNvPr id="7" name="CuadroTexto 6"/>
          <p:cNvSpPr txBox="1"/>
          <p:nvPr/>
        </p:nvSpPr>
        <p:spPr>
          <a:xfrm>
            <a:off x="5219700" y="2792413"/>
            <a:ext cx="1584325" cy="708025"/>
          </a:xfrm>
          <a:prstGeom prst="rect">
            <a:avLst/>
          </a:prstGeom>
          <a:solidFill>
            <a:schemeClr val="tx1"/>
          </a:solidFill>
        </p:spPr>
        <p:txBody>
          <a:bodyPr>
            <a:spAutoFit/>
          </a:bodyPr>
          <a:lstStyle/>
          <a:p>
            <a:pPr algn="ctr" eaLnBrk="1" hangingPunct="1">
              <a:defRPr/>
            </a:pPr>
            <a:r>
              <a:rPr lang="es-MX" dirty="0">
                <a:solidFill>
                  <a:srgbClr val="0000FF"/>
                </a:solidFill>
              </a:rPr>
              <a:t>Limoneno</a:t>
            </a:r>
          </a:p>
          <a:p>
            <a:pPr algn="ctr" eaLnBrk="1" hangingPunct="1">
              <a:defRPr/>
            </a:pPr>
            <a:r>
              <a:rPr lang="es-MX" dirty="0">
                <a:solidFill>
                  <a:srgbClr val="0000FF"/>
                </a:solidFill>
              </a:rPr>
              <a:t>(</a:t>
            </a:r>
            <a:r>
              <a:rPr lang="es-MX" dirty="0" err="1">
                <a:solidFill>
                  <a:srgbClr val="0000FF"/>
                </a:solidFill>
              </a:rPr>
              <a:t>terpenoide</a:t>
            </a:r>
            <a:r>
              <a:rPr lang="es-MX" dirty="0">
                <a:solidFill>
                  <a:srgbClr val="0000FF"/>
                </a:solidFill>
              </a:rPr>
              <a:t>)</a:t>
            </a:r>
          </a:p>
        </p:txBody>
      </p:sp>
      <p:sp>
        <p:nvSpPr>
          <p:cNvPr id="8" name="CuadroTexto 7"/>
          <p:cNvSpPr txBox="1"/>
          <p:nvPr/>
        </p:nvSpPr>
        <p:spPr>
          <a:xfrm>
            <a:off x="250825" y="5013325"/>
            <a:ext cx="2233613" cy="646113"/>
          </a:xfrm>
          <a:prstGeom prst="rect">
            <a:avLst/>
          </a:prstGeom>
          <a:solidFill>
            <a:schemeClr val="tx1"/>
          </a:solidFill>
        </p:spPr>
        <p:txBody>
          <a:bodyPr>
            <a:spAutoFit/>
          </a:bodyPr>
          <a:lstStyle/>
          <a:p>
            <a:pPr algn="ctr" eaLnBrk="1" hangingPunct="1">
              <a:defRPr/>
            </a:pPr>
            <a:r>
              <a:rPr lang="es-MX" sz="1800" dirty="0">
                <a:solidFill>
                  <a:srgbClr val="0000FF"/>
                </a:solidFill>
              </a:rPr>
              <a:t>Ácido cinámico (</a:t>
            </a:r>
            <a:r>
              <a:rPr lang="es-MX" sz="1800" dirty="0" err="1">
                <a:solidFill>
                  <a:srgbClr val="0000FF"/>
                </a:solidFill>
              </a:rPr>
              <a:t>fenilpropanoide</a:t>
            </a:r>
            <a:r>
              <a:rPr lang="es-MX" sz="1800" dirty="0">
                <a:solidFill>
                  <a:srgbClr val="0000FF"/>
                </a:solidFill>
              </a:rPr>
              <a:t>)</a:t>
            </a:r>
          </a:p>
        </p:txBody>
      </p:sp>
      <p:sp>
        <p:nvSpPr>
          <p:cNvPr id="9" name="CuadroTexto 8"/>
          <p:cNvSpPr txBox="1"/>
          <p:nvPr/>
        </p:nvSpPr>
        <p:spPr>
          <a:xfrm>
            <a:off x="4895850" y="5013325"/>
            <a:ext cx="2232025" cy="646113"/>
          </a:xfrm>
          <a:prstGeom prst="rect">
            <a:avLst/>
          </a:prstGeom>
          <a:solidFill>
            <a:schemeClr val="tx1"/>
          </a:solidFill>
        </p:spPr>
        <p:txBody>
          <a:bodyPr>
            <a:spAutoFit/>
          </a:bodyPr>
          <a:lstStyle/>
          <a:p>
            <a:pPr algn="ctr" eaLnBrk="1" hangingPunct="1">
              <a:defRPr/>
            </a:pPr>
            <a:r>
              <a:rPr lang="es-MX" sz="1800" dirty="0" err="1">
                <a:solidFill>
                  <a:srgbClr val="0000FF"/>
                </a:solidFill>
              </a:rPr>
              <a:t>Calistatina</a:t>
            </a:r>
            <a:r>
              <a:rPr lang="es-MX" sz="1800" dirty="0">
                <a:solidFill>
                  <a:srgbClr val="0000FF"/>
                </a:solidFill>
              </a:rPr>
              <a:t> A (</a:t>
            </a:r>
            <a:r>
              <a:rPr lang="es-MX" sz="1800" dirty="0" err="1">
                <a:solidFill>
                  <a:srgbClr val="0000FF"/>
                </a:solidFill>
              </a:rPr>
              <a:t>policétido</a:t>
            </a:r>
            <a:r>
              <a:rPr lang="es-MX" sz="1800" dirty="0">
                <a:solidFill>
                  <a:srgbClr val="0000FF"/>
                </a:solidFill>
              </a:rPr>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4953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57563"/>
            <a:ext cx="8077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8" name="Text Box 4"/>
          <p:cNvSpPr txBox="1">
            <a:spLocks noChangeArrowheads="1"/>
          </p:cNvSpPr>
          <p:nvPr/>
        </p:nvSpPr>
        <p:spPr bwMode="auto">
          <a:xfrm>
            <a:off x="1752600" y="685800"/>
            <a:ext cx="4435475"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POLIURETANOS</a:t>
            </a:r>
            <a:endParaRPr lang="es-ES" altLang="es-MX" sz="4000" b="1">
              <a:solidFill>
                <a:srgbClr val="0000FF"/>
              </a:solidFill>
              <a:latin typeface="Arial" pitchFamily="34" charset="0"/>
            </a:endParaRPr>
          </a:p>
        </p:txBody>
      </p:sp>
      <p:sp>
        <p:nvSpPr>
          <p:cNvPr id="405509" name="Text Box 5"/>
          <p:cNvSpPr txBox="1">
            <a:spLocks noChangeArrowheads="1"/>
          </p:cNvSpPr>
          <p:nvPr/>
        </p:nvSpPr>
        <p:spPr bwMode="auto">
          <a:xfrm>
            <a:off x="971550" y="1916113"/>
            <a:ext cx="740727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MX" altLang="es-MX" sz="2000" b="1">
                <a:solidFill>
                  <a:srgbClr val="0000FF"/>
                </a:solidFill>
                <a:latin typeface="Tahoma" pitchFamily="34" charset="0"/>
              </a:rPr>
              <a:t>Un ejemplo de una reacción entre moléculas bifuncionales </a:t>
            </a:r>
            <a:r>
              <a:rPr lang="es-MX" altLang="es-MX" sz="2800" b="1">
                <a:solidFill>
                  <a:srgbClr val="0000FF"/>
                </a:solidFill>
                <a:latin typeface="Tahoma" pitchFamily="34" charset="0"/>
              </a:rPr>
              <a:t>que no implican la eliminación</a:t>
            </a:r>
            <a:r>
              <a:rPr lang="es-MX" altLang="es-MX" sz="2000" b="1">
                <a:solidFill>
                  <a:srgbClr val="0000FF"/>
                </a:solidFill>
                <a:latin typeface="Tahoma" pitchFamily="34" charset="0"/>
              </a:rPr>
              <a:t> de una molécula pequeña se encuentra en la síntesis de poliuretanos</a:t>
            </a:r>
            <a:endParaRPr lang="es-ES" altLang="es-MX" sz="2000" b="1">
              <a:solidFill>
                <a:srgbClr val="0000FF"/>
              </a:solidFill>
              <a:latin typeface="Tahoma" pitchFamily="34" charset="0"/>
            </a:endParaRPr>
          </a:p>
        </p:txBody>
      </p:sp>
      <p:sp>
        <p:nvSpPr>
          <p:cNvPr id="405510" name="Rectangle 6"/>
          <p:cNvSpPr>
            <a:spLocks noChangeArrowheads="1"/>
          </p:cNvSpPr>
          <p:nvPr/>
        </p:nvSpPr>
        <p:spPr bwMode="auto">
          <a:xfrm>
            <a:off x="4859338" y="4005263"/>
            <a:ext cx="2089150" cy="431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600" b="1">
                <a:solidFill>
                  <a:srgbClr val="0000FF"/>
                </a:solidFill>
              </a:rPr>
              <a:t>Etilénglicol</a:t>
            </a:r>
            <a:endParaRPr lang="es-ES" altLang="es-MX" sz="1600" b="1">
              <a:solidFill>
                <a:srgbClr val="0000FF"/>
              </a:solidFill>
            </a:endParaRPr>
          </a:p>
        </p:txBody>
      </p:sp>
      <p:sp>
        <p:nvSpPr>
          <p:cNvPr id="405511" name="Rectangle 7"/>
          <p:cNvSpPr>
            <a:spLocks noChangeArrowheads="1"/>
          </p:cNvSpPr>
          <p:nvPr/>
        </p:nvSpPr>
        <p:spPr bwMode="auto">
          <a:xfrm>
            <a:off x="684213" y="4076700"/>
            <a:ext cx="38862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600" b="1">
                <a:solidFill>
                  <a:srgbClr val="0000FF"/>
                </a:solidFill>
              </a:rPr>
              <a:t>Diisocianato de hexametileno</a:t>
            </a:r>
            <a:endParaRPr lang="es-ES" altLang="es-MX" sz="1600" b="1">
              <a:solidFill>
                <a:srgbClr val="0000FF"/>
              </a:solidFill>
            </a:endParaRPr>
          </a:p>
        </p:txBody>
      </p:sp>
      <p:sp>
        <p:nvSpPr>
          <p:cNvPr id="405512" name="Rectangle 8"/>
          <p:cNvSpPr>
            <a:spLocks noChangeArrowheads="1"/>
          </p:cNvSpPr>
          <p:nvPr/>
        </p:nvSpPr>
        <p:spPr bwMode="auto">
          <a:xfrm>
            <a:off x="4211638" y="5876925"/>
            <a:ext cx="3886200" cy="533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600" b="1">
                <a:solidFill>
                  <a:srgbClr val="0000FF"/>
                </a:solidFill>
              </a:rPr>
              <a:t>Unión uretano (carbamato)</a:t>
            </a:r>
            <a:endParaRPr lang="es-ES" altLang="es-MX" sz="1600" b="1">
              <a:solidFill>
                <a:srgbClr val="0000FF"/>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1187450" y="1545144"/>
            <a:ext cx="75612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dirty="0">
                <a:solidFill>
                  <a:srgbClr val="0000FF"/>
                </a:solidFill>
              </a:rPr>
              <a:t>En Conclusión </a:t>
            </a:r>
          </a:p>
          <a:p>
            <a:pPr algn="just" eaLnBrk="1" hangingPunct="1"/>
            <a:r>
              <a:rPr lang="es-ES" altLang="es-MX" sz="2400" b="1" dirty="0">
                <a:solidFill>
                  <a:srgbClr val="0000FF"/>
                </a:solidFill>
              </a:rPr>
              <a:t>en una reacción por crecimiento en etapas, las cadenas en crecimiento pueden reaccionar entre sí para formar cadenas aún más largas. Esto es aplicable a cadenas de todos los tamaños. El monómero o dímero puede reaccionar del mismo modo que una cadena de cientos de unidades monoméricas.</a:t>
            </a:r>
            <a:r>
              <a:rPr lang="es-ES" altLang="es-MX" sz="2400" dirty="0">
                <a:solidFill>
                  <a:srgbClr val="0000FF"/>
                </a:solidFill>
              </a:rPr>
              <a:t>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7554" name="Picture 2" descr="File:Single Polymer Chains AF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85750"/>
            <a:ext cx="4786313"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3 Rectángulo"/>
          <p:cNvSpPr>
            <a:spLocks noChangeArrowheads="1"/>
          </p:cNvSpPr>
          <p:nvPr/>
        </p:nvSpPr>
        <p:spPr bwMode="auto">
          <a:xfrm>
            <a:off x="214313" y="5286375"/>
            <a:ext cx="8929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s-MX" dirty="0" err="1">
                <a:solidFill>
                  <a:srgbClr val="0000FF"/>
                </a:solidFill>
              </a:rPr>
              <a:t>Apariencia</a:t>
            </a:r>
            <a:r>
              <a:rPr lang="en-US" altLang="es-MX" dirty="0">
                <a:solidFill>
                  <a:srgbClr val="0000FF"/>
                </a:solidFill>
              </a:rPr>
              <a:t> de las </a:t>
            </a:r>
            <a:r>
              <a:rPr lang="en-US" altLang="es-MX" dirty="0" err="1">
                <a:solidFill>
                  <a:srgbClr val="0000FF"/>
                </a:solidFill>
              </a:rPr>
              <a:t>cadenas</a:t>
            </a:r>
            <a:r>
              <a:rPr lang="en-US" altLang="es-MX" dirty="0">
                <a:solidFill>
                  <a:srgbClr val="0000FF"/>
                </a:solidFill>
              </a:rPr>
              <a:t> de un </a:t>
            </a:r>
            <a:r>
              <a:rPr lang="en-US" altLang="es-MX" dirty="0" err="1">
                <a:solidFill>
                  <a:srgbClr val="0000FF"/>
                </a:solidFill>
              </a:rPr>
              <a:t>polímero</a:t>
            </a:r>
            <a:r>
              <a:rPr lang="en-US" altLang="es-MX" dirty="0">
                <a:solidFill>
                  <a:srgbClr val="0000FF"/>
                </a:solidFill>
              </a:rPr>
              <a:t> lineal real </a:t>
            </a:r>
            <a:r>
              <a:rPr lang="en-US" altLang="es-MX" dirty="0" err="1">
                <a:solidFill>
                  <a:srgbClr val="0000FF"/>
                </a:solidFill>
              </a:rPr>
              <a:t>como</a:t>
            </a:r>
            <a:r>
              <a:rPr lang="en-US" altLang="es-MX" dirty="0">
                <a:solidFill>
                  <a:srgbClr val="0000FF"/>
                </a:solidFill>
              </a:rPr>
              <a:t> se </a:t>
            </a:r>
            <a:r>
              <a:rPr lang="en-US" altLang="es-MX" dirty="0" err="1">
                <a:solidFill>
                  <a:srgbClr val="0000FF"/>
                </a:solidFill>
              </a:rPr>
              <a:t>observaron</a:t>
            </a:r>
            <a:r>
              <a:rPr lang="en-US" altLang="es-MX" dirty="0">
                <a:solidFill>
                  <a:srgbClr val="0000FF"/>
                </a:solidFill>
              </a:rPr>
              <a:t>  </a:t>
            </a:r>
            <a:r>
              <a:rPr lang="en-US" altLang="es-MX" dirty="0" err="1">
                <a:solidFill>
                  <a:srgbClr val="0000FF"/>
                </a:solidFill>
              </a:rPr>
              <a:t>usando</a:t>
            </a:r>
            <a:r>
              <a:rPr lang="en-US" altLang="es-MX" dirty="0">
                <a:solidFill>
                  <a:srgbClr val="0000FF"/>
                </a:solidFill>
              </a:rPr>
              <a:t> </a:t>
            </a:r>
            <a:r>
              <a:rPr lang="en-US" altLang="es-MX" dirty="0" err="1">
                <a:solidFill>
                  <a:srgbClr val="0000FF"/>
                </a:solidFill>
              </a:rPr>
              <a:t>microscopia</a:t>
            </a:r>
            <a:r>
              <a:rPr lang="en-US" altLang="es-MX" dirty="0">
                <a:solidFill>
                  <a:srgbClr val="0000FF"/>
                </a:solidFill>
              </a:rPr>
              <a:t> de </a:t>
            </a:r>
            <a:r>
              <a:rPr lang="en-US" altLang="es-MX" dirty="0" err="1">
                <a:solidFill>
                  <a:srgbClr val="0000FF"/>
                </a:solidFill>
              </a:rPr>
              <a:t>fuerza</a:t>
            </a:r>
            <a:r>
              <a:rPr lang="en-US" altLang="es-MX" dirty="0">
                <a:solidFill>
                  <a:srgbClr val="0000FF"/>
                </a:solidFill>
              </a:rPr>
              <a:t> </a:t>
            </a:r>
            <a:r>
              <a:rPr lang="en-US" altLang="es-MX" dirty="0" err="1">
                <a:solidFill>
                  <a:srgbClr val="0000FF"/>
                </a:solidFill>
              </a:rPr>
              <a:t>atómica</a:t>
            </a:r>
            <a:r>
              <a:rPr lang="en-US" altLang="es-MX" dirty="0">
                <a:solidFill>
                  <a:srgbClr val="0000FF"/>
                </a:solidFill>
              </a:rPr>
              <a:t> </a:t>
            </a:r>
            <a:r>
              <a:rPr lang="en-US" altLang="es-MX" dirty="0" err="1">
                <a:solidFill>
                  <a:srgbClr val="0000FF"/>
                </a:solidFill>
              </a:rPr>
              <a:t>sobre</a:t>
            </a:r>
            <a:r>
              <a:rPr lang="en-US" altLang="es-MX" dirty="0">
                <a:solidFill>
                  <a:srgbClr val="0000FF"/>
                </a:solidFill>
              </a:rPr>
              <a:t> la </a:t>
            </a:r>
            <a:r>
              <a:rPr lang="en-US" altLang="es-MX" dirty="0" err="1">
                <a:solidFill>
                  <a:srgbClr val="0000FF"/>
                </a:solidFill>
              </a:rPr>
              <a:t>superficie</a:t>
            </a:r>
            <a:r>
              <a:rPr lang="en-US" altLang="es-MX" dirty="0">
                <a:solidFill>
                  <a:srgbClr val="0000FF"/>
                </a:solidFill>
              </a:rPr>
              <a:t> </a:t>
            </a:r>
            <a:r>
              <a:rPr lang="en-US" altLang="es-MX" dirty="0" err="1">
                <a:solidFill>
                  <a:srgbClr val="0000FF"/>
                </a:solidFill>
              </a:rPr>
              <a:t>bajo</a:t>
            </a:r>
            <a:r>
              <a:rPr lang="en-US" altLang="es-MX" dirty="0">
                <a:solidFill>
                  <a:srgbClr val="0000FF"/>
                </a:solidFill>
              </a:rPr>
              <a:t> un </a:t>
            </a:r>
            <a:r>
              <a:rPr lang="en-US" altLang="es-MX" dirty="0" err="1">
                <a:solidFill>
                  <a:srgbClr val="0000FF"/>
                </a:solidFill>
              </a:rPr>
              <a:t>medio</a:t>
            </a:r>
            <a:r>
              <a:rPr lang="en-US" altLang="es-MX" dirty="0">
                <a:solidFill>
                  <a:srgbClr val="0000FF"/>
                </a:solidFill>
              </a:rPr>
              <a:t> </a:t>
            </a:r>
            <a:r>
              <a:rPr lang="en-US" altLang="es-MX" dirty="0" err="1">
                <a:solidFill>
                  <a:srgbClr val="0000FF"/>
                </a:solidFill>
              </a:rPr>
              <a:t>líquido</a:t>
            </a:r>
            <a:r>
              <a:rPr lang="en-US" altLang="es-MX" dirty="0">
                <a:solidFill>
                  <a:srgbClr val="0000FF"/>
                </a:solidFill>
              </a:rPr>
              <a:t>. La </a:t>
            </a:r>
            <a:r>
              <a:rPr lang="en-US" altLang="es-MX" dirty="0" err="1">
                <a:solidFill>
                  <a:srgbClr val="0000FF"/>
                </a:solidFill>
              </a:rPr>
              <a:t>longitud</a:t>
            </a:r>
            <a:r>
              <a:rPr lang="en-US" altLang="es-MX" dirty="0">
                <a:solidFill>
                  <a:srgbClr val="0000FF"/>
                </a:solidFill>
              </a:rPr>
              <a:t> del </a:t>
            </a:r>
            <a:r>
              <a:rPr lang="en-US" altLang="es-MX" dirty="0" err="1">
                <a:solidFill>
                  <a:srgbClr val="0000FF"/>
                </a:solidFill>
              </a:rPr>
              <a:t>contorno</a:t>
            </a:r>
            <a:r>
              <a:rPr lang="en-US" altLang="es-MX" dirty="0">
                <a:solidFill>
                  <a:srgbClr val="0000FF"/>
                </a:solidFill>
              </a:rPr>
              <a:t> de la </a:t>
            </a:r>
            <a:r>
              <a:rPr lang="en-US" altLang="es-MX" dirty="0" err="1">
                <a:solidFill>
                  <a:srgbClr val="0000FF"/>
                </a:solidFill>
              </a:rPr>
              <a:t>cadena</a:t>
            </a:r>
            <a:r>
              <a:rPr lang="en-US" altLang="es-MX" dirty="0">
                <a:solidFill>
                  <a:srgbClr val="0000FF"/>
                </a:solidFill>
              </a:rPr>
              <a:t> para </a:t>
            </a:r>
            <a:r>
              <a:rPr lang="en-US" altLang="es-MX" dirty="0" err="1">
                <a:solidFill>
                  <a:srgbClr val="0000FF"/>
                </a:solidFill>
              </a:rPr>
              <a:t>este</a:t>
            </a:r>
            <a:r>
              <a:rPr lang="en-US" altLang="es-MX" dirty="0">
                <a:solidFill>
                  <a:srgbClr val="0000FF"/>
                </a:solidFill>
              </a:rPr>
              <a:t> </a:t>
            </a:r>
            <a:r>
              <a:rPr lang="en-US" altLang="es-MX" dirty="0" err="1">
                <a:solidFill>
                  <a:srgbClr val="0000FF"/>
                </a:solidFill>
              </a:rPr>
              <a:t>polímero</a:t>
            </a:r>
            <a:r>
              <a:rPr lang="en-US" altLang="es-MX" dirty="0">
                <a:solidFill>
                  <a:srgbClr val="0000FF"/>
                </a:solidFill>
              </a:rPr>
              <a:t> </a:t>
            </a:r>
            <a:r>
              <a:rPr lang="en-US" altLang="es-MX" dirty="0" err="1">
                <a:solidFill>
                  <a:srgbClr val="0000FF"/>
                </a:solidFill>
              </a:rPr>
              <a:t>es</a:t>
            </a:r>
            <a:r>
              <a:rPr lang="en-US" altLang="es-MX" dirty="0">
                <a:solidFill>
                  <a:srgbClr val="0000FF"/>
                </a:solidFill>
              </a:rPr>
              <a:t> de 204 nm; y un </a:t>
            </a:r>
            <a:r>
              <a:rPr lang="en-US" altLang="es-MX" dirty="0" err="1">
                <a:solidFill>
                  <a:srgbClr val="0000FF"/>
                </a:solidFill>
              </a:rPr>
              <a:t>grosor</a:t>
            </a:r>
            <a:r>
              <a:rPr lang="en-US" altLang="es-MX" dirty="0">
                <a:solidFill>
                  <a:srgbClr val="0000FF"/>
                </a:solidFill>
              </a:rPr>
              <a:t> de ~0.4 nm</a:t>
            </a:r>
            <a:endParaRPr lang="es-MX" altLang="es-MX" dirty="0">
              <a:solidFill>
                <a:srgbClr val="0000FF"/>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2"/>
          <p:cNvSpPr>
            <a:spLocks noChangeArrowheads="1"/>
          </p:cNvSpPr>
          <p:nvPr/>
        </p:nvSpPr>
        <p:spPr bwMode="auto">
          <a:xfrm>
            <a:off x="179512" y="1490008"/>
            <a:ext cx="87849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es-ES" altLang="es-MX" sz="2400" b="1" dirty="0">
                <a:solidFill>
                  <a:srgbClr val="0000FF"/>
                </a:solidFill>
              </a:rPr>
              <a:t>Pero en una polimerización por crecimiento de cadena, sólo los monómeros pueden reaccionar con cadenas en crecimiento. Dos cadenas en crecimiento no pueden unirse como si se tratara de una polimerización por crecimiento en etapas.</a:t>
            </a:r>
            <a:r>
              <a:rPr lang="es-ES" altLang="es-MX" sz="2400" dirty="0">
                <a:solidFill>
                  <a:srgbClr val="0000FF"/>
                </a:solidFill>
              </a:rPr>
              <a: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02" name="Picture 3" descr="FG26_04-03UN"/>
          <p:cNvPicPr>
            <a:picLocks noChangeAspect="1" noChangeArrowheads="1"/>
          </p:cNvPicPr>
          <p:nvPr/>
        </p:nvPicPr>
        <p:blipFill rotWithShape="1">
          <a:blip r:embed="rId2">
            <a:extLst>
              <a:ext uri="{28A0092B-C50C-407E-A947-70E740481C1C}">
                <a14:useLocalDpi xmlns:a14="http://schemas.microsoft.com/office/drawing/2010/main" val="0"/>
              </a:ext>
            </a:extLst>
          </a:blip>
          <a:srcRect b="13939"/>
          <a:stretch/>
        </p:blipFill>
        <p:spPr bwMode="auto">
          <a:xfrm>
            <a:off x="569714" y="1970806"/>
            <a:ext cx="8156971" cy="201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14"/>
          <p:cNvSpPr>
            <a:spLocks noChangeArrowheads="1"/>
          </p:cNvSpPr>
          <p:nvPr/>
        </p:nvSpPr>
        <p:spPr bwMode="auto">
          <a:xfrm>
            <a:off x="323850" y="260350"/>
            <a:ext cx="6675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800" b="1" dirty="0">
                <a:solidFill>
                  <a:srgbClr val="0000FF"/>
                </a:solidFill>
                <a:latin typeface="Arial Narrow" pitchFamily="34" charset="0"/>
              </a:rPr>
              <a:t>COPOLÍMEROS DE DOS </a:t>
            </a:r>
            <a:r>
              <a:rPr lang="es-ES" altLang="es-MX" sz="2800" b="1" dirty="0" err="1">
                <a:solidFill>
                  <a:srgbClr val="0000FF"/>
                </a:solidFill>
                <a:latin typeface="Arial Narrow" pitchFamily="34" charset="0"/>
              </a:rPr>
              <a:t>Ó</a:t>
            </a:r>
            <a:r>
              <a:rPr lang="es-ES" altLang="es-MX" sz="2800" b="1" dirty="0">
                <a:solidFill>
                  <a:srgbClr val="0000FF"/>
                </a:solidFill>
                <a:latin typeface="Arial Narrow" pitchFamily="34" charset="0"/>
              </a:rPr>
              <a:t> MÁS MONÓMEROS</a:t>
            </a:r>
          </a:p>
        </p:txBody>
      </p:sp>
      <p:sp>
        <p:nvSpPr>
          <p:cNvPr id="409604" name="Rectangle 15"/>
          <p:cNvSpPr>
            <a:spLocks noChangeArrowheads="1"/>
          </p:cNvSpPr>
          <p:nvPr/>
        </p:nvSpPr>
        <p:spPr bwMode="auto">
          <a:xfrm>
            <a:off x="0" y="836613"/>
            <a:ext cx="9396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dirty="0">
                <a:solidFill>
                  <a:srgbClr val="0000FF"/>
                </a:solidFill>
              </a:rPr>
              <a:t>muchos materiales poliméricos son polímeros que se hacen al polimerizar dos o más monómeros diferentes en forma simultánea</a:t>
            </a:r>
          </a:p>
        </p:txBody>
      </p:sp>
      <p:sp>
        <p:nvSpPr>
          <p:cNvPr id="409605" name="Rectangle 16"/>
          <p:cNvSpPr>
            <a:spLocks noChangeArrowheads="1"/>
          </p:cNvSpPr>
          <p:nvPr/>
        </p:nvSpPr>
        <p:spPr bwMode="auto">
          <a:xfrm>
            <a:off x="152400" y="4797425"/>
            <a:ext cx="8991600" cy="15696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dirty="0">
                <a:solidFill>
                  <a:srgbClr val="0000FF"/>
                </a:solidFill>
              </a:rPr>
              <a:t>Por ejemplo, cuando se induce la polimerización de una mezcla de cloruro de vinilo y cloruro de </a:t>
            </a:r>
            <a:r>
              <a:rPr lang="es-ES" altLang="es-MX" sz="2400" b="1" dirty="0" err="1">
                <a:solidFill>
                  <a:srgbClr val="0000FF"/>
                </a:solidFill>
              </a:rPr>
              <a:t>vinilideno</a:t>
            </a:r>
            <a:r>
              <a:rPr lang="es-ES" altLang="es-MX" sz="2400" b="1" dirty="0">
                <a:solidFill>
                  <a:srgbClr val="0000FF"/>
                </a:solidFill>
              </a:rPr>
              <a:t>, la cadena en crecimiento se adiciona en forma preferente al monómero que no está en el extremo de la cadena</a:t>
            </a:r>
          </a:p>
        </p:txBody>
      </p:sp>
      <p:sp>
        <p:nvSpPr>
          <p:cNvPr id="409606" name="Rectangle 2"/>
          <p:cNvSpPr>
            <a:spLocks noChangeArrowheads="1"/>
          </p:cNvSpPr>
          <p:nvPr/>
        </p:nvSpPr>
        <p:spPr bwMode="auto">
          <a:xfrm>
            <a:off x="2411413" y="4005263"/>
            <a:ext cx="2447925" cy="360362"/>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1"/>
                </a:solidFill>
              </a:rPr>
              <a:t>Cloruro de vinilideno</a:t>
            </a:r>
            <a:endParaRPr lang="es-ES" altLang="es-MX" sz="1600" b="1">
              <a:solidFill>
                <a:schemeClr val="bg1"/>
              </a:solidFill>
            </a:endParaRPr>
          </a:p>
        </p:txBody>
      </p:sp>
      <p:sp>
        <p:nvSpPr>
          <p:cNvPr id="409607" name="Rectangle 3"/>
          <p:cNvSpPr>
            <a:spLocks noChangeArrowheads="1"/>
          </p:cNvSpPr>
          <p:nvPr/>
        </p:nvSpPr>
        <p:spPr bwMode="auto">
          <a:xfrm>
            <a:off x="179388" y="4005263"/>
            <a:ext cx="1944687" cy="360362"/>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Cloruro de vinilo</a:t>
            </a:r>
            <a:endParaRPr lang="es-ES" altLang="es-MX" b="1" baseline="50000">
              <a:solidFill>
                <a:schemeClr val="bg2"/>
              </a:solidFill>
            </a:endParaRPr>
          </a:p>
        </p:txBody>
      </p:sp>
      <p:sp>
        <p:nvSpPr>
          <p:cNvPr id="409608" name="Rectangle 4"/>
          <p:cNvSpPr>
            <a:spLocks noChangeArrowheads="1"/>
          </p:cNvSpPr>
          <p:nvPr/>
        </p:nvSpPr>
        <p:spPr bwMode="auto">
          <a:xfrm>
            <a:off x="6227763" y="4005263"/>
            <a:ext cx="1873250" cy="35877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1600" b="1">
                <a:solidFill>
                  <a:schemeClr val="bg2"/>
                </a:solidFill>
              </a:rPr>
              <a:t>SARAN</a:t>
            </a:r>
            <a:endParaRPr lang="es-ES" altLang="es-MX" b="1" baseline="50000">
              <a:solidFill>
                <a:schemeClr val="bg2"/>
              </a:solidFill>
            </a:endParaRPr>
          </a:p>
        </p:txBody>
      </p:sp>
      <p:sp>
        <p:nvSpPr>
          <p:cNvPr id="409609" name="Rectangle 5"/>
          <p:cNvSpPr>
            <a:spLocks noChangeArrowheads="1"/>
          </p:cNvSpPr>
          <p:nvPr/>
        </p:nvSpPr>
        <p:spPr bwMode="auto">
          <a:xfrm>
            <a:off x="250825" y="1844675"/>
            <a:ext cx="3816350" cy="50482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2400" b="1">
                <a:solidFill>
                  <a:schemeClr val="bg1"/>
                </a:solidFill>
              </a:rPr>
              <a:t>REACCIÓN GLOBAL</a:t>
            </a:r>
            <a:endParaRPr lang="es-ES" altLang="es-MX" sz="2400" b="1">
              <a:solidFill>
                <a:schemeClr val="bg1"/>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400" y="3480228"/>
            <a:ext cx="8806763" cy="1015663"/>
          </a:xfrm>
          <a:prstGeom prst="rect">
            <a:avLst/>
          </a:prstGeom>
        </p:spPr>
        <p:txBody>
          <a:bodyPr wrap="square">
            <a:spAutoFit/>
          </a:bodyPr>
          <a:lstStyle/>
          <a:p>
            <a:r>
              <a:rPr lang="es-MX" dirty="0">
                <a:solidFill>
                  <a:schemeClr val="bg2">
                    <a:lumMod val="50000"/>
                    <a:lumOff val="50000"/>
                  </a:schemeClr>
                </a:solidFill>
              </a:rPr>
              <a:t>Pueden ser calentados y moldeados muchas veces. </a:t>
            </a:r>
          </a:p>
          <a:p>
            <a:r>
              <a:rPr lang="es-MX" dirty="0">
                <a:solidFill>
                  <a:schemeClr val="bg2">
                    <a:lumMod val="50000"/>
                    <a:lumOff val="50000"/>
                  </a:schemeClr>
                </a:solidFill>
              </a:rPr>
              <a:t>Los termoplásticos se ablandan cuando se calientan y pueden ser moldeados cuando están calientes. </a:t>
            </a:r>
          </a:p>
        </p:txBody>
      </p:sp>
      <p:grpSp>
        <p:nvGrpSpPr>
          <p:cNvPr id="9" name="Group 8"/>
          <p:cNvGrpSpPr/>
          <p:nvPr/>
        </p:nvGrpSpPr>
        <p:grpSpPr>
          <a:xfrm>
            <a:off x="18177" y="776706"/>
            <a:ext cx="8686714" cy="2113251"/>
            <a:chOff x="18177" y="776706"/>
            <a:chExt cx="8686714" cy="2113251"/>
          </a:xfrm>
        </p:grpSpPr>
        <p:pic>
          <p:nvPicPr>
            <p:cNvPr id="263170"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r="67694" b="22810"/>
            <a:stretch/>
          </p:blipFill>
          <p:spPr bwMode="auto">
            <a:xfrm>
              <a:off x="18177" y="908719"/>
              <a:ext cx="3113663" cy="16119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395536" y="2489847"/>
              <a:ext cx="2474561" cy="400110"/>
            </a:xfrm>
            <a:prstGeom prst="rect">
              <a:avLst/>
            </a:prstGeom>
            <a:noFill/>
          </p:spPr>
          <p:txBody>
            <a:bodyPr wrap="square" rtlCol="0">
              <a:spAutoFit/>
            </a:bodyPr>
            <a:lstStyle/>
            <a:p>
              <a:pPr algn="ctr"/>
              <a:r>
                <a:rPr lang="es-MX" dirty="0">
                  <a:solidFill>
                    <a:schemeClr val="bg2">
                      <a:lumMod val="50000"/>
                      <a:lumOff val="50000"/>
                    </a:schemeClr>
                  </a:solidFill>
                </a:rPr>
                <a:t>Termoplástico</a:t>
              </a:r>
            </a:p>
          </p:txBody>
        </p:sp>
        <p:sp>
          <p:nvSpPr>
            <p:cNvPr id="4" name="TextBox 3"/>
            <p:cNvSpPr txBox="1"/>
            <p:nvPr/>
          </p:nvSpPr>
          <p:spPr>
            <a:xfrm flipH="1">
              <a:off x="6230330" y="2417655"/>
              <a:ext cx="2474561" cy="400110"/>
            </a:xfrm>
            <a:prstGeom prst="rect">
              <a:avLst/>
            </a:prstGeom>
            <a:noFill/>
          </p:spPr>
          <p:txBody>
            <a:bodyPr wrap="square" rtlCol="0">
              <a:spAutoFit/>
            </a:bodyPr>
            <a:lstStyle/>
            <a:p>
              <a:pPr algn="ctr"/>
              <a:r>
                <a:rPr lang="es-MX" dirty="0">
                  <a:solidFill>
                    <a:schemeClr val="bg2">
                      <a:lumMod val="50000"/>
                      <a:lumOff val="50000"/>
                    </a:schemeClr>
                  </a:solidFill>
                </a:rPr>
                <a:t>Elastómero</a:t>
              </a:r>
            </a:p>
          </p:txBody>
        </p:sp>
        <p:sp>
          <p:nvSpPr>
            <p:cNvPr id="5" name="TextBox 4"/>
            <p:cNvSpPr txBox="1"/>
            <p:nvPr/>
          </p:nvSpPr>
          <p:spPr>
            <a:xfrm flipH="1">
              <a:off x="3312933" y="2441718"/>
              <a:ext cx="2474561" cy="400110"/>
            </a:xfrm>
            <a:prstGeom prst="rect">
              <a:avLst/>
            </a:prstGeom>
            <a:noFill/>
          </p:spPr>
          <p:txBody>
            <a:bodyPr wrap="square" rtlCol="0">
              <a:spAutoFit/>
            </a:bodyPr>
            <a:lstStyle/>
            <a:p>
              <a:pPr algn="ctr"/>
              <a:r>
                <a:rPr lang="es-MX" dirty="0" err="1">
                  <a:solidFill>
                    <a:schemeClr val="bg2">
                      <a:lumMod val="50000"/>
                      <a:lumOff val="50000"/>
                    </a:schemeClr>
                  </a:solidFill>
                </a:rPr>
                <a:t>Termofijo</a:t>
              </a:r>
              <a:endParaRPr lang="es-MX" dirty="0">
                <a:solidFill>
                  <a:schemeClr val="bg2">
                    <a:lumMod val="50000"/>
                    <a:lumOff val="50000"/>
                  </a:schemeClr>
                </a:solidFill>
              </a:endParaRPr>
            </a:p>
          </p:txBody>
        </p:sp>
        <p:pic>
          <p:nvPicPr>
            <p:cNvPr id="8"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l="65453" r="8671" b="24284"/>
            <a:stretch/>
          </p:blipFill>
          <p:spPr bwMode="auto">
            <a:xfrm>
              <a:off x="3149058" y="836528"/>
              <a:ext cx="2493991" cy="1581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l="40922" r="32927" b="5359"/>
            <a:stretch/>
          </p:blipFill>
          <p:spPr>
            <a:xfrm>
              <a:off x="6230329" y="776706"/>
              <a:ext cx="2302111" cy="1500166"/>
            </a:xfrm>
            <a:prstGeom prst="rect">
              <a:avLst/>
            </a:prstGeom>
          </p:spPr>
        </p:pic>
      </p:grpSp>
      <p:sp>
        <p:nvSpPr>
          <p:cNvPr id="6" name="Rectangle 5"/>
          <p:cNvSpPr/>
          <p:nvPr/>
        </p:nvSpPr>
        <p:spPr>
          <a:xfrm>
            <a:off x="3315" y="2852708"/>
            <a:ext cx="3634328" cy="523220"/>
          </a:xfrm>
          <a:prstGeom prst="rect">
            <a:avLst/>
          </a:prstGeom>
        </p:spPr>
        <p:txBody>
          <a:bodyPr wrap="none">
            <a:spAutoFit/>
          </a:bodyPr>
          <a:lstStyle/>
          <a:p>
            <a:r>
              <a:rPr lang="es-MX" sz="2800" b="1" dirty="0">
                <a:solidFill>
                  <a:srgbClr val="FF0000"/>
                </a:solidFill>
              </a:rPr>
              <a:t> TERMOPLÁSTICOS</a:t>
            </a:r>
          </a:p>
        </p:txBody>
      </p:sp>
      <p:sp>
        <p:nvSpPr>
          <p:cNvPr id="10" name="Rectangle 9">
            <a:extLst>
              <a:ext uri="{FF2B5EF4-FFF2-40B4-BE49-F238E27FC236}">
                <a16:creationId xmlns:a16="http://schemas.microsoft.com/office/drawing/2014/main" id="{60672D92-2409-412C-8CB8-7CD4B12740F5}"/>
              </a:ext>
            </a:extLst>
          </p:cNvPr>
          <p:cNvSpPr/>
          <p:nvPr/>
        </p:nvSpPr>
        <p:spPr>
          <a:xfrm>
            <a:off x="201112" y="4492017"/>
            <a:ext cx="9022788" cy="1631216"/>
          </a:xfrm>
          <a:prstGeom prst="rect">
            <a:avLst/>
          </a:prstGeom>
        </p:spPr>
        <p:txBody>
          <a:bodyPr wrap="square">
            <a:spAutoFit/>
          </a:bodyPr>
          <a:lstStyle/>
          <a:p>
            <a:r>
              <a:rPr lang="es-MX" dirty="0">
                <a:solidFill>
                  <a:schemeClr val="bg2">
                    <a:lumMod val="50000"/>
                    <a:lumOff val="50000"/>
                  </a:schemeClr>
                </a:solidFill>
              </a:rPr>
              <a:t>El polímero se endurece cuando se enfría, pero puede ser reformado porque no hay enlaces entre las cadenas de polímero. </a:t>
            </a:r>
          </a:p>
          <a:p>
            <a:r>
              <a:rPr lang="es-MX" dirty="0">
                <a:solidFill>
                  <a:schemeClr val="bg2">
                    <a:lumMod val="50000"/>
                    <a:lumOff val="50000"/>
                  </a:schemeClr>
                </a:solidFill>
              </a:rPr>
              <a:t>Algunos termoplásticos comunes son </a:t>
            </a:r>
            <a:r>
              <a:rPr lang="es-MX" dirty="0">
                <a:solidFill>
                  <a:srgbClr val="FF0000"/>
                </a:solidFill>
              </a:rPr>
              <a:t>ABS</a:t>
            </a:r>
            <a:r>
              <a:rPr lang="es-MX" dirty="0">
                <a:solidFill>
                  <a:schemeClr val="bg2">
                    <a:lumMod val="50000"/>
                    <a:lumOff val="50000"/>
                  </a:schemeClr>
                </a:solidFill>
              </a:rPr>
              <a:t> (acrilonitrilo </a:t>
            </a:r>
            <a:r>
              <a:rPr lang="es-MX" dirty="0" err="1">
                <a:solidFill>
                  <a:schemeClr val="bg2">
                    <a:lumMod val="50000"/>
                    <a:lumOff val="50000"/>
                  </a:schemeClr>
                </a:solidFill>
              </a:rPr>
              <a:t>butadienestrieno</a:t>
            </a:r>
            <a:r>
              <a:rPr lang="es-MX" dirty="0">
                <a:solidFill>
                  <a:schemeClr val="bg2">
                    <a:lumMod val="50000"/>
                    <a:lumOff val="50000"/>
                  </a:schemeClr>
                </a:solidFill>
              </a:rPr>
              <a:t>), </a:t>
            </a:r>
            <a:r>
              <a:rPr lang="es-MX" dirty="0">
                <a:solidFill>
                  <a:srgbClr val="FF0000"/>
                </a:solidFill>
              </a:rPr>
              <a:t>Nylon</a:t>
            </a:r>
            <a:r>
              <a:rPr lang="es-MX" dirty="0">
                <a:solidFill>
                  <a:schemeClr val="bg2">
                    <a:lumMod val="50000"/>
                    <a:lumOff val="50000"/>
                  </a:schemeClr>
                </a:solidFill>
              </a:rPr>
              <a:t> (poliamida), </a:t>
            </a:r>
            <a:r>
              <a:rPr lang="es-MX" dirty="0">
                <a:solidFill>
                  <a:srgbClr val="FF0000"/>
                </a:solidFill>
              </a:rPr>
              <a:t>acrílico</a:t>
            </a:r>
            <a:r>
              <a:rPr lang="es-MX" dirty="0">
                <a:solidFill>
                  <a:schemeClr val="bg2">
                    <a:lumMod val="50000"/>
                    <a:lumOff val="50000"/>
                  </a:schemeClr>
                </a:solidFill>
              </a:rPr>
              <a:t> (metacrilato de </a:t>
            </a:r>
            <a:r>
              <a:rPr lang="es-MX" dirty="0" err="1">
                <a:solidFill>
                  <a:schemeClr val="bg2">
                    <a:lumMod val="50000"/>
                    <a:lumOff val="50000"/>
                  </a:schemeClr>
                </a:solidFill>
              </a:rPr>
              <a:t>polimetilo</a:t>
            </a:r>
            <a:r>
              <a:rPr lang="es-MX" dirty="0">
                <a:solidFill>
                  <a:schemeClr val="bg2">
                    <a:lumMod val="50000"/>
                    <a:lumOff val="50000"/>
                  </a:schemeClr>
                </a:solidFill>
              </a:rPr>
              <a:t>), </a:t>
            </a:r>
            <a:r>
              <a:rPr lang="es-MX" dirty="0">
                <a:solidFill>
                  <a:srgbClr val="FF0000"/>
                </a:solidFill>
              </a:rPr>
              <a:t>PVC</a:t>
            </a:r>
            <a:r>
              <a:rPr lang="es-MX" dirty="0">
                <a:solidFill>
                  <a:schemeClr val="bg2">
                    <a:lumMod val="50000"/>
                    <a:lumOff val="50000"/>
                  </a:schemeClr>
                </a:solidFill>
              </a:rPr>
              <a:t> (cloruro de polivinilo), </a:t>
            </a:r>
            <a:r>
              <a:rPr lang="es-MX" dirty="0">
                <a:solidFill>
                  <a:srgbClr val="FF0000"/>
                </a:solidFill>
              </a:rPr>
              <a:t>poliestireno,</a:t>
            </a:r>
            <a:r>
              <a:rPr lang="es-MX" dirty="0">
                <a:solidFill>
                  <a:schemeClr val="bg2">
                    <a:lumMod val="50000"/>
                    <a:lumOff val="50000"/>
                  </a:schemeClr>
                </a:solidFill>
              </a:rPr>
              <a:t> </a:t>
            </a:r>
            <a:r>
              <a:rPr lang="es-MX" dirty="0">
                <a:solidFill>
                  <a:srgbClr val="FF0000"/>
                </a:solidFill>
              </a:rPr>
              <a:t>polipropileno</a:t>
            </a:r>
            <a:r>
              <a:rPr lang="es-MX" dirty="0">
                <a:solidFill>
                  <a:schemeClr val="bg2">
                    <a:lumMod val="50000"/>
                    <a:lumOff val="50000"/>
                  </a:schemeClr>
                </a:solidFill>
              </a:rPr>
              <a:t> y </a:t>
            </a:r>
            <a:r>
              <a:rPr lang="es-MX" dirty="0">
                <a:solidFill>
                  <a:srgbClr val="FF0000"/>
                </a:solidFill>
              </a:rPr>
              <a:t>acetato de celulosa. </a:t>
            </a:r>
          </a:p>
        </p:txBody>
      </p:sp>
    </p:spTree>
    <p:extLst>
      <p:ext uri="{BB962C8B-B14F-4D97-AF65-F5344CB8AC3E}">
        <p14:creationId xmlns:p14="http://schemas.microsoft.com/office/powerpoint/2010/main" val="21778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558" y="3448929"/>
            <a:ext cx="8748464" cy="1323439"/>
          </a:xfrm>
          <a:prstGeom prst="rect">
            <a:avLst/>
          </a:prstGeom>
        </p:spPr>
        <p:txBody>
          <a:bodyPr wrap="square">
            <a:spAutoFit/>
          </a:bodyPr>
          <a:lstStyle/>
          <a:p>
            <a:pPr algn="just"/>
            <a:r>
              <a:rPr lang="es-MX" dirty="0">
                <a:solidFill>
                  <a:schemeClr val="bg2">
                    <a:lumMod val="50000"/>
                    <a:lumOff val="50000"/>
                  </a:schemeClr>
                </a:solidFill>
              </a:rPr>
              <a:t>La reticulación determina muchas de las características de los termofijos. Los hace fuertes, dimensionalmente estables y altamente resistentes al calor y a los productos químicos. Un ejemplo familiar es la goma de silicona para hornear. </a:t>
            </a:r>
          </a:p>
        </p:txBody>
      </p:sp>
      <p:grpSp>
        <p:nvGrpSpPr>
          <p:cNvPr id="8" name="Group 7"/>
          <p:cNvGrpSpPr/>
          <p:nvPr/>
        </p:nvGrpSpPr>
        <p:grpSpPr>
          <a:xfrm>
            <a:off x="251520" y="764704"/>
            <a:ext cx="8686714" cy="2113251"/>
            <a:chOff x="18177" y="776706"/>
            <a:chExt cx="8686714" cy="2113251"/>
          </a:xfrm>
        </p:grpSpPr>
        <p:pic>
          <p:nvPicPr>
            <p:cNvPr id="9"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r="67694" b="22810"/>
            <a:stretch/>
          </p:blipFill>
          <p:spPr bwMode="auto">
            <a:xfrm>
              <a:off x="18177" y="908719"/>
              <a:ext cx="3113663" cy="16119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flipH="1">
              <a:off x="395536" y="2489847"/>
              <a:ext cx="2474561" cy="400110"/>
            </a:xfrm>
            <a:prstGeom prst="rect">
              <a:avLst/>
            </a:prstGeom>
            <a:noFill/>
          </p:spPr>
          <p:txBody>
            <a:bodyPr wrap="square" rtlCol="0">
              <a:spAutoFit/>
            </a:bodyPr>
            <a:lstStyle/>
            <a:p>
              <a:pPr algn="ctr"/>
              <a:r>
                <a:rPr lang="es-MX" dirty="0">
                  <a:solidFill>
                    <a:schemeClr val="bg2">
                      <a:lumMod val="50000"/>
                      <a:lumOff val="50000"/>
                    </a:schemeClr>
                  </a:solidFill>
                </a:rPr>
                <a:t>Termoplástico</a:t>
              </a:r>
            </a:p>
          </p:txBody>
        </p:sp>
        <p:sp>
          <p:nvSpPr>
            <p:cNvPr id="11" name="TextBox 10"/>
            <p:cNvSpPr txBox="1"/>
            <p:nvPr/>
          </p:nvSpPr>
          <p:spPr>
            <a:xfrm flipH="1">
              <a:off x="6230330" y="2417655"/>
              <a:ext cx="2474561" cy="400110"/>
            </a:xfrm>
            <a:prstGeom prst="rect">
              <a:avLst/>
            </a:prstGeom>
            <a:noFill/>
          </p:spPr>
          <p:txBody>
            <a:bodyPr wrap="square" rtlCol="0">
              <a:spAutoFit/>
            </a:bodyPr>
            <a:lstStyle/>
            <a:p>
              <a:pPr algn="ctr"/>
              <a:r>
                <a:rPr lang="es-MX" dirty="0">
                  <a:solidFill>
                    <a:schemeClr val="bg2">
                      <a:lumMod val="50000"/>
                      <a:lumOff val="50000"/>
                    </a:schemeClr>
                  </a:solidFill>
                </a:rPr>
                <a:t>Elastómero</a:t>
              </a:r>
            </a:p>
          </p:txBody>
        </p:sp>
        <p:sp>
          <p:nvSpPr>
            <p:cNvPr id="12" name="TextBox 11"/>
            <p:cNvSpPr txBox="1"/>
            <p:nvPr/>
          </p:nvSpPr>
          <p:spPr>
            <a:xfrm flipH="1">
              <a:off x="3312933" y="2441718"/>
              <a:ext cx="2474561" cy="400110"/>
            </a:xfrm>
            <a:prstGeom prst="rect">
              <a:avLst/>
            </a:prstGeom>
            <a:noFill/>
          </p:spPr>
          <p:txBody>
            <a:bodyPr wrap="square" rtlCol="0">
              <a:spAutoFit/>
            </a:bodyPr>
            <a:lstStyle/>
            <a:p>
              <a:pPr algn="ctr"/>
              <a:r>
                <a:rPr lang="es-MX" dirty="0" err="1">
                  <a:solidFill>
                    <a:schemeClr val="bg2">
                      <a:lumMod val="50000"/>
                      <a:lumOff val="50000"/>
                    </a:schemeClr>
                  </a:solidFill>
                </a:rPr>
                <a:t>Termofijo</a:t>
              </a:r>
              <a:endParaRPr lang="es-MX" dirty="0">
                <a:solidFill>
                  <a:schemeClr val="bg2">
                    <a:lumMod val="50000"/>
                    <a:lumOff val="50000"/>
                  </a:schemeClr>
                </a:solidFill>
              </a:endParaRPr>
            </a:p>
          </p:txBody>
        </p:sp>
        <p:pic>
          <p:nvPicPr>
            <p:cNvPr id="13"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l="65453" r="8671" b="24284"/>
            <a:stretch/>
          </p:blipFill>
          <p:spPr bwMode="auto">
            <a:xfrm>
              <a:off x="3149058" y="836528"/>
              <a:ext cx="2493991" cy="1581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srcRect l="40922" r="32927" b="5359"/>
            <a:stretch/>
          </p:blipFill>
          <p:spPr>
            <a:xfrm>
              <a:off x="6230329" y="776706"/>
              <a:ext cx="2302111" cy="1500166"/>
            </a:xfrm>
            <a:prstGeom prst="rect">
              <a:avLst/>
            </a:prstGeom>
          </p:spPr>
        </p:pic>
      </p:grpSp>
      <p:sp>
        <p:nvSpPr>
          <p:cNvPr id="2" name="Rectangle 1">
            <a:extLst>
              <a:ext uri="{FF2B5EF4-FFF2-40B4-BE49-F238E27FC236}">
                <a16:creationId xmlns:a16="http://schemas.microsoft.com/office/drawing/2014/main" id="{C107EBB7-AABC-4327-93D0-87F11290D9A4}"/>
              </a:ext>
            </a:extLst>
          </p:cNvPr>
          <p:cNvSpPr/>
          <p:nvPr/>
        </p:nvSpPr>
        <p:spPr>
          <a:xfrm>
            <a:off x="222860" y="5153924"/>
            <a:ext cx="8892480" cy="1323439"/>
          </a:xfrm>
          <a:prstGeom prst="rect">
            <a:avLst/>
          </a:prstGeom>
        </p:spPr>
        <p:txBody>
          <a:bodyPr wrap="square">
            <a:spAutoFit/>
          </a:bodyPr>
          <a:lstStyle/>
          <a:p>
            <a:r>
              <a:rPr lang="es-MX" dirty="0">
                <a:solidFill>
                  <a:schemeClr val="bg2">
                    <a:lumMod val="50000"/>
                    <a:lumOff val="50000"/>
                  </a:schemeClr>
                </a:solidFill>
              </a:rPr>
              <a:t>La reticulación le permite soportar fácilmente temperaturas de 400 °C del horno y hace que sea inherentemente características antiadherentes muy deseables para el horneado, pero los </a:t>
            </a:r>
            <a:r>
              <a:rPr lang="es-MX" dirty="0" err="1">
                <a:solidFill>
                  <a:schemeClr val="bg2">
                    <a:lumMod val="50000"/>
                    <a:lumOff val="50000"/>
                  </a:schemeClr>
                </a:solidFill>
              </a:rPr>
              <a:t>termoendurecidos</a:t>
            </a:r>
            <a:r>
              <a:rPr lang="es-MX" dirty="0">
                <a:solidFill>
                  <a:schemeClr val="bg2">
                    <a:lumMod val="50000"/>
                    <a:lumOff val="50000"/>
                  </a:schemeClr>
                </a:solidFill>
              </a:rPr>
              <a:t> también tienen sus responsabilidades. </a:t>
            </a:r>
            <a:endParaRPr lang="es-MX" dirty="0"/>
          </a:p>
        </p:txBody>
      </p:sp>
      <p:sp>
        <p:nvSpPr>
          <p:cNvPr id="3" name="Rectangle 2">
            <a:extLst>
              <a:ext uri="{FF2B5EF4-FFF2-40B4-BE49-F238E27FC236}">
                <a16:creationId xmlns:a16="http://schemas.microsoft.com/office/drawing/2014/main" id="{3043380F-72AB-4106-BD6D-0D75338866D6}"/>
              </a:ext>
            </a:extLst>
          </p:cNvPr>
          <p:cNvSpPr/>
          <p:nvPr/>
        </p:nvSpPr>
        <p:spPr>
          <a:xfrm>
            <a:off x="251520" y="4232176"/>
            <a:ext cx="8257480" cy="1323439"/>
          </a:xfrm>
          <a:prstGeom prst="rect">
            <a:avLst/>
          </a:prstGeom>
        </p:spPr>
        <p:txBody>
          <a:bodyPr wrap="square">
            <a:spAutoFit/>
          </a:bodyPr>
          <a:lstStyle/>
          <a:p>
            <a:r>
              <a:rPr lang="es-MX" dirty="0">
                <a:solidFill>
                  <a:schemeClr val="bg2">
                    <a:lumMod val="50000"/>
                    <a:lumOff val="50000"/>
                  </a:schemeClr>
                </a:solidFill>
              </a:rPr>
              <a:t>En formas más duras, los plásticos termofijos no son tan resistentes al impacto como los termoplásticos y pueden tender a romperse. Los materiales no pueden ser reutilizados, y en algunos casos el acabado superficial puede ser difícil.</a:t>
            </a:r>
            <a:endParaRPr lang="es-MX" dirty="0"/>
          </a:p>
        </p:txBody>
      </p:sp>
      <p:sp>
        <p:nvSpPr>
          <p:cNvPr id="4" name="Rectangle 3">
            <a:extLst>
              <a:ext uri="{FF2B5EF4-FFF2-40B4-BE49-F238E27FC236}">
                <a16:creationId xmlns:a16="http://schemas.microsoft.com/office/drawing/2014/main" id="{86246951-A01E-468F-A0D8-7624E4742B3D}"/>
              </a:ext>
            </a:extLst>
          </p:cNvPr>
          <p:cNvSpPr/>
          <p:nvPr/>
        </p:nvSpPr>
        <p:spPr>
          <a:xfrm>
            <a:off x="3643661" y="2927291"/>
            <a:ext cx="2279791" cy="523220"/>
          </a:xfrm>
          <a:prstGeom prst="rect">
            <a:avLst/>
          </a:prstGeom>
        </p:spPr>
        <p:txBody>
          <a:bodyPr wrap="none">
            <a:spAutoFit/>
          </a:bodyPr>
          <a:lstStyle/>
          <a:p>
            <a:pPr algn="just"/>
            <a:r>
              <a:rPr lang="es-MX" sz="2800" b="1" dirty="0">
                <a:solidFill>
                  <a:srgbClr val="FF0000"/>
                </a:solidFill>
              </a:rPr>
              <a:t>TERMOFIJO</a:t>
            </a:r>
          </a:p>
        </p:txBody>
      </p:sp>
    </p:spTree>
    <p:extLst>
      <p:ext uri="{BB962C8B-B14F-4D97-AF65-F5344CB8AC3E}">
        <p14:creationId xmlns:p14="http://schemas.microsoft.com/office/powerpoint/2010/main" val="303251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009" y="3845998"/>
            <a:ext cx="8186053" cy="1015663"/>
          </a:xfrm>
          <a:prstGeom prst="rect">
            <a:avLst/>
          </a:prstGeom>
        </p:spPr>
        <p:txBody>
          <a:bodyPr wrap="square">
            <a:spAutoFit/>
          </a:bodyPr>
          <a:lstStyle/>
          <a:p>
            <a:pPr algn="just"/>
            <a:r>
              <a:rPr lang="es-MX" dirty="0">
                <a:solidFill>
                  <a:srgbClr val="0000FF"/>
                </a:solidFill>
              </a:rPr>
              <a:t>La principal característica de los materiales elastómeros es la alta elasticidad y flexibilidad o elasticidad de estos materiales, en contra de su rotura o agrietamiento.</a:t>
            </a:r>
          </a:p>
        </p:txBody>
      </p:sp>
      <p:grpSp>
        <p:nvGrpSpPr>
          <p:cNvPr id="8" name="Group 7"/>
          <p:cNvGrpSpPr/>
          <p:nvPr/>
        </p:nvGrpSpPr>
        <p:grpSpPr>
          <a:xfrm>
            <a:off x="0" y="764704"/>
            <a:ext cx="8686714" cy="2113251"/>
            <a:chOff x="18177" y="776706"/>
            <a:chExt cx="8686714" cy="2113251"/>
          </a:xfrm>
        </p:grpSpPr>
        <p:pic>
          <p:nvPicPr>
            <p:cNvPr id="9"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r="67694" b="22810"/>
            <a:stretch/>
          </p:blipFill>
          <p:spPr bwMode="auto">
            <a:xfrm>
              <a:off x="18177" y="908719"/>
              <a:ext cx="3113663" cy="16119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flipH="1">
              <a:off x="395536" y="2489847"/>
              <a:ext cx="2474561" cy="400110"/>
            </a:xfrm>
            <a:prstGeom prst="rect">
              <a:avLst/>
            </a:prstGeom>
            <a:noFill/>
          </p:spPr>
          <p:txBody>
            <a:bodyPr wrap="square" rtlCol="0">
              <a:spAutoFit/>
            </a:bodyPr>
            <a:lstStyle/>
            <a:p>
              <a:pPr algn="ctr"/>
              <a:r>
                <a:rPr lang="es-MX" dirty="0">
                  <a:solidFill>
                    <a:srgbClr val="0000FF"/>
                  </a:solidFill>
                </a:rPr>
                <a:t>Termoplástico</a:t>
              </a:r>
            </a:p>
          </p:txBody>
        </p:sp>
        <p:sp>
          <p:nvSpPr>
            <p:cNvPr id="11" name="TextBox 10"/>
            <p:cNvSpPr txBox="1"/>
            <p:nvPr/>
          </p:nvSpPr>
          <p:spPr>
            <a:xfrm flipH="1">
              <a:off x="6230330" y="2417655"/>
              <a:ext cx="2474561" cy="400110"/>
            </a:xfrm>
            <a:prstGeom prst="rect">
              <a:avLst/>
            </a:prstGeom>
            <a:noFill/>
          </p:spPr>
          <p:txBody>
            <a:bodyPr wrap="square" rtlCol="0">
              <a:spAutoFit/>
            </a:bodyPr>
            <a:lstStyle/>
            <a:p>
              <a:pPr algn="ctr"/>
              <a:r>
                <a:rPr lang="es-MX" dirty="0">
                  <a:solidFill>
                    <a:srgbClr val="0000FF"/>
                  </a:solidFill>
                </a:rPr>
                <a:t>Elastómero</a:t>
              </a:r>
            </a:p>
          </p:txBody>
        </p:sp>
        <p:sp>
          <p:nvSpPr>
            <p:cNvPr id="12" name="TextBox 11"/>
            <p:cNvSpPr txBox="1"/>
            <p:nvPr/>
          </p:nvSpPr>
          <p:spPr>
            <a:xfrm flipH="1">
              <a:off x="3312933" y="2441718"/>
              <a:ext cx="2474561" cy="400110"/>
            </a:xfrm>
            <a:prstGeom prst="rect">
              <a:avLst/>
            </a:prstGeom>
            <a:noFill/>
          </p:spPr>
          <p:txBody>
            <a:bodyPr wrap="square" rtlCol="0">
              <a:spAutoFit/>
            </a:bodyPr>
            <a:lstStyle/>
            <a:p>
              <a:pPr algn="ctr"/>
              <a:r>
                <a:rPr lang="es-MX" dirty="0" err="1">
                  <a:solidFill>
                    <a:srgbClr val="0000FF"/>
                  </a:solidFill>
                </a:rPr>
                <a:t>Termofijo</a:t>
              </a:r>
              <a:endParaRPr lang="es-MX" dirty="0">
                <a:solidFill>
                  <a:srgbClr val="0000FF"/>
                </a:solidFill>
              </a:endParaRPr>
            </a:p>
          </p:txBody>
        </p:sp>
        <p:pic>
          <p:nvPicPr>
            <p:cNvPr id="13" name="Picture 2" descr="polymer structures"/>
            <p:cNvPicPr>
              <a:picLocks noChangeAspect="1" noChangeArrowheads="1"/>
            </p:cNvPicPr>
            <p:nvPr/>
          </p:nvPicPr>
          <p:blipFill rotWithShape="1">
            <a:blip r:embed="rId2">
              <a:extLst>
                <a:ext uri="{28A0092B-C50C-407E-A947-70E740481C1C}">
                  <a14:useLocalDpi xmlns:a14="http://schemas.microsoft.com/office/drawing/2010/main" val="0"/>
                </a:ext>
              </a:extLst>
            </a:blip>
            <a:srcRect l="65453" r="8671" b="24284"/>
            <a:stretch/>
          </p:blipFill>
          <p:spPr bwMode="auto">
            <a:xfrm>
              <a:off x="3149058" y="836528"/>
              <a:ext cx="2493991" cy="1581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srcRect l="40922" r="32927" b="5359"/>
            <a:stretch/>
          </p:blipFill>
          <p:spPr>
            <a:xfrm>
              <a:off x="6230329" y="776706"/>
              <a:ext cx="2302111" cy="1500166"/>
            </a:xfrm>
            <a:prstGeom prst="rect">
              <a:avLst/>
            </a:prstGeom>
          </p:spPr>
        </p:pic>
      </p:grpSp>
      <p:sp>
        <p:nvSpPr>
          <p:cNvPr id="15" name="TextBox 14"/>
          <p:cNvSpPr txBox="1"/>
          <p:nvPr/>
        </p:nvSpPr>
        <p:spPr>
          <a:xfrm flipH="1">
            <a:off x="5910711" y="2946546"/>
            <a:ext cx="3077444" cy="523220"/>
          </a:xfrm>
          <a:prstGeom prst="rect">
            <a:avLst/>
          </a:prstGeom>
          <a:noFill/>
        </p:spPr>
        <p:txBody>
          <a:bodyPr wrap="square" rtlCol="0">
            <a:spAutoFit/>
          </a:bodyPr>
          <a:lstStyle/>
          <a:p>
            <a:pPr algn="ctr"/>
            <a:r>
              <a:rPr lang="es-MX" sz="2800" b="1" dirty="0">
                <a:solidFill>
                  <a:srgbClr val="FF0000"/>
                </a:solidFill>
              </a:rPr>
              <a:t>ELASTÓMERO</a:t>
            </a:r>
          </a:p>
        </p:txBody>
      </p:sp>
    </p:spTree>
    <p:extLst>
      <p:ext uri="{BB962C8B-B14F-4D97-AF65-F5344CB8AC3E}">
        <p14:creationId xmlns:p14="http://schemas.microsoft.com/office/powerpoint/2010/main" val="156150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descr="FG26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50591"/>
            <a:ext cx="913765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Rectangle 2"/>
          <p:cNvSpPr>
            <a:spLocks noChangeArrowheads="1"/>
          </p:cNvSpPr>
          <p:nvPr/>
        </p:nvSpPr>
        <p:spPr bwMode="auto">
          <a:xfrm>
            <a:off x="323850" y="428625"/>
            <a:ext cx="6643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3200" b="1">
                <a:solidFill>
                  <a:srgbClr val="0000FF"/>
                </a:solidFill>
                <a:latin typeface="Arial Narrow" pitchFamily="34" charset="0"/>
              </a:rPr>
              <a:t>POLÍMEROS CRISTALINOS Y AMORFOS</a:t>
            </a:r>
          </a:p>
        </p:txBody>
      </p:sp>
      <p:sp>
        <p:nvSpPr>
          <p:cNvPr id="335876" name="Rectangle 3"/>
          <p:cNvSpPr>
            <a:spLocks noChangeArrowheads="1"/>
          </p:cNvSpPr>
          <p:nvPr/>
        </p:nvSpPr>
        <p:spPr bwMode="auto">
          <a:xfrm>
            <a:off x="250825" y="5876925"/>
            <a:ext cx="3313113" cy="5762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2800" b="1">
                <a:solidFill>
                  <a:srgbClr val="0000FF"/>
                </a:solidFill>
              </a:rPr>
              <a:t>Polímero cristalino</a:t>
            </a:r>
            <a:endParaRPr lang="es-ES" altLang="es-MX" sz="2800" b="1">
              <a:solidFill>
                <a:srgbClr val="0000FF"/>
              </a:solidFill>
            </a:endParaRPr>
          </a:p>
        </p:txBody>
      </p:sp>
      <p:sp>
        <p:nvSpPr>
          <p:cNvPr id="335877" name="Rectangle 4"/>
          <p:cNvSpPr>
            <a:spLocks noChangeArrowheads="1"/>
          </p:cNvSpPr>
          <p:nvPr/>
        </p:nvSpPr>
        <p:spPr bwMode="auto">
          <a:xfrm>
            <a:off x="4787900" y="5876925"/>
            <a:ext cx="3313113" cy="576263"/>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2800" b="1">
                <a:solidFill>
                  <a:srgbClr val="0000FF"/>
                </a:solidFill>
              </a:rPr>
              <a:t>Polímero amorfo</a:t>
            </a:r>
            <a:endParaRPr lang="es-ES" altLang="es-MX" sz="2800" b="1">
              <a:solidFill>
                <a:srgbClr val="0000FF"/>
              </a:solidFill>
            </a:endParaRPr>
          </a:p>
        </p:txBody>
      </p:sp>
      <p:sp>
        <p:nvSpPr>
          <p:cNvPr id="335878" name="Rectangle 5"/>
          <p:cNvSpPr>
            <a:spLocks noChangeArrowheads="1"/>
          </p:cNvSpPr>
          <p:nvPr/>
        </p:nvSpPr>
        <p:spPr bwMode="auto">
          <a:xfrm>
            <a:off x="1187450" y="5084763"/>
            <a:ext cx="1296988" cy="433387"/>
          </a:xfrm>
          <a:prstGeom prst="rect">
            <a:avLst/>
          </a:prstGeom>
          <a:solidFill>
            <a:schemeClr val="bg2">
              <a:lumMod val="25000"/>
              <a:lumOff val="75000"/>
            </a:schemeClr>
          </a:solidFill>
          <a:ln>
            <a:noFill/>
          </a:ln>
          <a:extLst/>
        </p:spPr>
        <p:txBody>
          <a:bodyPr wrap="none" anchor="ctr"/>
          <a:lstStyle/>
          <a:p>
            <a:pPr algn="ctr" eaLnBrk="1" hangingPunct="1"/>
            <a:r>
              <a:rPr lang="es-MX" altLang="es-MX" sz="2800" b="1" dirty="0">
                <a:solidFill>
                  <a:srgbClr val="0000FF"/>
                </a:solidFill>
              </a:rPr>
              <a:t>VIDRIO</a:t>
            </a:r>
            <a:endParaRPr lang="es-ES" altLang="es-MX" sz="2800" b="1" dirty="0">
              <a:solidFill>
                <a:srgbClr val="0000FF"/>
              </a:solidFill>
            </a:endParaRPr>
          </a:p>
        </p:txBody>
      </p:sp>
      <p:sp>
        <p:nvSpPr>
          <p:cNvPr id="335879" name="Rectangle 6"/>
          <p:cNvSpPr>
            <a:spLocks noChangeArrowheads="1"/>
          </p:cNvSpPr>
          <p:nvPr/>
        </p:nvSpPr>
        <p:spPr bwMode="auto">
          <a:xfrm>
            <a:off x="684213" y="3789363"/>
            <a:ext cx="2303462" cy="431800"/>
          </a:xfrm>
          <a:prstGeom prst="rect">
            <a:avLst/>
          </a:prstGeom>
          <a:solidFill>
            <a:schemeClr val="bg1">
              <a:lumMod val="20000"/>
              <a:lumOff val="80000"/>
            </a:schemeClr>
          </a:solidFill>
          <a:ln>
            <a:noFill/>
          </a:ln>
          <a:extLst/>
        </p:spPr>
        <p:txBody>
          <a:bodyPr wrap="none" anchor="ctr"/>
          <a:lstStyle/>
          <a:p>
            <a:pPr algn="ctr" eaLnBrk="1" hangingPunct="1"/>
            <a:r>
              <a:rPr lang="es-MX" altLang="es-MX" b="1" dirty="0">
                <a:solidFill>
                  <a:srgbClr val="0000FF"/>
                </a:solidFill>
              </a:rPr>
              <a:t>TERMOPLÁSTICO</a:t>
            </a:r>
            <a:endParaRPr lang="es-ES" altLang="es-MX" b="1" dirty="0">
              <a:solidFill>
                <a:srgbClr val="0000FF"/>
              </a:solidFill>
            </a:endParaRPr>
          </a:p>
        </p:txBody>
      </p:sp>
      <p:sp>
        <p:nvSpPr>
          <p:cNvPr id="335880" name="Rectangle 7"/>
          <p:cNvSpPr>
            <a:spLocks noChangeArrowheads="1"/>
          </p:cNvSpPr>
          <p:nvPr/>
        </p:nvSpPr>
        <p:spPr bwMode="auto">
          <a:xfrm>
            <a:off x="900113" y="2565400"/>
            <a:ext cx="1871662" cy="431800"/>
          </a:xfrm>
          <a:prstGeom prst="rect">
            <a:avLst/>
          </a:prstGeom>
          <a:solidFill>
            <a:schemeClr val="accent5">
              <a:lumMod val="20000"/>
              <a:lumOff val="80000"/>
            </a:schemeClr>
          </a:solidFill>
          <a:ln>
            <a:noFill/>
          </a:ln>
          <a:extLst/>
        </p:spPr>
        <p:txBody>
          <a:bodyPr wrap="none" anchor="ctr"/>
          <a:lstStyle/>
          <a:p>
            <a:pPr algn="ctr" eaLnBrk="1" hangingPunct="1"/>
            <a:r>
              <a:rPr lang="es-MX" altLang="es-MX" b="1" dirty="0">
                <a:solidFill>
                  <a:srgbClr val="0000FF"/>
                </a:solidFill>
              </a:rPr>
              <a:t>LÍQUIDO</a:t>
            </a:r>
            <a:endParaRPr lang="es-ES" altLang="es-MX" b="1" dirty="0">
              <a:solidFill>
                <a:srgbClr val="0000FF"/>
              </a:solidFill>
            </a:endParaRPr>
          </a:p>
        </p:txBody>
      </p:sp>
      <p:sp>
        <p:nvSpPr>
          <p:cNvPr id="335881" name="Rectangle 8"/>
          <p:cNvSpPr>
            <a:spLocks noChangeArrowheads="1"/>
          </p:cNvSpPr>
          <p:nvPr/>
        </p:nvSpPr>
        <p:spPr bwMode="auto">
          <a:xfrm rot="-5400000">
            <a:off x="-665957" y="4310857"/>
            <a:ext cx="1871663" cy="539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b="1">
                <a:solidFill>
                  <a:schemeClr val="bg2"/>
                </a:solidFill>
              </a:rPr>
              <a:t>temperatura</a:t>
            </a:r>
            <a:endParaRPr lang="es-ES" altLang="es-MX" b="1">
              <a:solidFill>
                <a:schemeClr val="bg2"/>
              </a:solidFill>
            </a:endParaRPr>
          </a:p>
        </p:txBody>
      </p:sp>
      <p:sp>
        <p:nvSpPr>
          <p:cNvPr id="335882" name="Rectangle 9"/>
          <p:cNvSpPr>
            <a:spLocks noChangeArrowheads="1"/>
          </p:cNvSpPr>
          <p:nvPr/>
        </p:nvSpPr>
        <p:spPr bwMode="auto">
          <a:xfrm rot="-5400000">
            <a:off x="3906043" y="4310857"/>
            <a:ext cx="1871663" cy="539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b="1">
                <a:solidFill>
                  <a:srgbClr val="0000FF"/>
                </a:solidFill>
              </a:rPr>
              <a:t>temperatura</a:t>
            </a:r>
            <a:endParaRPr lang="es-ES" altLang="es-MX" b="1">
              <a:solidFill>
                <a:srgbClr val="0000FF"/>
              </a:solidFill>
            </a:endParaRPr>
          </a:p>
        </p:txBody>
      </p:sp>
      <p:sp>
        <p:nvSpPr>
          <p:cNvPr id="335883" name="Rectangle 10"/>
          <p:cNvSpPr>
            <a:spLocks noChangeArrowheads="1"/>
          </p:cNvSpPr>
          <p:nvPr/>
        </p:nvSpPr>
        <p:spPr bwMode="auto">
          <a:xfrm>
            <a:off x="5795963" y="5084763"/>
            <a:ext cx="1296987" cy="433387"/>
          </a:xfrm>
          <a:prstGeom prst="rect">
            <a:avLst/>
          </a:prstGeom>
          <a:solidFill>
            <a:schemeClr val="bg2">
              <a:lumMod val="25000"/>
              <a:lumOff val="75000"/>
            </a:schemeClr>
          </a:solidFill>
          <a:ln>
            <a:noFill/>
          </a:ln>
          <a:extLst/>
        </p:spPr>
        <p:txBody>
          <a:bodyPr wrap="none" anchor="ctr"/>
          <a:lstStyle/>
          <a:p>
            <a:pPr algn="ctr" eaLnBrk="1" hangingPunct="1"/>
            <a:r>
              <a:rPr lang="es-MX" altLang="es-MX" sz="2800" b="1" dirty="0">
                <a:solidFill>
                  <a:srgbClr val="0000FF"/>
                </a:solidFill>
              </a:rPr>
              <a:t>VIDRIO</a:t>
            </a:r>
            <a:endParaRPr lang="es-ES" altLang="es-MX" sz="2800" b="1" dirty="0">
              <a:solidFill>
                <a:srgbClr val="0000FF"/>
              </a:solidFill>
            </a:endParaRPr>
          </a:p>
        </p:txBody>
      </p:sp>
      <p:sp>
        <p:nvSpPr>
          <p:cNvPr id="335884" name="Rectangle 11"/>
          <p:cNvSpPr>
            <a:spLocks noChangeArrowheads="1"/>
          </p:cNvSpPr>
          <p:nvPr/>
        </p:nvSpPr>
        <p:spPr bwMode="auto">
          <a:xfrm>
            <a:off x="5507037" y="2565400"/>
            <a:ext cx="1871663" cy="431800"/>
          </a:xfrm>
          <a:prstGeom prst="rect">
            <a:avLst/>
          </a:prstGeom>
          <a:solidFill>
            <a:schemeClr val="accent5">
              <a:lumMod val="40000"/>
              <a:lumOff val="60000"/>
            </a:schemeClr>
          </a:solidFill>
          <a:ln>
            <a:noFill/>
          </a:ln>
          <a:extLst/>
        </p:spPr>
        <p:txBody>
          <a:bodyPr wrap="none" anchor="ctr"/>
          <a:lstStyle/>
          <a:p>
            <a:pPr algn="ctr" eaLnBrk="1" hangingPunct="1"/>
            <a:r>
              <a:rPr lang="es-MX" altLang="es-MX" b="1" dirty="0">
                <a:solidFill>
                  <a:srgbClr val="0000FF"/>
                </a:solidFill>
              </a:rPr>
              <a:t>LÍQUIDO</a:t>
            </a:r>
            <a:endParaRPr lang="es-ES" altLang="es-MX" b="1" dirty="0">
              <a:solidFill>
                <a:srgbClr val="0000FF"/>
              </a:solidFill>
            </a:endParaRPr>
          </a:p>
        </p:txBody>
      </p:sp>
      <p:sp>
        <p:nvSpPr>
          <p:cNvPr id="335885" name="Rectangle 12"/>
          <p:cNvSpPr>
            <a:spLocks noChangeArrowheads="1"/>
          </p:cNvSpPr>
          <p:nvPr/>
        </p:nvSpPr>
        <p:spPr bwMode="auto">
          <a:xfrm>
            <a:off x="5435600" y="4149725"/>
            <a:ext cx="1943100" cy="358775"/>
          </a:xfrm>
          <a:prstGeom prst="rect">
            <a:avLst/>
          </a:prstGeom>
          <a:solidFill>
            <a:schemeClr val="bg1">
              <a:lumMod val="20000"/>
              <a:lumOff val="80000"/>
            </a:schemeClr>
          </a:solidFill>
          <a:ln>
            <a:noFill/>
          </a:ln>
          <a:extLst/>
        </p:spPr>
        <p:txBody>
          <a:bodyPr wrap="none" anchor="ctr"/>
          <a:lstStyle/>
          <a:p>
            <a:pPr algn="ctr" eaLnBrk="1" hangingPunct="1"/>
            <a:r>
              <a:rPr lang="es-MX" altLang="es-MX" b="1">
                <a:solidFill>
                  <a:srgbClr val="0000FF"/>
                </a:solidFill>
              </a:rPr>
              <a:t>GOMOSO</a:t>
            </a:r>
            <a:endParaRPr lang="es-ES" altLang="es-MX" b="1">
              <a:solidFill>
                <a:srgbClr val="0000FF"/>
              </a:solidFill>
            </a:endParaRPr>
          </a:p>
        </p:txBody>
      </p:sp>
      <p:sp>
        <p:nvSpPr>
          <p:cNvPr id="335886" name="Rectangle 13"/>
          <p:cNvSpPr>
            <a:spLocks noChangeArrowheads="1"/>
          </p:cNvSpPr>
          <p:nvPr/>
        </p:nvSpPr>
        <p:spPr bwMode="auto">
          <a:xfrm>
            <a:off x="5435600" y="3357563"/>
            <a:ext cx="1943100" cy="358775"/>
          </a:xfrm>
          <a:prstGeom prst="rect">
            <a:avLst/>
          </a:prstGeom>
          <a:solidFill>
            <a:schemeClr val="bg1">
              <a:lumMod val="20000"/>
              <a:lumOff val="80000"/>
            </a:schemeClr>
          </a:solidFill>
          <a:ln>
            <a:noFill/>
          </a:ln>
          <a:extLst/>
        </p:spPr>
        <p:txBody>
          <a:bodyPr wrap="none" anchor="ctr"/>
          <a:lstStyle/>
          <a:p>
            <a:pPr algn="ctr" eaLnBrk="1" hangingPunct="1"/>
            <a:r>
              <a:rPr lang="es-MX" altLang="es-MX" b="1" dirty="0">
                <a:solidFill>
                  <a:srgbClr val="0000FF"/>
                </a:solidFill>
              </a:rPr>
              <a:t>PEGAJOSO</a:t>
            </a:r>
            <a:endParaRPr lang="es-ES" altLang="es-MX" b="1" dirty="0">
              <a:solidFill>
                <a:srgbClr val="0000FF"/>
              </a:solidFill>
            </a:endParaRPr>
          </a:p>
        </p:txBody>
      </p:sp>
      <p:sp>
        <p:nvSpPr>
          <p:cNvPr id="335887" name="Rectangle 14"/>
          <p:cNvSpPr>
            <a:spLocks noChangeArrowheads="1"/>
          </p:cNvSpPr>
          <p:nvPr/>
        </p:nvSpPr>
        <p:spPr bwMode="auto">
          <a:xfrm>
            <a:off x="7812088" y="3068638"/>
            <a:ext cx="1331912" cy="115252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2800" b="1">
                <a:solidFill>
                  <a:srgbClr val="FF3300"/>
                </a:solidFill>
              </a:rPr>
              <a:t>T</a:t>
            </a:r>
            <a:r>
              <a:rPr lang="es-MX" altLang="es-MX" sz="4000" b="1" i="1" baseline="-40000">
                <a:solidFill>
                  <a:srgbClr val="FF3300"/>
                </a:solidFill>
              </a:rPr>
              <a:t>m</a:t>
            </a:r>
            <a:br>
              <a:rPr lang="es-MX" altLang="es-MX" sz="2800" b="1">
                <a:solidFill>
                  <a:srgbClr val="FF3300"/>
                </a:solidFill>
              </a:rPr>
            </a:br>
            <a:r>
              <a:rPr lang="es-MX" altLang="es-MX" sz="2800" b="1">
                <a:solidFill>
                  <a:srgbClr val="FF3300"/>
                </a:solidFill>
              </a:rPr>
              <a:t>ancha</a:t>
            </a:r>
            <a:endParaRPr lang="es-ES" altLang="es-MX" sz="2800" b="1">
              <a:solidFill>
                <a:srgbClr val="FF3300"/>
              </a:solidFill>
            </a:endParaRPr>
          </a:p>
        </p:txBody>
      </p:sp>
      <p:sp>
        <p:nvSpPr>
          <p:cNvPr id="335888" name="Rectangle 15"/>
          <p:cNvSpPr>
            <a:spLocks noChangeArrowheads="1"/>
          </p:cNvSpPr>
          <p:nvPr/>
        </p:nvSpPr>
        <p:spPr bwMode="auto">
          <a:xfrm>
            <a:off x="3203575" y="2708275"/>
            <a:ext cx="1368425" cy="1152525"/>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sz="2800" b="1">
                <a:solidFill>
                  <a:srgbClr val="0000FF"/>
                </a:solidFill>
              </a:rPr>
              <a:t>T</a:t>
            </a:r>
            <a:r>
              <a:rPr lang="es-MX" altLang="es-MX" sz="4000" b="1" i="1" baseline="-40000">
                <a:solidFill>
                  <a:srgbClr val="0000FF"/>
                </a:solidFill>
              </a:rPr>
              <a:t>m</a:t>
            </a:r>
            <a:br>
              <a:rPr lang="es-MX" altLang="es-MX" sz="2800" b="1">
                <a:solidFill>
                  <a:srgbClr val="0000FF"/>
                </a:solidFill>
              </a:rPr>
            </a:br>
            <a:r>
              <a:rPr lang="es-MX" altLang="es-MX" sz="2800" b="1">
                <a:solidFill>
                  <a:srgbClr val="0000FF"/>
                </a:solidFill>
              </a:rPr>
              <a:t>definido</a:t>
            </a:r>
            <a:endParaRPr lang="es-ES" altLang="es-MX" sz="2800" b="1">
              <a:solidFill>
                <a:srgbClr val="0000FF"/>
              </a:solidFill>
            </a:endParaRPr>
          </a:p>
        </p:txBody>
      </p:sp>
    </p:spTree>
    <p:extLst>
      <p:ext uri="{BB962C8B-B14F-4D97-AF65-F5344CB8AC3E}">
        <p14:creationId xmlns:p14="http://schemas.microsoft.com/office/powerpoint/2010/main" val="275087667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4"/>
          <p:cNvSpPr>
            <a:spLocks noChangeArrowheads="1"/>
          </p:cNvSpPr>
          <p:nvPr/>
        </p:nvSpPr>
        <p:spPr bwMode="auto">
          <a:xfrm>
            <a:off x="323528" y="538807"/>
            <a:ext cx="849694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es-ES" altLang="es-MX" sz="2800" dirty="0">
                <a:solidFill>
                  <a:srgbClr val="0000FF"/>
                </a:solidFill>
              </a:rPr>
              <a:t>La transición vítrea no es lo mismo que la fusión. La </a:t>
            </a:r>
            <a:r>
              <a:rPr lang="es-ES" altLang="es-MX" sz="2800" dirty="0">
                <a:solidFill>
                  <a:srgbClr val="FF0000"/>
                </a:solidFill>
              </a:rPr>
              <a:t>fusión </a:t>
            </a:r>
            <a:r>
              <a:rPr lang="es-ES" altLang="es-MX" sz="2800" dirty="0">
                <a:solidFill>
                  <a:srgbClr val="0000FF"/>
                </a:solidFill>
              </a:rPr>
              <a:t>es una transición que se manifiesta en los </a:t>
            </a:r>
            <a:r>
              <a:rPr lang="es-ES" altLang="es-MX" sz="2800" b="1" dirty="0">
                <a:solidFill>
                  <a:srgbClr val="FF0000"/>
                </a:solidFill>
              </a:rPr>
              <a:t>polímeros cristalinos</a:t>
            </a:r>
            <a:r>
              <a:rPr lang="es-ES" altLang="es-MX" sz="2800" dirty="0">
                <a:solidFill>
                  <a:srgbClr val="0000FF"/>
                </a:solidFill>
              </a:rPr>
              <a:t>. Ocurre cuando las cadenas poliméricas abandonan sus estructuras cristalinas y se transforman en un líquido desordenado. </a:t>
            </a:r>
          </a:p>
        </p:txBody>
      </p:sp>
      <p:sp>
        <p:nvSpPr>
          <p:cNvPr id="2" name="Rectangle 1">
            <a:extLst>
              <a:ext uri="{FF2B5EF4-FFF2-40B4-BE49-F238E27FC236}">
                <a16:creationId xmlns:a16="http://schemas.microsoft.com/office/drawing/2014/main" id="{03C37372-533A-4643-834E-FD800D5E7D28}"/>
              </a:ext>
            </a:extLst>
          </p:cNvPr>
          <p:cNvSpPr/>
          <p:nvPr/>
        </p:nvSpPr>
        <p:spPr>
          <a:xfrm>
            <a:off x="323528" y="3429000"/>
            <a:ext cx="8640960" cy="2677656"/>
          </a:xfrm>
          <a:prstGeom prst="rect">
            <a:avLst/>
          </a:prstGeom>
        </p:spPr>
        <p:txBody>
          <a:bodyPr wrap="square">
            <a:spAutoFit/>
          </a:bodyPr>
          <a:lstStyle/>
          <a:p>
            <a:pPr algn="just"/>
            <a:r>
              <a:rPr lang="es-ES" altLang="es-MX" sz="2800" dirty="0">
                <a:solidFill>
                  <a:srgbClr val="0000FF"/>
                </a:solidFill>
              </a:rPr>
              <a:t>La </a:t>
            </a:r>
            <a:r>
              <a:rPr lang="es-ES" altLang="es-MX" sz="2800" b="1" dirty="0">
                <a:solidFill>
                  <a:srgbClr val="FF0000"/>
                </a:solidFill>
              </a:rPr>
              <a:t>transición vítrea </a:t>
            </a:r>
            <a:r>
              <a:rPr lang="es-ES" altLang="es-MX" sz="2800" dirty="0">
                <a:solidFill>
                  <a:srgbClr val="0000FF"/>
                </a:solidFill>
              </a:rPr>
              <a:t>es una transición que se manifiesta en los </a:t>
            </a:r>
            <a:r>
              <a:rPr lang="es-ES" altLang="es-MX" sz="2800" b="1" dirty="0">
                <a:solidFill>
                  <a:srgbClr val="0000FF"/>
                </a:solidFill>
              </a:rPr>
              <a:t>polímeros amorfos</a:t>
            </a:r>
            <a:r>
              <a:rPr lang="es-ES" altLang="es-MX" sz="2800" dirty="0">
                <a:solidFill>
                  <a:srgbClr val="0000FF"/>
                </a:solidFill>
              </a:rPr>
              <a:t>; es decir, polímeros cuyas cadenas no están dispuestas según un ordenamiento cristalino, sino que están esparcidas en cualquier ordenamiento, aún en estado sólido. </a:t>
            </a:r>
            <a:endParaRPr lang="es-MX" sz="2800" dirty="0"/>
          </a:p>
        </p:txBody>
      </p:sp>
    </p:spTree>
    <p:extLst>
      <p:ext uri="{BB962C8B-B14F-4D97-AF65-F5344CB8AC3E}">
        <p14:creationId xmlns:p14="http://schemas.microsoft.com/office/powerpoint/2010/main" val="4281803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39750" y="620713"/>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4400" b="1" dirty="0" err="1">
                <a:solidFill>
                  <a:srgbClr val="0000FF"/>
                </a:solidFill>
                <a:latin typeface="Verdana" pitchFamily="34" charset="0"/>
              </a:rPr>
              <a:t>Polímeros</a:t>
            </a:r>
            <a:r>
              <a:rPr lang="en-US" altLang="es-MX" sz="4400" b="1" dirty="0">
                <a:solidFill>
                  <a:srgbClr val="0000FF"/>
                </a:solidFill>
                <a:latin typeface="Verdana" pitchFamily="34" charset="0"/>
              </a:rPr>
              <a:t> </a:t>
            </a:r>
            <a:r>
              <a:rPr lang="en-US" altLang="es-MX" sz="4400" b="1" dirty="0" err="1">
                <a:solidFill>
                  <a:srgbClr val="0000FF"/>
                </a:solidFill>
                <a:latin typeface="Verdana" pitchFamily="34" charset="0"/>
              </a:rPr>
              <a:t>Orgánicos</a:t>
            </a:r>
            <a:r>
              <a:rPr lang="en-US" altLang="es-MX" sz="4400" b="1" dirty="0">
                <a:solidFill>
                  <a:srgbClr val="0000FF"/>
                </a:solidFill>
                <a:latin typeface="Verdana" pitchFamily="34" charset="0"/>
              </a:rPr>
              <a:t> </a:t>
            </a:r>
            <a:r>
              <a:rPr lang="en-US" altLang="es-MX" sz="4400" b="1" dirty="0" err="1">
                <a:solidFill>
                  <a:srgbClr val="0000FF"/>
                </a:solidFill>
                <a:latin typeface="Verdana" pitchFamily="34" charset="0"/>
              </a:rPr>
              <a:t>Naturales</a:t>
            </a:r>
            <a:endParaRPr lang="en-US" altLang="es-MX" sz="4400" b="1" dirty="0">
              <a:solidFill>
                <a:srgbClr val="0000FF"/>
              </a:solidFill>
              <a:latin typeface="Verdana" pitchFamily="34" charset="0"/>
            </a:endParaRPr>
          </a:p>
        </p:txBody>
      </p:sp>
      <p:sp>
        <p:nvSpPr>
          <p:cNvPr id="48132" name="Rectangle 4"/>
          <p:cNvSpPr>
            <a:spLocks noChangeArrowheads="1"/>
          </p:cNvSpPr>
          <p:nvPr/>
        </p:nvSpPr>
        <p:spPr bwMode="auto">
          <a:xfrm>
            <a:off x="1908175" y="2420938"/>
            <a:ext cx="5943600" cy="3511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chemeClr val="hlink"/>
              </a:buClr>
              <a:buFont typeface="Wingdings" pitchFamily="2" charset="2"/>
              <a:buChar char="§"/>
            </a:pPr>
            <a:r>
              <a:rPr lang="en-US" altLang="es-MX" sz="2800" b="1">
                <a:solidFill>
                  <a:srgbClr val="0000FF"/>
                </a:solidFill>
              </a:rPr>
              <a:t>Polisacáridos </a:t>
            </a:r>
          </a:p>
          <a:p>
            <a:pPr eaLnBrk="1" hangingPunct="1"/>
            <a:r>
              <a:rPr lang="en-US" altLang="es-MX" b="1">
                <a:solidFill>
                  <a:srgbClr val="0000FF"/>
                </a:solidFill>
              </a:rPr>
              <a:t>	</a:t>
            </a:r>
            <a:r>
              <a:rPr lang="en-US" altLang="es-MX" sz="2800" b="1">
                <a:solidFill>
                  <a:srgbClr val="0000FF"/>
                </a:solidFill>
              </a:rPr>
              <a:t>(celulosa, almidón)</a:t>
            </a:r>
          </a:p>
          <a:p>
            <a:pPr eaLnBrk="1" hangingPunct="1">
              <a:spcBef>
                <a:spcPct val="50000"/>
              </a:spcBef>
              <a:buClr>
                <a:schemeClr val="hlink"/>
              </a:buClr>
              <a:buSzPct val="50000"/>
              <a:buFont typeface="Monotype Sorts" pitchFamily="2" charset="2"/>
              <a:buChar char="n"/>
            </a:pPr>
            <a:r>
              <a:rPr lang="en-US" altLang="es-MX" sz="2800" b="1">
                <a:solidFill>
                  <a:srgbClr val="0000FF"/>
                </a:solidFill>
              </a:rPr>
              <a:t>Proteínas </a:t>
            </a:r>
          </a:p>
          <a:p>
            <a:pPr eaLnBrk="1" hangingPunct="1">
              <a:spcBef>
                <a:spcPct val="50000"/>
              </a:spcBef>
              <a:buClr>
                <a:schemeClr val="hlink"/>
              </a:buClr>
              <a:buSzPct val="50000"/>
              <a:buFont typeface="Monotype Sorts" pitchFamily="2" charset="2"/>
              <a:buNone/>
            </a:pPr>
            <a:r>
              <a:rPr lang="en-US" altLang="es-MX" sz="2800" b="1">
                <a:solidFill>
                  <a:srgbClr val="0000FF"/>
                </a:solidFill>
              </a:rPr>
              <a:t>	(cabello, piel, tejido)</a:t>
            </a:r>
          </a:p>
          <a:p>
            <a:pPr eaLnBrk="1" hangingPunct="1">
              <a:spcBef>
                <a:spcPct val="50000"/>
              </a:spcBef>
              <a:buClr>
                <a:schemeClr val="hlink"/>
              </a:buClr>
              <a:buSzPct val="50000"/>
              <a:buFont typeface="Monotype Sorts" pitchFamily="2" charset="2"/>
              <a:buChar char="n"/>
            </a:pPr>
            <a:r>
              <a:rPr lang="en-US" altLang="es-MX" sz="2800" b="1">
                <a:solidFill>
                  <a:srgbClr val="0000FF"/>
                </a:solidFill>
              </a:rPr>
              <a:t>Polinucleótidos </a:t>
            </a:r>
          </a:p>
          <a:p>
            <a:pPr eaLnBrk="1" hangingPunct="1">
              <a:spcBef>
                <a:spcPct val="50000"/>
              </a:spcBef>
              <a:buClr>
                <a:schemeClr val="hlink"/>
              </a:buClr>
              <a:buSzPct val="50000"/>
              <a:buFont typeface="Monotype Sorts" pitchFamily="2" charset="2"/>
              <a:buNone/>
            </a:pPr>
            <a:r>
              <a:rPr lang="en-US" altLang="es-MX" sz="2800" b="1">
                <a:solidFill>
                  <a:srgbClr val="0000FF"/>
                </a:solidFill>
              </a:rPr>
              <a:t>	(ADN, ARN)</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AutoShape 3" descr="FG26_04-07UN"/>
          <p:cNvSpPr>
            <a:spLocks noChangeAspect="1" noChangeArrowheads="1"/>
          </p:cNvSpPr>
          <p:nvPr/>
        </p:nvSpPr>
        <p:spPr bwMode="auto">
          <a:xfrm>
            <a:off x="-960438" y="1582738"/>
            <a:ext cx="11064876"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337923" name="Picture 5" descr="FG26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800"/>
            <a:ext cx="913765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Rectangle 2"/>
          <p:cNvSpPr>
            <a:spLocks noChangeArrowheads="1"/>
          </p:cNvSpPr>
          <p:nvPr/>
        </p:nvSpPr>
        <p:spPr bwMode="auto">
          <a:xfrm>
            <a:off x="3563938" y="5300663"/>
            <a:ext cx="2376487" cy="576262"/>
          </a:xfrm>
          <a:prstGeom prst="rect">
            <a:avLst/>
          </a:prstGeom>
          <a:solidFill>
            <a:schemeClr val="tx1"/>
          </a:solidFill>
          <a:ln w="9525">
            <a:solidFill>
              <a:schemeClr val="tx1"/>
            </a:solidFill>
            <a:miter lim="800000"/>
            <a:headEnd/>
            <a:tailEnd/>
          </a:ln>
        </p:spPr>
        <p:txBody>
          <a:bodyPr wrap="none" anchor="ctr"/>
          <a:lstStyle/>
          <a:p>
            <a:pPr algn="ctr" eaLnBrk="1" hangingPunct="1"/>
            <a:r>
              <a:rPr lang="es-MX" altLang="es-MX" b="1" dirty="0">
                <a:solidFill>
                  <a:srgbClr val="0000FF"/>
                </a:solidFill>
              </a:rPr>
              <a:t>Parte del polímero</a:t>
            </a:r>
            <a:br>
              <a:rPr lang="es-MX" altLang="es-MX" b="1" dirty="0">
                <a:solidFill>
                  <a:srgbClr val="0000FF"/>
                </a:solidFill>
              </a:rPr>
            </a:br>
            <a:r>
              <a:rPr lang="es-MX" altLang="es-MX" b="1" dirty="0">
                <a:solidFill>
                  <a:srgbClr val="0000FF"/>
                </a:solidFill>
              </a:rPr>
              <a:t>cristalizada</a:t>
            </a:r>
            <a:endParaRPr lang="es-ES" altLang="es-MX" b="1" dirty="0">
              <a:solidFill>
                <a:srgbClr val="0000FF"/>
              </a:solidFill>
            </a:endParaRPr>
          </a:p>
        </p:txBody>
      </p:sp>
      <p:sp>
        <p:nvSpPr>
          <p:cNvPr id="337925" name="Rectangle 3"/>
          <p:cNvSpPr>
            <a:spLocks noChangeArrowheads="1"/>
          </p:cNvSpPr>
          <p:nvPr/>
        </p:nvSpPr>
        <p:spPr bwMode="auto">
          <a:xfrm>
            <a:off x="250825" y="188913"/>
            <a:ext cx="86423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dirty="0">
                <a:solidFill>
                  <a:srgbClr val="0000FF"/>
                </a:solidFill>
              </a:rPr>
              <a:t>Pero incluso los </a:t>
            </a:r>
            <a:r>
              <a:rPr lang="es-ES" altLang="es-MX" sz="2400" b="1" dirty="0">
                <a:solidFill>
                  <a:srgbClr val="0000FF"/>
                </a:solidFill>
              </a:rPr>
              <a:t>polímeros cristalinos</a:t>
            </a:r>
            <a:r>
              <a:rPr lang="es-ES" altLang="es-MX" sz="2400" dirty="0">
                <a:solidFill>
                  <a:srgbClr val="0000FF"/>
                </a:solidFill>
              </a:rPr>
              <a:t> tienen alguna porción </a:t>
            </a:r>
            <a:r>
              <a:rPr lang="es-ES" altLang="es-MX" sz="2400" b="1" dirty="0">
                <a:solidFill>
                  <a:srgbClr val="0000FF"/>
                </a:solidFill>
              </a:rPr>
              <a:t>amorfa</a:t>
            </a:r>
            <a:r>
              <a:rPr lang="es-ES" altLang="es-MX" sz="2400" dirty="0">
                <a:solidFill>
                  <a:srgbClr val="0000FF"/>
                </a:solidFill>
              </a:rPr>
              <a:t>. Esta porción generalmente constituye el 40-70% de la muestra polimérica. Esto explica por qué una misma muestra de un polímero puede tener tanto una temperatura de transición vítrea </a:t>
            </a:r>
            <a:r>
              <a:rPr lang="es-ES" altLang="es-MX" sz="2400" i="1" dirty="0">
                <a:solidFill>
                  <a:srgbClr val="0000FF"/>
                </a:solidFill>
              </a:rPr>
              <a:t>como</a:t>
            </a:r>
            <a:r>
              <a:rPr lang="es-ES" altLang="es-MX" sz="2400" dirty="0">
                <a:solidFill>
                  <a:srgbClr val="0000FF"/>
                </a:solidFill>
              </a:rPr>
              <a:t> una temperatura de fusión. </a:t>
            </a:r>
          </a:p>
        </p:txBody>
      </p:sp>
    </p:spTree>
    <p:extLst>
      <p:ext uri="{BB962C8B-B14F-4D97-AF65-F5344CB8AC3E}">
        <p14:creationId xmlns:p14="http://schemas.microsoft.com/office/powerpoint/2010/main" val="410376809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4" descr="tg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349500"/>
            <a:ext cx="8135938" cy="4052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947" name="Rectangle 5"/>
          <p:cNvSpPr>
            <a:spLocks noChangeArrowheads="1"/>
          </p:cNvSpPr>
          <p:nvPr/>
        </p:nvSpPr>
        <p:spPr bwMode="auto">
          <a:xfrm>
            <a:off x="395288" y="58738"/>
            <a:ext cx="8369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dirty="0">
                <a:solidFill>
                  <a:srgbClr val="0000FF"/>
                </a:solidFill>
              </a:rPr>
              <a:t>Existe otra gran diferencia entre fusión y transición vítrea. Cuando se calienta un polímero cristalino a velocidad constante, la temperatura aumentará a velocidad constante. La cantidad de calor requerida para incrementar un grado Celsius la temperatura de un gramo de polímero, se denomina </a:t>
            </a:r>
            <a:r>
              <a:rPr lang="es-ES" altLang="es-MX" sz="2400" i="1" dirty="0">
                <a:solidFill>
                  <a:srgbClr val="0000FF"/>
                </a:solidFill>
              </a:rPr>
              <a:t>capacidad calorífica</a:t>
            </a:r>
            <a:r>
              <a:rPr lang="es-ES" altLang="es-MX" sz="2400" dirty="0">
                <a:solidFill>
                  <a:srgbClr val="0000FF"/>
                </a:solidFill>
              </a:rPr>
              <a:t>. </a:t>
            </a:r>
          </a:p>
        </p:txBody>
      </p:sp>
    </p:spTree>
    <p:extLst>
      <p:ext uri="{BB962C8B-B14F-4D97-AF65-F5344CB8AC3E}">
        <p14:creationId xmlns:p14="http://schemas.microsoft.com/office/powerpoint/2010/main" val="1601946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4"/>
          <p:cNvSpPr>
            <a:spLocks noChangeArrowheads="1"/>
          </p:cNvSpPr>
          <p:nvPr/>
        </p:nvSpPr>
        <p:spPr bwMode="auto">
          <a:xfrm>
            <a:off x="214313" y="214313"/>
            <a:ext cx="8715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dirty="0">
                <a:solidFill>
                  <a:srgbClr val="0000FF"/>
                </a:solidFill>
              </a:rPr>
              <a:t>¿Qué es lo que influye para que la transición vítrea de un polímero sean 100 </a:t>
            </a:r>
            <a:r>
              <a:rPr lang="es-ES" altLang="es-MX" sz="2400" baseline="30000" dirty="0" err="1">
                <a:solidFill>
                  <a:srgbClr val="0000FF"/>
                </a:solidFill>
              </a:rPr>
              <a:t>o</a:t>
            </a:r>
            <a:r>
              <a:rPr lang="es-ES" altLang="es-MX" sz="2400" dirty="0" err="1">
                <a:solidFill>
                  <a:srgbClr val="0000FF"/>
                </a:solidFill>
              </a:rPr>
              <a:t>C</a:t>
            </a:r>
            <a:r>
              <a:rPr lang="es-ES" altLang="es-MX" sz="2400" dirty="0">
                <a:solidFill>
                  <a:srgbClr val="0000FF"/>
                </a:solidFill>
              </a:rPr>
              <a:t> y de otro 500 </a:t>
            </a:r>
            <a:r>
              <a:rPr lang="es-ES" altLang="es-MX" sz="2400" baseline="30000" dirty="0" err="1">
                <a:solidFill>
                  <a:srgbClr val="0000FF"/>
                </a:solidFill>
              </a:rPr>
              <a:t>o</a:t>
            </a:r>
            <a:r>
              <a:rPr lang="es-ES" altLang="es-MX" sz="2400" dirty="0" err="1">
                <a:solidFill>
                  <a:srgbClr val="0000FF"/>
                </a:solidFill>
              </a:rPr>
              <a:t>C</a:t>
            </a:r>
            <a:r>
              <a:rPr lang="es-ES" altLang="es-MX" sz="2400" dirty="0">
                <a:solidFill>
                  <a:srgbClr val="0000FF"/>
                </a:solidFill>
              </a:rPr>
              <a:t>? </a:t>
            </a:r>
          </a:p>
          <a:p>
            <a:pPr algn="just" eaLnBrk="1" hangingPunct="1"/>
            <a:r>
              <a:rPr lang="es-ES" altLang="es-MX" sz="2400" dirty="0">
                <a:solidFill>
                  <a:srgbClr val="0000FF"/>
                </a:solidFill>
              </a:rPr>
              <a:t>Todo depende de la facilidad con la que se muevan las cadenas. Una cadena polimérica que pueda movilizarse fácilmente, tendrá una </a:t>
            </a:r>
            <a:r>
              <a:rPr lang="es-ES" altLang="es-MX" sz="2400" i="1" dirty="0" err="1">
                <a:solidFill>
                  <a:srgbClr val="0000FF"/>
                </a:solidFill>
              </a:rPr>
              <a:t>T</a:t>
            </a:r>
            <a:r>
              <a:rPr lang="es-ES" altLang="es-MX" sz="2400" dirty="0" err="1">
                <a:solidFill>
                  <a:srgbClr val="0000FF"/>
                </a:solidFill>
              </a:rPr>
              <a:t>g</a:t>
            </a:r>
            <a:r>
              <a:rPr lang="es-ES" altLang="es-MX" sz="2400" dirty="0">
                <a:solidFill>
                  <a:srgbClr val="0000FF"/>
                </a:solidFill>
              </a:rPr>
              <a:t> muy baja, mientras que uno que no se mueve tanto, tendrá una </a:t>
            </a:r>
            <a:r>
              <a:rPr lang="es-ES" altLang="es-MX" sz="2400" b="1" dirty="0" err="1">
                <a:solidFill>
                  <a:srgbClr val="0000FF"/>
                </a:solidFill>
              </a:rPr>
              <a:t>Tg</a:t>
            </a:r>
            <a:r>
              <a:rPr lang="es-ES" altLang="es-MX" sz="2400" b="1" dirty="0">
                <a:solidFill>
                  <a:srgbClr val="0000FF"/>
                </a:solidFill>
              </a:rPr>
              <a:t> alta</a:t>
            </a:r>
            <a:r>
              <a:rPr lang="es-ES" altLang="es-MX" sz="2400" dirty="0">
                <a:solidFill>
                  <a:srgbClr val="0000FF"/>
                </a:solidFill>
              </a:rPr>
              <a:t>. </a:t>
            </a:r>
          </a:p>
        </p:txBody>
      </p:sp>
      <p:pic>
        <p:nvPicPr>
          <p:cNvPr id="339971" name="Picture 6" descr="http://pslc.ws/macrog/images/pc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2571750"/>
            <a:ext cx="4600575" cy="3952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1978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1 Rectángulo"/>
          <p:cNvSpPr>
            <a:spLocks noChangeArrowheads="1"/>
          </p:cNvSpPr>
          <p:nvPr/>
        </p:nvSpPr>
        <p:spPr bwMode="auto">
          <a:xfrm>
            <a:off x="285750" y="357188"/>
            <a:ext cx="8572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a:solidFill>
                  <a:srgbClr val="0000FF"/>
                </a:solidFill>
              </a:rPr>
              <a:t>Cuanto más fácilmente pueda moverse un polímero, menor calor habrá que suministrarle para que las cadenas empiecen a contornearse para salir de un estado vítreo rígido y pasar a otro blando y flexible. </a:t>
            </a:r>
          </a:p>
        </p:txBody>
      </p:sp>
      <p:pic>
        <p:nvPicPr>
          <p:cNvPr id="340995" name="Picture 2" descr="http://polymer.bu.edu/icons/polym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1643063"/>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8614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WordArt 2"/>
          <p:cNvSpPr>
            <a:spLocks noChangeArrowheads="1" noChangeShapeType="1" noTextEdit="1"/>
          </p:cNvSpPr>
          <p:nvPr/>
        </p:nvSpPr>
        <p:spPr bwMode="auto">
          <a:xfrm>
            <a:off x="900113" y="404813"/>
            <a:ext cx="2743200" cy="4953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POLIÉSTERES</a:t>
            </a:r>
          </a:p>
        </p:txBody>
      </p:sp>
      <p:pic>
        <p:nvPicPr>
          <p:cNvPr id="342019" name="Picture 3" descr="pe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588715"/>
            <a:ext cx="3068637" cy="788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2020" name="Rectangle 4"/>
          <p:cNvSpPr>
            <a:spLocks noChangeArrowheads="1"/>
          </p:cNvSpPr>
          <p:nvPr/>
        </p:nvSpPr>
        <p:spPr bwMode="auto">
          <a:xfrm>
            <a:off x="554038" y="1628775"/>
            <a:ext cx="640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b="1">
                <a:solidFill>
                  <a:srgbClr val="0000FF"/>
                </a:solidFill>
              </a:rPr>
              <a:t>Botellas plásticas irrompibles</a:t>
            </a:r>
            <a:endParaRPr lang="es-ES" altLang="es-MX">
              <a:solidFill>
                <a:srgbClr val="0000FF"/>
              </a:solidFill>
            </a:endParaRPr>
          </a:p>
        </p:txBody>
      </p:sp>
      <p:pic>
        <p:nvPicPr>
          <p:cNvPr id="342021" name="Picture 7" descr="https://hardiepolymers.files.wordpress.com/2013/02/pet_bottle_blowing_mould_from_50ml_20ltr_634594395191756562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3495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43768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3"/>
          <p:cNvSpPr txBox="1">
            <a:spLocks noChangeArrowheads="1"/>
          </p:cNvSpPr>
          <p:nvPr/>
        </p:nvSpPr>
        <p:spPr bwMode="auto">
          <a:xfrm>
            <a:off x="1907704" y="836712"/>
            <a:ext cx="5904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ES" altLang="es-MX" sz="2000" b="1" dirty="0">
                <a:solidFill>
                  <a:srgbClr val="0000FF"/>
                </a:solidFill>
                <a:latin typeface="Arial" pitchFamily="34" charset="0"/>
              </a:rPr>
              <a:t>Obtención de envases para líquidos: PET</a:t>
            </a:r>
            <a:endParaRPr lang="es-ES" altLang="es-MX" sz="2000" dirty="0">
              <a:solidFill>
                <a:srgbClr val="0000FF"/>
              </a:solidFill>
              <a:latin typeface="Arial" pitchFamily="34" charset="0"/>
            </a:endParaRPr>
          </a:p>
        </p:txBody>
      </p:sp>
      <p:pic>
        <p:nvPicPr>
          <p:cNvPr id="347139" name="Picture 4" descr="petr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208912" cy="492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0022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http://www.engr.utk.edu/mse/Textiles/Polyester%20fiber_files/image004.jpg"/>
          <p:cNvPicPr>
            <a:picLocks noChangeAspect="1" noChangeArrowheads="1"/>
          </p:cNvPicPr>
          <p:nvPr/>
        </p:nvPicPr>
        <p:blipFill>
          <a:blip r:embed="rId2">
            <a:extLst>
              <a:ext uri="{28A0092B-C50C-407E-A947-70E740481C1C}">
                <a14:useLocalDpi xmlns:a14="http://schemas.microsoft.com/office/drawing/2010/main" val="0"/>
              </a:ext>
            </a:extLst>
          </a:blip>
          <a:srcRect l="10185" t="4518" r="4630" b="20805"/>
          <a:stretch>
            <a:fillRect/>
          </a:stretch>
        </p:blipFill>
        <p:spPr bwMode="auto">
          <a:xfrm>
            <a:off x="900113" y="765175"/>
            <a:ext cx="75850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CuadroTexto 3"/>
          <p:cNvSpPr txBox="1">
            <a:spLocks noChangeArrowheads="1"/>
          </p:cNvSpPr>
          <p:nvPr/>
        </p:nvSpPr>
        <p:spPr bwMode="auto">
          <a:xfrm>
            <a:off x="1042988" y="1989138"/>
            <a:ext cx="1800225"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rgbClr val="0000FF"/>
                </a:solidFill>
                <a:latin typeface="Arial" pitchFamily="34" charset="0"/>
              </a:rPr>
              <a:t>Ácido tereftálico</a:t>
            </a:r>
          </a:p>
        </p:txBody>
      </p:sp>
      <p:sp>
        <p:nvSpPr>
          <p:cNvPr id="344068" name="CuadroTexto 5"/>
          <p:cNvSpPr txBox="1">
            <a:spLocks noChangeArrowheads="1"/>
          </p:cNvSpPr>
          <p:nvPr/>
        </p:nvSpPr>
        <p:spPr bwMode="auto">
          <a:xfrm>
            <a:off x="3059113" y="1970088"/>
            <a:ext cx="1800225"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rgbClr val="0000FF"/>
                </a:solidFill>
                <a:latin typeface="Arial" pitchFamily="34" charset="0"/>
              </a:rPr>
              <a:t>Alcohol metílico</a:t>
            </a:r>
          </a:p>
        </p:txBody>
      </p:sp>
      <p:sp>
        <p:nvSpPr>
          <p:cNvPr id="344069" name="CuadroTexto 6"/>
          <p:cNvSpPr txBox="1">
            <a:spLocks noChangeArrowheads="1"/>
          </p:cNvSpPr>
          <p:nvPr/>
        </p:nvSpPr>
        <p:spPr bwMode="auto">
          <a:xfrm>
            <a:off x="5435600" y="1970088"/>
            <a:ext cx="2376488"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rgbClr val="0000FF"/>
                </a:solidFill>
                <a:latin typeface="Arial" pitchFamily="34" charset="0"/>
              </a:rPr>
              <a:t>Tereftalato de dimetilo</a:t>
            </a:r>
          </a:p>
        </p:txBody>
      </p:sp>
      <p:sp>
        <p:nvSpPr>
          <p:cNvPr id="344070" name="CuadroTexto 7"/>
          <p:cNvSpPr txBox="1">
            <a:spLocks noChangeArrowheads="1"/>
          </p:cNvSpPr>
          <p:nvPr/>
        </p:nvSpPr>
        <p:spPr bwMode="auto">
          <a:xfrm>
            <a:off x="2843213" y="4292600"/>
            <a:ext cx="187325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rgbClr val="0000FF"/>
                </a:solidFill>
                <a:latin typeface="Arial" pitchFamily="34" charset="0"/>
              </a:rPr>
              <a:t>Dietilén-</a:t>
            </a:r>
            <a:br>
              <a:rPr lang="es-MX" altLang="es-MX" sz="2000">
                <a:solidFill>
                  <a:srgbClr val="0000FF"/>
                </a:solidFill>
                <a:latin typeface="Arial" pitchFamily="34" charset="0"/>
              </a:rPr>
            </a:br>
            <a:r>
              <a:rPr lang="es-MX" altLang="es-MX" sz="2000">
                <a:solidFill>
                  <a:srgbClr val="0000FF"/>
                </a:solidFill>
                <a:latin typeface="Arial" pitchFamily="34" charset="0"/>
              </a:rPr>
              <a:t>glicol</a:t>
            </a:r>
          </a:p>
        </p:txBody>
      </p:sp>
      <p:sp>
        <p:nvSpPr>
          <p:cNvPr id="344071" name="CuadroTexto 8"/>
          <p:cNvSpPr txBox="1">
            <a:spLocks noChangeArrowheads="1"/>
          </p:cNvSpPr>
          <p:nvPr/>
        </p:nvSpPr>
        <p:spPr bwMode="auto">
          <a:xfrm>
            <a:off x="5580063" y="4292600"/>
            <a:ext cx="252095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rgbClr val="0000FF"/>
                </a:solidFill>
                <a:latin typeface="Arial" pitchFamily="34" charset="0"/>
              </a:rPr>
              <a:t>Tereftalato de dietilénglicol</a:t>
            </a:r>
          </a:p>
          <a:p>
            <a:pPr algn="ctr"/>
            <a:endParaRPr lang="es-MX" altLang="es-MX" sz="2000">
              <a:solidFill>
                <a:srgbClr val="0000FF"/>
              </a:solidFill>
              <a:latin typeface="Arial" pitchFamily="34" charset="0"/>
            </a:endParaRPr>
          </a:p>
        </p:txBody>
      </p:sp>
      <p:sp>
        <p:nvSpPr>
          <p:cNvPr id="344072" name="CuadroTexto 10"/>
          <p:cNvSpPr txBox="1">
            <a:spLocks noChangeArrowheads="1"/>
          </p:cNvSpPr>
          <p:nvPr/>
        </p:nvSpPr>
        <p:spPr bwMode="auto">
          <a:xfrm>
            <a:off x="3527425" y="6397625"/>
            <a:ext cx="23764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a:r>
              <a:rPr lang="es-MX" altLang="es-MX" sz="2000">
                <a:solidFill>
                  <a:schemeClr val="bg2"/>
                </a:solidFill>
                <a:latin typeface="Arial" pitchFamily="34" charset="0"/>
              </a:rPr>
              <a:t>PET</a:t>
            </a:r>
          </a:p>
        </p:txBody>
      </p:sp>
      <p:sp>
        <p:nvSpPr>
          <p:cNvPr id="344073" name="WordArt 2"/>
          <p:cNvSpPr>
            <a:spLocks noChangeArrowheads="1" noChangeShapeType="1" noTextEdit="1"/>
          </p:cNvSpPr>
          <p:nvPr/>
        </p:nvSpPr>
        <p:spPr bwMode="auto">
          <a:xfrm>
            <a:off x="350838" y="157163"/>
            <a:ext cx="2743200" cy="4953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POLIÉSTERES</a:t>
            </a:r>
          </a:p>
        </p:txBody>
      </p:sp>
    </p:spTree>
    <p:extLst>
      <p:ext uri="{BB962C8B-B14F-4D97-AF65-F5344CB8AC3E}">
        <p14:creationId xmlns:p14="http://schemas.microsoft.com/office/powerpoint/2010/main" val="348100211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A short section of a PET polymer ch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052513"/>
            <a:ext cx="7497763" cy="2447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5091" name="Rectángulo 1"/>
          <p:cNvSpPr>
            <a:spLocks noChangeArrowheads="1"/>
          </p:cNvSpPr>
          <p:nvPr/>
        </p:nvSpPr>
        <p:spPr bwMode="auto">
          <a:xfrm>
            <a:off x="827088" y="3716338"/>
            <a:ext cx="7921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a:solidFill>
                  <a:srgbClr val="0000FF"/>
                </a:solidFill>
                <a:latin typeface="Helvetica Neue"/>
              </a:rPr>
              <a:t>El Tereftalato de polietilenoen general se caracteriza por su elevada pureza, alta resistencia y tenacidad. De acuerdo a su orientación presenta propiedades de transparencia, resistencia química; esta resina es aceptada por la Food and Drug Administration (FDA).</a:t>
            </a:r>
            <a:endParaRPr lang="es-MX" altLang="es-MX">
              <a:solidFill>
                <a:srgbClr val="0000FF"/>
              </a:solidFill>
            </a:endParaRPr>
          </a:p>
        </p:txBody>
      </p:sp>
      <p:sp>
        <p:nvSpPr>
          <p:cNvPr id="345092" name="WordArt 2"/>
          <p:cNvSpPr>
            <a:spLocks noChangeArrowheads="1" noChangeShapeType="1" noTextEdit="1"/>
          </p:cNvSpPr>
          <p:nvPr/>
        </p:nvSpPr>
        <p:spPr bwMode="auto">
          <a:xfrm>
            <a:off x="468313" y="400050"/>
            <a:ext cx="2743200" cy="4953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POLIÉSTERES</a:t>
            </a:r>
          </a:p>
        </p:txBody>
      </p:sp>
    </p:spTree>
    <p:extLst>
      <p:ext uri="{BB962C8B-B14F-4D97-AF65-F5344CB8AC3E}">
        <p14:creationId xmlns:p14="http://schemas.microsoft.com/office/powerpoint/2010/main" val="170491173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ángulo 1"/>
          <p:cNvSpPr>
            <a:spLocks noChangeArrowheads="1"/>
          </p:cNvSpPr>
          <p:nvPr/>
        </p:nvSpPr>
        <p:spPr bwMode="auto">
          <a:xfrm>
            <a:off x="901700" y="104775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a:solidFill>
                  <a:srgbClr val="0000FF"/>
                </a:solidFill>
                <a:latin typeface="OpenSansRegular"/>
              </a:rPr>
              <a:t>Envases para gaseosas, aceites, agua mineral, cosmética, frascos varios (mayonesa, salsas, etc.). </a:t>
            </a:r>
            <a:endParaRPr lang="es-MX" altLang="es-MX">
              <a:solidFill>
                <a:srgbClr val="0000FF"/>
              </a:solidFill>
            </a:endParaRPr>
          </a:p>
        </p:txBody>
      </p:sp>
      <p:sp>
        <p:nvSpPr>
          <p:cNvPr id="346115" name="Rectángulo 2"/>
          <p:cNvSpPr>
            <a:spLocks noChangeArrowheads="1"/>
          </p:cNvSpPr>
          <p:nvPr/>
        </p:nvSpPr>
        <p:spPr bwMode="auto">
          <a:xfrm>
            <a:off x="879475" y="19081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a:solidFill>
                  <a:srgbClr val="0000FF"/>
                </a:solidFill>
                <a:latin typeface="OpenSansRegular"/>
              </a:rPr>
              <a:t>Películas transparentes</a:t>
            </a:r>
            <a:endParaRPr lang="es-MX" altLang="es-MX">
              <a:solidFill>
                <a:srgbClr val="0000FF"/>
              </a:solidFill>
            </a:endParaRPr>
          </a:p>
        </p:txBody>
      </p:sp>
      <p:sp>
        <p:nvSpPr>
          <p:cNvPr id="346116" name="Rectángulo 3"/>
          <p:cNvSpPr>
            <a:spLocks noChangeArrowheads="1"/>
          </p:cNvSpPr>
          <p:nvPr/>
        </p:nvSpPr>
        <p:spPr bwMode="auto">
          <a:xfrm>
            <a:off x="900113" y="43053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dirty="0">
                <a:solidFill>
                  <a:srgbClr val="0000FF"/>
                </a:solidFill>
                <a:latin typeface="OpenSansRegular"/>
              </a:rPr>
              <a:t>Películas radiográficas</a:t>
            </a:r>
            <a:endParaRPr lang="es-MX" altLang="es-MX" dirty="0">
              <a:solidFill>
                <a:srgbClr val="0000FF"/>
              </a:solidFill>
            </a:endParaRPr>
          </a:p>
        </p:txBody>
      </p:sp>
      <p:sp>
        <p:nvSpPr>
          <p:cNvPr id="346117" name="Rectángulo 4"/>
          <p:cNvSpPr>
            <a:spLocks noChangeArrowheads="1"/>
          </p:cNvSpPr>
          <p:nvPr/>
        </p:nvSpPr>
        <p:spPr bwMode="auto">
          <a:xfrm>
            <a:off x="879475" y="2344738"/>
            <a:ext cx="6761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a:solidFill>
                  <a:srgbClr val="0000FF"/>
                </a:solidFill>
                <a:latin typeface="OpenSansRegular"/>
              </a:rPr>
              <a:t>Laminados de barrera (productos alimenticios) </a:t>
            </a:r>
            <a:endParaRPr lang="es-MX" altLang="es-MX">
              <a:solidFill>
                <a:srgbClr val="0000FF"/>
              </a:solidFill>
            </a:endParaRPr>
          </a:p>
        </p:txBody>
      </p:sp>
      <p:sp>
        <p:nvSpPr>
          <p:cNvPr id="346118" name="Rectángulo 5"/>
          <p:cNvSpPr>
            <a:spLocks noChangeArrowheads="1"/>
          </p:cNvSpPr>
          <p:nvPr/>
        </p:nvSpPr>
        <p:spPr bwMode="auto">
          <a:xfrm>
            <a:off x="901700" y="2852738"/>
            <a:ext cx="2122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es-MX">
                <a:solidFill>
                  <a:srgbClr val="0000FF"/>
                </a:solidFill>
                <a:latin typeface="OpenSansRegular"/>
              </a:rPr>
              <a:t>Envases al vacío</a:t>
            </a:r>
            <a:endParaRPr lang="es-MX" altLang="es-MX">
              <a:solidFill>
                <a:srgbClr val="0000FF"/>
              </a:solidFill>
            </a:endParaRPr>
          </a:p>
        </p:txBody>
      </p:sp>
      <p:sp>
        <p:nvSpPr>
          <p:cNvPr id="346119" name="Rectángulo 6"/>
          <p:cNvSpPr>
            <a:spLocks noChangeArrowheads="1"/>
          </p:cNvSpPr>
          <p:nvPr/>
        </p:nvSpPr>
        <p:spPr bwMode="auto">
          <a:xfrm>
            <a:off x="869950" y="3284538"/>
            <a:ext cx="240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es-MX">
                <a:solidFill>
                  <a:srgbClr val="0000FF"/>
                </a:solidFill>
                <a:latin typeface="OpenSansRegular"/>
              </a:rPr>
              <a:t>Bolsas para horno </a:t>
            </a:r>
            <a:endParaRPr lang="es-MX" altLang="es-MX">
              <a:solidFill>
                <a:srgbClr val="0000FF"/>
              </a:solidFill>
            </a:endParaRPr>
          </a:p>
        </p:txBody>
      </p:sp>
      <p:sp>
        <p:nvSpPr>
          <p:cNvPr id="346120" name="Rectángulo 7"/>
          <p:cNvSpPr>
            <a:spLocks noChangeArrowheads="1"/>
          </p:cNvSpPr>
          <p:nvPr/>
        </p:nvSpPr>
        <p:spPr bwMode="auto">
          <a:xfrm>
            <a:off x="879475" y="3752850"/>
            <a:ext cx="3278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es-MX" dirty="0">
                <a:solidFill>
                  <a:srgbClr val="0000FF"/>
                </a:solidFill>
                <a:latin typeface="OpenSansRegular"/>
              </a:rPr>
              <a:t>Bandejas para microondas</a:t>
            </a:r>
            <a:endParaRPr lang="es-MX" altLang="es-MX" dirty="0">
              <a:solidFill>
                <a:srgbClr val="0000FF"/>
              </a:solidFill>
            </a:endParaRPr>
          </a:p>
        </p:txBody>
      </p:sp>
      <p:sp>
        <p:nvSpPr>
          <p:cNvPr id="346121" name="Rectángulo 8"/>
          <p:cNvSpPr>
            <a:spLocks noChangeArrowheads="1"/>
          </p:cNvSpPr>
          <p:nvPr/>
        </p:nvSpPr>
        <p:spPr bwMode="auto">
          <a:xfrm>
            <a:off x="896796" y="4768338"/>
            <a:ext cx="2652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es-MX" dirty="0">
                <a:solidFill>
                  <a:srgbClr val="0000FF"/>
                </a:solidFill>
                <a:latin typeface="OpenSansRegular"/>
              </a:rPr>
              <a:t>Cintas de video audio</a:t>
            </a:r>
            <a:endParaRPr lang="es-MX" altLang="es-MX" dirty="0">
              <a:solidFill>
                <a:srgbClr val="0000FF"/>
              </a:solidFill>
            </a:endParaRPr>
          </a:p>
        </p:txBody>
      </p:sp>
      <p:sp>
        <p:nvSpPr>
          <p:cNvPr id="346122" name="Rectángulo 9"/>
          <p:cNvSpPr>
            <a:spLocks noChangeArrowheads="1"/>
          </p:cNvSpPr>
          <p:nvPr/>
        </p:nvSpPr>
        <p:spPr bwMode="auto">
          <a:xfrm>
            <a:off x="879475" y="5168388"/>
            <a:ext cx="454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altLang="es-MX" dirty="0">
                <a:solidFill>
                  <a:srgbClr val="0000FF"/>
                </a:solidFill>
                <a:latin typeface="OpenSansRegular"/>
              </a:rPr>
              <a:t>Geotextiles (pavimentación /caminos)</a:t>
            </a:r>
            <a:endParaRPr lang="es-MX" altLang="es-MX" dirty="0">
              <a:solidFill>
                <a:srgbClr val="0000FF"/>
              </a:solidFill>
            </a:endParaRPr>
          </a:p>
        </p:txBody>
      </p:sp>
      <p:sp>
        <p:nvSpPr>
          <p:cNvPr id="346123" name="WordArt 2"/>
          <p:cNvSpPr>
            <a:spLocks noChangeArrowheads="1" noChangeShapeType="1" noTextEdit="1"/>
          </p:cNvSpPr>
          <p:nvPr/>
        </p:nvSpPr>
        <p:spPr bwMode="auto">
          <a:xfrm>
            <a:off x="900113" y="404813"/>
            <a:ext cx="2743200" cy="4953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POLIÉSTERES</a:t>
            </a:r>
          </a:p>
        </p:txBody>
      </p:sp>
    </p:spTree>
    <p:extLst>
      <p:ext uri="{BB962C8B-B14F-4D97-AF65-F5344CB8AC3E}">
        <p14:creationId xmlns:p14="http://schemas.microsoft.com/office/powerpoint/2010/main" val="30488197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ext Box 4"/>
          <p:cNvSpPr txBox="1">
            <a:spLocks noChangeArrowheads="1"/>
          </p:cNvSpPr>
          <p:nvPr/>
        </p:nvSpPr>
        <p:spPr bwMode="auto">
          <a:xfrm>
            <a:off x="2916238" y="1412875"/>
            <a:ext cx="3201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RECICLADO</a:t>
            </a:r>
            <a:endParaRPr lang="es-ES" altLang="es-MX" sz="4000" b="1">
              <a:solidFill>
                <a:srgbClr val="0000FF"/>
              </a:solidFill>
              <a:latin typeface="Arial" pitchFamily="34" charset="0"/>
            </a:endParaRPr>
          </a:p>
        </p:txBody>
      </p:sp>
      <p:pic>
        <p:nvPicPr>
          <p:cNvPr id="348163" name="Picture 5" descr="http://www.ceamse.gov.ar/images/1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072063" y="2714625"/>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4" name="Picture 7" descr="http://mexico.sofus-xim.com/_/rsrc/1228847068457/quienes-somos/Recycle%20Symbol.jpg?height=200&amp;width=19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13" y="2714625"/>
            <a:ext cx="1857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757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23850" y="476250"/>
            <a:ext cx="8569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4000" b="1">
                <a:solidFill>
                  <a:srgbClr val="0000FF"/>
                </a:solidFill>
                <a:latin typeface="Verdana" pitchFamily="34" charset="0"/>
              </a:rPr>
              <a:t>Polímeros Orgánicos Sintéticos</a:t>
            </a:r>
          </a:p>
        </p:txBody>
      </p:sp>
      <p:sp>
        <p:nvSpPr>
          <p:cNvPr id="1034243" name="Rectangle 3"/>
          <p:cNvSpPr>
            <a:spLocks noChangeArrowheads="1"/>
          </p:cNvSpPr>
          <p:nvPr/>
        </p:nvSpPr>
        <p:spPr bwMode="auto">
          <a:xfrm>
            <a:off x="827088" y="1989138"/>
            <a:ext cx="7561262" cy="3527425"/>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rgbClr val="FF0000"/>
              </a:buClr>
              <a:buSzPct val="70000"/>
              <a:buFont typeface="Wingdings" pitchFamily="2" charset="2"/>
              <a:buChar char="n"/>
              <a:defRPr/>
            </a:pPr>
            <a:r>
              <a:rPr lang="en-US" sz="3200" b="1" dirty="0">
                <a:solidFill>
                  <a:srgbClr val="0000FF"/>
                </a:solidFill>
              </a:rPr>
              <a:t>Nylons</a:t>
            </a:r>
          </a:p>
          <a:p>
            <a:pPr marL="342900" indent="-342900" eaLnBrk="1" hangingPunct="1">
              <a:spcBef>
                <a:spcPct val="20000"/>
              </a:spcBef>
              <a:buClr>
                <a:srgbClr val="FF0000"/>
              </a:buClr>
              <a:buSzPct val="70000"/>
              <a:buFont typeface="Wingdings" pitchFamily="2" charset="2"/>
              <a:buChar char="n"/>
              <a:defRPr/>
            </a:pPr>
            <a:r>
              <a:rPr lang="en-US" sz="3200" b="1" dirty="0" err="1">
                <a:solidFill>
                  <a:srgbClr val="0000FF"/>
                </a:solidFill>
              </a:rPr>
              <a:t>Poliésteres</a:t>
            </a:r>
            <a:endParaRPr lang="en-US" sz="3200" b="1" dirty="0">
              <a:solidFill>
                <a:srgbClr val="0000FF"/>
              </a:solidFill>
            </a:endParaRPr>
          </a:p>
          <a:p>
            <a:pPr marL="342900" indent="-342900" eaLnBrk="1" hangingPunct="1">
              <a:spcBef>
                <a:spcPct val="20000"/>
              </a:spcBef>
              <a:buClr>
                <a:srgbClr val="FF0000"/>
              </a:buClr>
              <a:buSzPct val="70000"/>
              <a:buFont typeface="Wingdings" pitchFamily="2" charset="2"/>
              <a:buChar char="n"/>
              <a:defRPr/>
            </a:pPr>
            <a:r>
              <a:rPr lang="en-US" sz="3200" b="1" dirty="0" err="1">
                <a:solidFill>
                  <a:srgbClr val="0000FF"/>
                </a:solidFill>
              </a:rPr>
              <a:t>Acrílicos</a:t>
            </a:r>
            <a:endParaRPr lang="en-US" sz="3200" b="1" dirty="0">
              <a:solidFill>
                <a:srgbClr val="0000FF"/>
              </a:solidFill>
            </a:endParaRPr>
          </a:p>
          <a:p>
            <a:pPr marL="342900" indent="-342900" eaLnBrk="1" hangingPunct="1">
              <a:spcBef>
                <a:spcPct val="20000"/>
              </a:spcBef>
              <a:buClr>
                <a:srgbClr val="FF0000"/>
              </a:buClr>
              <a:buSzPct val="70000"/>
              <a:buFont typeface="Wingdings" pitchFamily="2" charset="2"/>
              <a:buChar char="n"/>
              <a:defRPr/>
            </a:pPr>
            <a:r>
              <a:rPr lang="en-US" sz="3200" b="1" dirty="0" err="1">
                <a:solidFill>
                  <a:srgbClr val="0000FF"/>
                </a:solidFill>
              </a:rPr>
              <a:t>Polivinílicos</a:t>
            </a:r>
            <a:r>
              <a:rPr lang="en-US" sz="3200" b="1" dirty="0">
                <a:solidFill>
                  <a:srgbClr val="0000FF"/>
                </a:solidFill>
              </a:rPr>
              <a:t> (</a:t>
            </a:r>
            <a:r>
              <a:rPr lang="en-US" sz="3200" b="1" dirty="0" err="1">
                <a:solidFill>
                  <a:srgbClr val="0000FF"/>
                </a:solidFill>
              </a:rPr>
              <a:t>hojas</a:t>
            </a:r>
            <a:r>
              <a:rPr lang="en-US" sz="3200" b="1" dirty="0">
                <a:solidFill>
                  <a:srgbClr val="0000FF"/>
                </a:solidFill>
              </a:rPr>
              <a:t> </a:t>
            </a:r>
            <a:r>
              <a:rPr lang="en-US" sz="3200" b="1" dirty="0" err="1">
                <a:solidFill>
                  <a:srgbClr val="0000FF"/>
                </a:solidFill>
              </a:rPr>
              <a:t>plásticas</a:t>
            </a:r>
            <a:r>
              <a:rPr lang="en-US" sz="3200" b="1" dirty="0">
                <a:solidFill>
                  <a:srgbClr val="0000FF"/>
                </a:solidFill>
              </a:rPr>
              <a:t> y </a:t>
            </a:r>
            <a:r>
              <a:rPr lang="en-US" sz="3200" b="1" dirty="0" err="1">
                <a:solidFill>
                  <a:srgbClr val="0000FF"/>
                </a:solidFill>
              </a:rPr>
              <a:t>materiales</a:t>
            </a:r>
            <a:r>
              <a:rPr lang="en-US" sz="3200" b="1" dirty="0">
                <a:solidFill>
                  <a:srgbClr val="0000FF"/>
                </a:solidFill>
              </a:rPr>
              <a:t> </a:t>
            </a:r>
            <a:r>
              <a:rPr lang="en-US" sz="3200" b="1" dirty="0" err="1">
                <a:solidFill>
                  <a:srgbClr val="0000FF"/>
                </a:solidFill>
              </a:rPr>
              <a:t>para</a:t>
            </a:r>
            <a:r>
              <a:rPr lang="en-US" sz="3200" b="1" dirty="0">
                <a:solidFill>
                  <a:srgbClr val="0000FF"/>
                </a:solidFill>
              </a:rPr>
              <a:t> </a:t>
            </a:r>
            <a:r>
              <a:rPr lang="en-US" sz="3200" b="1" dirty="0" err="1">
                <a:solidFill>
                  <a:srgbClr val="0000FF"/>
                </a:solidFill>
              </a:rPr>
              <a:t>plomería</a:t>
            </a:r>
            <a:r>
              <a:rPr lang="en-US" sz="3200" b="1" dirty="0">
                <a:solidFill>
                  <a:srgbClr val="0000FF"/>
                </a:solidFill>
              </a:rPr>
              <a:t>)</a:t>
            </a:r>
          </a:p>
          <a:p>
            <a:pPr marL="342900" indent="-342900" eaLnBrk="1" hangingPunct="1">
              <a:spcBef>
                <a:spcPct val="20000"/>
              </a:spcBef>
              <a:buClr>
                <a:srgbClr val="FF0000"/>
              </a:buClr>
              <a:buSzPct val="70000"/>
              <a:buFont typeface="Wingdings" pitchFamily="2" charset="2"/>
              <a:buChar char="n"/>
              <a:defRPr/>
            </a:pPr>
            <a:r>
              <a:rPr lang="en-US" sz="3200" b="1" dirty="0" err="1">
                <a:solidFill>
                  <a:srgbClr val="0000FF"/>
                </a:solidFill>
              </a:rPr>
              <a:t>Poliestirenos</a:t>
            </a:r>
            <a:r>
              <a:rPr lang="en-US" sz="3200" b="1" dirty="0">
                <a:solidFill>
                  <a:srgbClr val="0000FF"/>
                </a:solidFill>
              </a:rPr>
              <a:t> (</a:t>
            </a:r>
            <a:r>
              <a:rPr lang="en-US" sz="3200" b="1" dirty="0" err="1">
                <a:solidFill>
                  <a:srgbClr val="0000FF"/>
                </a:solidFill>
              </a:rPr>
              <a:t>materiales</a:t>
            </a:r>
            <a:r>
              <a:rPr lang="en-US" sz="3200" b="1" dirty="0">
                <a:solidFill>
                  <a:srgbClr val="0000FF"/>
                </a:solidFill>
              </a:rPr>
              <a:t> </a:t>
            </a:r>
            <a:r>
              <a:rPr lang="en-US" sz="3200" b="1" dirty="0" err="1">
                <a:solidFill>
                  <a:srgbClr val="0000FF"/>
                </a:solidFill>
              </a:rPr>
              <a:t>aislantes</a:t>
            </a:r>
            <a:r>
              <a:rPr lang="en-US" sz="3200" b="1" dirty="0">
                <a:solidFill>
                  <a:srgbClr val="0000FF"/>
                </a:solidFill>
                <a:latin typeface="Garamond" pitchFamily="18" charset="0"/>
              </a:rPr>
              <a:t>)</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712788" y="533400"/>
            <a:ext cx="78914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ES" altLang="es-MX" sz="2800" b="1">
                <a:solidFill>
                  <a:srgbClr val="0000FF"/>
                </a:solidFill>
                <a:latin typeface="Arial Narrow" pitchFamily="34" charset="0"/>
              </a:rPr>
              <a:t>CLASIFICACIÓN INTERNACIONAL DE LOS PLÁSTICOS</a:t>
            </a:r>
            <a:endParaRPr lang="es-PE" altLang="es-MX" sz="2800" b="1">
              <a:solidFill>
                <a:srgbClr val="0000FF"/>
              </a:solidFill>
              <a:latin typeface="Arial Narrow" pitchFamily="34" charset="0"/>
            </a:endParaRPr>
          </a:p>
        </p:txBody>
      </p:sp>
      <p:sp>
        <p:nvSpPr>
          <p:cNvPr id="349187" name="Picture 6" descr="http://www.ceamse.gov.ar/images/4.gif"/>
          <p:cNvSpPr>
            <a:spLocks noChangeAspect="1" noChangeArrowheads="1"/>
          </p:cNvSpPr>
          <p:nvPr/>
        </p:nvSpPr>
        <p:spPr bwMode="auto">
          <a:xfrm>
            <a:off x="1539875" y="3573463"/>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solidFill>
                <a:srgbClr val="0000FF"/>
              </a:solidFill>
            </a:endParaRPr>
          </a:p>
        </p:txBody>
      </p:sp>
      <p:grpSp>
        <p:nvGrpSpPr>
          <p:cNvPr id="349188" name="Group 9"/>
          <p:cNvGrpSpPr>
            <a:grpSpLocks/>
          </p:cNvGrpSpPr>
          <p:nvPr/>
        </p:nvGrpSpPr>
        <p:grpSpPr bwMode="auto">
          <a:xfrm>
            <a:off x="1539875" y="5775325"/>
            <a:ext cx="619125" cy="619125"/>
            <a:chOff x="888" y="3786"/>
            <a:chExt cx="390" cy="390"/>
          </a:xfrm>
        </p:grpSpPr>
        <p:pic>
          <p:nvPicPr>
            <p:cNvPr id="349223" name="Picture 10" descr="http://www.ceamse.gov.ar/images/6.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888" y="3786"/>
              <a:ext cx="39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224" name="Oval 11"/>
            <p:cNvSpPr>
              <a:spLocks noChangeArrowheads="1"/>
            </p:cNvSpPr>
            <p:nvPr/>
          </p:nvSpPr>
          <p:spPr bwMode="auto">
            <a:xfrm>
              <a:off x="1035" y="3933"/>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s-MX" altLang="es-MX" sz="1800">
                <a:solidFill>
                  <a:srgbClr val="0000FF"/>
                </a:solidFill>
              </a:endParaRPr>
            </a:p>
          </p:txBody>
        </p:sp>
        <p:sp>
          <p:nvSpPr>
            <p:cNvPr id="349225" name="Text Box 12"/>
            <p:cNvSpPr txBox="1">
              <a:spLocks noChangeArrowheads="1"/>
            </p:cNvSpPr>
            <p:nvPr/>
          </p:nvSpPr>
          <p:spPr bwMode="auto">
            <a:xfrm>
              <a:off x="1008" y="3926"/>
              <a:ext cx="1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000" b="1">
                  <a:solidFill>
                    <a:srgbClr val="0000FF"/>
                  </a:solidFill>
                  <a:latin typeface="Arial Black" pitchFamily="34" charset="0"/>
                </a:rPr>
                <a:t>7</a:t>
              </a:r>
              <a:endParaRPr lang="es-PE" altLang="es-MX" sz="1000" b="1">
                <a:solidFill>
                  <a:srgbClr val="0000FF"/>
                </a:solidFill>
                <a:latin typeface="Arial Black" pitchFamily="34" charset="0"/>
              </a:endParaRPr>
            </a:p>
          </p:txBody>
        </p:sp>
      </p:grpSp>
      <p:sp>
        <p:nvSpPr>
          <p:cNvPr id="349189" name="Line 13"/>
          <p:cNvSpPr>
            <a:spLocks noChangeShapeType="1"/>
          </p:cNvSpPr>
          <p:nvPr/>
        </p:nvSpPr>
        <p:spPr bwMode="auto">
          <a:xfrm>
            <a:off x="2263775" y="1722438"/>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190" name="Text Box 14"/>
          <p:cNvSpPr txBox="1">
            <a:spLocks noChangeArrowheads="1"/>
          </p:cNvSpPr>
          <p:nvPr/>
        </p:nvSpPr>
        <p:spPr bwMode="auto">
          <a:xfrm>
            <a:off x="2933700" y="1538288"/>
            <a:ext cx="549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PET</a:t>
            </a:r>
            <a:endParaRPr lang="es-PE" altLang="es-MX" sz="1800" b="1">
              <a:solidFill>
                <a:srgbClr val="0000FF"/>
              </a:solidFill>
              <a:latin typeface="Arial Narrow" pitchFamily="34" charset="0"/>
            </a:endParaRPr>
          </a:p>
        </p:txBody>
      </p:sp>
      <p:sp>
        <p:nvSpPr>
          <p:cNvPr id="349191" name="Text Box 15"/>
          <p:cNvSpPr txBox="1">
            <a:spLocks noChangeArrowheads="1"/>
          </p:cNvSpPr>
          <p:nvPr/>
        </p:nvSpPr>
        <p:spPr bwMode="auto">
          <a:xfrm>
            <a:off x="4584700" y="1538288"/>
            <a:ext cx="286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POLIETILENO TEREFTALATO</a:t>
            </a:r>
            <a:endParaRPr lang="es-PE" altLang="es-MX" sz="1800" b="1">
              <a:solidFill>
                <a:srgbClr val="0000FF"/>
              </a:solidFill>
              <a:latin typeface="Arial Narrow" pitchFamily="34" charset="0"/>
            </a:endParaRPr>
          </a:p>
        </p:txBody>
      </p:sp>
      <p:sp>
        <p:nvSpPr>
          <p:cNvPr id="349192" name="Line 16"/>
          <p:cNvSpPr>
            <a:spLocks noChangeShapeType="1"/>
          </p:cNvSpPr>
          <p:nvPr/>
        </p:nvSpPr>
        <p:spPr bwMode="auto">
          <a:xfrm>
            <a:off x="3898900" y="1722438"/>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193" name="Line 17"/>
          <p:cNvSpPr>
            <a:spLocks noChangeShapeType="1"/>
          </p:cNvSpPr>
          <p:nvPr/>
        </p:nvSpPr>
        <p:spPr bwMode="auto">
          <a:xfrm>
            <a:off x="2263775" y="24701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194" name="Text Box 18"/>
          <p:cNvSpPr txBox="1">
            <a:spLocks noChangeArrowheads="1"/>
          </p:cNvSpPr>
          <p:nvPr/>
        </p:nvSpPr>
        <p:spPr bwMode="auto">
          <a:xfrm>
            <a:off x="2933700" y="228600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HDPE</a:t>
            </a:r>
            <a:endParaRPr lang="es-PE" altLang="es-MX" sz="1800" b="1">
              <a:solidFill>
                <a:srgbClr val="0000FF"/>
              </a:solidFill>
              <a:latin typeface="Arial Narrow" pitchFamily="34" charset="0"/>
            </a:endParaRPr>
          </a:p>
        </p:txBody>
      </p:sp>
      <p:sp>
        <p:nvSpPr>
          <p:cNvPr id="349195" name="Text Box 19"/>
          <p:cNvSpPr txBox="1">
            <a:spLocks noChangeArrowheads="1"/>
          </p:cNvSpPr>
          <p:nvPr/>
        </p:nvSpPr>
        <p:spPr bwMode="auto">
          <a:xfrm>
            <a:off x="4584700" y="2286000"/>
            <a:ext cx="3328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POLIETILENO DE ALTA DENSIDAD</a:t>
            </a:r>
            <a:endParaRPr lang="es-PE" altLang="es-MX" sz="1800" b="1">
              <a:solidFill>
                <a:srgbClr val="0000FF"/>
              </a:solidFill>
              <a:latin typeface="Arial Narrow" pitchFamily="34" charset="0"/>
            </a:endParaRPr>
          </a:p>
        </p:txBody>
      </p:sp>
      <p:sp>
        <p:nvSpPr>
          <p:cNvPr id="349196" name="Line 20"/>
          <p:cNvSpPr>
            <a:spLocks noChangeShapeType="1"/>
          </p:cNvSpPr>
          <p:nvPr/>
        </p:nvSpPr>
        <p:spPr bwMode="auto">
          <a:xfrm>
            <a:off x="3898900" y="24701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197" name="Line 21"/>
          <p:cNvSpPr>
            <a:spLocks noChangeShapeType="1"/>
          </p:cNvSpPr>
          <p:nvPr/>
        </p:nvSpPr>
        <p:spPr bwMode="auto">
          <a:xfrm>
            <a:off x="2263775" y="31813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198" name="Text Box 22"/>
          <p:cNvSpPr txBox="1">
            <a:spLocks noChangeArrowheads="1"/>
          </p:cNvSpPr>
          <p:nvPr/>
        </p:nvSpPr>
        <p:spPr bwMode="auto">
          <a:xfrm>
            <a:off x="2933700" y="2997200"/>
            <a:ext cx="56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PVC</a:t>
            </a:r>
            <a:endParaRPr lang="es-PE" altLang="es-MX" sz="1800" b="1">
              <a:solidFill>
                <a:srgbClr val="0000FF"/>
              </a:solidFill>
              <a:latin typeface="Arial Narrow" pitchFamily="34" charset="0"/>
            </a:endParaRPr>
          </a:p>
        </p:txBody>
      </p:sp>
      <p:sp>
        <p:nvSpPr>
          <p:cNvPr id="349199" name="Text Box 23"/>
          <p:cNvSpPr txBox="1">
            <a:spLocks noChangeArrowheads="1"/>
          </p:cNvSpPr>
          <p:nvPr/>
        </p:nvSpPr>
        <p:spPr bwMode="auto">
          <a:xfrm>
            <a:off x="4584700" y="2997200"/>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POLICLORURO DE VINILO</a:t>
            </a:r>
            <a:endParaRPr lang="es-PE" altLang="es-MX" sz="1800" b="1">
              <a:solidFill>
                <a:srgbClr val="0000FF"/>
              </a:solidFill>
              <a:latin typeface="Arial Narrow" pitchFamily="34" charset="0"/>
            </a:endParaRPr>
          </a:p>
        </p:txBody>
      </p:sp>
      <p:sp>
        <p:nvSpPr>
          <p:cNvPr id="349200" name="Line 24"/>
          <p:cNvSpPr>
            <a:spLocks noChangeShapeType="1"/>
          </p:cNvSpPr>
          <p:nvPr/>
        </p:nvSpPr>
        <p:spPr bwMode="auto">
          <a:xfrm>
            <a:off x="3898900" y="31813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01" name="Line 25"/>
          <p:cNvSpPr>
            <a:spLocks noChangeShapeType="1"/>
          </p:cNvSpPr>
          <p:nvPr/>
        </p:nvSpPr>
        <p:spPr bwMode="auto">
          <a:xfrm>
            <a:off x="2263775" y="3883025"/>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02" name="Text Box 26"/>
          <p:cNvSpPr txBox="1">
            <a:spLocks noChangeArrowheads="1"/>
          </p:cNvSpPr>
          <p:nvPr/>
        </p:nvSpPr>
        <p:spPr bwMode="auto">
          <a:xfrm>
            <a:off x="2933700" y="3698875"/>
            <a:ext cx="684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LDPE</a:t>
            </a:r>
            <a:endParaRPr lang="es-PE" altLang="es-MX" sz="1800" b="1">
              <a:solidFill>
                <a:srgbClr val="0000FF"/>
              </a:solidFill>
              <a:latin typeface="Arial Narrow" pitchFamily="34" charset="0"/>
            </a:endParaRPr>
          </a:p>
        </p:txBody>
      </p:sp>
      <p:sp>
        <p:nvSpPr>
          <p:cNvPr id="349203" name="Text Box 27"/>
          <p:cNvSpPr txBox="1">
            <a:spLocks noChangeArrowheads="1"/>
          </p:cNvSpPr>
          <p:nvPr/>
        </p:nvSpPr>
        <p:spPr bwMode="auto">
          <a:xfrm>
            <a:off x="4584700" y="3698875"/>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POLIETILENO DE BAJA DENSIDAD</a:t>
            </a:r>
            <a:endParaRPr lang="es-PE" altLang="es-MX" sz="1800" b="1">
              <a:solidFill>
                <a:srgbClr val="0000FF"/>
              </a:solidFill>
              <a:latin typeface="Arial Narrow" pitchFamily="34" charset="0"/>
            </a:endParaRPr>
          </a:p>
        </p:txBody>
      </p:sp>
      <p:sp>
        <p:nvSpPr>
          <p:cNvPr id="349204" name="Line 28"/>
          <p:cNvSpPr>
            <a:spLocks noChangeShapeType="1"/>
          </p:cNvSpPr>
          <p:nvPr/>
        </p:nvSpPr>
        <p:spPr bwMode="auto">
          <a:xfrm>
            <a:off x="3898900" y="3883025"/>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05" name="Line 29"/>
          <p:cNvSpPr>
            <a:spLocks noChangeShapeType="1"/>
          </p:cNvSpPr>
          <p:nvPr/>
        </p:nvSpPr>
        <p:spPr bwMode="auto">
          <a:xfrm>
            <a:off x="2263775" y="4645025"/>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06" name="Text Box 30"/>
          <p:cNvSpPr txBox="1">
            <a:spLocks noChangeArrowheads="1"/>
          </p:cNvSpPr>
          <p:nvPr/>
        </p:nvSpPr>
        <p:spPr bwMode="auto">
          <a:xfrm>
            <a:off x="2933700" y="4460875"/>
            <a:ext cx="434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PP</a:t>
            </a:r>
            <a:endParaRPr lang="es-PE" altLang="es-MX" sz="1800" b="1">
              <a:solidFill>
                <a:srgbClr val="0000FF"/>
              </a:solidFill>
              <a:latin typeface="Arial Narrow" pitchFamily="34" charset="0"/>
            </a:endParaRPr>
          </a:p>
        </p:txBody>
      </p:sp>
      <p:sp>
        <p:nvSpPr>
          <p:cNvPr id="349207" name="Text Box 31"/>
          <p:cNvSpPr txBox="1">
            <a:spLocks noChangeArrowheads="1"/>
          </p:cNvSpPr>
          <p:nvPr/>
        </p:nvSpPr>
        <p:spPr bwMode="auto">
          <a:xfrm>
            <a:off x="4584700" y="4460875"/>
            <a:ext cx="172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POLIPROPILENO</a:t>
            </a:r>
            <a:endParaRPr lang="es-PE" altLang="es-MX" sz="1800" b="1">
              <a:solidFill>
                <a:srgbClr val="0000FF"/>
              </a:solidFill>
              <a:latin typeface="Arial Narrow" pitchFamily="34" charset="0"/>
            </a:endParaRPr>
          </a:p>
        </p:txBody>
      </p:sp>
      <p:sp>
        <p:nvSpPr>
          <p:cNvPr id="349208" name="Line 32"/>
          <p:cNvSpPr>
            <a:spLocks noChangeShapeType="1"/>
          </p:cNvSpPr>
          <p:nvPr/>
        </p:nvSpPr>
        <p:spPr bwMode="auto">
          <a:xfrm>
            <a:off x="3898900" y="4645025"/>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09" name="Line 33"/>
          <p:cNvSpPr>
            <a:spLocks noChangeShapeType="1"/>
          </p:cNvSpPr>
          <p:nvPr/>
        </p:nvSpPr>
        <p:spPr bwMode="auto">
          <a:xfrm>
            <a:off x="2263775" y="53657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10" name="Text Box 34"/>
          <p:cNvSpPr txBox="1">
            <a:spLocks noChangeArrowheads="1"/>
          </p:cNvSpPr>
          <p:nvPr/>
        </p:nvSpPr>
        <p:spPr bwMode="auto">
          <a:xfrm>
            <a:off x="2933700" y="5181600"/>
            <a:ext cx="434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PS</a:t>
            </a:r>
            <a:endParaRPr lang="es-PE" altLang="es-MX" sz="1800" b="1">
              <a:solidFill>
                <a:srgbClr val="0000FF"/>
              </a:solidFill>
              <a:latin typeface="Arial Narrow" pitchFamily="34" charset="0"/>
            </a:endParaRPr>
          </a:p>
        </p:txBody>
      </p:sp>
      <p:sp>
        <p:nvSpPr>
          <p:cNvPr id="349211" name="Text Box 35"/>
          <p:cNvSpPr txBox="1">
            <a:spLocks noChangeArrowheads="1"/>
          </p:cNvSpPr>
          <p:nvPr/>
        </p:nvSpPr>
        <p:spPr bwMode="auto">
          <a:xfrm>
            <a:off x="4584700" y="5181600"/>
            <a:ext cx="1706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POLIEESTIRENO</a:t>
            </a:r>
            <a:endParaRPr lang="es-PE" altLang="es-MX" sz="1800" b="1">
              <a:solidFill>
                <a:srgbClr val="0000FF"/>
              </a:solidFill>
              <a:latin typeface="Arial Narrow" pitchFamily="34" charset="0"/>
            </a:endParaRPr>
          </a:p>
        </p:txBody>
      </p:sp>
      <p:sp>
        <p:nvSpPr>
          <p:cNvPr id="349212" name="Line 36"/>
          <p:cNvSpPr>
            <a:spLocks noChangeShapeType="1"/>
          </p:cNvSpPr>
          <p:nvPr/>
        </p:nvSpPr>
        <p:spPr bwMode="auto">
          <a:xfrm>
            <a:off x="3898900" y="536575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13" name="Line 37"/>
          <p:cNvSpPr>
            <a:spLocks noChangeShapeType="1"/>
          </p:cNvSpPr>
          <p:nvPr/>
        </p:nvSpPr>
        <p:spPr bwMode="auto">
          <a:xfrm>
            <a:off x="2263775" y="6084888"/>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sp>
        <p:nvSpPr>
          <p:cNvPr id="349214" name="Text Box 38"/>
          <p:cNvSpPr txBox="1">
            <a:spLocks noChangeArrowheads="1"/>
          </p:cNvSpPr>
          <p:nvPr/>
        </p:nvSpPr>
        <p:spPr bwMode="auto">
          <a:xfrm>
            <a:off x="2933700" y="5900738"/>
            <a:ext cx="850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OTROS</a:t>
            </a:r>
            <a:endParaRPr lang="es-PE" altLang="es-MX" sz="1800" b="1">
              <a:solidFill>
                <a:srgbClr val="0000FF"/>
              </a:solidFill>
              <a:latin typeface="Arial Narrow" pitchFamily="34" charset="0"/>
            </a:endParaRPr>
          </a:p>
        </p:txBody>
      </p:sp>
      <p:sp>
        <p:nvSpPr>
          <p:cNvPr id="349215" name="Text Box 39"/>
          <p:cNvSpPr txBox="1">
            <a:spLocks noChangeArrowheads="1"/>
          </p:cNvSpPr>
          <p:nvPr/>
        </p:nvSpPr>
        <p:spPr bwMode="auto">
          <a:xfrm>
            <a:off x="4584700" y="5900738"/>
            <a:ext cx="291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1800" b="1">
                <a:solidFill>
                  <a:srgbClr val="0000FF"/>
                </a:solidFill>
                <a:latin typeface="Arial Narrow" pitchFamily="34" charset="0"/>
              </a:rPr>
              <a:t>CUALQUIER OTRO PLÁSTICO</a:t>
            </a:r>
            <a:endParaRPr lang="es-PE" altLang="es-MX" sz="1800" b="1">
              <a:solidFill>
                <a:srgbClr val="0000FF"/>
              </a:solidFill>
              <a:latin typeface="Arial Narrow" pitchFamily="34" charset="0"/>
            </a:endParaRPr>
          </a:p>
        </p:txBody>
      </p:sp>
      <p:sp>
        <p:nvSpPr>
          <p:cNvPr id="349216" name="Line 40"/>
          <p:cNvSpPr>
            <a:spLocks noChangeShapeType="1"/>
          </p:cNvSpPr>
          <p:nvPr/>
        </p:nvSpPr>
        <p:spPr bwMode="auto">
          <a:xfrm>
            <a:off x="3898900" y="6084888"/>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solidFill>
                <a:srgbClr val="0000FF"/>
              </a:solidFill>
            </a:endParaRPr>
          </a:p>
        </p:txBody>
      </p:sp>
      <p:pic>
        <p:nvPicPr>
          <p:cNvPr id="349217"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l="36005" t="2" r="37122" b="65089"/>
          <a:stretch>
            <a:fillRect/>
          </a:stretch>
        </p:blipFill>
        <p:spPr bwMode="auto">
          <a:xfrm>
            <a:off x="1552575" y="2216150"/>
            <a:ext cx="642938" cy="569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9218"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t="52921" r="74924" b="9088"/>
          <a:stretch>
            <a:fillRect/>
          </a:stretch>
        </p:blipFill>
        <p:spPr bwMode="auto">
          <a:xfrm>
            <a:off x="1558925" y="3659188"/>
            <a:ext cx="600075" cy="620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9219"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l="37630" t="52602" r="38306" b="9851"/>
          <a:stretch>
            <a:fillRect/>
          </a:stretch>
        </p:blipFill>
        <p:spPr bwMode="auto">
          <a:xfrm>
            <a:off x="1547813" y="4378325"/>
            <a:ext cx="576262" cy="6143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9220"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l="-604" t="-2065" r="75523" b="65089"/>
          <a:stretch>
            <a:fillRect/>
          </a:stretch>
        </p:blipFill>
        <p:spPr bwMode="auto">
          <a:xfrm>
            <a:off x="1558925" y="1412875"/>
            <a:ext cx="600075" cy="603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9221"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l="75572" t="2" r="-2229" b="65089"/>
          <a:stretch>
            <a:fillRect/>
          </a:stretch>
        </p:blipFill>
        <p:spPr bwMode="auto">
          <a:xfrm>
            <a:off x="1570038" y="2944813"/>
            <a:ext cx="636587" cy="5699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9222" name="Picture 42" descr="Tipos de plasticos para reciclaje"/>
          <p:cNvPicPr>
            <a:picLocks noChangeAspect="1" noChangeArrowheads="1"/>
          </p:cNvPicPr>
          <p:nvPr/>
        </p:nvPicPr>
        <p:blipFill>
          <a:blip r:embed="rId4" cstate="print">
            <a:extLst>
              <a:ext uri="{28A0092B-C50C-407E-A947-70E740481C1C}">
                <a14:useLocalDpi xmlns:a14="http://schemas.microsoft.com/office/drawing/2010/main" val="0"/>
              </a:ext>
            </a:extLst>
          </a:blip>
          <a:srcRect l="75284" t="52464" r="-830" b="8521"/>
          <a:stretch>
            <a:fillRect/>
          </a:stretch>
        </p:blipFill>
        <p:spPr bwMode="auto">
          <a:xfrm>
            <a:off x="1547813" y="5072063"/>
            <a:ext cx="611187" cy="6365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6455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Rot="1" noChangeArrowheads="1"/>
          </p:cNvSpPr>
          <p:nvPr>
            <p:ph type="title"/>
          </p:nvPr>
        </p:nvSpPr>
        <p:spPr/>
        <p:txBody>
          <a:bodyPr/>
          <a:lstStyle/>
          <a:p>
            <a:pPr eaLnBrk="1" hangingPunct="1">
              <a:defRPr/>
            </a:pPr>
            <a:r>
              <a:rPr lang="es-ES" sz="4000" b="0">
                <a:solidFill>
                  <a:srgbClr val="0000FF"/>
                </a:solidFill>
                <a:latin typeface="Arial" pitchFamily="34" charset="0"/>
              </a:rPr>
              <a:t>Características del PET</a:t>
            </a:r>
            <a:endParaRPr lang="es-PE" sz="4000" b="0">
              <a:solidFill>
                <a:srgbClr val="0000FF"/>
              </a:solidFill>
              <a:latin typeface="Arial" pitchFamily="34" charset="0"/>
            </a:endParaRPr>
          </a:p>
        </p:txBody>
      </p:sp>
      <p:sp>
        <p:nvSpPr>
          <p:cNvPr id="350211" name="Text Box 3"/>
          <p:cNvSpPr txBox="1">
            <a:spLocks noChangeArrowheads="1"/>
          </p:cNvSpPr>
          <p:nvPr/>
        </p:nvSpPr>
        <p:spPr bwMode="auto">
          <a:xfrm>
            <a:off x="395288" y="1557338"/>
            <a:ext cx="471805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7800" indent="-177800">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lnSpc>
                <a:spcPct val="210000"/>
              </a:lnSpc>
              <a:buFontTx/>
              <a:buChar char="•"/>
            </a:pPr>
            <a:r>
              <a:rPr lang="es-MX" altLang="es-MX" sz="2800" b="1">
                <a:solidFill>
                  <a:srgbClr val="0000FF"/>
                </a:solidFill>
                <a:latin typeface="Arial" pitchFamily="34" charset="0"/>
              </a:rPr>
              <a:t>Transparente (cristal)</a:t>
            </a:r>
          </a:p>
          <a:p>
            <a:pPr eaLnBrk="1" hangingPunct="1">
              <a:lnSpc>
                <a:spcPct val="210000"/>
              </a:lnSpc>
              <a:buFontTx/>
              <a:buChar char="•"/>
            </a:pPr>
            <a:r>
              <a:rPr lang="es-MX" altLang="es-MX" sz="2800" b="1">
                <a:solidFill>
                  <a:srgbClr val="0000FF"/>
                </a:solidFill>
                <a:latin typeface="Arial" pitchFamily="34" charset="0"/>
              </a:rPr>
              <a:t>Buen brillo superficial</a:t>
            </a:r>
          </a:p>
          <a:p>
            <a:pPr eaLnBrk="1" hangingPunct="1">
              <a:lnSpc>
                <a:spcPct val="210000"/>
              </a:lnSpc>
              <a:buFontTx/>
              <a:buChar char="•"/>
            </a:pPr>
            <a:r>
              <a:rPr lang="es-MX" altLang="es-MX" sz="2800" b="1">
                <a:solidFill>
                  <a:srgbClr val="0000FF"/>
                </a:solidFill>
                <a:latin typeface="Arial" pitchFamily="34" charset="0"/>
              </a:rPr>
              <a:t>Alta resistencia mecánica</a:t>
            </a:r>
          </a:p>
          <a:p>
            <a:pPr eaLnBrk="1" hangingPunct="1">
              <a:lnSpc>
                <a:spcPct val="210000"/>
              </a:lnSpc>
              <a:buFontTx/>
              <a:buChar char="•"/>
            </a:pPr>
            <a:r>
              <a:rPr lang="es-MX" altLang="es-MX" sz="2800" b="1">
                <a:solidFill>
                  <a:srgbClr val="0000FF"/>
                </a:solidFill>
                <a:latin typeface="Arial" pitchFamily="34" charset="0"/>
              </a:rPr>
              <a:t>Alta rigidez</a:t>
            </a:r>
          </a:p>
          <a:p>
            <a:pPr eaLnBrk="1" hangingPunct="1">
              <a:lnSpc>
                <a:spcPct val="210000"/>
              </a:lnSpc>
              <a:buFontTx/>
              <a:buChar char="•"/>
            </a:pPr>
            <a:r>
              <a:rPr lang="es-MX" altLang="es-MX" sz="2800" b="1">
                <a:solidFill>
                  <a:srgbClr val="0000FF"/>
                </a:solidFill>
                <a:latin typeface="Arial" pitchFamily="34" charset="0"/>
              </a:rPr>
              <a:t>Alta resistencia al calor</a:t>
            </a:r>
          </a:p>
        </p:txBody>
      </p:sp>
      <p:pic>
        <p:nvPicPr>
          <p:cNvPr id="350212" name="Picture 4" descr="Foto de Producir botellas de PET reciclad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48263" y="2060575"/>
            <a:ext cx="3776662" cy="33623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63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4211638" y="1341438"/>
            <a:ext cx="46085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800" b="1">
                <a:solidFill>
                  <a:srgbClr val="0000FF"/>
                </a:solidFill>
              </a:rPr>
              <a:t>BOTELLAS RECICLADAS DE REFRESCOS. </a:t>
            </a:r>
          </a:p>
        </p:txBody>
      </p:sp>
      <p:pic>
        <p:nvPicPr>
          <p:cNvPr id="351235" name="Picture 3" descr="foto_region_m_962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4" descr="princip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076700"/>
            <a:ext cx="24003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descr="flakes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573463"/>
            <a:ext cx="31702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8" name="AutoShape 6"/>
          <p:cNvSpPr>
            <a:spLocks noChangeArrowheads="1"/>
          </p:cNvSpPr>
          <p:nvPr/>
        </p:nvSpPr>
        <p:spPr bwMode="auto">
          <a:xfrm rot="5400000">
            <a:off x="1878806" y="3242469"/>
            <a:ext cx="976313" cy="485775"/>
          </a:xfrm>
          <a:prstGeom prst="rightArrow">
            <a:avLst>
              <a:gd name="adj1" fmla="val 50000"/>
              <a:gd name="adj2" fmla="val 50245"/>
            </a:avLst>
          </a:prstGeom>
          <a:solidFill>
            <a:schemeClr val="hlink"/>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
        <p:nvSpPr>
          <p:cNvPr id="351239" name="AutoShape 7"/>
          <p:cNvSpPr>
            <a:spLocks noChangeArrowheads="1"/>
          </p:cNvSpPr>
          <p:nvPr/>
        </p:nvSpPr>
        <p:spPr bwMode="auto">
          <a:xfrm>
            <a:off x="3995738" y="5013325"/>
            <a:ext cx="1368425" cy="431800"/>
          </a:xfrm>
          <a:prstGeom prst="rightArrow">
            <a:avLst>
              <a:gd name="adj1" fmla="val 50000"/>
              <a:gd name="adj2" fmla="val 79228"/>
            </a:avLst>
          </a:prstGeom>
          <a:solidFill>
            <a:schemeClr val="hlink"/>
          </a:solidFill>
          <a:ln w="9525">
            <a:solidFill>
              <a:schemeClr val="tx1"/>
            </a:solidFill>
            <a:miter lim="800000"/>
            <a:headEnd/>
            <a:tailEnd/>
          </a:ln>
        </p:spPr>
        <p:txBody>
          <a:bodyPr wrap="none" anchor="ctr"/>
          <a:lstStyle/>
          <a:p>
            <a:pPr eaLnBrk="1" hangingPunct="1"/>
            <a:endParaRPr lang="es-MX" altLang="es-MX">
              <a:solidFill>
                <a:srgbClr val="0000FF"/>
              </a:solidFill>
            </a:endParaRPr>
          </a:p>
        </p:txBody>
      </p:sp>
    </p:spTree>
    <p:extLst>
      <p:ext uri="{BB962C8B-B14F-4D97-AF65-F5344CB8AC3E}">
        <p14:creationId xmlns:p14="http://schemas.microsoft.com/office/powerpoint/2010/main" val="946560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nota4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3284538"/>
            <a:ext cx="3816350"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Rectangle 3"/>
          <p:cNvSpPr>
            <a:spLocks noChangeArrowheads="1"/>
          </p:cNvSpPr>
          <p:nvPr/>
        </p:nvSpPr>
        <p:spPr bwMode="auto">
          <a:xfrm>
            <a:off x="539750" y="431235"/>
            <a:ext cx="79914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a:solidFill>
                  <a:srgbClr val="0000FF"/>
                </a:solidFill>
              </a:rPr>
              <a:t>Coca-Cola de México, Coca-Cola Femsa y Alpla México, anunciaron la creación de la empresa </a:t>
            </a:r>
            <a:r>
              <a:rPr lang="es-ES" altLang="es-MX" sz="2400" b="1">
                <a:solidFill>
                  <a:srgbClr val="0000FF"/>
                </a:solidFill>
              </a:rPr>
              <a:t>Industria Mexicana de Reciclaje</a:t>
            </a:r>
            <a:r>
              <a:rPr lang="es-ES" altLang="es-MX" sz="2400">
                <a:solidFill>
                  <a:srgbClr val="0000FF"/>
                </a:solidFill>
              </a:rPr>
              <a:t> (IMER) y la inversión de más de $20 millones de dólares en la construcción en México de la primera planta de reciclaje PET tipo botella-botella en América Latina. 25 mil toneladas de botellas hechas con material PET podrán ser procesadas cada año. </a:t>
            </a:r>
          </a:p>
        </p:txBody>
      </p:sp>
    </p:spTree>
    <p:extLst>
      <p:ext uri="{BB962C8B-B14F-4D97-AF65-F5344CB8AC3E}">
        <p14:creationId xmlns:p14="http://schemas.microsoft.com/office/powerpoint/2010/main" val="34454005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395288" y="1590675"/>
            <a:ext cx="8497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rPr>
              <a:t>El inventor que descubrió primero cómo hacer botellas de PET fue NATHANIEL WYETH. </a:t>
            </a:r>
          </a:p>
        </p:txBody>
      </p:sp>
      <p:sp>
        <p:nvSpPr>
          <p:cNvPr id="353283" name="Rectangle 3"/>
          <p:cNvSpPr>
            <a:spLocks noChangeArrowheads="1"/>
          </p:cNvSpPr>
          <p:nvPr/>
        </p:nvSpPr>
        <p:spPr bwMode="auto">
          <a:xfrm>
            <a:off x="468313" y="2860675"/>
            <a:ext cx="8280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dirty="0">
                <a:solidFill>
                  <a:srgbClr val="0000FF"/>
                </a:solidFill>
              </a:rPr>
              <a:t>El PET tiene una TEMPERATURA DE TRANSICIÓN VÍTREA demasiado baja, es decir, la temperatura a la cual el PET se ablanda. El hecho de re-utilizar una botella de PET, requiere que la misma sea previamente esterilizada antes de que se utilice otra vez. Esto significa lavarla a temperaturas realmente altas, las cuales son temperaturas demasiado elevadas para el PET. </a:t>
            </a:r>
          </a:p>
        </p:txBody>
      </p:sp>
    </p:spTree>
    <p:extLst>
      <p:ext uri="{BB962C8B-B14F-4D97-AF65-F5344CB8AC3E}">
        <p14:creationId xmlns:p14="http://schemas.microsoft.com/office/powerpoint/2010/main" val="3040531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539750" y="1493838"/>
            <a:ext cx="7993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rPr>
              <a:t>Hay una nueva clase de poliéster que representa justamente lo que se necesitada para los frascos de jalea y las botellas retornables. Es el poli (naftalato de etileno) o PEN.</a:t>
            </a:r>
            <a:r>
              <a:rPr lang="es-ES" altLang="es-MX">
                <a:solidFill>
                  <a:srgbClr val="0000FF"/>
                </a:solidFill>
              </a:rPr>
              <a:t> </a:t>
            </a:r>
          </a:p>
        </p:txBody>
      </p:sp>
      <p:sp>
        <p:nvSpPr>
          <p:cNvPr id="354307" name="Rectangle 3"/>
          <p:cNvSpPr>
            <a:spLocks noChangeArrowheads="1"/>
          </p:cNvSpPr>
          <p:nvPr/>
        </p:nvSpPr>
        <p:spPr bwMode="auto">
          <a:xfrm>
            <a:off x="611188" y="908050"/>
            <a:ext cx="4405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b="1">
                <a:solidFill>
                  <a:srgbClr val="0000FF"/>
                </a:solidFill>
              </a:rPr>
              <a:t>POLI (ETILÉN NAFTALATO) O PEN</a:t>
            </a:r>
          </a:p>
        </p:txBody>
      </p:sp>
      <p:pic>
        <p:nvPicPr>
          <p:cNvPr id="3543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2997200"/>
            <a:ext cx="5038725" cy="2346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758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468313" y="1684338"/>
            <a:ext cx="828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dirty="0">
                <a:solidFill>
                  <a:srgbClr val="0000FF"/>
                </a:solidFill>
              </a:rPr>
              <a:t>El PEN tiene una </a:t>
            </a:r>
            <a:r>
              <a:rPr lang="es-ES" altLang="es-MX" sz="2400" b="1" dirty="0">
                <a:solidFill>
                  <a:srgbClr val="FF0000"/>
                </a:solidFill>
              </a:rPr>
              <a:t>temperatura de transición de vítrea </a:t>
            </a:r>
            <a:r>
              <a:rPr lang="es-ES" altLang="es-MX" sz="2400" b="1" dirty="0">
                <a:solidFill>
                  <a:srgbClr val="0000FF"/>
                </a:solidFill>
              </a:rPr>
              <a:t>más alta que el PET. Ésa es la temperatura a la cual un polímero se ablanda. La temperatura de transición vítrea del PEN es lo suficientemente alta como para poder soportar el calor del lavado esterilizante de las botellas como una jalea de frutas caliente </a:t>
            </a:r>
            <a:endParaRPr lang="es-ES" altLang="es-MX" sz="2400" dirty="0">
              <a:solidFill>
                <a:srgbClr val="0000FF"/>
              </a:solidFill>
            </a:endParaRPr>
          </a:p>
        </p:txBody>
      </p:sp>
      <p:graphicFrame>
        <p:nvGraphicFramePr>
          <p:cNvPr id="3" name="Table 2">
            <a:extLst>
              <a:ext uri="{FF2B5EF4-FFF2-40B4-BE49-F238E27FC236}">
                <a16:creationId xmlns:a16="http://schemas.microsoft.com/office/drawing/2014/main" id="{10915C5B-24E2-443C-8DE4-937B16189D7D}"/>
              </a:ext>
            </a:extLst>
          </p:cNvPr>
          <p:cNvGraphicFramePr>
            <a:graphicFrameLocks noGrp="1"/>
          </p:cNvGraphicFramePr>
          <p:nvPr>
            <p:extLst>
              <p:ext uri="{D42A27DB-BD31-4B8C-83A1-F6EECF244321}">
                <p14:modId xmlns:p14="http://schemas.microsoft.com/office/powerpoint/2010/main" val="2971662455"/>
              </p:ext>
            </p:extLst>
          </p:nvPr>
        </p:nvGraphicFramePr>
        <p:xfrm>
          <a:off x="2987824" y="4221088"/>
          <a:ext cx="3600450" cy="1715581"/>
        </p:xfrm>
        <a:graphic>
          <a:graphicData uri="http://schemas.openxmlformats.org/drawingml/2006/table">
            <a:tbl>
              <a:tblPr firstRow="1" firstCol="1" bandRow="1">
                <a:tableStyleId>{073A0DAA-6AF3-43AB-8588-CEC1D06C72B9}</a:tableStyleId>
              </a:tblPr>
              <a:tblGrid>
                <a:gridCol w="1815465">
                  <a:extLst>
                    <a:ext uri="{9D8B030D-6E8A-4147-A177-3AD203B41FA5}">
                      <a16:colId xmlns:a16="http://schemas.microsoft.com/office/drawing/2014/main" val="3020808235"/>
                    </a:ext>
                  </a:extLst>
                </a:gridCol>
                <a:gridCol w="1784985">
                  <a:extLst>
                    <a:ext uri="{9D8B030D-6E8A-4147-A177-3AD203B41FA5}">
                      <a16:colId xmlns:a16="http://schemas.microsoft.com/office/drawing/2014/main" val="4018735472"/>
                    </a:ext>
                  </a:extLst>
                </a:gridCol>
              </a:tblGrid>
              <a:tr h="0">
                <a:tc gridSpan="2">
                  <a:txBody>
                    <a:bodyPr/>
                    <a:lstStyle/>
                    <a:p>
                      <a:pPr algn="ctr">
                        <a:lnSpc>
                          <a:spcPct val="107000"/>
                        </a:lnSpc>
                        <a:spcAft>
                          <a:spcPts val="0"/>
                        </a:spcAft>
                      </a:pPr>
                      <a:r>
                        <a:rPr lang="es-MX" sz="2200">
                          <a:effectLst/>
                          <a:latin typeface="Arial" panose="020B0604020202020204" pitchFamily="34" charset="0"/>
                          <a:cs typeface="Arial" panose="020B0604020202020204" pitchFamily="34" charset="0"/>
                        </a:rPr>
                        <a:t>TEMPERATURA TRANSICIÓN VITREA (Tg)</a:t>
                      </a:r>
                      <a:r>
                        <a:rPr lang="es-MX" sz="2200" kern="1200">
                          <a:effectLst/>
                          <a:latin typeface="Arial" panose="020B0604020202020204" pitchFamily="34" charset="0"/>
                          <a:cs typeface="Arial" panose="020B0604020202020204" pitchFamily="34" charset="0"/>
                        </a:rPr>
                        <a:t> °C</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MX"/>
                    </a:p>
                  </a:txBody>
                  <a:tcPr/>
                </a:tc>
                <a:extLst>
                  <a:ext uri="{0D108BD9-81ED-4DB2-BD59-A6C34878D82A}">
                    <a16:rowId xmlns:a16="http://schemas.microsoft.com/office/drawing/2014/main" val="3016550527"/>
                  </a:ext>
                </a:extLst>
              </a:tr>
              <a:tr h="0">
                <a:tc>
                  <a:txBody>
                    <a:bodyPr/>
                    <a:lstStyle/>
                    <a:p>
                      <a:pPr algn="ctr">
                        <a:lnSpc>
                          <a:spcPct val="107000"/>
                        </a:lnSpc>
                        <a:spcAft>
                          <a:spcPts val="0"/>
                        </a:spcAft>
                      </a:pPr>
                      <a:r>
                        <a:rPr lang="es-MX" sz="2200">
                          <a:effectLst/>
                          <a:latin typeface="Arial" panose="020B0604020202020204" pitchFamily="34" charset="0"/>
                          <a:cs typeface="Arial" panose="020B0604020202020204" pitchFamily="34" charset="0"/>
                        </a:rPr>
                        <a:t>PET</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s-MX" sz="2200">
                          <a:effectLst/>
                          <a:latin typeface="Arial" panose="020B0604020202020204" pitchFamily="34" charset="0"/>
                          <a:cs typeface="Arial" panose="020B0604020202020204" pitchFamily="34" charset="0"/>
                        </a:rPr>
                        <a:t>PEN</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2925870"/>
                  </a:ext>
                </a:extLst>
              </a:tr>
              <a:tr h="0">
                <a:tc>
                  <a:txBody>
                    <a:bodyPr/>
                    <a:lstStyle/>
                    <a:p>
                      <a:pPr algn="ctr">
                        <a:lnSpc>
                          <a:spcPct val="107000"/>
                        </a:lnSpc>
                        <a:spcAft>
                          <a:spcPts val="0"/>
                        </a:spcAft>
                      </a:pPr>
                      <a:r>
                        <a:rPr lang="es-MX" sz="2200" kern="1200">
                          <a:effectLst/>
                          <a:latin typeface="Arial" panose="020B0604020202020204" pitchFamily="34" charset="0"/>
                          <a:cs typeface="Arial" panose="020B0604020202020204" pitchFamily="34" charset="0"/>
                        </a:rPr>
                        <a:t>75</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s-MX" sz="2200" kern="1200" dirty="0">
                          <a:effectLst/>
                          <a:latin typeface="Arial" panose="020B0604020202020204" pitchFamily="34" charset="0"/>
                          <a:cs typeface="Arial" panose="020B0604020202020204" pitchFamily="34" charset="0"/>
                        </a:rPr>
                        <a:t>120</a:t>
                      </a:r>
                      <a:endParaRPr lang="es-MX"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25488"/>
                  </a:ext>
                </a:extLst>
              </a:tr>
            </a:tbl>
          </a:graphicData>
        </a:graphic>
      </p:graphicFrame>
    </p:spTree>
    <p:extLst>
      <p:ext uri="{BB962C8B-B14F-4D97-AF65-F5344CB8AC3E}">
        <p14:creationId xmlns:p14="http://schemas.microsoft.com/office/powerpoint/2010/main" val="3371886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6" name="CuadroTexto 1"/>
          <p:cNvSpPr txBox="1">
            <a:spLocks noChangeArrowheads="1"/>
          </p:cNvSpPr>
          <p:nvPr/>
        </p:nvSpPr>
        <p:spPr bwMode="auto">
          <a:xfrm>
            <a:off x="323850" y="3068638"/>
            <a:ext cx="8612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4000">
                <a:solidFill>
                  <a:srgbClr val="0000FF"/>
                </a:solidFill>
                <a:latin typeface="Arial" pitchFamily="34" charset="0"/>
              </a:rPr>
              <a:t>POLIÉSTERES BIODEGRADABLES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1650" name="Rectangle 1"/>
          <p:cNvSpPr>
            <a:spLocks noChangeArrowheads="1"/>
          </p:cNvSpPr>
          <p:nvPr/>
        </p:nvSpPr>
        <p:spPr bwMode="auto">
          <a:xfrm>
            <a:off x="323850" y="765175"/>
            <a:ext cx="8266113" cy="3016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r>
              <a:rPr lang="es-ES" altLang="es-MX" sz="2800" dirty="0">
                <a:solidFill>
                  <a:srgbClr val="0000FF"/>
                </a:solidFill>
                <a:latin typeface="inherit"/>
              </a:rPr>
              <a:t>El </a:t>
            </a:r>
            <a:r>
              <a:rPr lang="es-ES" altLang="es-MX" sz="2800" dirty="0">
                <a:solidFill>
                  <a:srgbClr val="0000FF"/>
                </a:solidFill>
              </a:rPr>
              <a:t>á</a:t>
            </a:r>
            <a:r>
              <a:rPr lang="es-ES" altLang="es-MX" sz="2800" dirty="0">
                <a:solidFill>
                  <a:srgbClr val="0000FF"/>
                </a:solidFill>
                <a:latin typeface="inherit"/>
              </a:rPr>
              <a:t>cido </a:t>
            </a:r>
            <a:r>
              <a:rPr lang="es-ES" altLang="es-MX" sz="2800" dirty="0" err="1">
                <a:solidFill>
                  <a:srgbClr val="0000FF"/>
                </a:solidFill>
                <a:latin typeface="inherit"/>
              </a:rPr>
              <a:t>polil</a:t>
            </a:r>
            <a:r>
              <a:rPr lang="es-ES" altLang="es-MX" sz="2800" dirty="0" err="1">
                <a:solidFill>
                  <a:srgbClr val="0000FF"/>
                </a:solidFill>
              </a:rPr>
              <a:t>á</a:t>
            </a:r>
            <a:r>
              <a:rPr lang="es-ES" altLang="es-MX" sz="2800" dirty="0" err="1">
                <a:solidFill>
                  <a:srgbClr val="0000FF"/>
                </a:solidFill>
                <a:latin typeface="inherit"/>
              </a:rPr>
              <a:t>ctico</a:t>
            </a:r>
            <a:r>
              <a:rPr lang="es-ES" altLang="es-MX" sz="2800" dirty="0">
                <a:solidFill>
                  <a:srgbClr val="0000FF"/>
                </a:solidFill>
                <a:latin typeface="inherit"/>
              </a:rPr>
              <a:t> o </a:t>
            </a:r>
            <a:r>
              <a:rPr lang="es-ES" altLang="es-MX" sz="2800" dirty="0" err="1">
                <a:solidFill>
                  <a:srgbClr val="0000FF"/>
                </a:solidFill>
                <a:latin typeface="inherit"/>
              </a:rPr>
              <a:t>polilactida</a:t>
            </a:r>
            <a:r>
              <a:rPr lang="es-ES" altLang="es-MX" sz="2800" dirty="0">
                <a:solidFill>
                  <a:srgbClr val="0000FF"/>
                </a:solidFill>
                <a:latin typeface="inherit"/>
              </a:rPr>
              <a:t> (PLA , </a:t>
            </a:r>
            <a:r>
              <a:rPr lang="es-ES" altLang="es-MX" sz="2800" dirty="0" err="1">
                <a:solidFill>
                  <a:srgbClr val="0000FF"/>
                </a:solidFill>
                <a:latin typeface="inherit"/>
              </a:rPr>
              <a:t>Poly</a:t>
            </a:r>
            <a:r>
              <a:rPr lang="es-ES" altLang="es-MX" sz="2800" dirty="0">
                <a:solidFill>
                  <a:srgbClr val="0000FF"/>
                </a:solidFill>
                <a:latin typeface="inherit"/>
              </a:rPr>
              <a:t>) es un poli</a:t>
            </a:r>
            <a:r>
              <a:rPr lang="es-ES" altLang="es-MX" sz="2800" dirty="0">
                <a:solidFill>
                  <a:srgbClr val="0000FF"/>
                </a:solidFill>
              </a:rPr>
              <a:t>é</a:t>
            </a:r>
            <a:r>
              <a:rPr lang="es-ES" altLang="es-MX" sz="2800" dirty="0">
                <a:solidFill>
                  <a:srgbClr val="0000FF"/>
                </a:solidFill>
                <a:latin typeface="inherit"/>
              </a:rPr>
              <a:t>ster alif</a:t>
            </a:r>
            <a:r>
              <a:rPr lang="es-ES" altLang="es-MX" sz="2800" dirty="0">
                <a:solidFill>
                  <a:srgbClr val="0000FF"/>
                </a:solidFill>
              </a:rPr>
              <a:t>á</a:t>
            </a:r>
            <a:r>
              <a:rPr lang="es-ES" altLang="es-MX" sz="2800" dirty="0">
                <a:solidFill>
                  <a:srgbClr val="0000FF"/>
                </a:solidFill>
                <a:latin typeface="inherit"/>
              </a:rPr>
              <a:t>tico termopl</a:t>
            </a:r>
            <a:r>
              <a:rPr lang="es-ES" altLang="es-MX" sz="2800" dirty="0">
                <a:solidFill>
                  <a:srgbClr val="0000FF"/>
                </a:solidFill>
              </a:rPr>
              <a:t>á</a:t>
            </a:r>
            <a:r>
              <a:rPr lang="es-ES" altLang="es-MX" sz="2800" dirty="0">
                <a:solidFill>
                  <a:srgbClr val="0000FF"/>
                </a:solidFill>
                <a:latin typeface="inherit"/>
              </a:rPr>
              <a:t>stico biodegradable derivado de fuentes renovables , tales como almid</a:t>
            </a:r>
            <a:r>
              <a:rPr lang="es-ES" altLang="es-MX" sz="2800" dirty="0">
                <a:solidFill>
                  <a:srgbClr val="0000FF"/>
                </a:solidFill>
              </a:rPr>
              <a:t>ó</a:t>
            </a:r>
            <a:r>
              <a:rPr lang="es-ES" altLang="es-MX" sz="2800" dirty="0">
                <a:solidFill>
                  <a:srgbClr val="0000FF"/>
                </a:solidFill>
                <a:latin typeface="inherit"/>
              </a:rPr>
              <a:t>n de ma</a:t>
            </a:r>
            <a:r>
              <a:rPr lang="es-ES" altLang="es-MX" sz="2800" dirty="0">
                <a:solidFill>
                  <a:srgbClr val="0000FF"/>
                </a:solidFill>
              </a:rPr>
              <a:t>í</a:t>
            </a:r>
            <a:r>
              <a:rPr lang="es-ES" altLang="es-MX" sz="2800" dirty="0">
                <a:solidFill>
                  <a:srgbClr val="0000FF"/>
                </a:solidFill>
                <a:latin typeface="inherit"/>
              </a:rPr>
              <a:t>z (en los Estados Unidos y Canad</a:t>
            </a:r>
            <a:r>
              <a:rPr lang="es-ES" altLang="es-MX" sz="2800" dirty="0">
                <a:solidFill>
                  <a:srgbClr val="0000FF"/>
                </a:solidFill>
              </a:rPr>
              <a:t>á</a:t>
            </a:r>
            <a:r>
              <a:rPr lang="es-ES" altLang="es-MX" sz="2800" dirty="0">
                <a:solidFill>
                  <a:srgbClr val="0000FF"/>
                </a:solidFill>
                <a:latin typeface="inherit"/>
              </a:rPr>
              <a:t>) , ra</a:t>
            </a:r>
            <a:r>
              <a:rPr lang="es-ES" altLang="es-MX" sz="2800" dirty="0">
                <a:solidFill>
                  <a:srgbClr val="0000FF"/>
                </a:solidFill>
              </a:rPr>
              <a:t>í</a:t>
            </a:r>
            <a:r>
              <a:rPr lang="es-ES" altLang="es-MX" sz="2800" dirty="0">
                <a:solidFill>
                  <a:srgbClr val="0000FF"/>
                </a:solidFill>
                <a:latin typeface="inherit"/>
              </a:rPr>
              <a:t>ces de tapioca , patatas fritas o almid</a:t>
            </a:r>
            <a:r>
              <a:rPr lang="es-ES" altLang="es-MX" sz="2800" dirty="0">
                <a:solidFill>
                  <a:srgbClr val="0000FF"/>
                </a:solidFill>
              </a:rPr>
              <a:t>ó</a:t>
            </a:r>
            <a:r>
              <a:rPr lang="es-ES" altLang="es-MX" sz="2800" dirty="0">
                <a:solidFill>
                  <a:srgbClr val="0000FF"/>
                </a:solidFill>
                <a:latin typeface="inherit"/>
              </a:rPr>
              <a:t>n (principalmente en Asia) , o de la ca</a:t>
            </a:r>
            <a:r>
              <a:rPr lang="es-ES" altLang="es-MX" sz="2800" dirty="0">
                <a:solidFill>
                  <a:srgbClr val="0000FF"/>
                </a:solidFill>
              </a:rPr>
              <a:t>ñ</a:t>
            </a:r>
            <a:r>
              <a:rPr lang="es-ES" altLang="es-MX" sz="2800" dirty="0">
                <a:solidFill>
                  <a:srgbClr val="0000FF"/>
                </a:solidFill>
                <a:latin typeface="inherit"/>
              </a:rPr>
              <a:t>a de az</a:t>
            </a:r>
            <a:r>
              <a:rPr lang="es-ES" altLang="es-MX" sz="2800" dirty="0">
                <a:solidFill>
                  <a:srgbClr val="0000FF"/>
                </a:solidFill>
              </a:rPr>
              <a:t>ú</a:t>
            </a:r>
            <a:r>
              <a:rPr lang="es-ES" altLang="es-MX" sz="2800" dirty="0">
                <a:solidFill>
                  <a:srgbClr val="0000FF"/>
                </a:solidFill>
                <a:latin typeface="inherit"/>
              </a:rPr>
              <a:t>car (en el resto del mundo).</a:t>
            </a:r>
            <a:r>
              <a:rPr lang="es-ES" altLang="es-MX" sz="2800" dirty="0">
                <a:solidFill>
                  <a:srgbClr val="0000FF"/>
                </a:solidFill>
              </a:rPr>
              <a:t>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2674" name="Picture 2" descr="Two main routes to P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0350"/>
            <a:ext cx="7307262" cy="6164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192" y="2132856"/>
            <a:ext cx="4752627" cy="326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1979611" y="1052736"/>
            <a:ext cx="5411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800" dirty="0">
                <a:solidFill>
                  <a:srgbClr val="0000FF"/>
                </a:solidFill>
                <a:latin typeface="Arial" pitchFamily="34" charset="0"/>
              </a:rPr>
              <a:t>Estructura básica de un polímero</a:t>
            </a:r>
            <a:endParaRPr lang="es-ES" altLang="es-MX" sz="2800" dirty="0">
              <a:solidFill>
                <a:srgbClr val="0000FF"/>
              </a:solidFill>
              <a:latin typeface="Arial"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3698" name="Picture 2" descr="https://upload.wikimedia.org/wikipedia/commons/thumb/6/64/2008-07-14_Biodegradable_cups_at_Chubby%27s_Tacos.jpg/800px-2008-07-14_Biodegradable_cups_at_Chubby%27s_Tac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587375"/>
            <a:ext cx="4595812"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9" name="Picture 4" descr="https://upload.wikimedia.org/wikipedia/commons/thumb/9/9a/U%2B2679_DejaVu_Sans.svg/107px-U%2B2679_DejaVu_San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4581525"/>
            <a:ext cx="1019175" cy="981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3700" name="Picture 6" descr="https://upload.wikimedia.org/wikipedia/commons/thumb/9/94/PLA_cup_melted.jpg/800px-PLA_cup_mel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654050"/>
            <a:ext cx="38735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89" y="667434"/>
            <a:ext cx="5544616" cy="4042132"/>
          </a:xfrm>
          <a:prstGeom prst="rect">
            <a:avLst/>
          </a:prstGeom>
        </p:spPr>
        <p:txBody>
          <a:bodyPr wrap="square">
            <a:spAutoFit/>
          </a:bodyPr>
          <a:lstStyle/>
          <a:p>
            <a:pPr algn="just"/>
            <a:r>
              <a:rPr lang="es-MX" sz="2200" dirty="0">
                <a:solidFill>
                  <a:srgbClr val="0000FF"/>
                </a:solidFill>
                <a:cs typeface="Arial" panose="020B0604020202020204" pitchFamily="34" charset="0"/>
              </a:rPr>
              <a:t>Poliéster: </a:t>
            </a:r>
            <a:r>
              <a:rPr lang="es-MX" sz="2200" dirty="0" err="1">
                <a:solidFill>
                  <a:srgbClr val="0000FF"/>
                </a:solidFill>
                <a:cs typeface="Arial" panose="020B0604020202020204" pitchFamily="34" charset="0"/>
              </a:rPr>
              <a:t>Lactomer</a:t>
            </a:r>
            <a:endParaRPr lang="es-MX" sz="2200" baseline="30000" dirty="0">
              <a:solidFill>
                <a:srgbClr val="0000FF"/>
              </a:solidFill>
              <a:cs typeface="Arial" panose="020B0604020202020204" pitchFamily="34" charset="0"/>
            </a:endParaRPr>
          </a:p>
          <a:p>
            <a:pPr algn="just"/>
            <a:endParaRPr lang="es-MX" sz="2200" baseline="30000" dirty="0">
              <a:solidFill>
                <a:srgbClr val="0000FF"/>
              </a:solidFill>
              <a:cs typeface="Arial" panose="020B0604020202020204" pitchFamily="34" charset="0"/>
            </a:endParaRPr>
          </a:p>
          <a:p>
            <a:pPr algn="just"/>
            <a:r>
              <a:rPr lang="es-MX" sz="2200" dirty="0">
                <a:solidFill>
                  <a:srgbClr val="0000FF"/>
                </a:solidFill>
                <a:cs typeface="Arial" panose="020B0604020202020204" pitchFamily="34" charset="0"/>
              </a:rPr>
              <a:t>Copolímero alternado de ácido láctico y ácido glicólico. </a:t>
            </a:r>
          </a:p>
          <a:p>
            <a:pPr algn="just"/>
            <a:r>
              <a:rPr lang="es-MX" sz="2200" dirty="0">
                <a:solidFill>
                  <a:srgbClr val="0000FF"/>
                </a:solidFill>
                <a:cs typeface="Arial" panose="020B0604020202020204" pitchFamily="34" charset="0"/>
              </a:rPr>
              <a:t>El </a:t>
            </a:r>
            <a:r>
              <a:rPr lang="es-MX" sz="2200" dirty="0" err="1">
                <a:solidFill>
                  <a:srgbClr val="0000FF"/>
                </a:solidFill>
                <a:cs typeface="Arial" panose="020B0604020202020204" pitchFamily="34" charset="0"/>
              </a:rPr>
              <a:t>Lactomer</a:t>
            </a:r>
            <a:r>
              <a:rPr lang="es-MX" sz="2200" dirty="0">
                <a:solidFill>
                  <a:srgbClr val="0000FF"/>
                </a:solidFill>
                <a:cs typeface="Arial" panose="020B0604020202020204" pitchFamily="34" charset="0"/>
              </a:rPr>
              <a:t> se usa para materiales de suturas absorbibles debido a que los puntos de sutura de </a:t>
            </a:r>
            <a:r>
              <a:rPr lang="es-MX" sz="2200" dirty="0" err="1">
                <a:solidFill>
                  <a:srgbClr val="0000FF"/>
                </a:solidFill>
                <a:cs typeface="Arial" panose="020B0604020202020204" pitchFamily="34" charset="0"/>
              </a:rPr>
              <a:t>Lactomer</a:t>
            </a:r>
            <a:r>
              <a:rPr lang="es-MX" sz="2200" dirty="0">
                <a:solidFill>
                  <a:srgbClr val="0000FF"/>
                </a:solidFill>
                <a:cs typeface="Arial" panose="020B0604020202020204" pitchFamily="34" charset="0"/>
              </a:rPr>
              <a:t> se hidrolizan lentamente en un periodo de dos semanas y no tienen que sustraerse. Los productos de la hidrólisis, ácido láctico y ácido glicólico, son metabolitos normales y no provocan una respuesta inflamatoria. </a:t>
            </a:r>
            <a:endParaRPr lang="es-MX" sz="2200" dirty="0">
              <a:solidFill>
                <a:srgbClr val="0000FF"/>
              </a:solidFill>
              <a:effectLst/>
              <a:cs typeface="Arial" panose="020B0604020202020204" pitchFamily="34" charset="0"/>
            </a:endParaRPr>
          </a:p>
        </p:txBody>
      </p:sp>
      <p:pic>
        <p:nvPicPr>
          <p:cNvPr id="263170" name="Picture 2" descr="http://mgh-images.s3.amazonaws.com/9780321849946/7529-26-35SPEI1.png">
            <a:extLst>
              <a:ext uri="{FF2B5EF4-FFF2-40B4-BE49-F238E27FC236}">
                <a16:creationId xmlns:a16="http://schemas.microsoft.com/office/drawing/2014/main" id="{0414F2E6-A22A-474C-9081-04405C3F19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7" t="-1" r="13400" b="28974"/>
          <a:stretch/>
        </p:blipFill>
        <p:spPr bwMode="auto">
          <a:xfrm>
            <a:off x="2808246" y="4941168"/>
            <a:ext cx="5587179" cy="1148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CF6758-C696-431D-91EF-6D4C3D807571}"/>
              </a:ext>
            </a:extLst>
          </p:cNvPr>
          <p:cNvSpPr txBox="1"/>
          <p:nvPr/>
        </p:nvSpPr>
        <p:spPr>
          <a:xfrm>
            <a:off x="5940152" y="6294113"/>
            <a:ext cx="1625766" cy="400110"/>
          </a:xfrm>
          <a:prstGeom prst="rect">
            <a:avLst/>
          </a:prstGeom>
          <a:noFill/>
        </p:spPr>
        <p:txBody>
          <a:bodyPr wrap="none" rtlCol="0">
            <a:spAutoFit/>
          </a:bodyPr>
          <a:lstStyle/>
          <a:p>
            <a:r>
              <a:rPr lang="es-MX" dirty="0">
                <a:solidFill>
                  <a:srgbClr val="0000FF"/>
                </a:solidFill>
              </a:rPr>
              <a:t>Ácido láctico</a:t>
            </a:r>
          </a:p>
        </p:txBody>
      </p:sp>
      <p:sp>
        <p:nvSpPr>
          <p:cNvPr id="5" name="TextBox 4">
            <a:extLst>
              <a:ext uri="{FF2B5EF4-FFF2-40B4-BE49-F238E27FC236}">
                <a16:creationId xmlns:a16="http://schemas.microsoft.com/office/drawing/2014/main" id="{0FB56B80-D17B-464D-A3D1-041DF79EAB12}"/>
              </a:ext>
            </a:extLst>
          </p:cNvPr>
          <p:cNvSpPr txBox="1"/>
          <p:nvPr/>
        </p:nvSpPr>
        <p:spPr>
          <a:xfrm>
            <a:off x="2786522" y="6294113"/>
            <a:ext cx="1813317" cy="400110"/>
          </a:xfrm>
          <a:prstGeom prst="rect">
            <a:avLst/>
          </a:prstGeom>
          <a:noFill/>
        </p:spPr>
        <p:txBody>
          <a:bodyPr wrap="none" rtlCol="0">
            <a:spAutoFit/>
          </a:bodyPr>
          <a:lstStyle/>
          <a:p>
            <a:r>
              <a:rPr lang="es-MX" dirty="0">
                <a:solidFill>
                  <a:srgbClr val="0000FF"/>
                </a:solidFill>
              </a:rPr>
              <a:t>Ácido glicólico</a:t>
            </a:r>
          </a:p>
        </p:txBody>
      </p:sp>
      <p:pic>
        <p:nvPicPr>
          <p:cNvPr id="269314" name="Picture 2" descr="https://3.imimg.com/data3/JB/SX/MY-7640274/suture-needle-250x250.png">
            <a:extLst>
              <a:ext uri="{FF2B5EF4-FFF2-40B4-BE49-F238E27FC236}">
                <a16:creationId xmlns:a16="http://schemas.microsoft.com/office/drawing/2014/main" id="{F8A087E9-A095-4DC0-A2E7-A451451C5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764704"/>
            <a:ext cx="3273091"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9943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CF6545D-EE4B-4DFA-A761-9DF0F8C0273F}"/>
              </a:ext>
            </a:extLst>
          </p:cNvPr>
          <p:cNvGraphicFramePr>
            <a:graphicFrameLocks noChangeAspect="1"/>
          </p:cNvGraphicFramePr>
          <p:nvPr>
            <p:extLst>
              <p:ext uri="{D42A27DB-BD31-4B8C-83A1-F6EECF244321}">
                <p14:modId xmlns:p14="http://schemas.microsoft.com/office/powerpoint/2010/main" val="3207592157"/>
              </p:ext>
            </p:extLst>
          </p:nvPr>
        </p:nvGraphicFramePr>
        <p:xfrm>
          <a:off x="251519" y="275672"/>
          <a:ext cx="8701281" cy="3528392"/>
        </p:xfrm>
        <a:graphic>
          <a:graphicData uri="http://schemas.openxmlformats.org/presentationml/2006/ole">
            <mc:AlternateContent xmlns:mc="http://schemas.openxmlformats.org/markup-compatibility/2006">
              <mc:Choice xmlns:v="urn:schemas-microsoft-com:vml" Requires="v">
                <p:oleObj spid="_x0000_s274452" name="CS ChemDraw Drawing" r:id="rId3" imgW="6173315" imgH="2503707" progId="ChemDraw.Document.6.0">
                  <p:embed/>
                </p:oleObj>
              </mc:Choice>
              <mc:Fallback>
                <p:oleObj name="CS ChemDraw Drawing" r:id="rId3" imgW="6173315" imgH="2503707" progId="ChemDraw.Document.6.0">
                  <p:embed/>
                  <p:pic>
                    <p:nvPicPr>
                      <p:cNvPr id="3" name="Object 2">
                        <a:extLst>
                          <a:ext uri="{FF2B5EF4-FFF2-40B4-BE49-F238E27FC236}">
                            <a16:creationId xmlns:a16="http://schemas.microsoft.com/office/drawing/2014/main" id="{ECF6545D-EE4B-4DFA-A761-9DF0F8C0273F}"/>
                          </a:ext>
                        </a:extLst>
                      </p:cNvPr>
                      <p:cNvPicPr/>
                      <p:nvPr/>
                    </p:nvPicPr>
                    <p:blipFill>
                      <a:blip r:embed="rId4"/>
                      <a:stretch>
                        <a:fillRect/>
                      </a:stretch>
                    </p:blipFill>
                    <p:spPr>
                      <a:xfrm>
                        <a:off x="251519" y="275672"/>
                        <a:ext cx="8701281" cy="352839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EDE794B-74E1-4459-8E48-ABBBA6F0C9D8}"/>
              </a:ext>
            </a:extLst>
          </p:cNvPr>
          <p:cNvGraphicFramePr>
            <a:graphicFrameLocks noChangeAspect="1"/>
          </p:cNvGraphicFramePr>
          <p:nvPr>
            <p:extLst/>
          </p:nvPr>
        </p:nvGraphicFramePr>
        <p:xfrm>
          <a:off x="3573124" y="3790352"/>
          <a:ext cx="2058072" cy="3067648"/>
        </p:xfrm>
        <a:graphic>
          <a:graphicData uri="http://schemas.openxmlformats.org/presentationml/2006/ole">
            <mc:AlternateContent xmlns:mc="http://schemas.openxmlformats.org/markup-compatibility/2006">
              <mc:Choice xmlns:v="urn:schemas-microsoft-com:vml" Requires="v">
                <p:oleObj spid="_x0000_s274453" name="CS ChemDraw Drawing" r:id="rId5" imgW="1427736" imgH="2127133" progId="ChemDraw.Document.6.0">
                  <p:embed/>
                </p:oleObj>
              </mc:Choice>
              <mc:Fallback>
                <p:oleObj name="CS ChemDraw Drawing" r:id="rId5" imgW="1427736" imgH="2127133" progId="ChemDraw.Document.6.0">
                  <p:embed/>
                  <p:pic>
                    <p:nvPicPr>
                      <p:cNvPr id="6" name="Object 5">
                        <a:extLst>
                          <a:ext uri="{FF2B5EF4-FFF2-40B4-BE49-F238E27FC236}">
                            <a16:creationId xmlns:a16="http://schemas.microsoft.com/office/drawing/2014/main" id="{DEDE794B-74E1-4459-8E48-ABBBA6F0C9D8}"/>
                          </a:ext>
                        </a:extLst>
                      </p:cNvPr>
                      <p:cNvPicPr/>
                      <p:nvPr/>
                    </p:nvPicPr>
                    <p:blipFill>
                      <a:blip r:embed="rId6"/>
                      <a:stretch>
                        <a:fillRect/>
                      </a:stretch>
                    </p:blipFill>
                    <p:spPr>
                      <a:xfrm>
                        <a:off x="3573124" y="3790352"/>
                        <a:ext cx="2058072" cy="3067648"/>
                      </a:xfrm>
                      <a:prstGeom prst="rect">
                        <a:avLst/>
                      </a:prstGeom>
                    </p:spPr>
                  </p:pic>
                </p:oleObj>
              </mc:Fallback>
            </mc:AlternateContent>
          </a:graphicData>
        </a:graphic>
      </p:graphicFrame>
      <p:sp>
        <p:nvSpPr>
          <p:cNvPr id="2" name="Rectángulo 1">
            <a:extLst>
              <a:ext uri="{FF2B5EF4-FFF2-40B4-BE49-F238E27FC236}">
                <a16:creationId xmlns:a16="http://schemas.microsoft.com/office/drawing/2014/main" id="{5DF8ACB7-609D-43A5-9844-D63BAF48D21D}"/>
              </a:ext>
            </a:extLst>
          </p:cNvPr>
          <p:cNvSpPr/>
          <p:nvPr/>
        </p:nvSpPr>
        <p:spPr>
          <a:xfrm>
            <a:off x="107504" y="1268760"/>
            <a:ext cx="1737976" cy="400110"/>
          </a:xfrm>
          <a:prstGeom prst="rect">
            <a:avLst/>
          </a:prstGeom>
        </p:spPr>
        <p:txBody>
          <a:bodyPr wrap="none">
            <a:spAutoFit/>
          </a:bodyPr>
          <a:lstStyle/>
          <a:p>
            <a:r>
              <a:rPr lang="es-MX">
                <a:solidFill>
                  <a:srgbClr val="0000FF"/>
                </a:solidFill>
                <a:cs typeface="Arial" panose="020B0604020202020204" pitchFamily="34" charset="0"/>
              </a:rPr>
              <a:t>ácido láctico. </a:t>
            </a:r>
            <a:endParaRPr lang="es-MX" dirty="0"/>
          </a:p>
        </p:txBody>
      </p:sp>
      <p:sp>
        <p:nvSpPr>
          <p:cNvPr id="4" name="Rectángulo 3">
            <a:extLst>
              <a:ext uri="{FF2B5EF4-FFF2-40B4-BE49-F238E27FC236}">
                <a16:creationId xmlns:a16="http://schemas.microsoft.com/office/drawing/2014/main" id="{3D963DFD-528F-4767-8CE3-333DE98105F5}"/>
              </a:ext>
            </a:extLst>
          </p:cNvPr>
          <p:cNvSpPr/>
          <p:nvPr/>
        </p:nvSpPr>
        <p:spPr>
          <a:xfrm>
            <a:off x="1691680" y="1269906"/>
            <a:ext cx="1854995" cy="400110"/>
          </a:xfrm>
          <a:prstGeom prst="rect">
            <a:avLst/>
          </a:prstGeom>
        </p:spPr>
        <p:txBody>
          <a:bodyPr wrap="none">
            <a:spAutoFit/>
          </a:bodyPr>
          <a:lstStyle/>
          <a:p>
            <a:r>
              <a:rPr lang="es-MX" dirty="0">
                <a:solidFill>
                  <a:srgbClr val="0000FF"/>
                </a:solidFill>
                <a:cs typeface="Arial" panose="020B0604020202020204" pitchFamily="34" charset="0"/>
              </a:rPr>
              <a:t>ácido glicólico</a:t>
            </a:r>
            <a:endParaRPr lang="es-MX" dirty="0"/>
          </a:p>
        </p:txBody>
      </p:sp>
      <p:sp>
        <p:nvSpPr>
          <p:cNvPr id="5" name="Rectángulo 4">
            <a:extLst>
              <a:ext uri="{FF2B5EF4-FFF2-40B4-BE49-F238E27FC236}">
                <a16:creationId xmlns:a16="http://schemas.microsoft.com/office/drawing/2014/main" id="{E48933AC-D6A6-45CE-9415-D0F28EC443AD}"/>
              </a:ext>
            </a:extLst>
          </p:cNvPr>
          <p:cNvSpPr/>
          <p:nvPr/>
        </p:nvSpPr>
        <p:spPr>
          <a:xfrm>
            <a:off x="6056882" y="3814358"/>
            <a:ext cx="1252266" cy="400110"/>
          </a:xfrm>
          <a:prstGeom prst="rect">
            <a:avLst/>
          </a:prstGeom>
        </p:spPr>
        <p:txBody>
          <a:bodyPr wrap="none">
            <a:spAutoFit/>
          </a:bodyPr>
          <a:lstStyle/>
          <a:p>
            <a:r>
              <a:rPr lang="es-MX" dirty="0" err="1">
                <a:solidFill>
                  <a:srgbClr val="0000FF"/>
                </a:solidFill>
                <a:cs typeface="Arial" panose="020B0604020202020204" pitchFamily="34" charset="0"/>
              </a:rPr>
              <a:t>Lactomer</a:t>
            </a:r>
            <a:endParaRPr lang="es-MX" dirty="0"/>
          </a:p>
        </p:txBody>
      </p:sp>
    </p:spTree>
    <p:extLst>
      <p:ext uri="{BB962C8B-B14F-4D97-AF65-F5344CB8AC3E}">
        <p14:creationId xmlns:p14="http://schemas.microsoft.com/office/powerpoint/2010/main" val="33879832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1124744"/>
            <a:ext cx="7128792" cy="4874820"/>
          </a:xfrm>
          <a:prstGeom prst="rect">
            <a:avLst/>
          </a:prstGeom>
        </p:spPr>
      </p:pic>
      <p:sp>
        <p:nvSpPr>
          <p:cNvPr id="5" name="Rectangle 4"/>
          <p:cNvSpPr/>
          <p:nvPr/>
        </p:nvSpPr>
        <p:spPr>
          <a:xfrm>
            <a:off x="251520" y="404664"/>
            <a:ext cx="2730812" cy="523220"/>
          </a:xfrm>
          <a:prstGeom prst="rect">
            <a:avLst/>
          </a:prstGeom>
        </p:spPr>
        <p:txBody>
          <a:bodyPr wrap="none">
            <a:spAutoFit/>
          </a:bodyPr>
          <a:lstStyle/>
          <a:p>
            <a:r>
              <a:rPr lang="es-MX" altLang="es-MX" sz="2800" dirty="0">
                <a:solidFill>
                  <a:srgbClr val="0000FF"/>
                </a:solidFill>
              </a:rPr>
              <a:t>POLIURETANO</a:t>
            </a:r>
            <a:endParaRPr lang="es-MX" sz="2800" dirty="0"/>
          </a:p>
        </p:txBody>
      </p:sp>
      <p:sp>
        <p:nvSpPr>
          <p:cNvPr id="7" name="Rectangle 6"/>
          <p:cNvSpPr/>
          <p:nvPr/>
        </p:nvSpPr>
        <p:spPr>
          <a:xfrm>
            <a:off x="365900" y="6196424"/>
            <a:ext cx="8784976" cy="646331"/>
          </a:xfrm>
          <a:prstGeom prst="rect">
            <a:avLst/>
          </a:prstGeom>
        </p:spPr>
        <p:txBody>
          <a:bodyPr wrap="square">
            <a:spAutoFit/>
          </a:bodyPr>
          <a:lstStyle/>
          <a:p>
            <a:r>
              <a:rPr lang="es-MX" sz="1800" dirty="0">
                <a:solidFill>
                  <a:srgbClr val="0000FF"/>
                </a:solidFill>
              </a:rPr>
              <a:t>http://www.comoves.unam.mx/assets/revista/117/esperanza-ambiental-bacterias-contra-el-poliuretano.pdf</a:t>
            </a:r>
          </a:p>
        </p:txBody>
      </p:sp>
    </p:spTree>
    <p:extLst>
      <p:ext uri="{BB962C8B-B14F-4D97-AF65-F5344CB8AC3E}">
        <p14:creationId xmlns:p14="http://schemas.microsoft.com/office/powerpoint/2010/main" val="14758077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15000" contrast="42000"/>
          </a:blip>
          <a:stretch>
            <a:fillRect/>
          </a:stretch>
        </p:blipFill>
        <p:spPr>
          <a:xfrm>
            <a:off x="5261" y="548680"/>
            <a:ext cx="8924117" cy="5832648"/>
          </a:xfrm>
          <a:prstGeom prst="rect">
            <a:avLst/>
          </a:prstGeom>
        </p:spPr>
      </p:pic>
      <p:sp>
        <p:nvSpPr>
          <p:cNvPr id="5" name="Rectangle 4"/>
          <p:cNvSpPr/>
          <p:nvPr/>
        </p:nvSpPr>
        <p:spPr>
          <a:xfrm>
            <a:off x="8100392" y="548680"/>
            <a:ext cx="1043608"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angle 5"/>
          <p:cNvSpPr/>
          <p:nvPr/>
        </p:nvSpPr>
        <p:spPr>
          <a:xfrm>
            <a:off x="8532439" y="1700808"/>
            <a:ext cx="387471"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angle 6"/>
          <p:cNvSpPr/>
          <p:nvPr/>
        </p:nvSpPr>
        <p:spPr>
          <a:xfrm>
            <a:off x="8446015" y="1520788"/>
            <a:ext cx="387471"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9096133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2 Rectángulo"/>
          <p:cNvSpPr>
            <a:spLocks noChangeArrowheads="1"/>
          </p:cNvSpPr>
          <p:nvPr/>
        </p:nvSpPr>
        <p:spPr bwMode="auto">
          <a:xfrm>
            <a:off x="503237" y="4041059"/>
            <a:ext cx="3311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s-MX" altLang="es-MX" sz="1600" dirty="0">
                <a:solidFill>
                  <a:srgbClr val="0000FF"/>
                </a:solidFill>
              </a:rPr>
              <a:t>Dr. Javier Cruz Gómez</a:t>
            </a:r>
          </a:p>
          <a:p>
            <a:pPr algn="ctr" eaLnBrk="1" hangingPunct="1"/>
            <a:r>
              <a:rPr lang="es-MX" altLang="es-MX" sz="1600" dirty="0">
                <a:solidFill>
                  <a:srgbClr val="0000FF"/>
                </a:solidFill>
              </a:rPr>
              <a:t>Departamento de Ingeniería Química</a:t>
            </a:r>
          </a:p>
        </p:txBody>
      </p:sp>
      <p:sp>
        <p:nvSpPr>
          <p:cNvPr id="199683" name="3 Rectángulo"/>
          <p:cNvSpPr>
            <a:spLocks noChangeArrowheads="1"/>
          </p:cNvSpPr>
          <p:nvPr/>
        </p:nvSpPr>
        <p:spPr bwMode="auto">
          <a:xfrm>
            <a:off x="4419600" y="4168775"/>
            <a:ext cx="457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s-MX" altLang="es-MX" sz="1600" dirty="0">
                <a:solidFill>
                  <a:srgbClr val="0000FF"/>
                </a:solidFill>
              </a:rPr>
              <a:t> Dra. Herminia Loza Tavera </a:t>
            </a:r>
            <a:br>
              <a:rPr lang="es-MX" altLang="es-MX" sz="1600" dirty="0">
                <a:solidFill>
                  <a:srgbClr val="0000FF"/>
                </a:solidFill>
              </a:rPr>
            </a:br>
            <a:r>
              <a:rPr lang="es-MX" altLang="es-MX" sz="1600" dirty="0">
                <a:solidFill>
                  <a:srgbClr val="0000FF"/>
                </a:solidFill>
              </a:rPr>
              <a:t>Departamento de Bioquímica, microbiología</a:t>
            </a:r>
          </a:p>
        </p:txBody>
      </p:sp>
      <p:sp>
        <p:nvSpPr>
          <p:cNvPr id="199684" name="5 Rectángulo"/>
          <p:cNvSpPr>
            <a:spLocks noChangeArrowheads="1"/>
          </p:cNvSpPr>
          <p:nvPr/>
        </p:nvSpPr>
        <p:spPr bwMode="auto">
          <a:xfrm>
            <a:off x="5108091" y="5780538"/>
            <a:ext cx="3659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s-MX" altLang="es-MX" dirty="0">
                <a:solidFill>
                  <a:srgbClr val="0000FF"/>
                </a:solidFill>
              </a:rPr>
              <a:t>M en C Agustín Carrillo García</a:t>
            </a:r>
          </a:p>
        </p:txBody>
      </p:sp>
      <p:pic>
        <p:nvPicPr>
          <p:cNvPr id="199685" name="Picture 2" descr="http://www.quimica.unam.mx/admin_directorios/dir/fotos_personal/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21288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4" descr="http://www.cronica.com.mx/oimagenes11/22/414d5592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2128838"/>
            <a:ext cx="2857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7 Rectángulo"/>
          <p:cNvSpPr>
            <a:spLocks noChangeArrowheads="1"/>
          </p:cNvSpPr>
          <p:nvPr/>
        </p:nvSpPr>
        <p:spPr bwMode="auto">
          <a:xfrm>
            <a:off x="1323975" y="358775"/>
            <a:ext cx="6454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s-MX" altLang="es-MX" i="1" dirty="0">
                <a:solidFill>
                  <a:srgbClr val="0000FF"/>
                </a:solidFill>
              </a:rPr>
              <a:t>Detectan en la UNAM bacteria degradante del poliuretano</a:t>
            </a:r>
          </a:p>
          <a:p>
            <a:pPr algn="ctr" eaLnBrk="1" hangingPunct="1"/>
            <a:r>
              <a:rPr lang="es-MX" altLang="es-MX" dirty="0">
                <a:solidFill>
                  <a:srgbClr val="0000FF"/>
                </a:solidFill>
              </a:rPr>
              <a:t>La Jornada, miércoles 23 de enero de 2008, ciencias </a:t>
            </a:r>
          </a:p>
        </p:txBody>
      </p:sp>
      <p:pic>
        <p:nvPicPr>
          <p:cNvPr id="199688" name="10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398463"/>
            <a:ext cx="1143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9" name="11 Imagen"/>
          <p:cNvPicPr>
            <a:picLocks noChangeAspect="1"/>
          </p:cNvPicPr>
          <p:nvPr/>
        </p:nvPicPr>
        <p:blipFill>
          <a:blip r:embed="rId5">
            <a:extLst>
              <a:ext uri="{28A0092B-C50C-407E-A947-70E740481C1C}">
                <a14:useLocalDpi xmlns:a14="http://schemas.microsoft.com/office/drawing/2010/main" val="0"/>
              </a:ext>
            </a:extLst>
          </a:blip>
          <a:srcRect l="13419" t="24614" r="12730" b="21735"/>
          <a:stretch>
            <a:fillRect/>
          </a:stretch>
        </p:blipFill>
        <p:spPr bwMode="auto">
          <a:xfrm>
            <a:off x="7818824" y="398463"/>
            <a:ext cx="11795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58" name="Picture 2" descr="http://i.ytimg.com/vi/qTplDKB6w0A/hqdefault.jpg">
            <a:extLst>
              <a:ext uri="{FF2B5EF4-FFF2-40B4-BE49-F238E27FC236}">
                <a16:creationId xmlns:a16="http://schemas.microsoft.com/office/drawing/2014/main" id="{E6A1B591-383B-4E69-8EE4-C4DC8A9EA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4805019"/>
            <a:ext cx="2601383" cy="195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4192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https://encrypted-tbn2.gstatic.com/images?q=tbn:ANd9GcRqcDoq9TgijBlY7Kk79hYdjHDKbY_sp571e43erHWpVszjHn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3984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4" descr="https://encrypted-tbn3.gstatic.com/images?q=tbn:ANd9GcRQqUg-x9xAhRKdbGYYkdOPgyDR5sLsqxE-7eptk0JkIfhW_Pp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196975"/>
            <a:ext cx="39862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1 CuadroTexto"/>
          <p:cNvSpPr txBox="1">
            <a:spLocks noChangeArrowheads="1"/>
          </p:cNvSpPr>
          <p:nvPr/>
        </p:nvSpPr>
        <p:spPr bwMode="auto">
          <a:xfrm>
            <a:off x="2714625" y="279400"/>
            <a:ext cx="4135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s-MX" altLang="es-MX">
                <a:solidFill>
                  <a:srgbClr val="0000FF"/>
                </a:solidFill>
              </a:rPr>
              <a:t>Tiradero en el Bordo de Xochiaca, </a:t>
            </a:r>
            <a:br>
              <a:rPr lang="es-MX" altLang="es-MX">
                <a:solidFill>
                  <a:srgbClr val="0000FF"/>
                </a:solidFill>
              </a:rPr>
            </a:br>
            <a:r>
              <a:rPr lang="es-MX" altLang="es-MX">
                <a:solidFill>
                  <a:srgbClr val="0000FF"/>
                </a:solidFill>
              </a:rPr>
              <a:t>Nezahualcoyotl, Estado de México</a:t>
            </a:r>
          </a:p>
        </p:txBody>
      </p:sp>
      <p:pic>
        <p:nvPicPr>
          <p:cNvPr id="200709" name="Picture 6" descr="http://www.agenciadenoticias.unal.edu.co/uploads/pics/AgenciaUN_0814_3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97668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5 Rectángulo"/>
          <p:cNvSpPr>
            <a:spLocks noChangeArrowheads="1"/>
          </p:cNvSpPr>
          <p:nvPr/>
        </p:nvSpPr>
        <p:spPr bwMode="auto">
          <a:xfrm>
            <a:off x="2189163" y="6343650"/>
            <a:ext cx="451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s-MX" altLang="es-MX">
                <a:solidFill>
                  <a:srgbClr val="0000FF"/>
                </a:solidFill>
              </a:rPr>
              <a:t>Bacterias del género </a:t>
            </a:r>
            <a:r>
              <a:rPr lang="es-MX" altLang="es-MX" i="1">
                <a:solidFill>
                  <a:srgbClr val="0000FF"/>
                </a:solidFill>
              </a:rPr>
              <a:t>Alicycliphilus </a:t>
            </a:r>
            <a:r>
              <a:rPr lang="es-MX" altLang="es-MX">
                <a:solidFill>
                  <a:srgbClr val="0000FF"/>
                </a:solidFill>
              </a:rPr>
              <a:t>sp</a:t>
            </a:r>
          </a:p>
        </p:txBody>
      </p:sp>
      <p:pic>
        <p:nvPicPr>
          <p:cNvPr id="200711" name="Picture 8" descr="http://aem.asm.org/content/77/19/6821/F1.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3944938"/>
            <a:ext cx="3017838"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1634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Rectángulo"/>
          <p:cNvSpPr>
            <a:spLocks noChangeArrowheads="1"/>
          </p:cNvSpPr>
          <p:nvPr/>
        </p:nvSpPr>
        <p:spPr bwMode="auto">
          <a:xfrm>
            <a:off x="954088" y="1557338"/>
            <a:ext cx="7488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s-MX" altLang="es-MX">
                <a:solidFill>
                  <a:srgbClr val="0000FF"/>
                </a:solidFill>
              </a:rPr>
              <a:t>Crecen en un medio de poliuretano, aunque complementado con un extracto de levadura o glucosa: </a:t>
            </a:r>
          </a:p>
        </p:txBody>
      </p:sp>
      <p:sp>
        <p:nvSpPr>
          <p:cNvPr id="201731" name="2 Rectángulo"/>
          <p:cNvSpPr>
            <a:spLocks noChangeArrowheads="1"/>
          </p:cNvSpPr>
          <p:nvPr/>
        </p:nvSpPr>
        <p:spPr bwMode="auto">
          <a:xfrm>
            <a:off x="2654300" y="981075"/>
            <a:ext cx="408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s-MX" altLang="es-MX" b="1">
                <a:solidFill>
                  <a:srgbClr val="0000FF"/>
                </a:solidFill>
              </a:rPr>
              <a:t>Otras bacterias "come-plástico"</a:t>
            </a:r>
          </a:p>
        </p:txBody>
      </p:sp>
      <p:sp>
        <p:nvSpPr>
          <p:cNvPr id="201732" name="3 Rectángulo"/>
          <p:cNvSpPr>
            <a:spLocks noChangeArrowheads="1"/>
          </p:cNvSpPr>
          <p:nvPr/>
        </p:nvSpPr>
        <p:spPr bwMode="auto">
          <a:xfrm>
            <a:off x="2168525" y="249237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Char char="•"/>
            </a:pPr>
            <a:r>
              <a:rPr lang="es-MX" altLang="es-MX" i="1">
                <a:solidFill>
                  <a:srgbClr val="0000FF"/>
                </a:solidFill>
              </a:rPr>
              <a:t>Corynebacterium sp.</a:t>
            </a:r>
          </a:p>
          <a:p>
            <a:pPr eaLnBrk="1" hangingPunct="1">
              <a:buFont typeface="Arial" panose="020B0604020202020204" pitchFamily="34" charset="0"/>
              <a:buChar char="•"/>
            </a:pPr>
            <a:r>
              <a:rPr lang="es-MX" altLang="es-MX" i="1">
                <a:solidFill>
                  <a:srgbClr val="0000FF"/>
                </a:solidFill>
              </a:rPr>
              <a:t>Pseudomonas fluorescens; </a:t>
            </a:r>
          </a:p>
          <a:p>
            <a:pPr eaLnBrk="1" hangingPunct="1">
              <a:buFont typeface="Arial" panose="020B0604020202020204" pitchFamily="34" charset="0"/>
              <a:buChar char="•"/>
            </a:pPr>
            <a:r>
              <a:rPr lang="es-MX" altLang="es-MX" i="1">
                <a:solidFill>
                  <a:srgbClr val="0000FF"/>
                </a:solidFill>
              </a:rPr>
              <a:t>P. chlororaphis </a:t>
            </a:r>
          </a:p>
          <a:p>
            <a:pPr eaLnBrk="1" hangingPunct="1">
              <a:buFont typeface="Arial" panose="020B0604020202020204" pitchFamily="34" charset="0"/>
              <a:buChar char="•"/>
            </a:pPr>
            <a:r>
              <a:rPr lang="es-MX" altLang="es-MX" i="1">
                <a:solidFill>
                  <a:srgbClr val="0000FF"/>
                </a:solidFill>
              </a:rPr>
              <a:t>Bacillus subtilis</a:t>
            </a:r>
            <a:endParaRPr lang="es-MX" altLang="es-MX">
              <a:solidFill>
                <a:srgbClr val="0000FF"/>
              </a:solidFill>
            </a:endParaRPr>
          </a:p>
        </p:txBody>
      </p:sp>
    </p:spTree>
    <p:extLst>
      <p:ext uri="{BB962C8B-B14F-4D97-AF65-F5344CB8AC3E}">
        <p14:creationId xmlns:p14="http://schemas.microsoft.com/office/powerpoint/2010/main" val="268105135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E2BBC9-7EAA-43E1-B5AD-7013991C0A06}"/>
              </a:ext>
            </a:extLst>
          </p:cNvPr>
          <p:cNvSpPr txBox="1"/>
          <p:nvPr/>
        </p:nvSpPr>
        <p:spPr>
          <a:xfrm>
            <a:off x="1259632" y="2780928"/>
            <a:ext cx="6665607" cy="1077218"/>
          </a:xfrm>
          <a:prstGeom prst="rect">
            <a:avLst/>
          </a:prstGeom>
          <a:noFill/>
        </p:spPr>
        <p:txBody>
          <a:bodyPr wrap="none" rtlCol="0">
            <a:spAutoFit/>
          </a:bodyPr>
          <a:lstStyle/>
          <a:p>
            <a:pPr algn="ctr"/>
            <a:r>
              <a:rPr lang="es-MX" sz="3200" b="1" dirty="0">
                <a:solidFill>
                  <a:srgbClr val="0000FF"/>
                </a:solidFill>
              </a:rPr>
              <a:t>DOS PEQUEÑAS EXPERIENCIAS</a:t>
            </a:r>
            <a:br>
              <a:rPr lang="es-MX" sz="3200" b="1" dirty="0">
                <a:solidFill>
                  <a:srgbClr val="0000FF"/>
                </a:solidFill>
              </a:rPr>
            </a:br>
            <a:r>
              <a:rPr lang="es-MX" sz="3200" b="1" dirty="0">
                <a:solidFill>
                  <a:srgbClr val="0000FF"/>
                </a:solidFill>
              </a:rPr>
              <a:t> SOBRE POLÍMEROS</a:t>
            </a:r>
          </a:p>
        </p:txBody>
      </p:sp>
    </p:spTree>
    <p:extLst>
      <p:ext uri="{BB962C8B-B14F-4D97-AF65-F5344CB8AC3E}">
        <p14:creationId xmlns:p14="http://schemas.microsoft.com/office/powerpoint/2010/main" val="37374550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4" descr="Chemical structure of carbopol poly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96752"/>
            <a:ext cx="4386173" cy="291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442619A5-D4CE-4799-AFAC-9D97FEB8B7FE}"/>
              </a:ext>
            </a:extLst>
          </p:cNvPr>
          <p:cNvSpPr txBox="1"/>
          <p:nvPr/>
        </p:nvSpPr>
        <p:spPr>
          <a:xfrm>
            <a:off x="2339534" y="241678"/>
            <a:ext cx="4530407" cy="707886"/>
          </a:xfrm>
          <a:prstGeom prst="rect">
            <a:avLst/>
          </a:prstGeom>
          <a:noFill/>
        </p:spPr>
        <p:txBody>
          <a:bodyPr wrap="none" rtlCol="0">
            <a:spAutoFit/>
          </a:bodyPr>
          <a:lstStyle/>
          <a:p>
            <a:pPr algn="ctr"/>
            <a:r>
              <a:rPr lang="es-MX" dirty="0">
                <a:solidFill>
                  <a:srgbClr val="0000FF"/>
                </a:solidFill>
              </a:rPr>
              <a:t>ÁCIDO POLIACRÍLICO (CARBOPOL)</a:t>
            </a:r>
          </a:p>
          <a:p>
            <a:pPr algn="ctr"/>
            <a:r>
              <a:rPr lang="es-MX" dirty="0">
                <a:solidFill>
                  <a:srgbClr val="0000FF"/>
                </a:solidFill>
              </a:rPr>
              <a:t>POLIMERO HIDROFÍLICO</a:t>
            </a:r>
          </a:p>
        </p:txBody>
      </p:sp>
      <p:pic>
        <p:nvPicPr>
          <p:cNvPr id="3" name="Imagen 2">
            <a:extLst>
              <a:ext uri="{FF2B5EF4-FFF2-40B4-BE49-F238E27FC236}">
                <a16:creationId xmlns:a16="http://schemas.microsoft.com/office/drawing/2014/main" id="{7BE2A11A-2DB8-4099-902A-78FA80C80E9A}"/>
              </a:ext>
            </a:extLst>
          </p:cNvPr>
          <p:cNvPicPr>
            <a:picLocks noChangeAspect="1"/>
          </p:cNvPicPr>
          <p:nvPr/>
        </p:nvPicPr>
        <p:blipFill>
          <a:blip r:embed="rId3"/>
          <a:stretch>
            <a:fillRect/>
          </a:stretch>
        </p:blipFill>
        <p:spPr>
          <a:xfrm>
            <a:off x="2807803" y="4385347"/>
            <a:ext cx="3738101" cy="1966241"/>
          </a:xfrm>
          <a:prstGeom prst="rect">
            <a:avLst/>
          </a:prstGeom>
        </p:spPr>
      </p:pic>
    </p:spTree>
    <p:extLst>
      <p:ext uri="{BB962C8B-B14F-4D97-AF65-F5344CB8AC3E}">
        <p14:creationId xmlns:p14="http://schemas.microsoft.com/office/powerpoint/2010/main" val="1214706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WordArt 2"/>
          <p:cNvSpPr>
            <a:spLocks noChangeArrowheads="1" noChangeShapeType="1" noTextEdit="1"/>
          </p:cNvSpPr>
          <p:nvPr/>
        </p:nvSpPr>
        <p:spPr bwMode="auto">
          <a:xfrm>
            <a:off x="755576" y="1916113"/>
            <a:ext cx="7488956" cy="2376983"/>
          </a:xfrm>
          <a:prstGeom prst="rect">
            <a:avLst/>
          </a:prstGeom>
        </p:spPr>
        <p:txBody>
          <a:bodyPr wrap="none" fromWordArt="1">
            <a:prstTxWarp prst="textPlain">
              <a:avLst>
                <a:gd name="adj" fmla="val 50000"/>
              </a:avLst>
            </a:prstTxWarp>
          </a:bodyPr>
          <a:lstStyle/>
          <a:p>
            <a:pPr algn="ctr"/>
            <a:r>
              <a:rPr lang="es-MX" sz="3600" kern="10" spc="720" dirty="0">
                <a:ln w="9525">
                  <a:solidFill>
                    <a:srgbClr val="000000"/>
                  </a:solidFill>
                  <a:round/>
                  <a:headEnd/>
                  <a:tailEnd/>
                </a:ln>
                <a:solidFill>
                  <a:srgbClr val="0000FF"/>
                </a:solidFill>
                <a:latin typeface="Arial Black"/>
              </a:rPr>
              <a:t>POLÍMEROS</a:t>
            </a:r>
          </a:p>
          <a:p>
            <a:pPr algn="ctr"/>
            <a:r>
              <a:rPr lang="es-MX" sz="3600" kern="10" spc="720" dirty="0">
                <a:ln w="9525">
                  <a:solidFill>
                    <a:srgbClr val="000000"/>
                  </a:solidFill>
                  <a:round/>
                  <a:headEnd/>
                  <a:tailEnd/>
                </a:ln>
                <a:solidFill>
                  <a:srgbClr val="0000FF"/>
                </a:solidFill>
                <a:latin typeface="Arial Black"/>
              </a:rPr>
              <a:t> NATURALES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1 Rectángulo"/>
          <p:cNvSpPr>
            <a:spLocks noChangeArrowheads="1"/>
          </p:cNvSpPr>
          <p:nvPr/>
        </p:nvSpPr>
        <p:spPr bwMode="auto">
          <a:xfrm>
            <a:off x="179388" y="212725"/>
            <a:ext cx="8785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a:solidFill>
                  <a:srgbClr val="0000FF"/>
                </a:solidFill>
              </a:rPr>
              <a:t>El </a:t>
            </a:r>
            <a:r>
              <a:rPr lang="es-MX" altLang="es-MX" b="1">
                <a:solidFill>
                  <a:srgbClr val="0000FF"/>
                </a:solidFill>
              </a:rPr>
              <a:t>carbopol</a:t>
            </a:r>
            <a:r>
              <a:rPr lang="es-MX" altLang="es-MX">
                <a:solidFill>
                  <a:srgbClr val="0000FF"/>
                </a:solidFill>
              </a:rPr>
              <a:t> (también denominado </a:t>
            </a:r>
            <a:r>
              <a:rPr lang="es-MX" altLang="es-MX" b="1">
                <a:solidFill>
                  <a:srgbClr val="0000FF"/>
                </a:solidFill>
              </a:rPr>
              <a:t>carbomer</a:t>
            </a:r>
            <a:r>
              <a:rPr lang="es-MX" altLang="es-MX">
                <a:solidFill>
                  <a:srgbClr val="0000FF"/>
                </a:solidFill>
              </a:rPr>
              <a:t>) es un polímero reticulado del ácido acrílico. Se trata de un polímero hidrofílico y, por lo tanto, no repele el agua. </a:t>
            </a:r>
          </a:p>
        </p:txBody>
      </p:sp>
      <p:pic>
        <p:nvPicPr>
          <p:cNvPr id="321539" name="Picture 4" descr="Chemical structure of carbopol poly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052513"/>
            <a:ext cx="50053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Rectángulo 1"/>
          <p:cNvSpPr>
            <a:spLocks noChangeArrowheads="1"/>
          </p:cNvSpPr>
          <p:nvPr/>
        </p:nvSpPr>
        <p:spPr bwMode="auto">
          <a:xfrm>
            <a:off x="358775" y="4797152"/>
            <a:ext cx="8426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MX" altLang="es-MX" dirty="0">
                <a:solidFill>
                  <a:srgbClr val="0000FF"/>
                </a:solidFill>
              </a:rPr>
              <a:t>En su estructura molecular cuenta con gran cantidad de grupos carboxilo, propiedad que le permite aumentar su volumen en presencia de agua. </a:t>
            </a:r>
          </a:p>
        </p:txBody>
      </p:sp>
    </p:spTree>
    <p:extLst>
      <p:ext uri="{BB962C8B-B14F-4D97-AF65-F5344CB8AC3E}">
        <p14:creationId xmlns:p14="http://schemas.microsoft.com/office/powerpoint/2010/main" val="7009462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1 Rectángulo"/>
          <p:cNvSpPr>
            <a:spLocks noChangeArrowheads="1"/>
          </p:cNvSpPr>
          <p:nvPr/>
        </p:nvSpPr>
        <p:spPr bwMode="auto">
          <a:xfrm>
            <a:off x="225609" y="125643"/>
            <a:ext cx="87137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MX" altLang="es-MX" dirty="0">
                <a:solidFill>
                  <a:srgbClr val="0000FF"/>
                </a:solidFill>
              </a:rPr>
              <a:t>La gran capacidad del carbopol para dispersarse en agua y formar geles hace que sea una molécula muy frecuentemente utilizada en:</a:t>
            </a:r>
          </a:p>
        </p:txBody>
      </p:sp>
      <p:sp>
        <p:nvSpPr>
          <p:cNvPr id="3" name="Rectángulo 2">
            <a:extLst>
              <a:ext uri="{FF2B5EF4-FFF2-40B4-BE49-F238E27FC236}">
                <a16:creationId xmlns:a16="http://schemas.microsoft.com/office/drawing/2014/main" id="{9581256D-9B73-47AC-91BB-7C13DE4A14D9}"/>
              </a:ext>
            </a:extLst>
          </p:cNvPr>
          <p:cNvSpPr/>
          <p:nvPr/>
        </p:nvSpPr>
        <p:spPr>
          <a:xfrm>
            <a:off x="445246" y="5776860"/>
            <a:ext cx="8485053" cy="1015663"/>
          </a:xfrm>
          <a:prstGeom prst="rect">
            <a:avLst/>
          </a:prstGeom>
        </p:spPr>
        <p:txBody>
          <a:bodyPr wrap="square">
            <a:spAutoFit/>
          </a:bodyPr>
          <a:lstStyle/>
          <a:p>
            <a:r>
              <a:rPr lang="es-MX" altLang="es-MX" dirty="0">
                <a:solidFill>
                  <a:srgbClr val="0000FF"/>
                </a:solidFill>
              </a:rPr>
              <a:t>Generalmente se utiliza en proporciones bajas, pues el carbopol puede absorber hasta cien veces su peso en agua dando lugar a geles de gran viscosidad.</a:t>
            </a:r>
            <a:endParaRPr lang="es-MX" dirty="0"/>
          </a:p>
        </p:txBody>
      </p:sp>
      <p:grpSp>
        <p:nvGrpSpPr>
          <p:cNvPr id="10" name="Grupo 9">
            <a:extLst>
              <a:ext uri="{FF2B5EF4-FFF2-40B4-BE49-F238E27FC236}">
                <a16:creationId xmlns:a16="http://schemas.microsoft.com/office/drawing/2014/main" id="{449BCD38-B063-4C01-9BE6-7AC33F0A1426}"/>
              </a:ext>
            </a:extLst>
          </p:cNvPr>
          <p:cNvGrpSpPr/>
          <p:nvPr/>
        </p:nvGrpSpPr>
        <p:grpSpPr>
          <a:xfrm>
            <a:off x="388063" y="3613003"/>
            <a:ext cx="8246614" cy="1939106"/>
            <a:chOff x="388063" y="3613003"/>
            <a:chExt cx="8246614" cy="1939106"/>
          </a:xfrm>
        </p:grpSpPr>
        <p:sp>
          <p:nvSpPr>
            <p:cNvPr id="4" name="Rectángulo 3">
              <a:extLst>
                <a:ext uri="{FF2B5EF4-FFF2-40B4-BE49-F238E27FC236}">
                  <a16:creationId xmlns:a16="http://schemas.microsoft.com/office/drawing/2014/main" id="{7A2F14AC-81AF-4565-800D-06CBA11344D9}"/>
                </a:ext>
              </a:extLst>
            </p:cNvPr>
            <p:cNvSpPr/>
            <p:nvPr/>
          </p:nvSpPr>
          <p:spPr>
            <a:xfrm>
              <a:off x="388063" y="3651134"/>
              <a:ext cx="4111929" cy="1015663"/>
            </a:xfrm>
            <a:prstGeom prst="rect">
              <a:avLst/>
            </a:prstGeom>
          </p:spPr>
          <p:txBody>
            <a:bodyPr wrap="square">
              <a:spAutoFit/>
            </a:bodyPr>
            <a:lstStyle/>
            <a:p>
              <a:r>
                <a:rPr lang="es-MX" altLang="es-MX" dirty="0">
                  <a:solidFill>
                    <a:srgbClr val="0000FF"/>
                  </a:solidFill>
                </a:rPr>
                <a:t>LA INDUSTRIA FARMACÉUTICA: </a:t>
              </a:r>
            </a:p>
            <a:p>
              <a:r>
                <a:rPr lang="es-MX" altLang="es-MX" dirty="0">
                  <a:solidFill>
                    <a:srgbClr val="0000FF"/>
                  </a:solidFill>
                </a:rPr>
                <a:t>geles desinfectantes, geles con medicamentos, etc.</a:t>
              </a:r>
              <a:endParaRPr lang="es-MX" dirty="0"/>
            </a:p>
          </p:txBody>
        </p:sp>
        <p:pic>
          <p:nvPicPr>
            <p:cNvPr id="275458" name="Picture 2" descr="http://www.lavidalucida.com/wp-content/uploads/2015/06/gel-antibacterial.jpg">
              <a:extLst>
                <a:ext uri="{FF2B5EF4-FFF2-40B4-BE49-F238E27FC236}">
                  <a16:creationId xmlns:a16="http://schemas.microsoft.com/office/drawing/2014/main" id="{7ABC5EA4-3327-4060-B1A6-4AE8E3EED5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613003"/>
              <a:ext cx="2910549" cy="193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8">
            <a:extLst>
              <a:ext uri="{FF2B5EF4-FFF2-40B4-BE49-F238E27FC236}">
                <a16:creationId xmlns:a16="http://schemas.microsoft.com/office/drawing/2014/main" id="{8461EDAA-B6A5-4907-B8D6-5261139D2558}"/>
              </a:ext>
            </a:extLst>
          </p:cNvPr>
          <p:cNvGrpSpPr/>
          <p:nvPr/>
        </p:nvGrpSpPr>
        <p:grpSpPr>
          <a:xfrm>
            <a:off x="388063" y="1270091"/>
            <a:ext cx="8599420" cy="2245554"/>
            <a:chOff x="388063" y="1270091"/>
            <a:chExt cx="8599420" cy="2245554"/>
          </a:xfrm>
        </p:grpSpPr>
        <p:sp>
          <p:nvSpPr>
            <p:cNvPr id="2" name="Rectángulo 1">
              <a:extLst>
                <a:ext uri="{FF2B5EF4-FFF2-40B4-BE49-F238E27FC236}">
                  <a16:creationId xmlns:a16="http://schemas.microsoft.com/office/drawing/2014/main" id="{432AD61A-BF18-4226-B7B0-55FC0EBE5733}"/>
                </a:ext>
              </a:extLst>
            </p:cNvPr>
            <p:cNvSpPr/>
            <p:nvPr/>
          </p:nvSpPr>
          <p:spPr>
            <a:xfrm>
              <a:off x="388063" y="1490893"/>
              <a:ext cx="8599420" cy="707886"/>
            </a:xfrm>
            <a:prstGeom prst="rect">
              <a:avLst/>
            </a:prstGeom>
          </p:spPr>
          <p:txBody>
            <a:bodyPr wrap="square">
              <a:spAutoFit/>
            </a:bodyPr>
            <a:lstStyle/>
            <a:p>
              <a:r>
                <a:rPr lang="es-MX" altLang="es-MX" dirty="0">
                  <a:solidFill>
                    <a:srgbClr val="0000FF"/>
                  </a:solidFill>
                </a:rPr>
                <a:t>LA INDUSTRIA COSMÉTICA:</a:t>
              </a:r>
            </a:p>
            <a:p>
              <a:r>
                <a:rPr lang="es-MX" altLang="es-MX" dirty="0">
                  <a:solidFill>
                    <a:srgbClr val="0000FF"/>
                  </a:solidFill>
                </a:rPr>
                <a:t>geles fijadores para el cabello ó dentífricos</a:t>
              </a:r>
              <a:endParaRPr lang="es-MX" dirty="0"/>
            </a:p>
          </p:txBody>
        </p:sp>
        <p:pic>
          <p:nvPicPr>
            <p:cNvPr id="8" name="Imagen 7">
              <a:extLst>
                <a:ext uri="{FF2B5EF4-FFF2-40B4-BE49-F238E27FC236}">
                  <a16:creationId xmlns:a16="http://schemas.microsoft.com/office/drawing/2014/main" id="{3D6834B1-EBC2-4294-A601-53E2065E29FA}"/>
                </a:ext>
              </a:extLst>
            </p:cNvPr>
            <p:cNvPicPr>
              <a:picLocks noChangeAspect="1"/>
            </p:cNvPicPr>
            <p:nvPr/>
          </p:nvPicPr>
          <p:blipFill>
            <a:blip r:embed="rId3"/>
            <a:stretch>
              <a:fillRect/>
            </a:stretch>
          </p:blipFill>
          <p:spPr>
            <a:xfrm>
              <a:off x="5652120" y="1270091"/>
              <a:ext cx="2982557" cy="2245554"/>
            </a:xfrm>
            <a:prstGeom prst="rect">
              <a:avLst/>
            </a:prstGeom>
          </p:spPr>
        </p:pic>
      </p:grpSp>
    </p:spTree>
    <p:extLst>
      <p:ext uri="{BB962C8B-B14F-4D97-AF65-F5344CB8AC3E}">
        <p14:creationId xmlns:p14="http://schemas.microsoft.com/office/powerpoint/2010/main" val="302783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4B3903-01B1-4F70-A6C1-D2FC382E0C6B}"/>
              </a:ext>
            </a:extLst>
          </p:cNvPr>
          <p:cNvSpPr>
            <a:spLocks noChangeArrowheads="1"/>
          </p:cNvSpPr>
          <p:nvPr/>
        </p:nvSpPr>
        <p:spPr bwMode="auto">
          <a:xfrm>
            <a:off x="827584" y="2708920"/>
            <a:ext cx="7696200" cy="12176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53920" tIns="31740" rIns="0" bIns="15870" anchor="ctr">
            <a:spAutoFit/>
          </a:bodyPr>
          <a:lstStyle/>
          <a:p>
            <a:endParaRPr lang="es-ES" altLang="es-MX" dirty="0">
              <a:solidFill>
                <a:srgbClr val="0000FF"/>
              </a:solidFill>
            </a:endParaRPr>
          </a:p>
          <a:p>
            <a:pPr lvl="1" indent="-457200"/>
            <a:r>
              <a:rPr lang="es-ES" altLang="es-MX" sz="2800" b="1" dirty="0">
                <a:solidFill>
                  <a:srgbClr val="0000FF"/>
                </a:solidFill>
                <a:cs typeface="Arial" pitchFamily="34" charset="0"/>
              </a:rPr>
              <a:t>HCl (</a:t>
            </a:r>
            <a:r>
              <a:rPr lang="es-ES" altLang="es-MX" sz="2800" b="1" dirty="0" err="1">
                <a:solidFill>
                  <a:srgbClr val="0000FF"/>
                </a:solidFill>
                <a:cs typeface="Arial" pitchFamily="34" charset="0"/>
              </a:rPr>
              <a:t>aq</a:t>
            </a:r>
            <a:r>
              <a:rPr lang="es-ES" altLang="es-MX" sz="2800" b="1" dirty="0">
                <a:solidFill>
                  <a:srgbClr val="0000FF"/>
                </a:solidFill>
                <a:cs typeface="Arial" pitchFamily="34" charset="0"/>
              </a:rPr>
              <a:t>) + NaOH (</a:t>
            </a:r>
            <a:r>
              <a:rPr lang="es-ES" altLang="es-MX" sz="2800" b="1" dirty="0" err="1">
                <a:solidFill>
                  <a:srgbClr val="0000FF"/>
                </a:solidFill>
                <a:cs typeface="Arial" pitchFamily="34" charset="0"/>
              </a:rPr>
              <a:t>aq</a:t>
            </a:r>
            <a:r>
              <a:rPr lang="es-ES" altLang="es-MX" sz="2800" b="1" dirty="0">
                <a:solidFill>
                  <a:srgbClr val="0000FF"/>
                </a:solidFill>
                <a:cs typeface="Arial" pitchFamily="34" charset="0"/>
              </a:rPr>
              <a:t>) → H</a:t>
            </a:r>
            <a:r>
              <a:rPr lang="es-ES" altLang="es-MX" sz="2800" b="1" baseline="-30000" dirty="0">
                <a:solidFill>
                  <a:srgbClr val="0000FF"/>
                </a:solidFill>
                <a:cs typeface="Arial" pitchFamily="34" charset="0"/>
              </a:rPr>
              <a:t>2</a:t>
            </a:r>
            <a:r>
              <a:rPr lang="es-ES" altLang="es-MX" sz="2800" b="1" dirty="0">
                <a:solidFill>
                  <a:srgbClr val="0000FF"/>
                </a:solidFill>
                <a:cs typeface="Arial" pitchFamily="34" charset="0"/>
              </a:rPr>
              <a:t>O (l) + NaCl (</a:t>
            </a:r>
            <a:r>
              <a:rPr lang="es-ES" altLang="es-MX" sz="2800" b="1" dirty="0" err="1">
                <a:solidFill>
                  <a:srgbClr val="0000FF"/>
                </a:solidFill>
                <a:cs typeface="Arial" pitchFamily="34" charset="0"/>
              </a:rPr>
              <a:t>aq</a:t>
            </a:r>
            <a:r>
              <a:rPr lang="es-ES" altLang="es-MX" sz="2800" b="1" dirty="0">
                <a:solidFill>
                  <a:srgbClr val="0000FF"/>
                </a:solidFill>
                <a:cs typeface="Arial" pitchFamily="34" charset="0"/>
              </a:rPr>
              <a:t>)</a:t>
            </a:r>
            <a:endParaRPr lang="es-ES" altLang="es-MX" sz="2800" dirty="0">
              <a:solidFill>
                <a:srgbClr val="0000FF"/>
              </a:solidFill>
              <a:cs typeface="Arial" pitchFamily="34" charset="0"/>
            </a:endParaRPr>
          </a:p>
          <a:p>
            <a:br>
              <a:rPr lang="es-ES" altLang="es-MX" sz="800" dirty="0">
                <a:solidFill>
                  <a:srgbClr val="0000FF"/>
                </a:solidFill>
              </a:rPr>
            </a:br>
            <a:endParaRPr lang="es-ES" altLang="es-MX" dirty="0">
              <a:solidFill>
                <a:srgbClr val="0000FF"/>
              </a:solidFill>
            </a:endParaRPr>
          </a:p>
        </p:txBody>
      </p:sp>
      <p:sp>
        <p:nvSpPr>
          <p:cNvPr id="3" name="CuadroTexto 1">
            <a:extLst>
              <a:ext uri="{FF2B5EF4-FFF2-40B4-BE49-F238E27FC236}">
                <a16:creationId xmlns:a16="http://schemas.microsoft.com/office/drawing/2014/main" id="{8254EC4E-218C-45D7-82BA-486A191425AC}"/>
              </a:ext>
            </a:extLst>
          </p:cNvPr>
          <p:cNvSpPr txBox="1">
            <a:spLocks noChangeArrowheads="1"/>
          </p:cNvSpPr>
          <p:nvPr/>
        </p:nvSpPr>
        <p:spPr bwMode="auto">
          <a:xfrm>
            <a:off x="179512" y="2149405"/>
            <a:ext cx="8831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2400" dirty="0">
                <a:solidFill>
                  <a:srgbClr val="0000FF"/>
                </a:solidFill>
                <a:latin typeface="Arial" pitchFamily="34" charset="0"/>
              </a:rPr>
              <a:t>Reacción ácido-base de acuerdo a la t</a:t>
            </a:r>
            <a:r>
              <a:rPr lang="es-ES" altLang="es-MX" sz="2400" dirty="0" err="1">
                <a:solidFill>
                  <a:srgbClr val="0000FF"/>
                </a:solidFill>
                <a:latin typeface="Arial" pitchFamily="34" charset="0"/>
              </a:rPr>
              <a:t>eoría</a:t>
            </a:r>
            <a:r>
              <a:rPr lang="es-ES" altLang="es-MX" sz="2400" dirty="0">
                <a:solidFill>
                  <a:srgbClr val="0000FF"/>
                </a:solidFill>
                <a:latin typeface="Arial" pitchFamily="34" charset="0"/>
              </a:rPr>
              <a:t> de </a:t>
            </a:r>
            <a:r>
              <a:rPr lang="es-ES" altLang="es-MX" sz="2400" dirty="0" err="1">
                <a:solidFill>
                  <a:srgbClr val="0000FF"/>
                </a:solidFill>
                <a:latin typeface="Arial" pitchFamily="34" charset="0"/>
              </a:rPr>
              <a:t>Brønsted-Lowry</a:t>
            </a:r>
            <a:endParaRPr lang="es-ES" altLang="es-MX" sz="2400" dirty="0">
              <a:solidFill>
                <a:srgbClr val="0000FF"/>
              </a:solidFill>
              <a:latin typeface="Arial" pitchFamily="34" charset="0"/>
            </a:endParaRPr>
          </a:p>
          <a:p>
            <a:endParaRPr lang="es-MX" altLang="es-MX" sz="2400" dirty="0">
              <a:solidFill>
                <a:srgbClr val="0000FF"/>
              </a:solidFill>
              <a:latin typeface="Arial" pitchFamily="34" charset="0"/>
            </a:endParaRPr>
          </a:p>
        </p:txBody>
      </p:sp>
    </p:spTree>
    <p:extLst>
      <p:ext uri="{BB962C8B-B14F-4D97-AF65-F5344CB8AC3E}">
        <p14:creationId xmlns:p14="http://schemas.microsoft.com/office/powerpoint/2010/main" val="398584863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4" descr="Chemical structure of carbopol poly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60350"/>
            <a:ext cx="3960812"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de flecha"/>
          <p:cNvCxnSpPr/>
          <p:nvPr/>
        </p:nvCxnSpPr>
        <p:spPr>
          <a:xfrm>
            <a:off x="4608513" y="3068638"/>
            <a:ext cx="0" cy="792162"/>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 name="6 CuadroTexto"/>
          <p:cNvSpPr txBox="1">
            <a:spLocks noChangeArrowheads="1"/>
          </p:cNvSpPr>
          <p:nvPr/>
        </p:nvSpPr>
        <p:spPr bwMode="auto">
          <a:xfrm>
            <a:off x="4716463" y="3230563"/>
            <a:ext cx="896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dirty="0">
                <a:solidFill>
                  <a:srgbClr val="0000FF"/>
                </a:solidFill>
                <a:latin typeface="Arial" pitchFamily="34" charset="0"/>
              </a:rPr>
              <a:t>NaOH</a:t>
            </a:r>
          </a:p>
        </p:txBody>
      </p:sp>
      <p:sp>
        <p:nvSpPr>
          <p:cNvPr id="323590" name="11 CuadroTexto"/>
          <p:cNvSpPr txBox="1">
            <a:spLocks noChangeArrowheads="1"/>
          </p:cNvSpPr>
          <p:nvPr/>
        </p:nvSpPr>
        <p:spPr bwMode="auto">
          <a:xfrm>
            <a:off x="6938963" y="1114425"/>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FF"/>
                </a:solidFill>
                <a:latin typeface="Arial" pitchFamily="34" charset="0"/>
              </a:rPr>
              <a:t>CARBOPOL</a:t>
            </a:r>
          </a:p>
        </p:txBody>
      </p:sp>
      <p:grpSp>
        <p:nvGrpSpPr>
          <p:cNvPr id="2" name="Grupo 1">
            <a:extLst>
              <a:ext uri="{FF2B5EF4-FFF2-40B4-BE49-F238E27FC236}">
                <a16:creationId xmlns:a16="http://schemas.microsoft.com/office/drawing/2014/main" id="{FA7618F3-09AB-4E81-926D-AE666AA9297C}"/>
              </a:ext>
            </a:extLst>
          </p:cNvPr>
          <p:cNvGrpSpPr/>
          <p:nvPr/>
        </p:nvGrpSpPr>
        <p:grpSpPr>
          <a:xfrm>
            <a:off x="2631887" y="3983464"/>
            <a:ext cx="6542658" cy="2630487"/>
            <a:chOff x="2631887" y="3983464"/>
            <a:chExt cx="6542658" cy="2630487"/>
          </a:xfrm>
        </p:grpSpPr>
        <p:grpSp>
          <p:nvGrpSpPr>
            <p:cNvPr id="14" name="13 Grupo"/>
            <p:cNvGrpSpPr>
              <a:grpSpLocks/>
            </p:cNvGrpSpPr>
            <p:nvPr/>
          </p:nvGrpSpPr>
          <p:grpSpPr bwMode="auto">
            <a:xfrm>
              <a:off x="2631887" y="3983464"/>
              <a:ext cx="3960812" cy="2630487"/>
              <a:chOff x="2627784" y="4005064"/>
              <a:chExt cx="3960936" cy="2630041"/>
            </a:xfrm>
          </p:grpSpPr>
          <p:pic>
            <p:nvPicPr>
              <p:cNvPr id="323592" name="Picture 4" descr="Chemical structure of carbopol poly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005064"/>
                <a:ext cx="3960936" cy="2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3" name="7 CuadroTexto"/>
              <p:cNvSpPr txBox="1">
                <a:spLocks noChangeArrowheads="1"/>
              </p:cNvSpPr>
              <p:nvPr/>
            </p:nvSpPr>
            <p:spPr bwMode="auto">
              <a:xfrm>
                <a:off x="3419872" y="4057327"/>
                <a:ext cx="553357"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400" b="1">
                    <a:solidFill>
                      <a:srgbClr val="0000FF"/>
                    </a:solidFill>
                    <a:latin typeface="Arial" pitchFamily="34" charset="0"/>
                  </a:rPr>
                  <a:t>ONa</a:t>
                </a:r>
              </a:p>
            </p:txBody>
          </p:sp>
          <p:sp>
            <p:nvSpPr>
              <p:cNvPr id="323594" name="8 CuadroTexto"/>
              <p:cNvSpPr txBox="1">
                <a:spLocks noChangeArrowheads="1"/>
              </p:cNvSpPr>
              <p:nvPr/>
            </p:nvSpPr>
            <p:spPr bwMode="auto">
              <a:xfrm>
                <a:off x="5004048" y="4057327"/>
                <a:ext cx="553357"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400" b="1">
                    <a:solidFill>
                      <a:srgbClr val="0000FF"/>
                    </a:solidFill>
                    <a:latin typeface="Arial" pitchFamily="34" charset="0"/>
                  </a:rPr>
                  <a:t>ONa</a:t>
                </a:r>
              </a:p>
            </p:txBody>
          </p:sp>
          <p:sp>
            <p:nvSpPr>
              <p:cNvPr id="323595" name="9 CuadroTexto"/>
              <p:cNvSpPr txBox="1">
                <a:spLocks noChangeArrowheads="1"/>
              </p:cNvSpPr>
              <p:nvPr/>
            </p:nvSpPr>
            <p:spPr bwMode="auto">
              <a:xfrm>
                <a:off x="4139952" y="6217567"/>
                <a:ext cx="553357"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400" b="1">
                    <a:solidFill>
                      <a:srgbClr val="0000FF"/>
                    </a:solidFill>
                    <a:latin typeface="Arial" pitchFamily="34" charset="0"/>
                  </a:rPr>
                  <a:t>ONa</a:t>
                </a:r>
              </a:p>
            </p:txBody>
          </p:sp>
          <p:sp>
            <p:nvSpPr>
              <p:cNvPr id="323596" name="10 CuadroTexto"/>
              <p:cNvSpPr txBox="1">
                <a:spLocks noChangeArrowheads="1"/>
              </p:cNvSpPr>
              <p:nvPr/>
            </p:nvSpPr>
            <p:spPr bwMode="auto">
              <a:xfrm>
                <a:off x="5724128" y="6237312"/>
                <a:ext cx="553357"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1400" b="1">
                    <a:solidFill>
                      <a:srgbClr val="0000FF"/>
                    </a:solidFill>
                    <a:latin typeface="Arial" pitchFamily="34" charset="0"/>
                  </a:rPr>
                  <a:t>ONa</a:t>
                </a:r>
              </a:p>
            </p:txBody>
          </p:sp>
        </p:grpSp>
        <p:sp>
          <p:nvSpPr>
            <p:cNvPr id="13" name="12 CuadroTexto"/>
            <p:cNvSpPr txBox="1">
              <a:spLocks noChangeArrowheads="1"/>
            </p:cNvSpPr>
            <p:nvPr/>
          </p:nvSpPr>
          <p:spPr bwMode="auto">
            <a:xfrm>
              <a:off x="6712333" y="4725144"/>
              <a:ext cx="2462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400" b="1" dirty="0">
                  <a:solidFill>
                    <a:srgbClr val="0000FF"/>
                  </a:solidFill>
                  <a:latin typeface="Arial" pitchFamily="34" charset="0"/>
                </a:rPr>
                <a:t>POLIACRILATO</a:t>
              </a:r>
              <a:br>
                <a:rPr lang="es-MX" altLang="es-MX" sz="2400" b="1" dirty="0">
                  <a:solidFill>
                    <a:srgbClr val="0000FF"/>
                  </a:solidFill>
                  <a:latin typeface="Arial" pitchFamily="34" charset="0"/>
                </a:rPr>
              </a:br>
              <a:r>
                <a:rPr lang="es-MX" altLang="es-MX" sz="2400" b="1" dirty="0">
                  <a:solidFill>
                    <a:srgbClr val="0000FF"/>
                  </a:solidFill>
                  <a:latin typeface="Arial" pitchFamily="34" charset="0"/>
                </a:rPr>
                <a:t> DE SODIO</a:t>
              </a:r>
            </a:p>
          </p:txBody>
        </p:sp>
      </p:grpSp>
    </p:spTree>
    <p:extLst>
      <p:ext uri="{BB962C8B-B14F-4D97-AF65-F5344CB8AC3E}">
        <p14:creationId xmlns:p14="http://schemas.microsoft.com/office/powerpoint/2010/main" val="26437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www.inkline.gr/inkjet/newtech/tech/dispersion/polyacrylicacid.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530225" y="1970088"/>
            <a:ext cx="81740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71986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ChangeArrowheads="1"/>
          </p:cNvSpPr>
          <p:nvPr/>
        </p:nvSpPr>
        <p:spPr bwMode="auto">
          <a:xfrm>
            <a:off x="323528" y="228600"/>
            <a:ext cx="8640960" cy="2308324"/>
          </a:xfrm>
          <a:prstGeom prst="rect">
            <a:avLst/>
          </a:prstGeom>
          <a:noFill/>
          <a:ln w="9525">
            <a:noFill/>
            <a:miter lim="800000"/>
            <a:headEnd/>
            <a:tailEnd/>
          </a:ln>
          <a:effectLst/>
        </p:spPr>
        <p:txBody>
          <a:bodyPr wrap="square">
            <a:spAutoFit/>
          </a:bodyPr>
          <a:lstStyle/>
          <a:p>
            <a:pPr algn="just" eaLnBrk="1" hangingPunct="1">
              <a:lnSpc>
                <a:spcPct val="120000"/>
              </a:lnSpc>
              <a:defRPr/>
            </a:pPr>
            <a:r>
              <a:rPr lang="es-MX" b="1" dirty="0">
                <a:solidFill>
                  <a:srgbClr val="0000FF"/>
                </a:solidFill>
              </a:rPr>
              <a:t>Obviamente no es el propio </a:t>
            </a:r>
            <a:r>
              <a:rPr lang="es-ES" b="1" dirty="0">
                <a:solidFill>
                  <a:srgbClr val="0000FF"/>
                </a:solidFill>
              </a:rPr>
              <a:t>poli(ácido acrílico) </a:t>
            </a:r>
            <a:r>
              <a:rPr lang="es-MX" b="1" dirty="0">
                <a:solidFill>
                  <a:srgbClr val="0000FF"/>
                </a:solidFill>
              </a:rPr>
              <a:t>el que se utiliza, sino su sal de sodio </a:t>
            </a:r>
            <a:r>
              <a:rPr lang="es-ES" b="1" dirty="0">
                <a:solidFill>
                  <a:srgbClr val="0000FF"/>
                </a:solidFill>
              </a:rPr>
              <a:t>poli(</a:t>
            </a:r>
            <a:r>
              <a:rPr lang="es-ES" b="1" dirty="0" err="1">
                <a:solidFill>
                  <a:srgbClr val="0000FF"/>
                </a:solidFill>
              </a:rPr>
              <a:t>acríl</a:t>
            </a:r>
            <a:r>
              <a:rPr lang="es-MX" b="1" dirty="0">
                <a:solidFill>
                  <a:srgbClr val="0000FF"/>
                </a:solidFill>
              </a:rPr>
              <a:t>ato de sodio). </a:t>
            </a:r>
            <a:r>
              <a:rPr lang="es-MX" dirty="0">
                <a:solidFill>
                  <a:srgbClr val="FF0000"/>
                </a:solidFill>
              </a:rPr>
              <a:t>Tanto la sal de sodio como el ácido son </a:t>
            </a:r>
            <a:r>
              <a:rPr lang="es-ES" dirty="0">
                <a:solidFill>
                  <a:srgbClr val="FF0000"/>
                </a:solidFill>
              </a:rPr>
              <a:t>miembro</a:t>
            </a:r>
            <a:r>
              <a:rPr lang="es-MX" dirty="0">
                <a:solidFill>
                  <a:srgbClr val="FF0000"/>
                </a:solidFill>
              </a:rPr>
              <a:t>s</a:t>
            </a:r>
            <a:r>
              <a:rPr lang="es-ES" dirty="0">
                <a:solidFill>
                  <a:srgbClr val="FF0000"/>
                </a:solidFill>
              </a:rPr>
              <a:t> de la familia de los acrilatos. Es</a:t>
            </a:r>
            <a:r>
              <a:rPr lang="es-MX" dirty="0">
                <a:solidFill>
                  <a:srgbClr val="FF0000"/>
                </a:solidFill>
              </a:rPr>
              <a:t>tos polímeros son capaces </a:t>
            </a:r>
            <a:r>
              <a:rPr lang="es-ES" dirty="0">
                <a:solidFill>
                  <a:srgbClr val="FF0000"/>
                </a:solidFill>
              </a:rPr>
              <a:t>de absorber bastante </a:t>
            </a:r>
            <a:r>
              <a:rPr lang="es-MX" dirty="0">
                <a:solidFill>
                  <a:srgbClr val="FF0000"/>
                </a:solidFill>
              </a:rPr>
              <a:t>cantidad de </a:t>
            </a:r>
            <a:r>
              <a:rPr lang="es-ES" dirty="0">
                <a:solidFill>
                  <a:srgbClr val="FF0000"/>
                </a:solidFill>
              </a:rPr>
              <a:t>agua</a:t>
            </a:r>
            <a:r>
              <a:rPr lang="es-MX" b="1" dirty="0">
                <a:solidFill>
                  <a:srgbClr val="0000FF"/>
                </a:solidFill>
              </a:rPr>
              <a:t>, varias </a:t>
            </a:r>
            <a:r>
              <a:rPr lang="es-ES" b="1" dirty="0">
                <a:solidFill>
                  <a:srgbClr val="0000FF"/>
                </a:solidFill>
              </a:rPr>
              <a:t>veces </a:t>
            </a:r>
            <a:r>
              <a:rPr lang="es-MX" b="1" dirty="0">
                <a:solidFill>
                  <a:srgbClr val="0000FF"/>
                </a:solidFill>
              </a:rPr>
              <a:t>más que </a:t>
            </a:r>
            <a:r>
              <a:rPr lang="es-ES" b="1" dirty="0">
                <a:solidFill>
                  <a:srgbClr val="0000FF"/>
                </a:solidFill>
              </a:rPr>
              <a:t>su propio peso (200 a 300 veces su propio peso)</a:t>
            </a:r>
            <a:r>
              <a:rPr lang="es-MX" b="1" dirty="0">
                <a:solidFill>
                  <a:srgbClr val="0000FF"/>
                </a:solidFill>
              </a:rPr>
              <a:t>. </a:t>
            </a:r>
            <a:r>
              <a:rPr lang="es-ES" b="1" dirty="0">
                <a:solidFill>
                  <a:srgbClr val="0000FF"/>
                </a:solidFill>
              </a:rPr>
              <a:t>Esto </a:t>
            </a:r>
            <a:r>
              <a:rPr lang="es-MX" b="1" dirty="0">
                <a:solidFill>
                  <a:srgbClr val="0000FF"/>
                </a:solidFill>
              </a:rPr>
              <a:t>permite </a:t>
            </a:r>
            <a:r>
              <a:rPr lang="es-ES" b="1" dirty="0" err="1">
                <a:solidFill>
                  <a:srgbClr val="0000FF"/>
                </a:solidFill>
              </a:rPr>
              <a:t>mantene</a:t>
            </a:r>
            <a:r>
              <a:rPr lang="es-MX" b="1" dirty="0">
                <a:solidFill>
                  <a:srgbClr val="0000FF"/>
                </a:solidFill>
              </a:rPr>
              <a:t>r</a:t>
            </a:r>
            <a:r>
              <a:rPr lang="es-ES" b="1" dirty="0">
                <a:solidFill>
                  <a:srgbClr val="0000FF"/>
                </a:solidFill>
              </a:rPr>
              <a:t> </a:t>
            </a:r>
            <a:r>
              <a:rPr lang="es-ES" b="1" dirty="0" err="1">
                <a:solidFill>
                  <a:srgbClr val="0000FF"/>
                </a:solidFill>
              </a:rPr>
              <a:t>sec</a:t>
            </a:r>
            <a:r>
              <a:rPr lang="es-MX" b="1" dirty="0">
                <a:solidFill>
                  <a:srgbClr val="0000FF"/>
                </a:solidFill>
              </a:rPr>
              <a:t>a</a:t>
            </a:r>
            <a:r>
              <a:rPr lang="es-ES" b="1" dirty="0">
                <a:solidFill>
                  <a:srgbClr val="0000FF"/>
                </a:solidFill>
              </a:rPr>
              <a:t> </a:t>
            </a:r>
            <a:r>
              <a:rPr lang="es-MX" b="1" dirty="0">
                <a:solidFill>
                  <a:srgbClr val="0000FF"/>
                </a:solidFill>
              </a:rPr>
              <a:t>la piel de niños pequeños o adultos mayores</a:t>
            </a:r>
            <a:endParaRPr lang="es-ES" dirty="0">
              <a:solidFill>
                <a:srgbClr val="0000FF"/>
              </a:solidFill>
            </a:endParaRPr>
          </a:p>
        </p:txBody>
      </p:sp>
      <p:sp>
        <p:nvSpPr>
          <p:cNvPr id="325635" name="Rectangle 3"/>
          <p:cNvSpPr>
            <a:spLocks noChangeArrowheads="1"/>
          </p:cNvSpPr>
          <p:nvPr/>
        </p:nvSpPr>
        <p:spPr bwMode="auto">
          <a:xfrm>
            <a:off x="2328863" y="200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s-MX" altLang="es-MX"/>
          </a:p>
        </p:txBody>
      </p:sp>
      <p:pic>
        <p:nvPicPr>
          <p:cNvPr id="325636" name="Picture 4" descr="http://academic.uofs.edu/faculty/CANNM1/xlink.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95736" y="2903538"/>
            <a:ext cx="6248400" cy="39544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p:cNvSpPr>
            <a:spLocks noChangeArrowheads="1"/>
          </p:cNvSpPr>
          <p:nvPr/>
        </p:nvSpPr>
        <p:spPr bwMode="auto">
          <a:xfrm>
            <a:off x="2195736" y="6134100"/>
            <a:ext cx="2514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600" b="1" dirty="0">
                <a:solidFill>
                  <a:srgbClr val="0000FF"/>
                </a:solidFill>
              </a:rPr>
              <a:t>Polímero entrecruzado</a:t>
            </a:r>
            <a:br>
              <a:rPr lang="es-MX" altLang="es-MX" sz="1600" b="1" dirty="0">
                <a:solidFill>
                  <a:srgbClr val="0000FF"/>
                </a:solidFill>
              </a:rPr>
            </a:br>
            <a:r>
              <a:rPr lang="es-MX" altLang="es-MX" sz="1600" b="1" dirty="0">
                <a:solidFill>
                  <a:srgbClr val="0000FF"/>
                </a:solidFill>
              </a:rPr>
              <a:t>seco</a:t>
            </a:r>
            <a:endParaRPr lang="es-ES" altLang="es-MX" sz="1600" b="1" dirty="0">
              <a:solidFill>
                <a:srgbClr val="0000FF"/>
              </a:solidFill>
            </a:endParaRPr>
          </a:p>
        </p:txBody>
      </p:sp>
      <p:sp>
        <p:nvSpPr>
          <p:cNvPr id="325638" name="Rectangle 6"/>
          <p:cNvSpPr>
            <a:spLocks noChangeArrowheads="1"/>
          </p:cNvSpPr>
          <p:nvPr/>
        </p:nvSpPr>
        <p:spPr bwMode="auto">
          <a:xfrm>
            <a:off x="5029200" y="6096000"/>
            <a:ext cx="25146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s-MX" altLang="es-MX" sz="1600" b="1">
                <a:solidFill>
                  <a:srgbClr val="0000FF"/>
                </a:solidFill>
              </a:rPr>
              <a:t>Polímero entrecruzado</a:t>
            </a:r>
            <a:br>
              <a:rPr lang="es-MX" altLang="es-MX" sz="1600" b="1">
                <a:solidFill>
                  <a:srgbClr val="0000FF"/>
                </a:solidFill>
              </a:rPr>
            </a:br>
            <a:r>
              <a:rPr lang="es-MX" altLang="es-MX" sz="1600" b="1">
                <a:solidFill>
                  <a:srgbClr val="0000FF"/>
                </a:solidFill>
              </a:rPr>
              <a:t>húmedo</a:t>
            </a:r>
            <a:endParaRPr lang="es-ES" altLang="es-MX" sz="1600" b="1">
              <a:solidFill>
                <a:srgbClr val="0000FF"/>
              </a:solidFill>
            </a:endParaRPr>
          </a:p>
        </p:txBody>
      </p:sp>
    </p:spTree>
    <p:extLst>
      <p:ext uri="{BB962C8B-B14F-4D97-AF65-F5344CB8AC3E}">
        <p14:creationId xmlns:p14="http://schemas.microsoft.com/office/powerpoint/2010/main" val="393134221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http://www.inkline.gr/inkjet/newtech/tech/dispersion/electrostaticsta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685800"/>
            <a:ext cx="46815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3" name="Picture 4" descr="http://www.inkline.gr/inkjet/newtech/tech/dispersion/electrosta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346450"/>
            <a:ext cx="38877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3594100" y="3346450"/>
            <a:ext cx="1914525" cy="306388"/>
          </a:xfrm>
          <a:prstGeom prst="rect">
            <a:avLst/>
          </a:prstGeom>
          <a:solidFill>
            <a:schemeClr val="tx1"/>
          </a:solidFill>
        </p:spPr>
        <p:txBody>
          <a:bodyPr wrap="none">
            <a:spAutoFit/>
          </a:bodyPr>
          <a:lstStyle/>
          <a:p>
            <a:pPr eaLnBrk="1" hangingPunct="1">
              <a:defRPr/>
            </a:pPr>
            <a:r>
              <a:rPr lang="es-MX" sz="1400" b="1" dirty="0">
                <a:solidFill>
                  <a:schemeClr val="tx2">
                    <a:lumMod val="50000"/>
                  </a:schemeClr>
                </a:solidFill>
              </a:rPr>
              <a:t>Doble capa </a:t>
            </a:r>
            <a:r>
              <a:rPr lang="es-MX" sz="1400" b="1" dirty="0" err="1">
                <a:solidFill>
                  <a:schemeClr val="tx2">
                    <a:lumMod val="50000"/>
                  </a:schemeClr>
                </a:solidFill>
              </a:rPr>
              <a:t>electrica</a:t>
            </a:r>
            <a:endParaRPr lang="es-MX" sz="1400" b="1" dirty="0">
              <a:solidFill>
                <a:schemeClr val="tx2">
                  <a:lumMod val="50000"/>
                </a:schemeClr>
              </a:solidFill>
            </a:endParaRPr>
          </a:p>
        </p:txBody>
      </p:sp>
    </p:spTree>
    <p:extLst>
      <p:ext uri="{BB962C8B-B14F-4D97-AF65-F5344CB8AC3E}">
        <p14:creationId xmlns:p14="http://schemas.microsoft.com/office/powerpoint/2010/main" val="7967432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hydrogen bonding: H2O---H-OH dimer"/>
          <p:cNvPicPr>
            <a:picLocks noChangeAspect="1" noChangeArrowheads="1"/>
          </p:cNvPicPr>
          <p:nvPr/>
        </p:nvPicPr>
        <p:blipFill rotWithShape="1">
          <a:blip r:embed="rId2">
            <a:extLst>
              <a:ext uri="{28A0092B-C50C-407E-A947-70E740481C1C}">
                <a14:useLocalDpi xmlns:a14="http://schemas.microsoft.com/office/drawing/2010/main" val="0"/>
              </a:ext>
            </a:extLst>
          </a:blip>
          <a:srcRect t="14040"/>
          <a:stretch/>
        </p:blipFill>
        <p:spPr bwMode="auto">
          <a:xfrm>
            <a:off x="1907704" y="1124744"/>
            <a:ext cx="5440362" cy="21042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http://crescentok.com/staff/jaskew/isr/chemistry/H_bon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892675"/>
            <a:ext cx="31845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1"/>
          <p:cNvSpPr txBox="1">
            <a:spLocks noChangeArrowheads="1"/>
          </p:cNvSpPr>
          <p:nvPr/>
        </p:nvSpPr>
        <p:spPr bwMode="auto">
          <a:xfrm>
            <a:off x="1401763" y="3848100"/>
            <a:ext cx="66294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s-MX" sz="2400" b="1" dirty="0">
                <a:solidFill>
                  <a:schemeClr val="tx2">
                    <a:lumMod val="50000"/>
                  </a:schemeClr>
                </a:solidFill>
              </a:rPr>
              <a:t>Puente de Hidrogeno : moléculas de agua</a:t>
            </a:r>
          </a:p>
        </p:txBody>
      </p:sp>
      <p:sp>
        <p:nvSpPr>
          <p:cNvPr id="2" name="1 Rectángulo"/>
          <p:cNvSpPr/>
          <p:nvPr/>
        </p:nvSpPr>
        <p:spPr>
          <a:xfrm>
            <a:off x="3390900" y="581025"/>
            <a:ext cx="2765425" cy="400050"/>
          </a:xfrm>
          <a:prstGeom prst="rect">
            <a:avLst/>
          </a:prstGeom>
          <a:solidFill>
            <a:schemeClr val="tx1"/>
          </a:solidFill>
        </p:spPr>
        <p:txBody>
          <a:bodyPr wrap="none">
            <a:spAutoFit/>
          </a:bodyPr>
          <a:lstStyle/>
          <a:p>
            <a:pPr eaLnBrk="1" hangingPunct="1">
              <a:defRPr/>
            </a:pPr>
            <a:r>
              <a:rPr lang="es-MX" b="1" dirty="0">
                <a:solidFill>
                  <a:schemeClr val="tx2">
                    <a:lumMod val="50000"/>
                  </a:schemeClr>
                </a:solidFill>
              </a:rPr>
              <a:t>Puente de Hidrogeno</a:t>
            </a:r>
            <a:endParaRPr lang="es-MX" dirty="0"/>
          </a:p>
        </p:txBody>
      </p:sp>
      <p:sp>
        <p:nvSpPr>
          <p:cNvPr id="6" name="5 Rectángulo"/>
          <p:cNvSpPr/>
          <p:nvPr/>
        </p:nvSpPr>
        <p:spPr>
          <a:xfrm>
            <a:off x="4211960" y="2859881"/>
            <a:ext cx="2390775" cy="306387"/>
          </a:xfrm>
          <a:prstGeom prst="rect">
            <a:avLst/>
          </a:prstGeom>
          <a:solidFill>
            <a:schemeClr val="tx1"/>
          </a:solidFill>
        </p:spPr>
        <p:txBody>
          <a:bodyPr wrap="none">
            <a:spAutoFit/>
          </a:bodyPr>
          <a:lstStyle/>
          <a:p>
            <a:pPr eaLnBrk="1" hangingPunct="1">
              <a:defRPr/>
            </a:pPr>
            <a:r>
              <a:rPr lang="es-MX" sz="1400" b="1" dirty="0">
                <a:solidFill>
                  <a:schemeClr val="tx2">
                    <a:lumMod val="50000"/>
                  </a:schemeClr>
                </a:solidFill>
              </a:rPr>
              <a:t>Baja densidad electrónica</a:t>
            </a:r>
            <a:endParaRPr lang="es-MX" sz="1400" dirty="0"/>
          </a:p>
        </p:txBody>
      </p:sp>
      <p:sp>
        <p:nvSpPr>
          <p:cNvPr id="7" name="6 Rectángulo"/>
          <p:cNvSpPr/>
          <p:nvPr/>
        </p:nvSpPr>
        <p:spPr>
          <a:xfrm>
            <a:off x="5040375" y="2507059"/>
            <a:ext cx="2616075" cy="307975"/>
          </a:xfrm>
          <a:prstGeom prst="rect">
            <a:avLst/>
          </a:prstGeom>
          <a:solidFill>
            <a:schemeClr val="tx1"/>
          </a:solidFill>
        </p:spPr>
        <p:txBody>
          <a:bodyPr wrap="square">
            <a:spAutoFit/>
          </a:bodyPr>
          <a:lstStyle/>
          <a:p>
            <a:pPr algn="ctr" eaLnBrk="1" hangingPunct="1">
              <a:defRPr/>
            </a:pPr>
            <a:r>
              <a:rPr lang="es-MX" sz="1400" b="1" dirty="0">
                <a:solidFill>
                  <a:schemeClr val="tx2">
                    <a:lumMod val="50000"/>
                  </a:schemeClr>
                </a:solidFill>
              </a:rPr>
              <a:t>Alta densidad electrónica</a:t>
            </a:r>
            <a:endParaRPr lang="es-MX" sz="1400" dirty="0"/>
          </a:p>
        </p:txBody>
      </p:sp>
      <p:cxnSp>
        <p:nvCxnSpPr>
          <p:cNvPr id="8" name="7 Conector recto de flecha"/>
          <p:cNvCxnSpPr/>
          <p:nvPr/>
        </p:nvCxnSpPr>
        <p:spPr>
          <a:xfrm flipV="1">
            <a:off x="5978525" y="2154238"/>
            <a:ext cx="369888" cy="307975"/>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619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B74747-1867-4365-94AD-DCF5A216E636}"/>
              </a:ext>
            </a:extLst>
          </p:cNvPr>
          <p:cNvSpPr txBox="1"/>
          <p:nvPr/>
        </p:nvSpPr>
        <p:spPr>
          <a:xfrm>
            <a:off x="2771800" y="836712"/>
            <a:ext cx="4373313" cy="707886"/>
          </a:xfrm>
          <a:prstGeom prst="rect">
            <a:avLst/>
          </a:prstGeom>
          <a:noFill/>
        </p:spPr>
        <p:txBody>
          <a:bodyPr wrap="none" rtlCol="0">
            <a:spAutoFit/>
          </a:bodyPr>
          <a:lstStyle/>
          <a:p>
            <a:pPr algn="ctr"/>
            <a:r>
              <a:rPr lang="es-MX" dirty="0">
                <a:solidFill>
                  <a:srgbClr val="0000FF"/>
                </a:solidFill>
              </a:rPr>
              <a:t>2.75 gramos de poliacrilato de sodio </a:t>
            </a:r>
            <a:br>
              <a:rPr lang="es-MX" dirty="0">
                <a:solidFill>
                  <a:srgbClr val="0000FF"/>
                </a:solidFill>
              </a:rPr>
            </a:br>
            <a:r>
              <a:rPr lang="es-MX" dirty="0" err="1">
                <a:solidFill>
                  <a:srgbClr val="0000FF"/>
                </a:solidFill>
              </a:rPr>
              <a:t>absorbío</a:t>
            </a:r>
            <a:r>
              <a:rPr lang="es-MX" dirty="0">
                <a:solidFill>
                  <a:srgbClr val="0000FF"/>
                </a:solidFill>
              </a:rPr>
              <a:t> 550 gramos de agua</a:t>
            </a:r>
          </a:p>
        </p:txBody>
      </p:sp>
      <p:pic>
        <p:nvPicPr>
          <p:cNvPr id="4" name="Picture 3">
            <a:extLst>
              <a:ext uri="{FF2B5EF4-FFF2-40B4-BE49-F238E27FC236}">
                <a16:creationId xmlns:a16="http://schemas.microsoft.com/office/drawing/2014/main" id="{3B4AAA4F-0B78-4C76-AD63-CB2C30D80B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1" r="10100" b="3801"/>
          <a:stretch/>
        </p:blipFill>
        <p:spPr>
          <a:xfrm>
            <a:off x="837192" y="2132856"/>
            <a:ext cx="3734808" cy="3168352"/>
          </a:xfrm>
          <a:prstGeom prst="rect">
            <a:avLst/>
          </a:prstGeom>
        </p:spPr>
      </p:pic>
      <p:pic>
        <p:nvPicPr>
          <p:cNvPr id="6" name="Picture 5">
            <a:extLst>
              <a:ext uri="{FF2B5EF4-FFF2-40B4-BE49-F238E27FC236}">
                <a16:creationId xmlns:a16="http://schemas.microsoft.com/office/drawing/2014/main" id="{20B65485-1682-4F41-BD61-7B2DC9191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43441" y="2287141"/>
            <a:ext cx="3813043" cy="2859782"/>
          </a:xfrm>
          <a:prstGeom prst="rect">
            <a:avLst/>
          </a:prstGeom>
        </p:spPr>
      </p:pic>
    </p:spTree>
    <p:extLst>
      <p:ext uri="{BB962C8B-B14F-4D97-AF65-F5344CB8AC3E}">
        <p14:creationId xmlns:p14="http://schemas.microsoft.com/office/powerpoint/2010/main" val="27033720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4"/>
          <p:cNvSpPr>
            <a:spLocks noChangeArrowheads="1"/>
          </p:cNvSpPr>
          <p:nvPr/>
        </p:nvSpPr>
        <p:spPr bwMode="auto">
          <a:xfrm>
            <a:off x="323850" y="1196295"/>
            <a:ext cx="882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s-ES" altLang="es-MX" b="1" dirty="0">
                <a:solidFill>
                  <a:srgbClr val="0000FF"/>
                </a:solidFill>
              </a:rPr>
              <a:t>Stephanie </a:t>
            </a:r>
            <a:r>
              <a:rPr lang="es-ES" altLang="es-MX" b="1" dirty="0" err="1">
                <a:solidFill>
                  <a:srgbClr val="0000FF"/>
                </a:solidFill>
              </a:rPr>
              <a:t>Kwolek</a:t>
            </a:r>
            <a:r>
              <a:rPr lang="es-ES" altLang="es-MX" b="1" dirty="0">
                <a:solidFill>
                  <a:srgbClr val="0000FF"/>
                </a:solidFill>
              </a:rPr>
              <a:t> logró disolver el Kevlar (quedó una solución turbia cuando empleó ácido sulfúrico caliente)</a:t>
            </a:r>
          </a:p>
        </p:txBody>
      </p:sp>
      <p:pic>
        <p:nvPicPr>
          <p:cNvPr id="273411" name="Picture 4" descr="Stephanie Kwol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6243"/>
            <a:ext cx="2606675" cy="33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3" name="Rectangle 7"/>
          <p:cNvSpPr>
            <a:spLocks noChangeArrowheads="1"/>
          </p:cNvSpPr>
          <p:nvPr/>
        </p:nvSpPr>
        <p:spPr bwMode="auto">
          <a:xfrm>
            <a:off x="3094379" y="5933189"/>
            <a:ext cx="23791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s-ES" altLang="es-MX" b="1" dirty="0">
                <a:solidFill>
                  <a:srgbClr val="0000FF"/>
                </a:solidFill>
              </a:rPr>
              <a:t>Stephanie </a:t>
            </a:r>
            <a:r>
              <a:rPr lang="es-ES" altLang="es-MX" b="1" dirty="0" err="1">
                <a:solidFill>
                  <a:srgbClr val="0000FF"/>
                </a:solidFill>
              </a:rPr>
              <a:t>Kwolek</a:t>
            </a:r>
            <a:endParaRPr lang="es-ES" altLang="es-MX" b="1" dirty="0">
              <a:solidFill>
                <a:srgbClr val="0000FF"/>
              </a:solidFill>
            </a:endParaRPr>
          </a:p>
          <a:p>
            <a:pPr algn="ctr" eaLnBrk="1" hangingPunct="1"/>
            <a:r>
              <a:rPr lang="es-ES" altLang="es-MX" b="1" dirty="0">
                <a:solidFill>
                  <a:srgbClr val="0000FF"/>
                </a:solidFill>
              </a:rPr>
              <a:t>1923 - 2014</a:t>
            </a:r>
          </a:p>
        </p:txBody>
      </p:sp>
      <p:sp>
        <p:nvSpPr>
          <p:cNvPr id="273414" name="WordArt 3"/>
          <p:cNvSpPr>
            <a:spLocks noChangeArrowheads="1" noChangeShapeType="1" noTextEdit="1"/>
          </p:cNvSpPr>
          <p:nvPr/>
        </p:nvSpPr>
        <p:spPr bwMode="auto">
          <a:xfrm>
            <a:off x="250825" y="188913"/>
            <a:ext cx="2133600" cy="609600"/>
          </a:xfrm>
          <a:prstGeom prst="rect">
            <a:avLst/>
          </a:prstGeom>
        </p:spPr>
        <p:txBody>
          <a:bodyPr wrap="none" fromWordArt="1">
            <a:prstTxWarp prst="textPlain">
              <a:avLst>
                <a:gd name="adj" fmla="val 50000"/>
              </a:avLst>
            </a:prstTxWarp>
          </a:bodyPr>
          <a:lstStyle/>
          <a:p>
            <a:pPr algn="ctr"/>
            <a:r>
              <a:rPr lang="es-MX" sz="3600" kern="10">
                <a:ln w="9525">
                  <a:solidFill>
                    <a:srgbClr val="000000"/>
                  </a:solidFill>
                  <a:round/>
                  <a:headEnd/>
                  <a:tailEnd/>
                </a:ln>
                <a:solidFill>
                  <a:srgbClr val="0000FF"/>
                </a:solidFill>
                <a:latin typeface="Arial Black"/>
              </a:rPr>
              <a:t>ARAMIDAS</a:t>
            </a:r>
          </a:p>
        </p:txBody>
      </p:sp>
      <p:pic>
        <p:nvPicPr>
          <p:cNvPr id="263170" name="Picture 2" descr="Stephanie Kwol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132856"/>
            <a:ext cx="409575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55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539750" y="620713"/>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4400" b="1">
                <a:solidFill>
                  <a:srgbClr val="0000FF"/>
                </a:solidFill>
                <a:latin typeface="Verdana" pitchFamily="34" charset="0"/>
              </a:rPr>
              <a:t>Polímeros Orgánicos Naturales</a:t>
            </a:r>
          </a:p>
        </p:txBody>
      </p:sp>
      <p:sp>
        <p:nvSpPr>
          <p:cNvPr id="68612" name="Rectangle 4"/>
          <p:cNvSpPr>
            <a:spLocks noChangeArrowheads="1"/>
          </p:cNvSpPr>
          <p:nvPr/>
        </p:nvSpPr>
        <p:spPr bwMode="auto">
          <a:xfrm>
            <a:off x="1908175" y="2420938"/>
            <a:ext cx="5943600" cy="3511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buClr>
                <a:srgbClr val="FF0000"/>
              </a:buClr>
              <a:buSzPct val="100000"/>
              <a:buFont typeface="Wingdings" panose="05000000000000000000" pitchFamily="2" charset="2"/>
              <a:buChar char="§"/>
            </a:pPr>
            <a:r>
              <a:rPr lang="en-US" altLang="es-MX" sz="2800" b="1" dirty="0" err="1">
                <a:solidFill>
                  <a:srgbClr val="0000FF"/>
                </a:solidFill>
              </a:rPr>
              <a:t>Polisacáridos</a:t>
            </a:r>
            <a:r>
              <a:rPr lang="en-US" altLang="es-MX" sz="2800" b="1" dirty="0">
                <a:solidFill>
                  <a:srgbClr val="0000FF"/>
                </a:solidFill>
              </a:rPr>
              <a:t> </a:t>
            </a:r>
          </a:p>
          <a:p>
            <a:pPr eaLnBrk="1" hangingPunct="1">
              <a:buClr>
                <a:srgbClr val="FF0000"/>
              </a:buClr>
            </a:pPr>
            <a:r>
              <a:rPr lang="en-US" altLang="es-MX" b="1" dirty="0">
                <a:solidFill>
                  <a:srgbClr val="0000FF"/>
                </a:solidFill>
              </a:rPr>
              <a:t>	</a:t>
            </a:r>
            <a:r>
              <a:rPr lang="en-US" altLang="es-MX" sz="2800" b="1" dirty="0">
                <a:solidFill>
                  <a:srgbClr val="0000FF"/>
                </a:solidFill>
              </a:rPr>
              <a:t>(</a:t>
            </a:r>
            <a:r>
              <a:rPr lang="en-US" altLang="es-MX" sz="2800" b="1" dirty="0" err="1">
                <a:solidFill>
                  <a:srgbClr val="0000FF"/>
                </a:solidFill>
              </a:rPr>
              <a:t>celulosa</a:t>
            </a:r>
            <a:r>
              <a:rPr lang="en-US" altLang="es-MX" sz="2800" b="1" dirty="0">
                <a:solidFill>
                  <a:srgbClr val="0000FF"/>
                </a:solidFill>
              </a:rPr>
              <a:t>, </a:t>
            </a:r>
            <a:r>
              <a:rPr lang="en-US" altLang="es-MX" sz="2800" b="1" dirty="0" err="1">
                <a:solidFill>
                  <a:srgbClr val="0000FF"/>
                </a:solidFill>
              </a:rPr>
              <a:t>almidón</a:t>
            </a:r>
            <a:r>
              <a:rPr lang="en-US" altLang="es-MX" sz="2800" b="1" dirty="0">
                <a:solidFill>
                  <a:srgbClr val="0000FF"/>
                </a:solidFill>
              </a:rPr>
              <a:t>)</a:t>
            </a:r>
          </a:p>
          <a:p>
            <a:pPr marL="457200" indent="-457200" eaLnBrk="1" hangingPunct="1">
              <a:spcBef>
                <a:spcPct val="50000"/>
              </a:spcBef>
              <a:buClr>
                <a:srgbClr val="FF0000"/>
              </a:buClr>
              <a:buSzPct val="100000"/>
              <a:buFont typeface="Wingdings" panose="05000000000000000000" pitchFamily="2" charset="2"/>
              <a:buChar char="§"/>
            </a:pPr>
            <a:r>
              <a:rPr lang="en-US" altLang="es-MX" sz="2800" b="1" dirty="0">
                <a:solidFill>
                  <a:srgbClr val="0000FF"/>
                </a:solidFill>
              </a:rPr>
              <a:t> </a:t>
            </a:r>
            <a:r>
              <a:rPr lang="en-US" altLang="es-MX" sz="2800" b="1" dirty="0" err="1">
                <a:solidFill>
                  <a:srgbClr val="0000FF"/>
                </a:solidFill>
              </a:rPr>
              <a:t>Proteínas</a:t>
            </a:r>
            <a:r>
              <a:rPr lang="en-US" altLang="es-MX" sz="2800" b="1" dirty="0">
                <a:solidFill>
                  <a:srgbClr val="0000FF"/>
                </a:solidFill>
              </a:rPr>
              <a:t> </a:t>
            </a:r>
          </a:p>
          <a:p>
            <a:pPr eaLnBrk="1" hangingPunct="1">
              <a:spcBef>
                <a:spcPct val="50000"/>
              </a:spcBef>
              <a:buClr>
                <a:srgbClr val="FF0000"/>
              </a:buClr>
              <a:buSzPct val="50000"/>
            </a:pPr>
            <a:r>
              <a:rPr lang="en-US" altLang="es-MX" sz="2800" b="1" dirty="0">
                <a:solidFill>
                  <a:srgbClr val="0000FF"/>
                </a:solidFill>
              </a:rPr>
              <a:t>	(</a:t>
            </a:r>
            <a:r>
              <a:rPr lang="en-US" altLang="es-MX" sz="2800" b="1" dirty="0" err="1">
                <a:solidFill>
                  <a:srgbClr val="0000FF"/>
                </a:solidFill>
              </a:rPr>
              <a:t>cabello</a:t>
            </a:r>
            <a:r>
              <a:rPr lang="en-US" altLang="es-MX" sz="2800" b="1" dirty="0">
                <a:solidFill>
                  <a:srgbClr val="0000FF"/>
                </a:solidFill>
              </a:rPr>
              <a:t>, </a:t>
            </a:r>
            <a:r>
              <a:rPr lang="en-US" altLang="es-MX" sz="2800" b="1" dirty="0" err="1">
                <a:solidFill>
                  <a:srgbClr val="0000FF"/>
                </a:solidFill>
              </a:rPr>
              <a:t>piel</a:t>
            </a:r>
            <a:r>
              <a:rPr lang="en-US" altLang="es-MX" sz="2800" b="1" dirty="0">
                <a:solidFill>
                  <a:srgbClr val="0000FF"/>
                </a:solidFill>
              </a:rPr>
              <a:t>, </a:t>
            </a:r>
            <a:r>
              <a:rPr lang="en-US" altLang="es-MX" sz="2800" b="1" dirty="0" err="1">
                <a:solidFill>
                  <a:srgbClr val="0000FF"/>
                </a:solidFill>
              </a:rPr>
              <a:t>tejido</a:t>
            </a:r>
            <a:r>
              <a:rPr lang="en-US" altLang="es-MX" sz="2800" b="1" dirty="0">
                <a:solidFill>
                  <a:srgbClr val="0000FF"/>
                </a:solidFill>
              </a:rPr>
              <a:t>)</a:t>
            </a:r>
          </a:p>
          <a:p>
            <a:pPr marL="457200" indent="-457200" eaLnBrk="1" hangingPunct="1">
              <a:spcBef>
                <a:spcPct val="50000"/>
              </a:spcBef>
              <a:buClr>
                <a:srgbClr val="FF0000"/>
              </a:buClr>
              <a:buSzPct val="100000"/>
              <a:buFont typeface="Wingdings" panose="05000000000000000000" pitchFamily="2" charset="2"/>
              <a:buChar char="§"/>
            </a:pPr>
            <a:r>
              <a:rPr lang="en-US" altLang="es-MX" sz="2800" b="1" dirty="0">
                <a:solidFill>
                  <a:srgbClr val="0000FF"/>
                </a:solidFill>
              </a:rPr>
              <a:t> </a:t>
            </a:r>
            <a:r>
              <a:rPr lang="en-US" altLang="es-MX" sz="2800" b="1" dirty="0" err="1">
                <a:solidFill>
                  <a:srgbClr val="0000FF"/>
                </a:solidFill>
              </a:rPr>
              <a:t>Polinucleótidos</a:t>
            </a:r>
            <a:r>
              <a:rPr lang="en-US" altLang="es-MX" sz="2800" b="1" dirty="0">
                <a:solidFill>
                  <a:srgbClr val="0000FF"/>
                </a:solidFill>
              </a:rPr>
              <a:t> </a:t>
            </a:r>
          </a:p>
          <a:p>
            <a:pPr eaLnBrk="1" hangingPunct="1">
              <a:spcBef>
                <a:spcPct val="50000"/>
              </a:spcBef>
              <a:buClr>
                <a:srgbClr val="FF0000"/>
              </a:buClr>
              <a:buSzPct val="50000"/>
            </a:pPr>
            <a:r>
              <a:rPr lang="en-US" altLang="es-MX" sz="2800" b="1" dirty="0">
                <a:solidFill>
                  <a:srgbClr val="0000FF"/>
                </a:solidFill>
              </a:rPr>
              <a:t>	(ADN, ARN)</a:t>
            </a:r>
          </a:p>
        </p:txBody>
      </p:sp>
      <p:sp>
        <p:nvSpPr>
          <p:cNvPr id="68613" name="AutoShape 5"/>
          <p:cNvSpPr>
            <a:spLocks noChangeArrowheads="1"/>
          </p:cNvSpPr>
          <p:nvPr/>
        </p:nvSpPr>
        <p:spPr bwMode="auto">
          <a:xfrm>
            <a:off x="884448" y="2564904"/>
            <a:ext cx="1008062" cy="360362"/>
          </a:xfrm>
          <a:prstGeom prst="rightArrow">
            <a:avLst>
              <a:gd name="adj1" fmla="val 50000"/>
              <a:gd name="adj2" fmla="val 69934"/>
            </a:avLst>
          </a:prstGeom>
          <a:solidFill>
            <a:srgbClr val="FF0000"/>
          </a:solidFill>
          <a:ln>
            <a:noFill/>
          </a:ln>
          <a:extLst/>
        </p:spPr>
        <p:txBody>
          <a:bodyPr wrap="none" anchor="ctr"/>
          <a:lstStyle/>
          <a:p>
            <a:pPr eaLnBrk="1" hangingPunct="1"/>
            <a:endParaRPr lang="es-MX" altLang="es-MX" dirty="0">
              <a:solidFill>
                <a:srgbClr val="0000FF"/>
              </a:solidFill>
            </a:endParaRPr>
          </a:p>
        </p:txBody>
      </p:sp>
    </p:spTree>
    <p:extLst>
      <p:ext uri="{BB962C8B-B14F-4D97-AF65-F5344CB8AC3E}">
        <p14:creationId xmlns:p14="http://schemas.microsoft.com/office/powerpoint/2010/main" val="364698388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4" descr="enredado manual de ny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903576"/>
            <a:ext cx="4500562"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5" descr="The nylon rope trick"/>
          <p:cNvPicPr>
            <a:picLocks noChangeAspect="1" noChangeArrowheads="1"/>
          </p:cNvPicPr>
          <p:nvPr/>
        </p:nvPicPr>
        <p:blipFill>
          <a:blip r:embed="rId3">
            <a:extLst>
              <a:ext uri="{28A0092B-C50C-407E-A947-70E740481C1C}">
                <a14:useLocalDpi xmlns:a14="http://schemas.microsoft.com/office/drawing/2010/main" val="0"/>
              </a:ext>
            </a:extLst>
          </a:blip>
          <a:srcRect t="10431" b="79750"/>
          <a:stretch>
            <a:fillRect/>
          </a:stretch>
        </p:blipFill>
        <p:spPr bwMode="auto">
          <a:xfrm>
            <a:off x="0" y="620713"/>
            <a:ext cx="91440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6" name="Picture 6" descr="The nylon rope trick"/>
          <p:cNvPicPr>
            <a:picLocks noChangeAspect="1" noChangeArrowheads="1"/>
          </p:cNvPicPr>
          <p:nvPr/>
        </p:nvPicPr>
        <p:blipFill>
          <a:blip r:embed="rId4">
            <a:extLst>
              <a:ext uri="{28A0092B-C50C-407E-A947-70E740481C1C}">
                <a14:useLocalDpi xmlns:a14="http://schemas.microsoft.com/office/drawing/2010/main" val="0"/>
              </a:ext>
            </a:extLst>
          </a:blip>
          <a:srcRect t="67299" r="54655"/>
          <a:stretch>
            <a:fillRect/>
          </a:stretch>
        </p:blipFill>
        <p:spPr bwMode="auto">
          <a:xfrm>
            <a:off x="0" y="1916112"/>
            <a:ext cx="4860032" cy="482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WordArt 4"/>
          <p:cNvSpPr>
            <a:spLocks noChangeArrowheads="1" noChangeShapeType="1" noTextEdit="1"/>
          </p:cNvSpPr>
          <p:nvPr/>
        </p:nvSpPr>
        <p:spPr bwMode="auto">
          <a:xfrm>
            <a:off x="323850" y="188913"/>
            <a:ext cx="1152525" cy="360362"/>
          </a:xfrm>
          <a:prstGeom prst="rect">
            <a:avLst/>
          </a:prstGeom>
        </p:spPr>
        <p:txBody>
          <a:bodyPr wrap="none" fromWordArt="1">
            <a:prstTxWarp prst="textPlain">
              <a:avLst>
                <a:gd name="adj" fmla="val 50000"/>
              </a:avLst>
            </a:prstTxWarp>
          </a:bodyPr>
          <a:lstStyle/>
          <a:p>
            <a:pPr algn="ctr"/>
            <a:r>
              <a:rPr lang="es-MX"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NYLON</a:t>
            </a:r>
          </a:p>
        </p:txBody>
      </p:sp>
    </p:spTree>
    <p:extLst>
      <p:ext uri="{BB962C8B-B14F-4D97-AF65-F5344CB8AC3E}">
        <p14:creationId xmlns:p14="http://schemas.microsoft.com/office/powerpoint/2010/main" val="386509578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patentimages.storage.googleapis.com/US20110076497A1/US20110076497A1-20110331-C00001.png"/>
          <p:cNvPicPr>
            <a:picLocks noChangeAspect="1" noChangeArrowheads="1"/>
          </p:cNvPicPr>
          <p:nvPr/>
        </p:nvPicPr>
        <p:blipFill rotWithShape="1">
          <a:blip r:embed="rId2">
            <a:extLst>
              <a:ext uri="{28A0092B-C50C-407E-A947-70E740481C1C}">
                <a14:useLocalDpi xmlns:a14="http://schemas.microsoft.com/office/drawing/2010/main" val="0"/>
              </a:ext>
            </a:extLst>
          </a:blip>
          <a:srcRect t="9659" b="56600"/>
          <a:stretch/>
        </p:blipFill>
        <p:spPr bwMode="auto">
          <a:xfrm>
            <a:off x="539750" y="1781175"/>
            <a:ext cx="8202613" cy="128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EBB2EA2-CAA8-4A9B-8AC2-5253BAE5E744}"/>
              </a:ext>
            </a:extLst>
          </p:cNvPr>
          <p:cNvGrpSpPr/>
          <p:nvPr/>
        </p:nvGrpSpPr>
        <p:grpSpPr>
          <a:xfrm>
            <a:off x="556788" y="3068960"/>
            <a:ext cx="8199831" cy="2085357"/>
            <a:chOff x="472084" y="3068960"/>
            <a:chExt cx="8199831" cy="2085357"/>
          </a:xfrm>
        </p:grpSpPr>
        <p:pic>
          <p:nvPicPr>
            <p:cNvPr id="2" name="Picture 1">
              <a:extLst>
                <a:ext uri="{FF2B5EF4-FFF2-40B4-BE49-F238E27FC236}">
                  <a16:creationId xmlns:a16="http://schemas.microsoft.com/office/drawing/2014/main" id="{30B145D8-9879-48A8-9B45-B7E420877A30}"/>
                </a:ext>
              </a:extLst>
            </p:cNvPr>
            <p:cNvPicPr>
              <a:picLocks noChangeAspect="1"/>
            </p:cNvPicPr>
            <p:nvPr/>
          </p:nvPicPr>
          <p:blipFill rotWithShape="1">
            <a:blip r:embed="rId3"/>
            <a:srcRect t="39566"/>
            <a:stretch/>
          </p:blipFill>
          <p:spPr>
            <a:xfrm>
              <a:off x="472084" y="3068960"/>
              <a:ext cx="8199831" cy="2085357"/>
            </a:xfrm>
            <a:prstGeom prst="rect">
              <a:avLst/>
            </a:prstGeom>
          </p:spPr>
        </p:pic>
        <p:sp>
          <p:nvSpPr>
            <p:cNvPr id="275459" name="CuadroTexto 1"/>
            <p:cNvSpPr txBox="1">
              <a:spLocks noChangeArrowheads="1"/>
            </p:cNvSpPr>
            <p:nvPr/>
          </p:nvSpPr>
          <p:spPr bwMode="auto">
            <a:xfrm>
              <a:off x="5292725" y="3213100"/>
              <a:ext cx="752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600" b="1">
                  <a:solidFill>
                    <a:srgbClr val="0000FF"/>
                  </a:solidFill>
                  <a:latin typeface="Arial" pitchFamily="34" charset="0"/>
                </a:rPr>
                <a:t>NaOH</a:t>
              </a:r>
            </a:p>
          </p:txBody>
        </p:sp>
      </p:grpSp>
      <p:sp>
        <p:nvSpPr>
          <p:cNvPr id="275460" name="Rectangle 5"/>
          <p:cNvSpPr>
            <a:spLocks noChangeArrowheads="1"/>
          </p:cNvSpPr>
          <p:nvPr/>
        </p:nvSpPr>
        <p:spPr bwMode="auto">
          <a:xfrm>
            <a:off x="2539206" y="870642"/>
            <a:ext cx="4065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b="1" dirty="0">
                <a:solidFill>
                  <a:srgbClr val="0000FF"/>
                </a:solidFill>
                <a:sym typeface="Symbol" pitchFamily="18" charset="2"/>
              </a:rPr>
              <a:t>¿Cómo se conoce a éste nylon?</a:t>
            </a:r>
          </a:p>
        </p:txBody>
      </p:sp>
      <p:sp>
        <p:nvSpPr>
          <p:cNvPr id="8" name="WordArt 4">
            <a:extLst>
              <a:ext uri="{FF2B5EF4-FFF2-40B4-BE49-F238E27FC236}">
                <a16:creationId xmlns:a16="http://schemas.microsoft.com/office/drawing/2014/main" id="{6D1A9C6D-E502-47EE-8B01-EF1185D9E044}"/>
              </a:ext>
            </a:extLst>
          </p:cNvPr>
          <p:cNvSpPr>
            <a:spLocks noChangeArrowheads="1" noChangeShapeType="1" noTextEdit="1"/>
          </p:cNvSpPr>
          <p:nvPr/>
        </p:nvSpPr>
        <p:spPr bwMode="auto">
          <a:xfrm>
            <a:off x="3863566" y="5363795"/>
            <a:ext cx="1416868" cy="352648"/>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NYLON-6,10</a:t>
            </a:r>
          </a:p>
        </p:txBody>
      </p:sp>
      <p:grpSp>
        <p:nvGrpSpPr>
          <p:cNvPr id="5" name="Group 4">
            <a:extLst>
              <a:ext uri="{FF2B5EF4-FFF2-40B4-BE49-F238E27FC236}">
                <a16:creationId xmlns:a16="http://schemas.microsoft.com/office/drawing/2014/main" id="{7C11E586-10D5-4C9F-92D2-B085357C3AD7}"/>
              </a:ext>
            </a:extLst>
          </p:cNvPr>
          <p:cNvGrpSpPr/>
          <p:nvPr/>
        </p:nvGrpSpPr>
        <p:grpSpPr>
          <a:xfrm>
            <a:off x="3830029" y="5716443"/>
            <a:ext cx="3739506" cy="962626"/>
            <a:chOff x="3830029" y="5716443"/>
            <a:chExt cx="3739506" cy="962626"/>
          </a:xfrm>
        </p:grpSpPr>
        <p:sp>
          <p:nvSpPr>
            <p:cNvPr id="9" name="AutoShape 9">
              <a:extLst>
                <a:ext uri="{FF2B5EF4-FFF2-40B4-BE49-F238E27FC236}">
                  <a16:creationId xmlns:a16="http://schemas.microsoft.com/office/drawing/2014/main" id="{09C6CAEB-913B-4E6A-9791-2C3E0936904E}"/>
                </a:ext>
              </a:extLst>
            </p:cNvPr>
            <p:cNvSpPr>
              <a:spLocks noChangeArrowheads="1"/>
            </p:cNvSpPr>
            <p:nvPr/>
          </p:nvSpPr>
          <p:spPr bwMode="auto">
            <a:xfrm>
              <a:off x="4572001" y="5716444"/>
              <a:ext cx="439762" cy="554032"/>
            </a:xfrm>
            <a:prstGeom prst="upArrow">
              <a:avLst>
                <a:gd name="adj1" fmla="val 50000"/>
                <a:gd name="adj2" fmla="val 439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MX" altLang="es-MX">
                <a:solidFill>
                  <a:srgbClr val="0000FF"/>
                </a:solidFill>
              </a:endParaRPr>
            </a:p>
          </p:txBody>
        </p:sp>
        <p:sp>
          <p:nvSpPr>
            <p:cNvPr id="10" name="AutoShape 10">
              <a:extLst>
                <a:ext uri="{FF2B5EF4-FFF2-40B4-BE49-F238E27FC236}">
                  <a16:creationId xmlns:a16="http://schemas.microsoft.com/office/drawing/2014/main" id="{9A92B05F-3DFE-42C9-B6A0-E6B9E4099287}"/>
                </a:ext>
              </a:extLst>
            </p:cNvPr>
            <p:cNvSpPr>
              <a:spLocks noChangeArrowheads="1"/>
            </p:cNvSpPr>
            <p:nvPr/>
          </p:nvSpPr>
          <p:spPr bwMode="auto">
            <a:xfrm>
              <a:off x="5042718" y="5716443"/>
              <a:ext cx="465386" cy="530188"/>
            </a:xfrm>
            <a:prstGeom prst="upArrow">
              <a:avLst>
                <a:gd name="adj1" fmla="val 50000"/>
                <a:gd name="adj2" fmla="val 37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s-MX" altLang="es-MX">
                <a:solidFill>
                  <a:srgbClr val="0000FF"/>
                </a:solidFill>
              </a:endParaRPr>
            </a:p>
          </p:txBody>
        </p:sp>
        <p:sp>
          <p:nvSpPr>
            <p:cNvPr id="11" name="Text Box 11">
              <a:extLst>
                <a:ext uri="{FF2B5EF4-FFF2-40B4-BE49-F238E27FC236}">
                  <a16:creationId xmlns:a16="http://schemas.microsoft.com/office/drawing/2014/main" id="{6DDB33CD-6B28-4F0D-B7FD-1CEEC4D2C028}"/>
                </a:ext>
              </a:extLst>
            </p:cNvPr>
            <p:cNvSpPr txBox="1">
              <a:spLocks noChangeArrowheads="1"/>
            </p:cNvSpPr>
            <p:nvPr/>
          </p:nvSpPr>
          <p:spPr bwMode="auto">
            <a:xfrm>
              <a:off x="3830029" y="6278959"/>
              <a:ext cx="1181734"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dirty="0">
                  <a:solidFill>
                    <a:srgbClr val="0000FF"/>
                  </a:solidFill>
                  <a:latin typeface="Arial" pitchFamily="34" charset="0"/>
                </a:rPr>
                <a:t>Diamina</a:t>
              </a:r>
            </a:p>
          </p:txBody>
        </p:sp>
        <p:sp>
          <p:nvSpPr>
            <p:cNvPr id="12" name="Text Box 12">
              <a:extLst>
                <a:ext uri="{FF2B5EF4-FFF2-40B4-BE49-F238E27FC236}">
                  <a16:creationId xmlns:a16="http://schemas.microsoft.com/office/drawing/2014/main" id="{03C9711A-9814-4EA4-94C3-A912BED6B819}"/>
                </a:ext>
              </a:extLst>
            </p:cNvPr>
            <p:cNvSpPr txBox="1">
              <a:spLocks noChangeArrowheads="1"/>
            </p:cNvSpPr>
            <p:nvPr/>
          </p:nvSpPr>
          <p:spPr bwMode="auto">
            <a:xfrm>
              <a:off x="5043822" y="6270476"/>
              <a:ext cx="2525713"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dirty="0">
                  <a:solidFill>
                    <a:srgbClr val="FF0000"/>
                  </a:solidFill>
                  <a:latin typeface="Arial" pitchFamily="34" charset="0"/>
                </a:rPr>
                <a:t>Ácido </a:t>
              </a:r>
              <a:r>
                <a:rPr lang="es-MX" altLang="es-MX" sz="2000" b="1" dirty="0" err="1">
                  <a:solidFill>
                    <a:srgbClr val="FF0000"/>
                  </a:solidFill>
                  <a:latin typeface="Arial" pitchFamily="34" charset="0"/>
                </a:rPr>
                <a:t>dicarboxílico</a:t>
              </a:r>
              <a:endParaRPr lang="es-MX" altLang="es-MX" sz="2000" b="1" dirty="0">
                <a:solidFill>
                  <a:srgbClr val="FF0000"/>
                </a:solidFill>
                <a:latin typeface="Arial" pitchFamily="34" charset="0"/>
              </a:endParaRPr>
            </a:p>
          </p:txBody>
        </p:sp>
      </p:grpSp>
    </p:spTree>
    <p:extLst>
      <p:ext uri="{BB962C8B-B14F-4D97-AF65-F5344CB8AC3E}">
        <p14:creationId xmlns:p14="http://schemas.microsoft.com/office/powerpoint/2010/main" val="40406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323850" y="1557338"/>
            <a:ext cx="8496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200" b="1">
                <a:solidFill>
                  <a:srgbClr val="0000FF"/>
                </a:solidFill>
              </a:rPr>
              <a:t>La celulosa es uno de los muchos polímeros encontrados en la naturaleza. Es el material orgánico más abundante. La madera, el papel y el algodón contienen celulosa.</a:t>
            </a:r>
          </a:p>
        </p:txBody>
      </p:sp>
      <p:pic>
        <p:nvPicPr>
          <p:cNvPr id="58371" name="Picture 4" descr="fotoart07"/>
          <p:cNvPicPr>
            <a:picLocks noChangeAspect="1" noChangeArrowheads="1"/>
          </p:cNvPicPr>
          <p:nvPr/>
        </p:nvPicPr>
        <p:blipFill>
          <a:blip r:embed="rId3">
            <a:extLst>
              <a:ext uri="{28A0092B-C50C-407E-A947-70E740481C1C}">
                <a14:useLocalDpi xmlns:a14="http://schemas.microsoft.com/office/drawing/2010/main" val="0"/>
              </a:ext>
            </a:extLst>
          </a:blip>
          <a:srcRect r="6299"/>
          <a:stretch>
            <a:fillRect/>
          </a:stretch>
        </p:blipFill>
        <p:spPr bwMode="auto">
          <a:xfrm>
            <a:off x="539750" y="3068638"/>
            <a:ext cx="34798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algod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997200"/>
            <a:ext cx="44164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p:cNvSpPr>
            <a:spLocks noChangeArrowheads="1"/>
          </p:cNvSpPr>
          <p:nvPr/>
        </p:nvSpPr>
        <p:spPr bwMode="auto">
          <a:xfrm>
            <a:off x="539750" y="495300"/>
            <a:ext cx="2822575" cy="57943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Polisacáridos</a:t>
            </a:r>
            <a:endParaRPr lang="es-ES" altLang="es-MX" sz="3200" b="1">
              <a:solidFill>
                <a:srgbClr val="0000FF"/>
              </a:solidFill>
            </a:endParaRPr>
          </a:p>
        </p:txBody>
      </p:sp>
      <p:sp>
        <p:nvSpPr>
          <p:cNvPr id="58374" name="6 CuadroTexto"/>
          <p:cNvSpPr txBox="1">
            <a:spLocks noChangeArrowheads="1"/>
          </p:cNvSpPr>
          <p:nvPr/>
        </p:nvSpPr>
        <p:spPr bwMode="auto">
          <a:xfrm>
            <a:off x="3556000" y="457200"/>
            <a:ext cx="3003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CELULOSA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95288" y="981075"/>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400">
                <a:solidFill>
                  <a:srgbClr val="0000FF"/>
                </a:solidFill>
                <a:latin typeface="Tahoma" pitchFamily="34" charset="0"/>
              </a:rPr>
              <a:t>La celulosa es una excelente fibra. La madera, el algodón y la cuerda de cáñamo están constituidas de celulosa fibrosa. La celulosa está formada por unidades repetidas del monómero glucosa. </a:t>
            </a:r>
          </a:p>
        </p:txBody>
      </p:sp>
      <p:pic>
        <p:nvPicPr>
          <p:cNvPr id="60419" name="Picture 3" descr="celul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19400"/>
            <a:ext cx="5805488"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5"/>
          <p:cNvSpPr>
            <a:spLocks noChangeArrowheads="1"/>
          </p:cNvSpPr>
          <p:nvPr/>
        </p:nvSpPr>
        <p:spPr bwMode="auto">
          <a:xfrm>
            <a:off x="569913" y="260350"/>
            <a:ext cx="2822575" cy="57943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Polisacáridos</a:t>
            </a:r>
            <a:endParaRPr lang="es-ES" altLang="es-MX" sz="3200" b="1">
              <a:solidFill>
                <a:srgbClr val="0000FF"/>
              </a:solidFill>
            </a:endParaRPr>
          </a:p>
        </p:txBody>
      </p:sp>
      <p:sp>
        <p:nvSpPr>
          <p:cNvPr id="60421" name="5 CuadroTexto"/>
          <p:cNvSpPr txBox="1">
            <a:spLocks noChangeArrowheads="1"/>
          </p:cNvSpPr>
          <p:nvPr/>
        </p:nvSpPr>
        <p:spPr bwMode="auto">
          <a:xfrm>
            <a:off x="3556000" y="196850"/>
            <a:ext cx="3003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CELULOSA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539750" y="1268413"/>
            <a:ext cx="813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200" b="1">
                <a:solidFill>
                  <a:srgbClr val="0000FF"/>
                </a:solidFill>
              </a:rPr>
              <a:t>Dado que la celulosa</a:t>
            </a:r>
            <a:r>
              <a:rPr lang="es-ES" altLang="es-MX" sz="2200">
                <a:solidFill>
                  <a:srgbClr val="0000FF"/>
                </a:solidFill>
              </a:rPr>
              <a:t> </a:t>
            </a:r>
            <a:r>
              <a:rPr lang="es-ES" altLang="es-MX" sz="2200" b="1">
                <a:solidFill>
                  <a:srgbClr val="0000FF"/>
                </a:solidFill>
              </a:rPr>
              <a:t>está constituida por un monómero, la D-glucosa, se le denomina polisacárido.</a:t>
            </a:r>
            <a:r>
              <a:rPr lang="es-ES" altLang="es-MX" sz="2200">
                <a:solidFill>
                  <a:srgbClr val="0000FF"/>
                </a:solidFill>
              </a:rPr>
              <a:t> </a:t>
            </a:r>
          </a:p>
        </p:txBody>
      </p:sp>
      <p:sp>
        <p:nvSpPr>
          <p:cNvPr id="62467" name="Rectangle 5"/>
          <p:cNvSpPr>
            <a:spLocks noChangeArrowheads="1"/>
          </p:cNvSpPr>
          <p:nvPr/>
        </p:nvSpPr>
        <p:spPr bwMode="auto">
          <a:xfrm>
            <a:off x="733425" y="260350"/>
            <a:ext cx="2822575" cy="57943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Polisacáridos</a:t>
            </a:r>
            <a:endParaRPr lang="es-ES" altLang="es-MX" sz="3200" b="1">
              <a:solidFill>
                <a:srgbClr val="0000FF"/>
              </a:solidFill>
            </a:endParaRPr>
          </a:p>
        </p:txBody>
      </p:sp>
      <p:pic>
        <p:nvPicPr>
          <p:cNvPr id="624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565400"/>
            <a:ext cx="8208962" cy="281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69" name="5 CuadroTexto"/>
          <p:cNvSpPr txBox="1">
            <a:spLocks noChangeArrowheads="1"/>
          </p:cNvSpPr>
          <p:nvPr/>
        </p:nvSpPr>
        <p:spPr bwMode="auto">
          <a:xfrm>
            <a:off x="3556000" y="196850"/>
            <a:ext cx="3003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CELULOSA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3419475" y="765175"/>
            <a:ext cx="2524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dirty="0">
                <a:solidFill>
                  <a:srgbClr val="0000FF"/>
                </a:solidFill>
                <a:latin typeface="Arial" pitchFamily="34" charset="0"/>
              </a:rPr>
              <a:t>VEGETAL</a:t>
            </a:r>
            <a:endParaRPr lang="es-ES" altLang="es-MX" sz="4000" dirty="0">
              <a:solidFill>
                <a:srgbClr val="0000FF"/>
              </a:solidFill>
              <a:latin typeface="Arial" pitchFamily="34" charset="0"/>
            </a:endParaRPr>
          </a:p>
        </p:txBody>
      </p:sp>
      <p:pic>
        <p:nvPicPr>
          <p:cNvPr id="20483" name="Picture 10" descr="cr_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26" y="1466850"/>
            <a:ext cx="34861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200025" y="138113"/>
            <a:ext cx="6437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dirty="0">
                <a:solidFill>
                  <a:srgbClr val="0000FF"/>
                </a:solidFill>
                <a:latin typeface="Arial" pitchFamily="34" charset="0"/>
              </a:rPr>
              <a:t>3 REINOS DE LA NATURALEZA:</a:t>
            </a:r>
            <a:endParaRPr lang="es-ES" altLang="es-MX" b="1" dirty="0">
              <a:solidFill>
                <a:srgbClr val="0000FF"/>
              </a:solidFill>
              <a:latin typeface="Arial" pitchFamily="34" charset="0"/>
            </a:endParaRPr>
          </a:p>
        </p:txBody>
      </p:sp>
      <p:pic>
        <p:nvPicPr>
          <p:cNvPr id="20485" name="Picture 7" descr="http://www.actiweb.es/reinos/imagen9.jpg?120413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26" y="4009231"/>
            <a:ext cx="34353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http://www.definicionabc.com/wp-content/uploads/2015/03/Reino-Vege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5359" y="1445418"/>
            <a:ext cx="5037369"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05038"/>
            <a:ext cx="9144000" cy="2652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15" name="AutoShape 5"/>
          <p:cNvSpPr>
            <a:spLocks noChangeArrowheads="1"/>
          </p:cNvSpPr>
          <p:nvPr/>
        </p:nvSpPr>
        <p:spPr bwMode="auto">
          <a:xfrm>
            <a:off x="4139952" y="5234928"/>
            <a:ext cx="3168650" cy="863600"/>
          </a:xfrm>
          <a:prstGeom prst="wedgeRectCallout">
            <a:avLst>
              <a:gd name="adj1" fmla="val -40282"/>
              <a:gd name="adj2" fmla="val -225185"/>
            </a:avLst>
          </a:prstGeom>
          <a:solidFill>
            <a:srgbClr val="FFFF00"/>
          </a:solidFill>
          <a:ln w="9525">
            <a:solidFill>
              <a:schemeClr val="bg2"/>
            </a:solidFill>
            <a:miter lim="800000"/>
            <a:headEnd/>
            <a:tailEnd/>
          </a:ln>
        </p:spPr>
        <p:txBody>
          <a:bodyPr/>
          <a:lstStyle/>
          <a:p>
            <a:pPr algn="ctr" eaLnBrk="1" hangingPunct="1"/>
            <a:r>
              <a:rPr lang="es-MX" altLang="es-MX" sz="2400" b="1">
                <a:solidFill>
                  <a:schemeClr val="bg1"/>
                </a:solidFill>
                <a:latin typeface="Verdana" pitchFamily="34" charset="0"/>
              </a:rPr>
              <a:t>Unión </a:t>
            </a:r>
            <a:br>
              <a:rPr lang="es-MX" altLang="es-MX" sz="2400" b="1">
                <a:solidFill>
                  <a:schemeClr val="bg1"/>
                </a:solidFill>
                <a:latin typeface="Verdana" pitchFamily="34" charset="0"/>
              </a:rPr>
            </a:br>
            <a:r>
              <a:rPr lang="es-MX" altLang="es-MX" sz="2400" b="1">
                <a:solidFill>
                  <a:schemeClr val="bg1"/>
                </a:solidFill>
                <a:latin typeface="Verdana" pitchFamily="34" charset="0"/>
                <a:sym typeface="Symbol" pitchFamily="18" charset="2"/>
              </a:rPr>
              <a:t>-</a:t>
            </a:r>
            <a:r>
              <a:rPr lang="es-MX" altLang="es-MX" sz="2400" b="1">
                <a:solidFill>
                  <a:schemeClr val="bg1"/>
                </a:solidFill>
                <a:latin typeface="Verdana" pitchFamily="34" charset="0"/>
              </a:rPr>
              <a:t>glucosídica</a:t>
            </a:r>
            <a:endParaRPr lang="es-ES" altLang="es-MX" sz="2400" b="1">
              <a:solidFill>
                <a:schemeClr val="bg1"/>
              </a:solidFill>
              <a:latin typeface="Verdana" pitchFamily="34" charset="0"/>
            </a:endParaRPr>
          </a:p>
        </p:txBody>
      </p:sp>
      <p:sp>
        <p:nvSpPr>
          <p:cNvPr id="64516" name="Rectangle 6"/>
          <p:cNvSpPr>
            <a:spLocks noChangeArrowheads="1"/>
          </p:cNvSpPr>
          <p:nvPr/>
        </p:nvSpPr>
        <p:spPr bwMode="auto">
          <a:xfrm>
            <a:off x="323850" y="1125538"/>
            <a:ext cx="58213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3200" b="1" dirty="0">
                <a:solidFill>
                  <a:srgbClr val="0000FF"/>
                </a:solidFill>
                <a:latin typeface="Verdana" pitchFamily="34" charset="0"/>
              </a:rPr>
              <a:t>Estructura de la celulosa</a:t>
            </a:r>
          </a:p>
        </p:txBody>
      </p:sp>
      <p:sp>
        <p:nvSpPr>
          <p:cNvPr id="64517" name="Rectangle 7"/>
          <p:cNvSpPr>
            <a:spLocks noChangeArrowheads="1"/>
          </p:cNvSpPr>
          <p:nvPr/>
        </p:nvSpPr>
        <p:spPr bwMode="auto">
          <a:xfrm>
            <a:off x="431800" y="346075"/>
            <a:ext cx="2822575" cy="57943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dirty="0" err="1">
                <a:solidFill>
                  <a:srgbClr val="0000FF"/>
                </a:solidFill>
              </a:rPr>
              <a:t>Polisacáridos</a:t>
            </a:r>
            <a:endParaRPr lang="es-ES" altLang="es-MX" sz="3200" b="1" dirty="0">
              <a:solidFill>
                <a:srgbClr val="0000FF"/>
              </a:solidFill>
            </a:endParaRPr>
          </a:p>
        </p:txBody>
      </p:sp>
      <p:sp>
        <p:nvSpPr>
          <p:cNvPr id="64518" name="6 CuadroTexto"/>
          <p:cNvSpPr txBox="1">
            <a:spLocks noChangeArrowheads="1"/>
          </p:cNvSpPr>
          <p:nvPr/>
        </p:nvSpPr>
        <p:spPr bwMode="auto">
          <a:xfrm>
            <a:off x="3478213" y="280988"/>
            <a:ext cx="3001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dirty="0">
                <a:solidFill>
                  <a:srgbClr val="0000FF"/>
                </a:solidFill>
                <a:latin typeface="Arial" pitchFamily="34" charset="0"/>
              </a:rPr>
              <a:t>CELULOSA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539750" y="620713"/>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s-MX" sz="4400" b="1">
                <a:solidFill>
                  <a:srgbClr val="0000FF"/>
                </a:solidFill>
                <a:latin typeface="Verdana" pitchFamily="34" charset="0"/>
              </a:rPr>
              <a:t>Polímeros Orgánicos Naturales</a:t>
            </a:r>
          </a:p>
        </p:txBody>
      </p:sp>
      <p:sp>
        <p:nvSpPr>
          <p:cNvPr id="68612" name="Rectangle 4"/>
          <p:cNvSpPr>
            <a:spLocks noChangeArrowheads="1"/>
          </p:cNvSpPr>
          <p:nvPr/>
        </p:nvSpPr>
        <p:spPr bwMode="auto">
          <a:xfrm>
            <a:off x="1908175" y="2420938"/>
            <a:ext cx="5943600" cy="3511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buClr>
                <a:srgbClr val="FF0000"/>
              </a:buClr>
              <a:buSzPct val="100000"/>
              <a:buFont typeface="Wingdings" panose="05000000000000000000" pitchFamily="2" charset="2"/>
              <a:buChar char="§"/>
            </a:pPr>
            <a:r>
              <a:rPr lang="en-US" altLang="es-MX" sz="2800" b="1" dirty="0" err="1">
                <a:solidFill>
                  <a:srgbClr val="0000FF"/>
                </a:solidFill>
              </a:rPr>
              <a:t>Polisacáridos</a:t>
            </a:r>
            <a:r>
              <a:rPr lang="en-US" altLang="es-MX" sz="2800" b="1" dirty="0">
                <a:solidFill>
                  <a:srgbClr val="0000FF"/>
                </a:solidFill>
              </a:rPr>
              <a:t> </a:t>
            </a:r>
          </a:p>
          <a:p>
            <a:pPr eaLnBrk="1" hangingPunct="1">
              <a:buClr>
                <a:srgbClr val="FF0000"/>
              </a:buClr>
            </a:pPr>
            <a:r>
              <a:rPr lang="en-US" altLang="es-MX" b="1" dirty="0">
                <a:solidFill>
                  <a:srgbClr val="0000FF"/>
                </a:solidFill>
              </a:rPr>
              <a:t>	</a:t>
            </a:r>
            <a:r>
              <a:rPr lang="en-US" altLang="es-MX" sz="2800" b="1" dirty="0">
                <a:solidFill>
                  <a:srgbClr val="0000FF"/>
                </a:solidFill>
              </a:rPr>
              <a:t>(</a:t>
            </a:r>
            <a:r>
              <a:rPr lang="en-US" altLang="es-MX" sz="2800" b="1" dirty="0" err="1">
                <a:solidFill>
                  <a:srgbClr val="0000FF"/>
                </a:solidFill>
              </a:rPr>
              <a:t>celulosa</a:t>
            </a:r>
            <a:r>
              <a:rPr lang="en-US" altLang="es-MX" sz="2800" b="1" dirty="0">
                <a:solidFill>
                  <a:srgbClr val="0000FF"/>
                </a:solidFill>
              </a:rPr>
              <a:t>, </a:t>
            </a:r>
            <a:r>
              <a:rPr lang="en-US" altLang="es-MX" sz="2800" b="1" dirty="0" err="1">
                <a:solidFill>
                  <a:srgbClr val="0000FF"/>
                </a:solidFill>
              </a:rPr>
              <a:t>almidón</a:t>
            </a:r>
            <a:r>
              <a:rPr lang="en-US" altLang="es-MX" sz="2800" b="1" dirty="0">
                <a:solidFill>
                  <a:srgbClr val="0000FF"/>
                </a:solidFill>
              </a:rPr>
              <a:t>)</a:t>
            </a:r>
          </a:p>
          <a:p>
            <a:pPr marL="457200" indent="-457200" eaLnBrk="1" hangingPunct="1">
              <a:spcBef>
                <a:spcPct val="50000"/>
              </a:spcBef>
              <a:buClr>
                <a:srgbClr val="FF0000"/>
              </a:buClr>
              <a:buSzPct val="100000"/>
              <a:buFont typeface="Wingdings" panose="05000000000000000000" pitchFamily="2" charset="2"/>
              <a:buChar char="§"/>
            </a:pPr>
            <a:r>
              <a:rPr lang="en-US" altLang="es-MX" sz="2800" b="1" dirty="0">
                <a:solidFill>
                  <a:srgbClr val="0000FF"/>
                </a:solidFill>
              </a:rPr>
              <a:t> </a:t>
            </a:r>
            <a:r>
              <a:rPr lang="en-US" altLang="es-MX" sz="2800" b="1" dirty="0" err="1">
                <a:solidFill>
                  <a:srgbClr val="0000FF"/>
                </a:solidFill>
              </a:rPr>
              <a:t>Proteínas</a:t>
            </a:r>
            <a:r>
              <a:rPr lang="en-US" altLang="es-MX" sz="2800" b="1" dirty="0">
                <a:solidFill>
                  <a:srgbClr val="0000FF"/>
                </a:solidFill>
              </a:rPr>
              <a:t> </a:t>
            </a:r>
          </a:p>
          <a:p>
            <a:pPr eaLnBrk="1" hangingPunct="1">
              <a:spcBef>
                <a:spcPct val="50000"/>
              </a:spcBef>
              <a:buClr>
                <a:srgbClr val="FF0000"/>
              </a:buClr>
              <a:buSzPct val="50000"/>
            </a:pPr>
            <a:r>
              <a:rPr lang="en-US" altLang="es-MX" sz="2800" b="1" dirty="0">
                <a:solidFill>
                  <a:srgbClr val="0000FF"/>
                </a:solidFill>
              </a:rPr>
              <a:t>	(</a:t>
            </a:r>
            <a:r>
              <a:rPr lang="en-US" altLang="es-MX" sz="2800" b="1" dirty="0" err="1">
                <a:solidFill>
                  <a:srgbClr val="0000FF"/>
                </a:solidFill>
              </a:rPr>
              <a:t>cabello</a:t>
            </a:r>
            <a:r>
              <a:rPr lang="en-US" altLang="es-MX" sz="2800" b="1" dirty="0">
                <a:solidFill>
                  <a:srgbClr val="0000FF"/>
                </a:solidFill>
              </a:rPr>
              <a:t>, </a:t>
            </a:r>
            <a:r>
              <a:rPr lang="en-US" altLang="es-MX" sz="2800" b="1" dirty="0" err="1">
                <a:solidFill>
                  <a:srgbClr val="0000FF"/>
                </a:solidFill>
              </a:rPr>
              <a:t>piel</a:t>
            </a:r>
            <a:r>
              <a:rPr lang="en-US" altLang="es-MX" sz="2800" b="1" dirty="0">
                <a:solidFill>
                  <a:srgbClr val="0000FF"/>
                </a:solidFill>
              </a:rPr>
              <a:t>, </a:t>
            </a:r>
            <a:r>
              <a:rPr lang="en-US" altLang="es-MX" sz="2800" b="1" dirty="0" err="1">
                <a:solidFill>
                  <a:srgbClr val="0000FF"/>
                </a:solidFill>
              </a:rPr>
              <a:t>tejido</a:t>
            </a:r>
            <a:r>
              <a:rPr lang="en-US" altLang="es-MX" sz="2800" b="1" dirty="0">
                <a:solidFill>
                  <a:srgbClr val="0000FF"/>
                </a:solidFill>
              </a:rPr>
              <a:t>)</a:t>
            </a:r>
          </a:p>
          <a:p>
            <a:pPr marL="457200" indent="-457200" eaLnBrk="1" hangingPunct="1">
              <a:spcBef>
                <a:spcPct val="50000"/>
              </a:spcBef>
              <a:buClr>
                <a:srgbClr val="FF0000"/>
              </a:buClr>
              <a:buSzPct val="100000"/>
              <a:buFont typeface="Wingdings" panose="05000000000000000000" pitchFamily="2" charset="2"/>
              <a:buChar char="§"/>
            </a:pPr>
            <a:r>
              <a:rPr lang="en-US" altLang="es-MX" sz="2800" b="1" dirty="0">
                <a:solidFill>
                  <a:srgbClr val="0000FF"/>
                </a:solidFill>
              </a:rPr>
              <a:t> </a:t>
            </a:r>
            <a:r>
              <a:rPr lang="en-US" altLang="es-MX" sz="2800" b="1" dirty="0" err="1">
                <a:solidFill>
                  <a:srgbClr val="0000FF"/>
                </a:solidFill>
              </a:rPr>
              <a:t>Polinucleótidos</a:t>
            </a:r>
            <a:r>
              <a:rPr lang="en-US" altLang="es-MX" sz="2800" b="1" dirty="0">
                <a:solidFill>
                  <a:srgbClr val="0000FF"/>
                </a:solidFill>
              </a:rPr>
              <a:t> </a:t>
            </a:r>
          </a:p>
          <a:p>
            <a:pPr eaLnBrk="1" hangingPunct="1">
              <a:spcBef>
                <a:spcPct val="50000"/>
              </a:spcBef>
              <a:buClr>
                <a:srgbClr val="FF0000"/>
              </a:buClr>
              <a:buSzPct val="50000"/>
            </a:pPr>
            <a:r>
              <a:rPr lang="en-US" altLang="es-MX" sz="2800" b="1" dirty="0">
                <a:solidFill>
                  <a:srgbClr val="0000FF"/>
                </a:solidFill>
              </a:rPr>
              <a:t>	(ADN, ARN)</a:t>
            </a:r>
          </a:p>
        </p:txBody>
      </p:sp>
      <p:sp>
        <p:nvSpPr>
          <p:cNvPr id="68613" name="AutoShape 5"/>
          <p:cNvSpPr>
            <a:spLocks noChangeArrowheads="1"/>
          </p:cNvSpPr>
          <p:nvPr/>
        </p:nvSpPr>
        <p:spPr bwMode="auto">
          <a:xfrm>
            <a:off x="900113" y="3573463"/>
            <a:ext cx="1008062" cy="360362"/>
          </a:xfrm>
          <a:prstGeom prst="rightArrow">
            <a:avLst>
              <a:gd name="adj1" fmla="val 50000"/>
              <a:gd name="adj2" fmla="val 69934"/>
            </a:avLst>
          </a:prstGeom>
          <a:solidFill>
            <a:srgbClr val="FF0000"/>
          </a:solidFill>
          <a:ln>
            <a:noFill/>
          </a:ln>
          <a:extLst/>
        </p:spPr>
        <p:txBody>
          <a:bodyPr wrap="none" anchor="ctr"/>
          <a:lstStyle/>
          <a:p>
            <a:pPr eaLnBrk="1" hangingPunct="1"/>
            <a:endParaRPr lang="es-MX" altLang="es-MX" dirty="0">
              <a:solidFill>
                <a:srgbClr val="0000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a:duotone>
              <a:prstClr val="black"/>
              <a:srgbClr val="0000FF">
                <a:tint val="45000"/>
                <a:satMod val="400000"/>
              </a:srgbClr>
            </a:duotone>
            <a:extLst>
              <a:ext uri="{28A0092B-C50C-407E-A947-70E740481C1C}">
                <a14:useLocalDpi xmlns:a14="http://schemas.microsoft.com/office/drawing/2010/main" val="0"/>
              </a:ext>
            </a:extLst>
          </a:blip>
          <a:srcRect/>
          <a:stretch>
            <a:fillRect/>
          </a:stretch>
        </p:blipFill>
        <p:spPr bwMode="auto">
          <a:xfrm>
            <a:off x="4800600" y="381000"/>
            <a:ext cx="208438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p:cNvSpPr>
            <a:spLocks noChangeArrowheads="1"/>
          </p:cNvSpPr>
          <p:nvPr/>
        </p:nvSpPr>
        <p:spPr bwMode="auto">
          <a:xfrm>
            <a:off x="838200" y="1828800"/>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cs typeface="Times New Roman" pitchFamily="18" charset="0"/>
              </a:rPr>
              <a:t>Son unos de los varios tipos de polímeros naturales, y de hecho son los más versátiles. </a:t>
            </a:r>
            <a:endParaRPr lang="es-ES" altLang="es-MX" sz="2400">
              <a:solidFill>
                <a:srgbClr val="0000FF"/>
              </a:solidFill>
            </a:endParaRPr>
          </a:p>
        </p:txBody>
      </p:sp>
      <p:sp>
        <p:nvSpPr>
          <p:cNvPr id="70660" name="Rectangle 5"/>
          <p:cNvSpPr>
            <a:spLocks noChangeArrowheads="1"/>
          </p:cNvSpPr>
          <p:nvPr/>
        </p:nvSpPr>
        <p:spPr bwMode="auto">
          <a:xfrm>
            <a:off x="990600" y="3124200"/>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latin typeface="Arial Unicode MS" pitchFamily="34" charset="-128"/>
                <a:ea typeface="Arial Unicode MS" pitchFamily="34" charset="-128"/>
                <a:cs typeface="Arial Unicode MS" pitchFamily="34" charset="-128"/>
              </a:rPr>
              <a:t>Una proteína es una poliamida natural. Es un polímero que contiene un </a:t>
            </a:r>
            <a:r>
              <a:rPr lang="es-ES" altLang="es-MX" sz="2400" b="1" i="1">
                <a:solidFill>
                  <a:srgbClr val="0000FF"/>
                </a:solidFill>
                <a:latin typeface="Arial Unicode MS" pitchFamily="34" charset="-128"/>
                <a:ea typeface="Arial Unicode MS" pitchFamily="34" charset="-128"/>
                <a:cs typeface="Arial Unicode MS" pitchFamily="34" charset="-128"/>
              </a:rPr>
              <a:t>grupo amida</a:t>
            </a:r>
            <a:r>
              <a:rPr lang="es-ES" altLang="es-MX" sz="2400" b="1">
                <a:solidFill>
                  <a:srgbClr val="0000FF"/>
                </a:solidFill>
                <a:latin typeface="Arial Unicode MS" pitchFamily="34" charset="-128"/>
                <a:ea typeface="Arial Unicode MS" pitchFamily="34" charset="-128"/>
                <a:cs typeface="Arial Unicode MS" pitchFamily="34" charset="-128"/>
              </a:rPr>
              <a:t> en la cadena principal. </a:t>
            </a:r>
            <a:endParaRPr lang="es-ES" altLang="es-MX" sz="2400">
              <a:solidFill>
                <a:srgbClr val="0000FF"/>
              </a:solidFill>
              <a:latin typeface="Arial Unicode MS" pitchFamily="34" charset="-128"/>
              <a:ea typeface="Arial Unicode MS" pitchFamily="34" charset="-128"/>
              <a:cs typeface="Arial Unicode MS" pitchFamily="34" charset="-128"/>
            </a:endParaRPr>
          </a:p>
        </p:txBody>
      </p:sp>
      <p:pic>
        <p:nvPicPr>
          <p:cNvPr id="706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508500"/>
            <a:ext cx="3008312" cy="17716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62" name="Rectangle 5"/>
          <p:cNvSpPr>
            <a:spLocks noChangeArrowheads="1"/>
          </p:cNvSpPr>
          <p:nvPr/>
        </p:nvSpPr>
        <p:spPr bwMode="auto">
          <a:xfrm>
            <a:off x="1116013" y="811213"/>
            <a:ext cx="2579687"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PROTEÍNAS</a:t>
            </a:r>
            <a:endParaRPr lang="es-ES" altLang="es-MX" sz="3200" b="1">
              <a:solidFill>
                <a:srgbClr val="0000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ChangeArrowheads="1"/>
          </p:cNvSpPr>
          <p:nvPr/>
        </p:nvSpPr>
        <p:spPr bwMode="auto">
          <a:xfrm>
            <a:off x="323850" y="3644900"/>
            <a:ext cx="85693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dirty="0">
                <a:solidFill>
                  <a:srgbClr val="0000FF"/>
                </a:solidFill>
                <a:cs typeface="Times New Roman" pitchFamily="18" charset="0"/>
              </a:rPr>
              <a:t>¿Qué pueden hacer las proteínas?. </a:t>
            </a:r>
          </a:p>
          <a:p>
            <a:pPr algn="just" eaLnBrk="1" hangingPunct="1"/>
            <a:r>
              <a:rPr lang="es-ES" altLang="es-MX" sz="2400" b="1" dirty="0">
                <a:solidFill>
                  <a:srgbClr val="0000FF"/>
                </a:solidFill>
                <a:cs typeface="Times New Roman" pitchFamily="18" charset="0"/>
              </a:rPr>
              <a:t>Pueden ser catalizadores. Algunas proteínas llamadas enzimas, hacen que ciertas reacciones químicas ocurran hasta un millón de veces más rápido de lo que lo harían sin las enzimas. </a:t>
            </a:r>
            <a:endParaRPr lang="es-ES" altLang="es-MX" sz="2400" dirty="0">
              <a:solidFill>
                <a:srgbClr val="0000FF"/>
              </a:solidFill>
            </a:endParaRPr>
          </a:p>
        </p:txBody>
      </p:sp>
      <p:sp>
        <p:nvSpPr>
          <p:cNvPr id="72708" name="Rectangle 5"/>
          <p:cNvSpPr>
            <a:spLocks noChangeArrowheads="1"/>
          </p:cNvSpPr>
          <p:nvPr/>
        </p:nvSpPr>
        <p:spPr bwMode="auto">
          <a:xfrm>
            <a:off x="5148263" y="1017588"/>
            <a:ext cx="1655762" cy="287337"/>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800" b="1">
                <a:solidFill>
                  <a:srgbClr val="0000FF"/>
                </a:solidFill>
              </a:rPr>
              <a:t>Enlaces amida</a:t>
            </a:r>
          </a:p>
        </p:txBody>
      </p:sp>
      <p:sp>
        <p:nvSpPr>
          <p:cNvPr id="72709" name="Rectangle 6"/>
          <p:cNvSpPr>
            <a:spLocks noChangeArrowheads="1"/>
          </p:cNvSpPr>
          <p:nvPr/>
        </p:nvSpPr>
        <p:spPr bwMode="auto">
          <a:xfrm>
            <a:off x="17463" y="2060575"/>
            <a:ext cx="720725" cy="360363"/>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400" b="1">
                <a:solidFill>
                  <a:schemeClr val="bg2"/>
                </a:solidFill>
              </a:rPr>
              <a:t>Muchas</a:t>
            </a:r>
          </a:p>
        </p:txBody>
      </p:sp>
      <p:sp>
        <p:nvSpPr>
          <p:cNvPr id="72710" name="Rectangle 7"/>
          <p:cNvSpPr>
            <a:spLocks noChangeArrowheads="1"/>
          </p:cNvSpPr>
          <p:nvPr/>
        </p:nvSpPr>
        <p:spPr bwMode="auto">
          <a:xfrm>
            <a:off x="53975" y="2960688"/>
            <a:ext cx="1584325" cy="144462"/>
          </a:xfrm>
          <a:prstGeom prst="rect">
            <a:avLst/>
          </a:prstGeom>
          <a:solidFill>
            <a:schemeClr val="tx1"/>
          </a:solidFill>
          <a:ln w="9525">
            <a:solidFill>
              <a:schemeClr val="tx1"/>
            </a:solidFill>
            <a:miter lim="800000"/>
            <a:headEnd/>
            <a:tailEnd/>
          </a:ln>
        </p:spPr>
        <p:txBody>
          <a:bodyPr wrap="none" anchor="ctr"/>
          <a:lstStyle/>
          <a:p>
            <a:pPr algn="ctr" eaLnBrk="1" hangingPunct="1"/>
            <a:endParaRPr lang="es-MX" altLang="es-MX" sz="1400" b="1">
              <a:solidFill>
                <a:schemeClr val="bg2"/>
              </a:solidFill>
            </a:endParaRPr>
          </a:p>
        </p:txBody>
      </p:sp>
      <p:sp>
        <p:nvSpPr>
          <p:cNvPr id="72711" name="Rectangle 5"/>
          <p:cNvSpPr>
            <a:spLocks noChangeArrowheads="1"/>
          </p:cNvSpPr>
          <p:nvPr/>
        </p:nvSpPr>
        <p:spPr bwMode="auto">
          <a:xfrm>
            <a:off x="323850" y="260648"/>
            <a:ext cx="2579687"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chemeClr val="bg2"/>
                </a:solidFill>
              </a:rPr>
              <a:t>PROTEÍNAS</a:t>
            </a:r>
            <a:endParaRPr lang="es-ES" altLang="es-MX" sz="3200" b="1">
              <a:solidFill>
                <a:schemeClr val="bg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 y="1524000"/>
            <a:ext cx="8188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20000"/>
              </a:spcBef>
              <a:buClr>
                <a:schemeClr val="folHlink"/>
              </a:buClr>
              <a:buSzPct val="90000"/>
              <a:buFont typeface="Wingdings" pitchFamily="2" charset="2"/>
              <a:buNone/>
            </a:pPr>
            <a:r>
              <a:rPr lang="en-US" altLang="en-US" sz="2200" b="1">
                <a:solidFill>
                  <a:srgbClr val="0000FF"/>
                </a:solidFill>
              </a:rPr>
              <a:t>La mayoría de las </a:t>
            </a:r>
            <a:r>
              <a:rPr lang="es-ES" altLang="es-MX" sz="2200" b="1">
                <a:solidFill>
                  <a:srgbClr val="0000FF"/>
                </a:solidFill>
              </a:rPr>
              <a:t>enzimas</a:t>
            </a:r>
            <a:r>
              <a:rPr lang="en-US" altLang="en-US" sz="2200">
                <a:solidFill>
                  <a:srgbClr val="0000FF"/>
                </a:solidFill>
              </a:rPr>
              <a:t> </a:t>
            </a:r>
            <a:r>
              <a:rPr lang="en-US" altLang="en-US" sz="2200" b="1">
                <a:solidFill>
                  <a:srgbClr val="0000FF"/>
                </a:solidFill>
              </a:rPr>
              <a:t>son específicas para determinados sustratos, mientras que las </a:t>
            </a:r>
            <a:r>
              <a:rPr lang="es-ES" altLang="es-MX" sz="2200" b="1">
                <a:solidFill>
                  <a:srgbClr val="0000FF"/>
                </a:solidFill>
              </a:rPr>
              <a:t>enzimas</a:t>
            </a:r>
            <a:r>
              <a:rPr lang="en-US" altLang="en-US" sz="2200">
                <a:solidFill>
                  <a:srgbClr val="0000FF"/>
                </a:solidFill>
              </a:rPr>
              <a:t> </a:t>
            </a:r>
            <a:r>
              <a:rPr lang="en-US" altLang="en-US" sz="2200" b="1">
                <a:solidFill>
                  <a:srgbClr val="0000FF"/>
                </a:solidFill>
              </a:rPr>
              <a:t>involucradas en la digestión como la papaína atacan a muchos sustratos, hidrolizando la unión peptídica</a:t>
            </a: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5"/>
          <p:cNvSpPr>
            <a:spLocks noChangeArrowheads="1"/>
          </p:cNvSpPr>
          <p:nvPr/>
        </p:nvSpPr>
        <p:spPr bwMode="auto">
          <a:xfrm>
            <a:off x="3924300" y="3644900"/>
            <a:ext cx="720725" cy="360363"/>
          </a:xfrm>
          <a:prstGeom prst="rect">
            <a:avLst/>
          </a:prstGeom>
          <a:solidFill>
            <a:schemeClr val="tx1"/>
          </a:solidFill>
          <a:ln w="9525">
            <a:solidFill>
              <a:schemeClr val="tx1"/>
            </a:solidFill>
            <a:miter lim="800000"/>
            <a:headEnd/>
            <a:tailEnd/>
          </a:ln>
        </p:spPr>
        <p:txBody>
          <a:bodyPr wrap="none" anchor="ctr"/>
          <a:lstStyle/>
          <a:p>
            <a:pPr algn="ctr" eaLnBrk="1" hangingPunct="1"/>
            <a:r>
              <a:rPr lang="es-ES" altLang="es-MX" sz="1400" b="1">
                <a:solidFill>
                  <a:srgbClr val="0000FF"/>
                </a:solidFill>
              </a:rPr>
              <a:t>Papaína</a:t>
            </a:r>
          </a:p>
        </p:txBody>
      </p:sp>
      <p:sp>
        <p:nvSpPr>
          <p:cNvPr id="74757" name="Rectangle 6"/>
          <p:cNvSpPr>
            <a:spLocks noChangeArrowheads="1"/>
          </p:cNvSpPr>
          <p:nvPr/>
        </p:nvSpPr>
        <p:spPr bwMode="auto">
          <a:xfrm>
            <a:off x="34925" y="4627563"/>
            <a:ext cx="1584325" cy="73025"/>
          </a:xfrm>
          <a:prstGeom prst="rect">
            <a:avLst/>
          </a:prstGeom>
          <a:solidFill>
            <a:schemeClr val="tx1"/>
          </a:solidFill>
          <a:ln w="9525">
            <a:solidFill>
              <a:schemeClr val="tx1"/>
            </a:solidFill>
            <a:miter lim="800000"/>
            <a:headEnd/>
            <a:tailEnd/>
          </a:ln>
        </p:spPr>
        <p:txBody>
          <a:bodyPr wrap="none" anchor="ctr"/>
          <a:lstStyle/>
          <a:p>
            <a:pPr algn="ctr" eaLnBrk="1" hangingPunct="1"/>
            <a:endParaRPr lang="es-MX" altLang="es-MX" sz="1400" b="1">
              <a:solidFill>
                <a:schemeClr val="bg2"/>
              </a:solidFill>
            </a:endParaRPr>
          </a:p>
        </p:txBody>
      </p:sp>
      <p:sp>
        <p:nvSpPr>
          <p:cNvPr id="74758" name="Rectangle 5"/>
          <p:cNvSpPr>
            <a:spLocks noChangeArrowheads="1"/>
          </p:cNvSpPr>
          <p:nvPr/>
        </p:nvSpPr>
        <p:spPr bwMode="auto">
          <a:xfrm>
            <a:off x="330200" y="519113"/>
            <a:ext cx="2578100"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PROTEÍNAS</a:t>
            </a:r>
            <a:endParaRPr lang="es-ES" altLang="es-MX" sz="3200" b="1">
              <a:solidFill>
                <a:srgbClr val="0000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723900" y="1700808"/>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dirty="0">
                <a:solidFill>
                  <a:srgbClr val="0000FF"/>
                </a:solidFill>
                <a:cs typeface="Times New Roman" pitchFamily="18" charset="0"/>
              </a:rPr>
              <a:t>La </a:t>
            </a:r>
            <a:r>
              <a:rPr lang="es-ES" altLang="es-MX" sz="2400" b="1" i="1" dirty="0">
                <a:solidFill>
                  <a:srgbClr val="0000FF"/>
                </a:solidFill>
                <a:cs typeface="Times New Roman" pitchFamily="18" charset="0"/>
              </a:rPr>
              <a:t>hemoglobina</a:t>
            </a:r>
            <a:r>
              <a:rPr lang="es-ES" altLang="es-MX" sz="2400" b="1" dirty="0">
                <a:solidFill>
                  <a:srgbClr val="0000FF"/>
                </a:solidFill>
                <a:cs typeface="Times New Roman" pitchFamily="18" charset="0"/>
              </a:rPr>
              <a:t> se encuentra en la sangre y lleva oxígeno de los pulmones a las células. </a:t>
            </a:r>
            <a:endParaRPr lang="es-ES" altLang="es-MX" sz="2400" dirty="0">
              <a:solidFill>
                <a:srgbClr val="0000FF"/>
              </a:solidFill>
            </a:endParaRPr>
          </a:p>
        </p:txBody>
      </p:sp>
      <p:pic>
        <p:nvPicPr>
          <p:cNvPr id="76803" name="Picture 3" descr="Hemoglo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341947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5"/>
          <p:cNvSpPr>
            <a:spLocks noChangeArrowheads="1"/>
          </p:cNvSpPr>
          <p:nvPr/>
        </p:nvSpPr>
        <p:spPr bwMode="auto">
          <a:xfrm>
            <a:off x="468313" y="620713"/>
            <a:ext cx="2578100"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PROTEÍNAS</a:t>
            </a:r>
            <a:endParaRPr lang="es-ES" altLang="es-MX" sz="3200" b="1">
              <a:solidFill>
                <a:srgbClr val="0000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381000" y="990600"/>
            <a:ext cx="48244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dirty="0">
                <a:solidFill>
                  <a:srgbClr val="0000FF"/>
                </a:solidFill>
              </a:rPr>
              <a:t>Otra proteína llamada </a:t>
            </a:r>
            <a:r>
              <a:rPr lang="es-ES" altLang="es-MX" sz="2400" b="1" i="1" dirty="0">
                <a:solidFill>
                  <a:srgbClr val="0000FF"/>
                </a:solidFill>
              </a:rPr>
              <a:t>colágeno</a:t>
            </a:r>
            <a:r>
              <a:rPr lang="es-ES" altLang="es-MX" sz="2400" b="1" dirty="0">
                <a:solidFill>
                  <a:srgbClr val="0000FF"/>
                </a:solidFill>
              </a:rPr>
              <a:t> es un material fuerte y resistente, presente en la piel, el  pelo y las uñas</a:t>
            </a:r>
            <a:r>
              <a:rPr lang="es-ES" altLang="es-MX" sz="2400" dirty="0">
                <a:solidFill>
                  <a:srgbClr val="0000FF"/>
                </a:solidFill>
              </a:rPr>
              <a:t> </a:t>
            </a:r>
          </a:p>
        </p:txBody>
      </p:sp>
      <p:pic>
        <p:nvPicPr>
          <p:cNvPr id="78851" name="Picture 3" descr="coll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843839"/>
            <a:ext cx="51498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AutoShape 4" descr="fibracolageno"/>
          <p:cNvSpPr>
            <a:spLocks noChangeAspect="1" noChangeArrowheads="1"/>
          </p:cNvSpPr>
          <p:nvPr/>
        </p:nvSpPr>
        <p:spPr bwMode="auto">
          <a:xfrm>
            <a:off x="2857500" y="776288"/>
            <a:ext cx="34290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pic>
        <p:nvPicPr>
          <p:cNvPr id="78853" name="Picture 5" descr="fibracolag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620713"/>
            <a:ext cx="3667125"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7"/>
          <p:cNvSpPr>
            <a:spLocks noChangeArrowheads="1"/>
          </p:cNvSpPr>
          <p:nvPr/>
        </p:nvSpPr>
        <p:spPr bwMode="auto">
          <a:xfrm>
            <a:off x="2843213" y="2924175"/>
            <a:ext cx="2449512" cy="865188"/>
          </a:xfrm>
          <a:prstGeom prst="rect">
            <a:avLst/>
          </a:prstGeom>
          <a:solidFill>
            <a:schemeClr val="tx1"/>
          </a:solidFill>
          <a:ln w="9525">
            <a:solidFill>
              <a:schemeClr val="tx1"/>
            </a:solidFill>
            <a:miter lim="800000"/>
            <a:headEnd/>
            <a:tailEnd/>
          </a:ln>
        </p:spPr>
        <p:txBody>
          <a:bodyPr wrap="none" anchor="ctr"/>
          <a:lstStyle/>
          <a:p>
            <a:pPr eaLnBrk="1" hangingPunct="1"/>
            <a:r>
              <a:rPr lang="es-ES" altLang="es-MX" sz="1200" b="1">
                <a:solidFill>
                  <a:schemeClr val="bg2"/>
                </a:solidFill>
              </a:rPr>
              <a:t>Colágeno:</a:t>
            </a:r>
          </a:p>
          <a:p>
            <a:pPr eaLnBrk="1" hangingPunct="1"/>
            <a:r>
              <a:rPr lang="es-ES" altLang="es-MX" sz="1200" b="1">
                <a:solidFill>
                  <a:schemeClr val="bg2"/>
                </a:solidFill>
              </a:rPr>
              <a:t>Hebra sencilla</a:t>
            </a:r>
          </a:p>
          <a:p>
            <a:pPr eaLnBrk="1" hangingPunct="1"/>
            <a:r>
              <a:rPr lang="es-ES" altLang="es-MX" sz="1200" b="1">
                <a:solidFill>
                  <a:schemeClr val="bg2"/>
                </a:solidFill>
              </a:rPr>
              <a:t>Triple enrrollamiento</a:t>
            </a:r>
          </a:p>
          <a:p>
            <a:pPr eaLnBrk="1" hangingPunct="1"/>
            <a:r>
              <a:rPr lang="es-ES" altLang="es-MX" sz="1200" b="1">
                <a:solidFill>
                  <a:schemeClr val="bg2"/>
                </a:solidFill>
              </a:rPr>
              <a:t>Glicinas centrales</a:t>
            </a:r>
          </a:p>
          <a:p>
            <a:pPr eaLnBrk="1" hangingPunct="1"/>
            <a:endParaRPr lang="es-ES" altLang="es-MX" sz="1200" b="1">
              <a:solidFill>
                <a:schemeClr val="bg2"/>
              </a:solidFill>
            </a:endParaRPr>
          </a:p>
        </p:txBody>
      </p:sp>
      <p:sp>
        <p:nvSpPr>
          <p:cNvPr id="78855" name="Rectangle 8"/>
          <p:cNvSpPr>
            <a:spLocks noChangeArrowheads="1"/>
          </p:cNvSpPr>
          <p:nvPr/>
        </p:nvSpPr>
        <p:spPr bwMode="auto">
          <a:xfrm>
            <a:off x="5940425" y="3500438"/>
            <a:ext cx="1871663" cy="360362"/>
          </a:xfrm>
          <a:prstGeom prst="rect">
            <a:avLst/>
          </a:prstGeom>
          <a:solidFill>
            <a:schemeClr val="tx1"/>
          </a:solidFill>
          <a:ln w="9525">
            <a:solidFill>
              <a:schemeClr val="tx1"/>
            </a:solidFill>
            <a:miter lim="800000"/>
            <a:headEnd/>
            <a:tailEnd/>
          </a:ln>
        </p:spPr>
        <p:txBody>
          <a:bodyPr wrap="none" anchor="ctr"/>
          <a:lstStyle/>
          <a:p>
            <a:pPr eaLnBrk="1" hangingPunct="1"/>
            <a:r>
              <a:rPr lang="es-ES" altLang="es-MX" sz="1200" b="1">
                <a:solidFill>
                  <a:schemeClr val="bg2"/>
                </a:solidFill>
              </a:rPr>
              <a:t>Cabezas de moléculas</a:t>
            </a:r>
            <a:br>
              <a:rPr lang="es-ES" altLang="es-MX" sz="1200" b="1">
                <a:solidFill>
                  <a:schemeClr val="bg2"/>
                </a:solidFill>
              </a:rPr>
            </a:br>
            <a:r>
              <a:rPr lang="es-ES" altLang="es-MX" sz="1200" b="1">
                <a:solidFill>
                  <a:schemeClr val="bg2"/>
                </a:solidFill>
              </a:rPr>
              <a:t>de colágeno</a:t>
            </a:r>
          </a:p>
          <a:p>
            <a:pPr eaLnBrk="1" hangingPunct="1"/>
            <a:endParaRPr lang="es-ES" altLang="es-MX" sz="1200" b="1">
              <a:solidFill>
                <a:schemeClr val="bg2"/>
              </a:solidFill>
            </a:endParaRPr>
          </a:p>
        </p:txBody>
      </p:sp>
      <p:sp>
        <p:nvSpPr>
          <p:cNvPr id="78856" name="Rectangle 9"/>
          <p:cNvSpPr>
            <a:spLocks noChangeArrowheads="1"/>
          </p:cNvSpPr>
          <p:nvPr/>
        </p:nvSpPr>
        <p:spPr bwMode="auto">
          <a:xfrm>
            <a:off x="7667625" y="3500438"/>
            <a:ext cx="1476375" cy="433387"/>
          </a:xfrm>
          <a:prstGeom prst="rect">
            <a:avLst/>
          </a:prstGeom>
          <a:solidFill>
            <a:schemeClr val="tx1"/>
          </a:solidFill>
          <a:ln w="9525">
            <a:solidFill>
              <a:schemeClr val="tx1"/>
            </a:solidFill>
            <a:miter lim="800000"/>
            <a:headEnd/>
            <a:tailEnd/>
          </a:ln>
        </p:spPr>
        <p:txBody>
          <a:bodyPr wrap="none" anchor="ctr"/>
          <a:lstStyle/>
          <a:p>
            <a:pPr eaLnBrk="1" hangingPunct="1"/>
            <a:r>
              <a:rPr lang="es-ES" altLang="es-MX" sz="1200" b="1">
                <a:solidFill>
                  <a:schemeClr val="bg2"/>
                </a:solidFill>
              </a:rPr>
              <a:t>Estrías por</a:t>
            </a:r>
            <a:br>
              <a:rPr lang="es-ES" altLang="es-MX" sz="1200" b="1">
                <a:solidFill>
                  <a:schemeClr val="bg2"/>
                </a:solidFill>
              </a:rPr>
            </a:br>
            <a:r>
              <a:rPr lang="es-ES" altLang="es-MX" sz="1200" b="1">
                <a:solidFill>
                  <a:schemeClr val="bg2"/>
                </a:solidFill>
              </a:rPr>
              <a:t>entrecruzamiento</a:t>
            </a:r>
          </a:p>
        </p:txBody>
      </p:sp>
      <p:sp>
        <p:nvSpPr>
          <p:cNvPr id="78857" name="Rectangle 10"/>
          <p:cNvSpPr>
            <a:spLocks noChangeArrowheads="1"/>
          </p:cNvSpPr>
          <p:nvPr/>
        </p:nvSpPr>
        <p:spPr bwMode="auto">
          <a:xfrm>
            <a:off x="6372225" y="5876925"/>
            <a:ext cx="1871663" cy="360363"/>
          </a:xfrm>
          <a:prstGeom prst="rect">
            <a:avLst/>
          </a:prstGeom>
          <a:solidFill>
            <a:schemeClr val="tx1"/>
          </a:solidFill>
          <a:ln w="9525">
            <a:solidFill>
              <a:schemeClr val="tx1"/>
            </a:solidFill>
            <a:miter lim="800000"/>
            <a:headEnd/>
            <a:tailEnd/>
          </a:ln>
        </p:spPr>
        <p:txBody>
          <a:bodyPr wrap="none" anchor="ctr"/>
          <a:lstStyle/>
          <a:p>
            <a:pPr eaLnBrk="1" hangingPunct="1"/>
            <a:r>
              <a:rPr lang="es-ES" altLang="es-MX" sz="1200" b="1">
                <a:solidFill>
                  <a:schemeClr val="bg2"/>
                </a:solidFill>
              </a:rPr>
              <a:t>Sección de un molécula</a:t>
            </a:r>
            <a:br>
              <a:rPr lang="es-ES" altLang="es-MX" sz="1200" b="1">
                <a:solidFill>
                  <a:schemeClr val="bg2"/>
                </a:solidFill>
              </a:rPr>
            </a:br>
            <a:r>
              <a:rPr lang="es-ES" altLang="es-MX" sz="1200" b="1">
                <a:solidFill>
                  <a:schemeClr val="bg2"/>
                </a:solidFill>
              </a:rPr>
              <a:t>de colágeno</a:t>
            </a:r>
          </a:p>
        </p:txBody>
      </p:sp>
      <p:sp>
        <p:nvSpPr>
          <p:cNvPr id="78858" name="Rectangle 5"/>
          <p:cNvSpPr>
            <a:spLocks noChangeArrowheads="1"/>
          </p:cNvSpPr>
          <p:nvPr/>
        </p:nvSpPr>
        <p:spPr bwMode="auto">
          <a:xfrm>
            <a:off x="234950" y="396875"/>
            <a:ext cx="2579688" cy="58578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chemeClr val="bg2"/>
                </a:solidFill>
              </a:rPr>
              <a:t>PROTEÍNAS</a:t>
            </a:r>
            <a:endParaRPr lang="es-ES" altLang="es-MX" sz="3200" b="1">
              <a:solidFill>
                <a:schemeClr val="bg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143000" y="1447800"/>
            <a:ext cx="7086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cs typeface="Times New Roman" pitchFamily="18" charset="0"/>
              </a:rPr>
              <a:t>En una proteína, el grupo R’ es un único átomo de carbono, que tiene unidos dos grupos. Uno de estos grupos es siempre un átomo de hidrógeno; el otro puede ser de naturaleza diversa. En esta figura lo representamos simplemente como </a:t>
            </a:r>
            <a:r>
              <a:rPr lang="es-ES" altLang="es-MX" sz="2400" b="1" i="1">
                <a:solidFill>
                  <a:srgbClr val="0000FF"/>
                </a:solidFill>
                <a:cs typeface="Times New Roman" pitchFamily="18" charset="0"/>
              </a:rPr>
              <a:t>R'</a:t>
            </a:r>
            <a:r>
              <a:rPr lang="es-ES" altLang="es-MX" sz="2400" b="1">
                <a:solidFill>
                  <a:srgbClr val="0000FF"/>
                </a:solidFill>
                <a:cs typeface="Times New Roman" pitchFamily="18" charset="0"/>
              </a:rPr>
              <a:t>. </a:t>
            </a:r>
            <a:endParaRPr lang="es-ES" altLang="es-MX" sz="2400">
              <a:solidFill>
                <a:srgbClr val="0000FF"/>
              </a:solidFill>
            </a:endParaRPr>
          </a:p>
        </p:txBody>
      </p:sp>
      <p:pic>
        <p:nvPicPr>
          <p:cNvPr id="808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149725"/>
            <a:ext cx="8612188" cy="1752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900" name="Rectangle 5"/>
          <p:cNvSpPr>
            <a:spLocks noChangeArrowheads="1"/>
          </p:cNvSpPr>
          <p:nvPr/>
        </p:nvSpPr>
        <p:spPr bwMode="auto">
          <a:xfrm>
            <a:off x="827088" y="620713"/>
            <a:ext cx="2579687"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PROTEÍNAS</a:t>
            </a:r>
            <a:endParaRPr lang="es-ES" altLang="es-MX" sz="3200" b="1">
              <a:solidFill>
                <a:srgbClr val="0000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1524000"/>
            <a:ext cx="6781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latin typeface="Arial Unicode MS" pitchFamily="34" charset="-128"/>
                <a:ea typeface="Arial Unicode MS" pitchFamily="34" charset="-128"/>
                <a:cs typeface="Arial Unicode MS" pitchFamily="34" charset="-128"/>
              </a:rPr>
              <a:t>Bien, así que ya sabemos qué son. Pero el cuerpo, ¿cómo hace las proteínas?. En su cuerpo, estas proteínas se hacen a partir de monómeros llamados aminoácidos, así: </a:t>
            </a:r>
            <a:endParaRPr lang="es-ES" altLang="es-MX" sz="2400"/>
          </a:p>
        </p:txBody>
      </p:sp>
      <p:pic>
        <p:nvPicPr>
          <p:cNvPr id="82947" name="Picture 3" descr="proteinin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3276600"/>
            <a:ext cx="90614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5"/>
          <p:cNvSpPr>
            <a:spLocks noChangeArrowheads="1"/>
          </p:cNvSpPr>
          <p:nvPr/>
        </p:nvSpPr>
        <p:spPr bwMode="auto">
          <a:xfrm>
            <a:off x="684213" y="588963"/>
            <a:ext cx="2579687" cy="5857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chemeClr val="bg2"/>
                </a:solidFill>
              </a:rPr>
              <a:t>PROTEÍNAS</a:t>
            </a:r>
            <a:endParaRPr lang="es-ES" altLang="es-MX" sz="3200" b="1">
              <a:solidFill>
                <a:schemeClr val="bg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rot="10800000" flipV="1">
            <a:off x="1476375" y="1260712"/>
            <a:ext cx="669925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3538" indent="-363538" algn="just" eaLnBrk="1" hangingPunct="1">
              <a:lnSpc>
                <a:spcPct val="90000"/>
              </a:lnSpc>
              <a:spcBef>
                <a:spcPct val="50000"/>
              </a:spcBef>
              <a:buClr>
                <a:schemeClr val="folHlink"/>
              </a:buClr>
              <a:buSzPct val="90000"/>
              <a:buFont typeface="Wingdings" pitchFamily="2" charset="2"/>
              <a:buChar char="n"/>
            </a:pPr>
            <a:r>
              <a:rPr lang="en-US" altLang="en-US" sz="2400" b="1">
                <a:solidFill>
                  <a:srgbClr val="0000FF"/>
                </a:solidFill>
              </a:rPr>
              <a:t>La prolina, es una amina secundaria dentro de un anillo de cinco miembros, con el nitrógeno y el carbono </a:t>
            </a:r>
            <a:r>
              <a:rPr lang="en-US" altLang="en-US" sz="2400" b="1">
                <a:solidFill>
                  <a:srgbClr val="0000FF"/>
                </a:solidFill>
                <a:sym typeface="Symbol" pitchFamily="18" charset="2"/>
              </a:rPr>
              <a:t></a:t>
            </a:r>
            <a:r>
              <a:rPr lang="en-US" altLang="en-US" sz="2400" b="1">
                <a:solidFill>
                  <a:srgbClr val="0000FF"/>
                </a:solidFill>
              </a:rPr>
              <a:t> formando parte de la estructura cíclica</a:t>
            </a:r>
          </a:p>
        </p:txBody>
      </p:sp>
      <p:sp>
        <p:nvSpPr>
          <p:cNvPr id="84995" name="Rectangle 5"/>
          <p:cNvSpPr>
            <a:spLocks noChangeArrowheads="1"/>
          </p:cNvSpPr>
          <p:nvPr/>
        </p:nvSpPr>
        <p:spPr bwMode="auto">
          <a:xfrm>
            <a:off x="395288" y="404813"/>
            <a:ext cx="3149600" cy="584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AMINOÁCIDOS</a:t>
            </a:r>
            <a:endParaRPr lang="es-ES" altLang="es-MX" sz="3200" b="1">
              <a:solidFill>
                <a:srgbClr val="0000FF"/>
              </a:solidFill>
            </a:endParaRPr>
          </a:p>
        </p:txBody>
      </p:sp>
      <p:pic>
        <p:nvPicPr>
          <p:cNvPr id="84996" name="Picture 6" descr="Structural formula of pro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3214688"/>
            <a:ext cx="2339975" cy="1800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4997" name="Picture 8" descr="Ball and stick model of (S)-pro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0738" y="3246438"/>
            <a:ext cx="2466975" cy="1798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8" name="1 CuadroTexto"/>
          <p:cNvSpPr txBox="1">
            <a:spLocks noChangeArrowheads="1"/>
          </p:cNvSpPr>
          <p:nvPr/>
        </p:nvSpPr>
        <p:spPr bwMode="auto">
          <a:xfrm>
            <a:off x="3124200" y="5451475"/>
            <a:ext cx="3403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a:solidFill>
                  <a:srgbClr val="0000FF"/>
                </a:solidFill>
                <a:latin typeface="Arial" pitchFamily="34" charset="0"/>
              </a:rPr>
              <a:t>PROLINA</a:t>
            </a:r>
          </a:p>
          <a:p>
            <a:pPr algn="ctr" eaLnBrk="1" hangingPunct="1"/>
            <a:r>
              <a:rPr lang="es-MX" altLang="es-MX" sz="2400">
                <a:solidFill>
                  <a:srgbClr val="0000FF"/>
                </a:solidFill>
                <a:latin typeface="Symbol" pitchFamily="18" charset="2"/>
              </a:rPr>
              <a:t>a</a:t>
            </a:r>
            <a:r>
              <a:rPr lang="es-MX" altLang="es-MX" sz="2000">
                <a:solidFill>
                  <a:srgbClr val="0000FF"/>
                </a:solidFill>
                <a:latin typeface="Arial" pitchFamily="34" charset="0"/>
              </a:rPr>
              <a:t>-AMINOÁCIDO</a:t>
            </a:r>
          </a:p>
          <a:p>
            <a:pPr algn="ctr" eaLnBrk="1" hangingPunct="1"/>
            <a:r>
              <a:rPr lang="es-MX" altLang="es-MX" sz="2000">
                <a:solidFill>
                  <a:srgbClr val="0000FF"/>
                </a:solidFill>
                <a:latin typeface="Arial" pitchFamily="34" charset="0"/>
              </a:rPr>
              <a:t>(amina secundaria)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http://image.slidesharecdn.com/los-cinco-reinos-1226097073810811-9/95/los-cinco-reinos-3-728.jpg?cb=1226068305"/>
          <p:cNvPicPr>
            <a:picLocks noChangeAspect="1" noChangeArrowheads="1"/>
          </p:cNvPicPr>
          <p:nvPr/>
        </p:nvPicPr>
        <p:blipFill>
          <a:blip r:embed="rId2">
            <a:extLst>
              <a:ext uri="{28A0092B-C50C-407E-A947-70E740481C1C}">
                <a14:useLocalDpi xmlns:a14="http://schemas.microsoft.com/office/drawing/2010/main" val="0"/>
              </a:ext>
            </a:extLst>
          </a:blip>
          <a:srcRect l="2071" t="12454" r="3430" b="11394"/>
          <a:stretch>
            <a:fillRect/>
          </a:stretch>
        </p:blipFill>
        <p:spPr bwMode="auto">
          <a:xfrm>
            <a:off x="684213" y="1052513"/>
            <a:ext cx="777557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1116013" y="268288"/>
            <a:ext cx="736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dirty="0">
                <a:solidFill>
                  <a:srgbClr val="0000FF"/>
                </a:solidFill>
                <a:latin typeface="Arial" pitchFamily="34" charset="0"/>
              </a:rPr>
              <a:t>2 a 5 REINOS DE LA NATURALEZA:</a:t>
            </a:r>
            <a:endParaRPr lang="es-ES" altLang="es-MX" b="1" dirty="0">
              <a:solidFill>
                <a:srgbClr val="0000FF"/>
              </a:solidFill>
              <a:latin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57200" y="854542"/>
            <a:ext cx="8064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sz="2400" b="1" dirty="0">
                <a:solidFill>
                  <a:srgbClr val="0000FF"/>
                </a:solidFill>
                <a:latin typeface="Tahoma" pitchFamily="34" charset="0"/>
              </a:rPr>
              <a:t>Cada proteína tiene una secuencia específica de diversos aminoácidos, de tal modo que en cada proteína, hay una secuencia distinta de grupos </a:t>
            </a:r>
            <a:r>
              <a:rPr lang="es-ES" altLang="es-MX" sz="2400" b="1" i="1" dirty="0">
                <a:solidFill>
                  <a:srgbClr val="0000FF"/>
                </a:solidFill>
                <a:latin typeface="Tahoma" pitchFamily="34" charset="0"/>
              </a:rPr>
              <a:t>R'</a:t>
            </a:r>
            <a:r>
              <a:rPr lang="es-ES" altLang="es-MX" sz="2400" b="1" dirty="0">
                <a:solidFill>
                  <a:srgbClr val="0000FF"/>
                </a:solidFill>
                <a:latin typeface="Tahoma" pitchFamily="34" charset="0"/>
              </a:rPr>
              <a:t> que cuelgan de la cadena principal. Esta secuencia determina las propiedades de la proteína. </a:t>
            </a:r>
            <a:endParaRPr lang="es-ES" altLang="es-MX" sz="2400" dirty="0">
              <a:solidFill>
                <a:srgbClr val="0000FF"/>
              </a:solidFill>
              <a:latin typeface="Tahoma" pitchFamily="34" charset="0"/>
            </a:endParaRPr>
          </a:p>
        </p:txBody>
      </p:sp>
      <p:pic>
        <p:nvPicPr>
          <p:cNvPr id="95235" name="Picture 3" descr="p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19400"/>
            <a:ext cx="5805488"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WordArt 4"/>
          <p:cNvSpPr>
            <a:spLocks noChangeArrowheads="1" noChangeShapeType="1" noTextEdit="1"/>
          </p:cNvSpPr>
          <p:nvPr/>
        </p:nvSpPr>
        <p:spPr bwMode="auto">
          <a:xfrm>
            <a:off x="381000" y="228600"/>
            <a:ext cx="2971800" cy="4572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AMINOÁCIDOS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5"/>
          <p:cNvSpPr>
            <a:spLocks noChangeArrowheads="1"/>
          </p:cNvSpPr>
          <p:nvPr/>
        </p:nvSpPr>
        <p:spPr bwMode="auto">
          <a:xfrm>
            <a:off x="539552" y="116632"/>
            <a:ext cx="1979613" cy="4619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2400" b="1" dirty="0">
                <a:solidFill>
                  <a:srgbClr val="0000FF"/>
                </a:solidFill>
              </a:rPr>
              <a:t>PROTEÍNAS</a:t>
            </a:r>
            <a:endParaRPr lang="es-ES" altLang="es-MX" sz="2400" b="1" dirty="0">
              <a:solidFill>
                <a:srgbClr val="0000FF"/>
              </a:solidFill>
            </a:endParaRPr>
          </a:p>
        </p:txBody>
      </p:sp>
      <p:pic>
        <p:nvPicPr>
          <p:cNvPr id="97283" name="Picture 5" descr="https://upload.wikimedia.org/wikipedia/commons/0/05/Protein_structure.png"/>
          <p:cNvPicPr>
            <a:picLocks noChangeAspect="1" noChangeArrowheads="1"/>
          </p:cNvPicPr>
          <p:nvPr/>
        </p:nvPicPr>
        <p:blipFill>
          <a:blip r:embed="rId3">
            <a:extLst>
              <a:ext uri="{28A0092B-C50C-407E-A947-70E740481C1C}">
                <a14:useLocalDpi xmlns:a14="http://schemas.microsoft.com/office/drawing/2010/main" val="0"/>
              </a:ext>
            </a:extLst>
          </a:blip>
          <a:srcRect l="3383" t="9071"/>
          <a:stretch>
            <a:fillRect/>
          </a:stretch>
        </p:blipFill>
        <p:spPr bwMode="auto">
          <a:xfrm>
            <a:off x="284163" y="836613"/>
            <a:ext cx="8464550" cy="5975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4" name="1 CuadroTexto"/>
          <p:cNvSpPr txBox="1">
            <a:spLocks noChangeArrowheads="1"/>
          </p:cNvSpPr>
          <p:nvPr/>
        </p:nvSpPr>
        <p:spPr bwMode="auto">
          <a:xfrm>
            <a:off x="5661025" y="815975"/>
            <a:ext cx="267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Arial" pitchFamily="34" charset="0"/>
              </a:rPr>
              <a:t>Estructura secundaria</a:t>
            </a:r>
          </a:p>
        </p:txBody>
      </p:sp>
      <p:sp>
        <p:nvSpPr>
          <p:cNvPr id="97285" name="6 CuadroTexto"/>
          <p:cNvSpPr txBox="1">
            <a:spLocks noChangeArrowheads="1"/>
          </p:cNvSpPr>
          <p:nvPr/>
        </p:nvSpPr>
        <p:spPr bwMode="auto">
          <a:xfrm>
            <a:off x="3325813" y="1109663"/>
            <a:ext cx="2335212" cy="400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Arial" pitchFamily="34" charset="0"/>
              </a:rPr>
              <a:t>Estructura terciaria</a:t>
            </a:r>
          </a:p>
        </p:txBody>
      </p:sp>
      <p:sp>
        <p:nvSpPr>
          <p:cNvPr id="97286" name="7 CuadroTexto"/>
          <p:cNvSpPr txBox="1">
            <a:spLocks noChangeArrowheads="1"/>
          </p:cNvSpPr>
          <p:nvPr/>
        </p:nvSpPr>
        <p:spPr bwMode="auto">
          <a:xfrm>
            <a:off x="284163" y="1103313"/>
            <a:ext cx="2703512" cy="400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Arial" pitchFamily="34" charset="0"/>
              </a:rPr>
              <a:t>Estructura cuaternaria</a:t>
            </a:r>
          </a:p>
        </p:txBody>
      </p:sp>
      <p:sp>
        <p:nvSpPr>
          <p:cNvPr id="97287" name="8 CuadroTexto"/>
          <p:cNvSpPr txBox="1">
            <a:spLocks noChangeArrowheads="1"/>
          </p:cNvSpPr>
          <p:nvPr/>
        </p:nvSpPr>
        <p:spPr bwMode="auto">
          <a:xfrm>
            <a:off x="2181225" y="5373688"/>
            <a:ext cx="2349500" cy="400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Arial" pitchFamily="34" charset="0"/>
              </a:rPr>
              <a:t>Estructura primaria</a:t>
            </a:r>
          </a:p>
        </p:txBody>
      </p:sp>
      <p:sp>
        <p:nvSpPr>
          <p:cNvPr id="97288" name="9 CuadroTexto"/>
          <p:cNvSpPr txBox="1">
            <a:spLocks noChangeArrowheads="1"/>
          </p:cNvSpPr>
          <p:nvPr/>
        </p:nvSpPr>
        <p:spPr bwMode="auto">
          <a:xfrm>
            <a:off x="7164388" y="2060575"/>
            <a:ext cx="1112837" cy="400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Symbol" pitchFamily="18" charset="2"/>
              </a:rPr>
              <a:t>a</a:t>
            </a:r>
            <a:r>
              <a:rPr lang="es-MX" altLang="es-MX" sz="2000">
                <a:latin typeface="Arial" pitchFamily="34" charset="0"/>
              </a:rPr>
              <a:t>-hélice</a:t>
            </a:r>
          </a:p>
        </p:txBody>
      </p:sp>
      <p:sp>
        <p:nvSpPr>
          <p:cNvPr id="97289" name="10 CuadroTexto"/>
          <p:cNvSpPr txBox="1">
            <a:spLocks noChangeArrowheads="1"/>
          </p:cNvSpPr>
          <p:nvPr/>
        </p:nvSpPr>
        <p:spPr bwMode="auto">
          <a:xfrm>
            <a:off x="7451725" y="4635500"/>
            <a:ext cx="1301750" cy="10144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a:latin typeface="Arial" pitchFamily="34" charset="0"/>
              </a:rPr>
              <a:t>hoja plegada</a:t>
            </a:r>
            <a:br>
              <a:rPr lang="es-MX" altLang="es-MX" sz="2000">
                <a:latin typeface="Arial" pitchFamily="34" charset="0"/>
              </a:rPr>
            </a:br>
            <a:r>
              <a:rPr lang="es-MX" altLang="es-MX" sz="2000">
                <a:latin typeface="Symbol" pitchFamily="18" charset="2"/>
              </a:rPr>
              <a:t>b</a:t>
            </a:r>
            <a:endParaRPr lang="es-MX" altLang="es-MX" sz="2000">
              <a:latin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30" name="Picture 4" descr="FG24_18"/>
          <p:cNvPicPr>
            <a:picLocks noChangeAspect="1" noChangeArrowheads="1"/>
          </p:cNvPicPr>
          <p:nvPr/>
        </p:nvPicPr>
        <p:blipFill>
          <a:blip r:embed="rId3">
            <a:extLst>
              <a:ext uri="{28A0092B-C50C-407E-A947-70E740481C1C}">
                <a14:useLocalDpi xmlns:a14="http://schemas.microsoft.com/office/drawing/2010/main" val="0"/>
              </a:ext>
            </a:extLst>
          </a:blip>
          <a:srcRect r="42520" b="63307"/>
          <a:stretch>
            <a:fillRect/>
          </a:stretch>
        </p:blipFill>
        <p:spPr bwMode="auto">
          <a:xfrm>
            <a:off x="1979613" y="2636838"/>
            <a:ext cx="5203825"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5"/>
          <p:cNvSpPr>
            <a:spLocks noChangeArrowheads="1"/>
          </p:cNvSpPr>
          <p:nvPr/>
        </p:nvSpPr>
        <p:spPr bwMode="auto">
          <a:xfrm>
            <a:off x="6315075" y="2644775"/>
            <a:ext cx="863600" cy="1944688"/>
          </a:xfrm>
          <a:prstGeom prst="rect">
            <a:avLst/>
          </a:prstGeom>
          <a:solidFill>
            <a:schemeClr val="tx1"/>
          </a:solidFill>
          <a:ln w="9525">
            <a:solidFill>
              <a:schemeClr val="tx1"/>
            </a:solidFill>
            <a:miter lim="800000"/>
            <a:headEnd/>
            <a:tailEnd/>
          </a:ln>
        </p:spPr>
        <p:txBody>
          <a:bodyPr wrap="none" anchor="ctr"/>
          <a:lstStyle/>
          <a:p>
            <a:pPr eaLnBrk="1" hangingPunct="1"/>
            <a:endParaRPr lang="es-MX" altLang="es-MX"/>
          </a:p>
        </p:txBody>
      </p:sp>
      <p:sp>
        <p:nvSpPr>
          <p:cNvPr id="99332" name="Rectangle 6"/>
          <p:cNvSpPr>
            <a:spLocks noChangeArrowheads="1"/>
          </p:cNvSpPr>
          <p:nvPr/>
        </p:nvSpPr>
        <p:spPr bwMode="auto">
          <a:xfrm>
            <a:off x="1035844" y="1013619"/>
            <a:ext cx="75612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800" dirty="0">
                <a:solidFill>
                  <a:srgbClr val="0000FF"/>
                </a:solidFill>
              </a:rPr>
              <a:t>Es una estructura covalente, que incluye a la secuencia de los aminoácidos  y puede estar presente cualquier puente por un enlace S-S</a:t>
            </a:r>
          </a:p>
        </p:txBody>
      </p:sp>
      <p:sp>
        <p:nvSpPr>
          <p:cNvPr id="99333" name="Rectangle 7"/>
          <p:cNvSpPr>
            <a:spLocks noChangeArrowheads="1"/>
          </p:cNvSpPr>
          <p:nvPr/>
        </p:nvSpPr>
        <p:spPr bwMode="auto">
          <a:xfrm>
            <a:off x="323850" y="161925"/>
            <a:ext cx="4492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2800" b="1" dirty="0">
                <a:solidFill>
                  <a:srgbClr val="0000FF"/>
                </a:solidFill>
              </a:rPr>
              <a:t>ESTRUCTURA PRIMARIA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5" descr="FG2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057400"/>
            <a:ext cx="841533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6"/>
          <p:cNvSpPr>
            <a:spLocks noChangeArrowheads="1"/>
          </p:cNvSpPr>
          <p:nvPr/>
        </p:nvSpPr>
        <p:spPr bwMode="auto">
          <a:xfrm>
            <a:off x="395288" y="200025"/>
            <a:ext cx="55451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s-ES" altLang="es-MX" sz="2800" b="1" dirty="0">
                <a:solidFill>
                  <a:srgbClr val="0000FF"/>
                </a:solidFill>
              </a:rPr>
              <a:t>LA ESTRUCTURA DE </a:t>
            </a:r>
            <a:r>
              <a:rPr lang="es-ES" altLang="es-MX" sz="2800" b="1" dirty="0">
                <a:solidFill>
                  <a:srgbClr val="0000FF"/>
                </a:solidFill>
                <a:sym typeface="Symbol" pitchFamily="18" charset="2"/>
              </a:rPr>
              <a:t></a:t>
            </a:r>
            <a:r>
              <a:rPr lang="es-ES" altLang="es-MX" sz="2800" b="1" dirty="0">
                <a:solidFill>
                  <a:srgbClr val="0000FF"/>
                </a:solidFill>
              </a:rPr>
              <a:t>-HÉLICE</a:t>
            </a:r>
          </a:p>
        </p:txBody>
      </p:sp>
      <p:sp>
        <p:nvSpPr>
          <p:cNvPr id="101380" name="Rectangle 7"/>
          <p:cNvSpPr>
            <a:spLocks noChangeArrowheads="1"/>
          </p:cNvSpPr>
          <p:nvPr/>
        </p:nvSpPr>
        <p:spPr bwMode="auto">
          <a:xfrm>
            <a:off x="468313" y="758736"/>
            <a:ext cx="7916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b="1">
                <a:solidFill>
                  <a:srgbClr val="0000FF"/>
                </a:solidFill>
              </a:rPr>
              <a:t>Cada uno de los grupos carbonilo C=O del péptido interacciona con los hidrógenos del grupo N-H en cada uno de los giros que hace la hélice </a:t>
            </a:r>
          </a:p>
        </p:txBody>
      </p:sp>
      <p:sp>
        <p:nvSpPr>
          <p:cNvPr id="101381" name="Rectangle 8"/>
          <p:cNvSpPr>
            <a:spLocks noChangeArrowheads="1"/>
          </p:cNvSpPr>
          <p:nvPr/>
        </p:nvSpPr>
        <p:spPr bwMode="auto">
          <a:xfrm>
            <a:off x="6732588" y="5013325"/>
            <a:ext cx="1727200" cy="1368425"/>
          </a:xfrm>
          <a:prstGeom prst="rect">
            <a:avLst/>
          </a:prstGeom>
          <a:solidFill>
            <a:schemeClr val="tx1"/>
          </a:solidFill>
          <a:ln w="9525">
            <a:solidFill>
              <a:schemeClr val="tx1"/>
            </a:solidFill>
            <a:miter lim="800000"/>
            <a:headEnd/>
            <a:tailEnd/>
          </a:ln>
        </p:spPr>
        <p:txBody>
          <a:bodyPr wrap="none" anchor="ctr"/>
          <a:lstStyle/>
          <a:p>
            <a:pPr eaLnBrk="1" hangingPunct="1"/>
            <a:r>
              <a:rPr lang="es-MX" altLang="es-MX" b="1">
                <a:solidFill>
                  <a:srgbClr val="000000"/>
                </a:solidFill>
              </a:rPr>
              <a:t>C = GRIS</a:t>
            </a:r>
          </a:p>
          <a:p>
            <a:pPr eaLnBrk="1" hangingPunct="1"/>
            <a:r>
              <a:rPr lang="es-MX" altLang="es-MX" b="1">
                <a:solidFill>
                  <a:schemeClr val="bg1"/>
                </a:solidFill>
              </a:rPr>
              <a:t>N = AZUL</a:t>
            </a:r>
            <a:br>
              <a:rPr lang="es-MX" altLang="es-MX" b="1">
                <a:solidFill>
                  <a:schemeClr val="bg1"/>
                </a:solidFill>
              </a:rPr>
            </a:br>
            <a:r>
              <a:rPr lang="es-MX" altLang="es-MX" b="1">
                <a:solidFill>
                  <a:srgbClr val="FF3300"/>
                </a:solidFill>
              </a:rPr>
              <a:t>O = ROJO</a:t>
            </a:r>
          </a:p>
          <a:p>
            <a:pPr eaLnBrk="1" hangingPunct="1"/>
            <a:r>
              <a:rPr lang="es-MX" altLang="es-MX" b="1">
                <a:solidFill>
                  <a:srgbClr val="00CC00"/>
                </a:solidFill>
              </a:rPr>
              <a:t>R = VERDE</a:t>
            </a:r>
            <a:endParaRPr lang="es-ES" altLang="es-MX" b="1">
              <a:solidFill>
                <a:srgbClr val="00CC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5" descr="FG24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057400"/>
            <a:ext cx="8105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6"/>
          <p:cNvSpPr>
            <a:spLocks noChangeArrowheads="1"/>
          </p:cNvSpPr>
          <p:nvPr/>
        </p:nvSpPr>
        <p:spPr bwMode="auto">
          <a:xfrm>
            <a:off x="112713" y="836613"/>
            <a:ext cx="9031287"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300" b="1">
                <a:solidFill>
                  <a:srgbClr val="0000FF"/>
                </a:solidFill>
              </a:rPr>
              <a:t>Cada uno de los grupos carbonilo C=O del péptido interacciona con los hidrógenos del grupo N-H en cada una de las cadenas adyacentes</a:t>
            </a:r>
            <a:endParaRPr lang="es-ES" altLang="es-MX" sz="2300">
              <a:solidFill>
                <a:srgbClr val="0000FF"/>
              </a:solidFill>
            </a:endParaRPr>
          </a:p>
        </p:txBody>
      </p:sp>
      <p:sp>
        <p:nvSpPr>
          <p:cNvPr id="103428" name="Rectangle 7"/>
          <p:cNvSpPr>
            <a:spLocks noChangeArrowheads="1"/>
          </p:cNvSpPr>
          <p:nvPr/>
        </p:nvSpPr>
        <p:spPr bwMode="auto">
          <a:xfrm>
            <a:off x="250825" y="295275"/>
            <a:ext cx="6565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800" b="1" dirty="0">
                <a:solidFill>
                  <a:srgbClr val="0000FF"/>
                </a:solidFill>
              </a:rPr>
              <a:t>ESTRUCTURA DE HOJA PLEGADA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468313" y="1412875"/>
            <a:ext cx="8280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7200" dirty="0">
                <a:solidFill>
                  <a:srgbClr val="0000FF"/>
                </a:solidFill>
                <a:latin typeface="Arial" pitchFamily="34" charset="0"/>
              </a:rPr>
              <a:t>HISTORIA DE LOS POLÍMEROS SINTÉTICOS</a:t>
            </a:r>
            <a:endParaRPr lang="es-ES" altLang="es-MX" sz="7200" dirty="0">
              <a:solidFill>
                <a:srgbClr val="0000FF"/>
              </a:solidFill>
              <a:latin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ext Box 4"/>
          <p:cNvSpPr txBox="1">
            <a:spLocks noChangeArrowheads="1"/>
          </p:cNvSpPr>
          <p:nvPr/>
        </p:nvSpPr>
        <p:spPr bwMode="auto">
          <a:xfrm>
            <a:off x="539750" y="1268413"/>
            <a:ext cx="7993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2400" b="1">
                <a:solidFill>
                  <a:srgbClr val="0000FF"/>
                </a:solidFill>
                <a:latin typeface="Arial" pitchFamily="34" charset="0"/>
              </a:rPr>
              <a:t>MODIFICACIÓN ESTRUCTURAL A LOS POLÍMEROS NATURALES</a:t>
            </a:r>
            <a:endParaRPr lang="es-ES" altLang="es-MX" sz="2400" b="1">
              <a:solidFill>
                <a:srgbClr val="0000FF"/>
              </a:solidFill>
              <a:latin typeface="Arial" pitchFamily="34" charset="0"/>
            </a:endParaRPr>
          </a:p>
        </p:txBody>
      </p:sp>
      <p:sp>
        <p:nvSpPr>
          <p:cNvPr id="128003" name="Text Box 5"/>
          <p:cNvSpPr txBox="1">
            <a:spLocks noChangeArrowheads="1"/>
          </p:cNvSpPr>
          <p:nvPr/>
        </p:nvSpPr>
        <p:spPr bwMode="auto">
          <a:xfrm>
            <a:off x="2987675" y="3141663"/>
            <a:ext cx="244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CELULOSA</a:t>
            </a:r>
            <a:endParaRPr lang="es-ES" altLang="es-MX" b="1">
              <a:solidFill>
                <a:srgbClr val="0000FF"/>
              </a:solidFill>
              <a:latin typeface="Arial" pitchFamily="34" charset="0"/>
            </a:endParaRPr>
          </a:p>
        </p:txBody>
      </p:sp>
      <p:sp>
        <p:nvSpPr>
          <p:cNvPr id="128004" name="Text Box 6"/>
          <p:cNvSpPr txBox="1">
            <a:spLocks noChangeArrowheads="1"/>
          </p:cNvSpPr>
          <p:nvPr/>
        </p:nvSpPr>
        <p:spPr bwMode="auto">
          <a:xfrm>
            <a:off x="2987675" y="2273300"/>
            <a:ext cx="1290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HULE</a:t>
            </a:r>
            <a:endParaRPr lang="es-ES" altLang="es-MX" b="1">
              <a:solidFill>
                <a:srgbClr val="0000FF"/>
              </a:solidFill>
              <a:latin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ext Box 4"/>
          <p:cNvSpPr txBox="1">
            <a:spLocks noChangeArrowheads="1"/>
          </p:cNvSpPr>
          <p:nvPr/>
        </p:nvSpPr>
        <p:spPr bwMode="auto">
          <a:xfrm>
            <a:off x="539750" y="1268413"/>
            <a:ext cx="7993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2400" b="1" dirty="0">
                <a:solidFill>
                  <a:srgbClr val="0000FF"/>
                </a:solidFill>
                <a:latin typeface="Arial" pitchFamily="34" charset="0"/>
              </a:rPr>
              <a:t>MODIFICACIÓN ESTRUCTURAL A LOS POLÍMEROS NATURALES</a:t>
            </a:r>
            <a:endParaRPr lang="es-ES" altLang="es-MX" sz="2400" b="1" dirty="0">
              <a:solidFill>
                <a:srgbClr val="0000FF"/>
              </a:solidFill>
              <a:latin typeface="Arial" pitchFamily="34" charset="0"/>
            </a:endParaRPr>
          </a:p>
        </p:txBody>
      </p:sp>
      <p:sp>
        <p:nvSpPr>
          <p:cNvPr id="130051" name="Text Box 6"/>
          <p:cNvSpPr txBox="1">
            <a:spLocks noChangeArrowheads="1"/>
          </p:cNvSpPr>
          <p:nvPr/>
        </p:nvSpPr>
        <p:spPr bwMode="auto">
          <a:xfrm>
            <a:off x="2987675" y="2273300"/>
            <a:ext cx="1290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HULE</a:t>
            </a:r>
            <a:endParaRPr lang="es-ES" altLang="es-MX" b="1">
              <a:solidFill>
                <a:srgbClr val="0000FF"/>
              </a:solidFill>
              <a:latin typeface="Arial" pitchFamily="34" charset="0"/>
            </a:endParaRPr>
          </a:p>
        </p:txBody>
      </p:sp>
      <p:sp>
        <p:nvSpPr>
          <p:cNvPr id="130052" name="Text Box 5"/>
          <p:cNvSpPr txBox="1">
            <a:spLocks noChangeArrowheads="1"/>
          </p:cNvSpPr>
          <p:nvPr/>
        </p:nvSpPr>
        <p:spPr bwMode="auto">
          <a:xfrm>
            <a:off x="2987675" y="3141663"/>
            <a:ext cx="244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CELULOSA</a:t>
            </a:r>
            <a:endParaRPr lang="es-ES" altLang="es-MX" b="1">
              <a:solidFill>
                <a:srgbClr val="0000FF"/>
              </a:solidFill>
              <a:latin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8" name="Picture 3" descr="chfa_02_img0375"/>
          <p:cNvPicPr>
            <a:picLocks noChangeAspect="1" noChangeArrowheads="1"/>
          </p:cNvPicPr>
          <p:nvPr/>
        </p:nvPicPr>
        <p:blipFill>
          <a:blip r:embed="rId3">
            <a:lum bright="-20000" contrast="28000"/>
            <a:extLst>
              <a:ext uri="{28A0092B-C50C-407E-A947-70E740481C1C}">
                <a14:useLocalDpi xmlns:a14="http://schemas.microsoft.com/office/drawing/2010/main" val="0"/>
              </a:ext>
            </a:extLst>
          </a:blip>
          <a:srcRect/>
          <a:stretch>
            <a:fillRect/>
          </a:stretch>
        </p:blipFill>
        <p:spPr bwMode="auto">
          <a:xfrm>
            <a:off x="755650" y="836613"/>
            <a:ext cx="2478088"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4" descr="Arbol_cau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836613"/>
            <a:ext cx="256063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Rectangle 5"/>
          <p:cNvSpPr>
            <a:spLocks noChangeArrowheads="1"/>
          </p:cNvSpPr>
          <p:nvPr/>
        </p:nvSpPr>
        <p:spPr bwMode="auto">
          <a:xfrm>
            <a:off x="1187450" y="5187950"/>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a:solidFill>
                  <a:srgbClr val="0000FF"/>
                </a:solidFill>
              </a:rPr>
              <a:t>Hule natural o hule India como era conocido, tenía una utilidad limitada para la industria</a:t>
            </a:r>
          </a:p>
        </p:txBody>
      </p:sp>
      <p:sp>
        <p:nvSpPr>
          <p:cNvPr id="132101" name="Rectangle 6"/>
          <p:cNvSpPr>
            <a:spLocks noChangeArrowheads="1"/>
          </p:cNvSpPr>
          <p:nvPr/>
        </p:nvSpPr>
        <p:spPr bwMode="auto">
          <a:xfrm>
            <a:off x="250825" y="4005263"/>
            <a:ext cx="351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s-ES" altLang="es-MX" b="1" dirty="0">
                <a:solidFill>
                  <a:srgbClr val="0000FF"/>
                </a:solidFill>
              </a:rPr>
              <a:t>Charles Spencer </a:t>
            </a:r>
            <a:r>
              <a:rPr lang="es-ES" altLang="es-MX" b="1" dirty="0" err="1">
                <a:solidFill>
                  <a:srgbClr val="0000FF"/>
                </a:solidFill>
              </a:rPr>
              <a:t>Goodyear</a:t>
            </a:r>
            <a:r>
              <a:rPr lang="es-ES" altLang="es-MX" dirty="0">
                <a:solidFill>
                  <a:srgbClr val="0000FF"/>
                </a:solidFill>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ángulo 1"/>
          <p:cNvSpPr>
            <a:spLocks noChangeArrowheads="1"/>
          </p:cNvSpPr>
          <p:nvPr/>
        </p:nvSpPr>
        <p:spPr bwMode="auto">
          <a:xfrm>
            <a:off x="323850" y="404813"/>
            <a:ext cx="871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a:solidFill>
                  <a:srgbClr val="0000FF"/>
                </a:solidFill>
              </a:rPr>
              <a:t>Los productos que se obtenían del hule se fundían en  climas calientes, se congelaban y rompían en climas fríos, y se adherían prácticamente a todo</a:t>
            </a:r>
          </a:p>
        </p:txBody>
      </p:sp>
      <p:pic>
        <p:nvPicPr>
          <p:cNvPr id="134147" name="Picture 2" descr="http://4.bp.blogspot.com/-nhIeb9z02fw/T6In8zK07nI/AAAAAAAAACI/o0mVOTTERu8/s1600/hu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989138"/>
            <a:ext cx="51847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3348038" y="1125538"/>
            <a:ext cx="2441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a:solidFill>
                  <a:srgbClr val="0000FF"/>
                </a:solidFill>
                <a:latin typeface="Arial" pitchFamily="34" charset="0"/>
              </a:rPr>
              <a:t>MINERAL</a:t>
            </a:r>
            <a:endParaRPr lang="es-ES" altLang="es-MX" sz="4000">
              <a:solidFill>
                <a:srgbClr val="0000FF"/>
              </a:solidFill>
              <a:latin typeface="Arial" pitchFamily="34" charset="0"/>
            </a:endParaRPr>
          </a:p>
        </p:txBody>
      </p:sp>
      <p:pic>
        <p:nvPicPr>
          <p:cNvPr id="23555" name="Picture 5" descr="cuarzo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1402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0" descr="van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2060575"/>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6"/>
          <p:cNvSpPr txBox="1">
            <a:spLocks noChangeArrowheads="1"/>
          </p:cNvSpPr>
          <p:nvPr/>
        </p:nvSpPr>
        <p:spPr bwMode="auto">
          <a:xfrm>
            <a:off x="323850" y="404813"/>
            <a:ext cx="6437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3 REINOS DE LA NATURALEZA:</a:t>
            </a:r>
            <a:endParaRPr lang="es-ES" altLang="es-MX" b="1">
              <a:solidFill>
                <a:srgbClr val="0000FF"/>
              </a:solidFill>
              <a:latin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5170" name="Object 4"/>
          <p:cNvGraphicFramePr>
            <a:graphicFrameLocks noChangeAspect="1"/>
          </p:cNvGraphicFramePr>
          <p:nvPr>
            <p:extLst>
              <p:ext uri="{D42A27DB-BD31-4B8C-83A1-F6EECF244321}">
                <p14:modId xmlns:p14="http://schemas.microsoft.com/office/powerpoint/2010/main" val="3195048266"/>
              </p:ext>
            </p:extLst>
          </p:nvPr>
        </p:nvGraphicFramePr>
        <p:xfrm>
          <a:off x="323850" y="3789363"/>
          <a:ext cx="8642350" cy="1570037"/>
        </p:xfrm>
        <a:graphic>
          <a:graphicData uri="http://schemas.openxmlformats.org/presentationml/2006/ole">
            <mc:AlternateContent xmlns:mc="http://schemas.openxmlformats.org/markup-compatibility/2006">
              <mc:Choice xmlns:v="urn:schemas-microsoft-com:vml" Requires="v">
                <p:oleObj spid="_x0000_s135320" name="CS ChemDraw Drawing" r:id="rId4" imgW="5042495" imgH="915393" progId="ChemDraw.Document.6.0">
                  <p:embed/>
                </p:oleObj>
              </mc:Choice>
              <mc:Fallback>
                <p:oleObj name="CS ChemDraw Drawing" r:id="rId4" imgW="5042495" imgH="915393" progId="ChemDraw.Document.6.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789363"/>
                        <a:ext cx="8642350" cy="1570037"/>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1" name="Text Box 5"/>
          <p:cNvSpPr txBox="1">
            <a:spLocks noChangeArrowheads="1"/>
          </p:cNvSpPr>
          <p:nvPr/>
        </p:nvSpPr>
        <p:spPr bwMode="auto">
          <a:xfrm>
            <a:off x="179388" y="1246188"/>
            <a:ext cx="8923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a:solidFill>
                  <a:srgbClr val="0000FF"/>
                </a:solidFill>
                <a:latin typeface="Arial" pitchFamily="34" charset="0"/>
              </a:rPr>
              <a:t>ESTRUCTURA QUÍMICA DEL HULE NATURAL</a:t>
            </a:r>
            <a:endParaRPr lang="es-ES" altLang="es-MX">
              <a:solidFill>
                <a:srgbClr val="0000FF"/>
              </a:solidFill>
              <a:latin typeface="Arial" pitchFamily="34" charset="0"/>
            </a:endParaRPr>
          </a:p>
        </p:txBody>
      </p:sp>
      <p:graphicFrame>
        <p:nvGraphicFramePr>
          <p:cNvPr id="135172" name="Object 6"/>
          <p:cNvGraphicFramePr>
            <a:graphicFrameLocks noChangeAspect="1"/>
          </p:cNvGraphicFramePr>
          <p:nvPr>
            <p:extLst>
              <p:ext uri="{D42A27DB-BD31-4B8C-83A1-F6EECF244321}">
                <p14:modId xmlns:p14="http://schemas.microsoft.com/office/powerpoint/2010/main" val="1173452462"/>
              </p:ext>
            </p:extLst>
          </p:nvPr>
        </p:nvGraphicFramePr>
        <p:xfrm>
          <a:off x="250825" y="1989138"/>
          <a:ext cx="8642350" cy="1474787"/>
        </p:xfrm>
        <a:graphic>
          <a:graphicData uri="http://schemas.openxmlformats.org/presentationml/2006/ole">
            <mc:AlternateContent xmlns:mc="http://schemas.openxmlformats.org/markup-compatibility/2006">
              <mc:Choice xmlns:v="urn:schemas-microsoft-com:vml" Requires="v">
                <p:oleObj spid="_x0000_s135321" name="CS ChemDraw Drawing" r:id="rId6" imgW="4529129" imgH="773786" progId="ChemDraw.Document.6.0">
                  <p:embed/>
                </p:oleObj>
              </mc:Choice>
              <mc:Fallback>
                <p:oleObj name="CS ChemDraw Drawing" r:id="rId6" imgW="4529129" imgH="773786" progId="ChemDraw.Document.6.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989138"/>
                        <a:ext cx="8642350" cy="14747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3" name="Rectangle 7"/>
          <p:cNvSpPr>
            <a:spLocks noChangeArrowheads="1"/>
          </p:cNvSpPr>
          <p:nvPr/>
        </p:nvSpPr>
        <p:spPr bwMode="auto">
          <a:xfrm>
            <a:off x="6443663" y="5589588"/>
            <a:ext cx="217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MX" altLang="es-MX" b="1">
                <a:solidFill>
                  <a:srgbClr val="0000FF"/>
                </a:solidFill>
              </a:rPr>
              <a:t>HULE NATURAL</a:t>
            </a:r>
            <a:endParaRPr lang="es-ES" altLang="es-MX" b="1">
              <a:solidFill>
                <a:srgbClr val="0000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descr="Image:Vulcanización.gif">
            <a:hlinkClick r:id="rId3" tooltip="Image:Vulcanización.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429000"/>
            <a:ext cx="7993062"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goodyearorno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60350"/>
            <a:ext cx="25511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ángulo 1"/>
          <p:cNvSpPr>
            <a:spLocks noChangeArrowheads="1"/>
          </p:cNvSpPr>
          <p:nvPr/>
        </p:nvSpPr>
        <p:spPr bwMode="auto">
          <a:xfrm>
            <a:off x="539750" y="12652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MX">
                <a:solidFill>
                  <a:srgbClr val="0000FF"/>
                </a:solidFill>
              </a:rPr>
              <a:t>En el siglo XIX </a:t>
            </a:r>
            <a:r>
              <a:rPr lang="es-ES" altLang="es-MX" b="1">
                <a:solidFill>
                  <a:srgbClr val="0000FF"/>
                </a:solidFill>
              </a:rPr>
              <a:t>Charles Goodyear</a:t>
            </a:r>
            <a:r>
              <a:rPr lang="es-ES" altLang="es-MX">
                <a:solidFill>
                  <a:srgbClr val="0000FF"/>
                </a:solidFill>
              </a:rPr>
              <a:t> en forma accidental mezcló algo de hule con azufre en una estufa caliente</a:t>
            </a:r>
            <a:endParaRPr lang="es-MX" altLang="es-MX">
              <a:solidFill>
                <a:srgbClr val="00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3528" y="620688"/>
            <a:ext cx="8280920" cy="1631216"/>
          </a:xfrm>
          <a:prstGeom prst="rect">
            <a:avLst/>
          </a:prstGeom>
        </p:spPr>
        <p:txBody>
          <a:bodyPr wrap="square">
            <a:spAutoFit/>
          </a:bodyPr>
          <a:lstStyle/>
          <a:p>
            <a:pPr algn="just"/>
            <a:r>
              <a:rPr lang="es-MX" dirty="0">
                <a:solidFill>
                  <a:srgbClr val="0000FF"/>
                </a:solidFill>
                <a:ea typeface="Calibri" panose="020F0502020204030204" pitchFamily="34" charset="0"/>
                <a:cs typeface="Arial" panose="020B0604020202020204" pitchFamily="34" charset="0"/>
              </a:rPr>
              <a:t>En 1839, Charles </a:t>
            </a:r>
            <a:r>
              <a:rPr lang="es-MX" dirty="0" err="1">
                <a:solidFill>
                  <a:srgbClr val="0000FF"/>
                </a:solidFill>
                <a:ea typeface="Calibri" panose="020F0502020204030204" pitchFamily="34" charset="0"/>
                <a:cs typeface="Arial" panose="020B0604020202020204" pitchFamily="34" charset="0"/>
              </a:rPr>
              <a:t>Goodyear</a:t>
            </a:r>
            <a:r>
              <a:rPr lang="es-MX" dirty="0">
                <a:solidFill>
                  <a:srgbClr val="0000FF"/>
                </a:solidFill>
                <a:ea typeface="Calibri" panose="020F0502020204030204" pitchFamily="34" charset="0"/>
                <a:cs typeface="Arial" panose="020B0604020202020204" pitchFamily="34" charset="0"/>
              </a:rPr>
              <a:t> dejó caer de manera accidental una mezcla de caucho natural y azufre en una estufa caliente. Se sorprendió al descubrir que el caucho se había vuelto resistente y elástico. Este descubrimiento condujo al proceso que Goodyear llamó </a:t>
            </a:r>
            <a:r>
              <a:rPr lang="es-MX" b="1" dirty="0">
                <a:solidFill>
                  <a:srgbClr val="FF0000"/>
                </a:solidFill>
                <a:ea typeface="Calibri" panose="020F0502020204030204" pitchFamily="34" charset="0"/>
                <a:cs typeface="Arial" panose="020B0604020202020204" pitchFamily="34" charset="0"/>
              </a:rPr>
              <a:t>vulcanización</a:t>
            </a:r>
            <a:r>
              <a:rPr lang="es-MX" dirty="0">
                <a:solidFill>
                  <a:srgbClr val="0000FF"/>
                </a:solidFill>
                <a:ea typeface="Calibri" panose="020F0502020204030204" pitchFamily="34" charset="0"/>
                <a:cs typeface="Arial" panose="020B0604020202020204" pitchFamily="34" charset="0"/>
              </a:rPr>
              <a:t>, en honor a </a:t>
            </a:r>
            <a:r>
              <a:rPr lang="es-MX" b="1" dirty="0">
                <a:solidFill>
                  <a:srgbClr val="FF0000"/>
                </a:solidFill>
                <a:ea typeface="Calibri" panose="020F0502020204030204" pitchFamily="34" charset="0"/>
                <a:cs typeface="Arial" panose="020B0604020202020204" pitchFamily="34" charset="0"/>
              </a:rPr>
              <a:t>Vulcano</a:t>
            </a:r>
            <a:endParaRPr lang="es-MX" b="1" dirty="0">
              <a:solidFill>
                <a:srgbClr val="0000FF"/>
              </a:solidFill>
              <a:cs typeface="Arial" panose="020B0604020202020204" pitchFamily="34" charset="0"/>
            </a:endParaRPr>
          </a:p>
        </p:txBody>
      </p:sp>
      <p:pic>
        <p:nvPicPr>
          <p:cNvPr id="263170" name="Picture 2" descr="http://www.colegiosanjose.net/latin/images/vulcano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943556"/>
            <a:ext cx="1800200" cy="2553475"/>
          </a:xfrm>
          <a:prstGeom prst="rect">
            <a:avLst/>
          </a:prstGeom>
          <a:noFill/>
          <a:extLst>
            <a:ext uri="{909E8E84-426E-40DD-AFC4-6F175D3DCCD1}">
              <a14:hiddenFill xmlns:a14="http://schemas.microsoft.com/office/drawing/2010/main">
                <a:solidFill>
                  <a:srgbClr val="FFFFFF"/>
                </a:solidFill>
              </a14:hiddenFill>
            </a:ext>
          </a:extLst>
        </p:spPr>
      </p:pic>
      <p:pic>
        <p:nvPicPr>
          <p:cNvPr id="263172" name="Picture 4" descr="http://img06.deviantart.net/6382/i/2010/171/6/b/fire_hammer_by_asahisuperd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996952"/>
            <a:ext cx="2915543" cy="25000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A0D870-43E8-406A-B0B9-3FF09590FEEF}"/>
              </a:ext>
            </a:extLst>
          </p:cNvPr>
          <p:cNvSpPr/>
          <p:nvPr/>
        </p:nvSpPr>
        <p:spPr>
          <a:xfrm>
            <a:off x="2286000" y="5661248"/>
            <a:ext cx="4572000" cy="707886"/>
          </a:xfrm>
          <a:prstGeom prst="rect">
            <a:avLst/>
          </a:prstGeom>
        </p:spPr>
        <p:txBody>
          <a:bodyPr>
            <a:spAutoFit/>
          </a:bodyPr>
          <a:lstStyle/>
          <a:p>
            <a:r>
              <a:rPr lang="es-MX" dirty="0">
                <a:solidFill>
                  <a:srgbClr val="FF0000"/>
                </a:solidFill>
                <a:latin typeface="Courier New" panose="02070309020205020404" pitchFamily="49" charset="0"/>
                <a:ea typeface="Calibri" panose="020F0502020204030204" pitchFamily="34" charset="0"/>
              </a:rPr>
              <a:t>Vulcano</a:t>
            </a:r>
            <a:r>
              <a:rPr lang="es-MX" dirty="0">
                <a:solidFill>
                  <a:srgbClr val="0000FF"/>
                </a:solidFill>
                <a:latin typeface="Courier New" panose="02070309020205020404" pitchFamily="49" charset="0"/>
                <a:ea typeface="Calibri" panose="020F0502020204030204" pitchFamily="34" charset="0"/>
              </a:rPr>
              <a:t>, el dios romano del fuego y de los volcanes. </a:t>
            </a:r>
            <a:endParaRPr lang="es-MX" dirty="0"/>
          </a:p>
        </p:txBody>
      </p:sp>
    </p:spTree>
    <p:extLst>
      <p:ext uri="{BB962C8B-B14F-4D97-AF65-F5344CB8AC3E}">
        <p14:creationId xmlns:p14="http://schemas.microsoft.com/office/powerpoint/2010/main" val="885614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6" name="Picture 2" descr="rubb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1587" y="2780928"/>
            <a:ext cx="43211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p:cNvSpPr txBox="1">
            <a:spLocks noChangeArrowheads="1"/>
          </p:cNvSpPr>
          <p:nvPr/>
        </p:nvSpPr>
        <p:spPr bwMode="auto">
          <a:xfrm>
            <a:off x="2484462" y="5084390"/>
            <a:ext cx="25209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1800" b="1">
                <a:solidFill>
                  <a:schemeClr val="bg1"/>
                </a:solidFill>
                <a:latin typeface="Arial" pitchFamily="34" charset="0"/>
              </a:rPr>
              <a:t>Azufre entrecruzado</a:t>
            </a:r>
            <a:endParaRPr lang="es-ES" altLang="es-MX" sz="1800" b="1">
              <a:solidFill>
                <a:schemeClr val="bg1"/>
              </a:solidFill>
              <a:latin typeface="Arial" pitchFamily="34" charset="0"/>
            </a:endParaRPr>
          </a:p>
        </p:txBody>
      </p:sp>
      <p:sp>
        <p:nvSpPr>
          <p:cNvPr id="139268" name="Text Box 4"/>
          <p:cNvSpPr txBox="1">
            <a:spLocks noChangeArrowheads="1"/>
          </p:cNvSpPr>
          <p:nvPr/>
        </p:nvSpPr>
        <p:spPr bwMode="auto">
          <a:xfrm>
            <a:off x="4214837" y="2780928"/>
            <a:ext cx="2232025"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spcBef>
                <a:spcPct val="50000"/>
              </a:spcBef>
            </a:pPr>
            <a:r>
              <a:rPr lang="es-MX" altLang="es-MX" sz="1800" b="1">
                <a:solidFill>
                  <a:schemeClr val="bg1"/>
                </a:solidFill>
                <a:latin typeface="Arial" pitchFamily="34" charset="0"/>
              </a:rPr>
              <a:t>Cadenas de </a:t>
            </a:r>
            <a:br>
              <a:rPr lang="es-MX" altLang="es-MX" sz="1800" b="1">
                <a:solidFill>
                  <a:schemeClr val="bg1"/>
                </a:solidFill>
                <a:latin typeface="Arial" pitchFamily="34" charset="0"/>
              </a:rPr>
            </a:br>
            <a:r>
              <a:rPr lang="es-MX" altLang="es-MX" sz="1800" b="1">
                <a:solidFill>
                  <a:schemeClr val="bg1"/>
                </a:solidFill>
                <a:latin typeface="Arial" pitchFamily="34" charset="0"/>
              </a:rPr>
              <a:t>polímero</a:t>
            </a:r>
            <a:endParaRPr lang="es-ES" altLang="es-MX" sz="1800" b="1">
              <a:solidFill>
                <a:schemeClr val="bg1"/>
              </a:solidFill>
              <a:latin typeface="Arial" pitchFamily="34" charset="0"/>
            </a:endParaRPr>
          </a:p>
        </p:txBody>
      </p:sp>
      <p:sp>
        <p:nvSpPr>
          <p:cNvPr id="139269" name="Text Box 5"/>
          <p:cNvSpPr txBox="1">
            <a:spLocks noChangeArrowheads="1"/>
          </p:cNvSpPr>
          <p:nvPr/>
        </p:nvSpPr>
        <p:spPr bwMode="auto">
          <a:xfrm>
            <a:off x="395536" y="332656"/>
            <a:ext cx="3663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3600" dirty="0">
                <a:solidFill>
                  <a:srgbClr val="0000FF"/>
                </a:solidFill>
                <a:latin typeface="Arial" pitchFamily="34" charset="0"/>
              </a:rPr>
              <a:t>Hule vulcanizado</a:t>
            </a:r>
            <a:endParaRPr lang="es-ES" altLang="es-MX" sz="3600" dirty="0">
              <a:solidFill>
                <a:srgbClr val="0000FF"/>
              </a:solidFill>
              <a:latin typeface="Arial" pitchFamily="34" charset="0"/>
            </a:endParaRPr>
          </a:p>
        </p:txBody>
      </p:sp>
      <p:sp>
        <p:nvSpPr>
          <p:cNvPr id="2" name="Rectangle 1"/>
          <p:cNvSpPr/>
          <p:nvPr/>
        </p:nvSpPr>
        <p:spPr>
          <a:xfrm>
            <a:off x="289707" y="1129382"/>
            <a:ext cx="8424936" cy="1015663"/>
          </a:xfrm>
          <a:prstGeom prst="rect">
            <a:avLst/>
          </a:prstGeom>
        </p:spPr>
        <p:txBody>
          <a:bodyPr wrap="square">
            <a:spAutoFit/>
          </a:bodyPr>
          <a:lstStyle/>
          <a:p>
            <a:pPr algn="just"/>
            <a:r>
              <a:rPr lang="es-MX" dirty="0">
                <a:solidFill>
                  <a:srgbClr val="0000FF"/>
                </a:solidFill>
                <a:ea typeface="Calibri" panose="020F0502020204030204" pitchFamily="34" charset="0"/>
                <a:cs typeface="Arial" panose="020B0604020202020204" pitchFamily="34" charset="0"/>
              </a:rPr>
              <a:t>El caucho vulcanizado tiene una dureza y una elasticidad mucho mayores que el caucho natural. Soporta temperaturas relativamente altas sin ablandarse, y permanece elástico y flexible cuando se enfría.</a:t>
            </a:r>
            <a:endParaRPr lang="es-MX" dirty="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539750" y="1268413"/>
            <a:ext cx="7993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spcBef>
                <a:spcPct val="50000"/>
              </a:spcBef>
            </a:pPr>
            <a:r>
              <a:rPr lang="es-MX" altLang="es-MX" sz="2400" b="1">
                <a:solidFill>
                  <a:srgbClr val="0000FF"/>
                </a:solidFill>
                <a:latin typeface="Arial" pitchFamily="34" charset="0"/>
              </a:rPr>
              <a:t>MODIFICACIÓN ESTRUCTURAL A LOS POLÍMEROS NATURALES</a:t>
            </a:r>
            <a:endParaRPr lang="es-ES" altLang="es-MX" sz="2400" b="1">
              <a:solidFill>
                <a:srgbClr val="0000FF"/>
              </a:solidFill>
              <a:latin typeface="Arial" pitchFamily="34" charset="0"/>
            </a:endParaRPr>
          </a:p>
        </p:txBody>
      </p:sp>
      <p:sp>
        <p:nvSpPr>
          <p:cNvPr id="141315" name="Text Box 5"/>
          <p:cNvSpPr txBox="1">
            <a:spLocks noChangeArrowheads="1"/>
          </p:cNvSpPr>
          <p:nvPr/>
        </p:nvSpPr>
        <p:spPr bwMode="auto">
          <a:xfrm>
            <a:off x="2987675" y="3141663"/>
            <a:ext cx="244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CELULOSA</a:t>
            </a:r>
            <a:endParaRPr lang="es-ES" altLang="es-MX" b="1">
              <a:solidFill>
                <a:srgbClr val="0000FF"/>
              </a:solidFill>
              <a:latin typeface="Arial" pitchFamily="34" charset="0"/>
            </a:endParaRPr>
          </a:p>
        </p:txBody>
      </p:sp>
      <p:sp>
        <p:nvSpPr>
          <p:cNvPr id="141316" name="Text Box 6"/>
          <p:cNvSpPr txBox="1">
            <a:spLocks noChangeArrowheads="1"/>
          </p:cNvSpPr>
          <p:nvPr/>
        </p:nvSpPr>
        <p:spPr bwMode="auto">
          <a:xfrm>
            <a:off x="2987675" y="2273300"/>
            <a:ext cx="1290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solidFill>
                  <a:srgbClr val="0000FF"/>
                </a:solidFill>
                <a:latin typeface="Arial" pitchFamily="34" charset="0"/>
              </a:rPr>
              <a:t>HULE</a:t>
            </a:r>
            <a:endParaRPr lang="es-ES" altLang="es-MX" b="1">
              <a:solidFill>
                <a:srgbClr val="0000FF"/>
              </a:solidFill>
              <a:latin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362" name="Object 5"/>
          <p:cNvGraphicFramePr>
            <a:graphicFrameLocks noChangeAspect="1"/>
          </p:cNvGraphicFramePr>
          <p:nvPr/>
        </p:nvGraphicFramePr>
        <p:xfrm>
          <a:off x="468313" y="188913"/>
          <a:ext cx="8135937" cy="1655762"/>
        </p:xfrm>
        <a:graphic>
          <a:graphicData uri="http://schemas.openxmlformats.org/presentationml/2006/ole">
            <mc:AlternateContent xmlns:mc="http://schemas.openxmlformats.org/markup-compatibility/2006">
              <mc:Choice xmlns:v="urn:schemas-microsoft-com:vml" Requires="v">
                <p:oleObj spid="_x0000_s143584" name="CS ChemDraw Drawing" r:id="rId4" imgW="5952373" imgH="1210891" progId="ChemDraw.Document.6.0">
                  <p:embed/>
                </p:oleObj>
              </mc:Choice>
              <mc:Fallback>
                <p:oleObj name="CS ChemDraw Drawing" r:id="rId4" imgW="5952373" imgH="1210891" progId="ChemDraw.Document.6.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88913"/>
                        <a:ext cx="8135937" cy="165576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63" name="Object 6"/>
          <p:cNvGraphicFramePr>
            <a:graphicFrameLocks noChangeAspect="1"/>
          </p:cNvGraphicFramePr>
          <p:nvPr/>
        </p:nvGraphicFramePr>
        <p:xfrm>
          <a:off x="468313" y="1989138"/>
          <a:ext cx="8208962" cy="2317750"/>
        </p:xfrm>
        <a:graphic>
          <a:graphicData uri="http://schemas.openxmlformats.org/presentationml/2006/ole">
            <mc:AlternateContent xmlns:mc="http://schemas.openxmlformats.org/markup-compatibility/2006">
              <mc:Choice xmlns:v="urn:schemas-microsoft-com:vml" Requires="v">
                <p:oleObj spid="_x0000_s143585" name="CS ChemDraw Drawing" r:id="rId6" imgW="5953820" imgH="1680509" progId="ChemDraw.Document.6.0">
                  <p:embed/>
                </p:oleObj>
              </mc:Choice>
              <mc:Fallback>
                <p:oleObj name="CS ChemDraw Drawing" r:id="rId6" imgW="5953820" imgH="1680509" progId="ChemDraw.Document.6.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989138"/>
                        <a:ext cx="8208962" cy="23177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64" name="Object 7"/>
          <p:cNvGraphicFramePr>
            <a:graphicFrameLocks noChangeAspect="1"/>
          </p:cNvGraphicFramePr>
          <p:nvPr/>
        </p:nvGraphicFramePr>
        <p:xfrm>
          <a:off x="539750" y="4508500"/>
          <a:ext cx="8135938" cy="1900238"/>
        </p:xfrm>
        <a:graphic>
          <a:graphicData uri="http://schemas.openxmlformats.org/presentationml/2006/ole">
            <mc:AlternateContent xmlns:mc="http://schemas.openxmlformats.org/markup-compatibility/2006">
              <mc:Choice xmlns:v="urn:schemas-microsoft-com:vml" Requires="v">
                <p:oleObj spid="_x0000_s143586" name="CS ChemDraw Drawing" r:id="rId8" imgW="6126028" imgH="1444255" progId="ChemDraw.Document.6.0">
                  <p:embed/>
                </p:oleObj>
              </mc:Choice>
              <mc:Fallback>
                <p:oleObj name="CS ChemDraw Drawing" r:id="rId8" imgW="6126028" imgH="1444255" progId="ChemDraw.Document.6.0">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508500"/>
                        <a:ext cx="8135938" cy="19002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5410" name="Object 4"/>
          <p:cNvGraphicFramePr>
            <a:graphicFrameLocks noChangeAspect="1"/>
          </p:cNvGraphicFramePr>
          <p:nvPr>
            <p:extLst>
              <p:ext uri="{D42A27DB-BD31-4B8C-83A1-F6EECF244321}">
                <p14:modId xmlns:p14="http://schemas.microsoft.com/office/powerpoint/2010/main" val="1150570916"/>
              </p:ext>
            </p:extLst>
          </p:nvPr>
        </p:nvGraphicFramePr>
        <p:xfrm>
          <a:off x="395288" y="692150"/>
          <a:ext cx="7848600" cy="1597025"/>
        </p:xfrm>
        <a:graphic>
          <a:graphicData uri="http://schemas.openxmlformats.org/presentationml/2006/ole">
            <mc:AlternateContent xmlns:mc="http://schemas.openxmlformats.org/markup-compatibility/2006">
              <mc:Choice xmlns:v="urn:schemas-microsoft-com:vml" Requires="v">
                <p:oleObj spid="_x0000_s145562" name="CS ChemDraw Drawing" r:id="rId4" imgW="5952373" imgH="1210891" progId="ChemDraw.Document.6.0">
                  <p:embed/>
                </p:oleObj>
              </mc:Choice>
              <mc:Fallback>
                <p:oleObj name="CS ChemDraw Drawing" r:id="rId4" imgW="5952373" imgH="1210891" progId="ChemDraw.Document.6.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92150"/>
                        <a:ext cx="7848600" cy="159702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5411" name="Object 5"/>
          <p:cNvGraphicFramePr>
            <a:graphicFrameLocks noChangeAspect="1"/>
          </p:cNvGraphicFramePr>
          <p:nvPr>
            <p:extLst>
              <p:ext uri="{D42A27DB-BD31-4B8C-83A1-F6EECF244321}">
                <p14:modId xmlns:p14="http://schemas.microsoft.com/office/powerpoint/2010/main" val="4077520985"/>
              </p:ext>
            </p:extLst>
          </p:nvPr>
        </p:nvGraphicFramePr>
        <p:xfrm>
          <a:off x="468313" y="3500438"/>
          <a:ext cx="7848600" cy="1833562"/>
        </p:xfrm>
        <a:graphic>
          <a:graphicData uri="http://schemas.openxmlformats.org/presentationml/2006/ole">
            <mc:AlternateContent xmlns:mc="http://schemas.openxmlformats.org/markup-compatibility/2006">
              <mc:Choice xmlns:v="urn:schemas-microsoft-com:vml" Requires="v">
                <p:oleObj spid="_x0000_s145563" name="CS ChemDraw Drawing" r:id="rId6" imgW="6124581" imgH="1430889" progId="ChemDraw.Document.6.0">
                  <p:embed/>
                </p:oleObj>
              </mc:Choice>
              <mc:Fallback>
                <p:oleObj name="CS ChemDraw Drawing" r:id="rId6" imgW="6124581" imgH="1430889" progId="ChemDraw.Document.6.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500438"/>
                        <a:ext cx="7848600" cy="183356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 name="Conector recto de flecha 2"/>
          <p:cNvCxnSpPr/>
          <p:nvPr/>
        </p:nvCxnSpPr>
        <p:spPr>
          <a:xfrm>
            <a:off x="4464050" y="2492375"/>
            <a:ext cx="0" cy="7921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5413" name="CuadroTexto 3"/>
          <p:cNvSpPr txBox="1">
            <a:spLocks noChangeArrowheads="1"/>
          </p:cNvSpPr>
          <p:nvPr/>
        </p:nvSpPr>
        <p:spPr bwMode="auto">
          <a:xfrm>
            <a:off x="4464050" y="2689225"/>
            <a:ext cx="84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HNO</a:t>
            </a:r>
            <a:r>
              <a:rPr lang="es-MX" altLang="es-MX" sz="2000" baseline="-25000">
                <a:solidFill>
                  <a:srgbClr val="0000FF"/>
                </a:solidFill>
                <a:latin typeface="Arial" pitchFamily="34" charset="0"/>
              </a:rPr>
              <a:t>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162390-1A10-4E45-8B1C-6DF683D62A81}"/>
              </a:ext>
            </a:extLst>
          </p:cNvPr>
          <p:cNvSpPr/>
          <p:nvPr/>
        </p:nvSpPr>
        <p:spPr>
          <a:xfrm>
            <a:off x="1763688" y="4437112"/>
            <a:ext cx="5454352" cy="1323439"/>
          </a:xfrm>
          <a:prstGeom prst="rect">
            <a:avLst/>
          </a:prstGeom>
        </p:spPr>
        <p:txBody>
          <a:bodyPr wrap="square">
            <a:spAutoFit/>
          </a:bodyPr>
          <a:lstStyle/>
          <a:p>
            <a:pPr algn="just"/>
            <a:r>
              <a:rPr lang="es-MX" dirty="0">
                <a:solidFill>
                  <a:srgbClr val="0000FF"/>
                </a:solidFill>
                <a:latin typeface="Verdana" panose="020B0604030504040204" pitchFamily="34" charset="0"/>
              </a:rPr>
              <a:t>Inventor estadounidense. Alcanzó fama internacional por ser el inventor, junto con su hermano Isaías, del primer material plástico, al que llamó celuloide.</a:t>
            </a:r>
            <a:endParaRPr lang="es-MX" dirty="0">
              <a:solidFill>
                <a:srgbClr val="0000FF"/>
              </a:solidFill>
            </a:endParaRPr>
          </a:p>
        </p:txBody>
      </p:sp>
      <p:pic>
        <p:nvPicPr>
          <p:cNvPr id="275458" name="Picture 2" descr="https://www.biografiasyvidas.com/biografia/h/fotos/hyatt.jpg">
            <a:extLst>
              <a:ext uri="{FF2B5EF4-FFF2-40B4-BE49-F238E27FC236}">
                <a16:creationId xmlns:a16="http://schemas.microsoft.com/office/drawing/2014/main" id="{2D613C43-6CC5-4DB0-A044-CA81A54E2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294618"/>
            <a:ext cx="32385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2885B2-3131-47D2-BCFA-68DA69E48B0D}"/>
              </a:ext>
            </a:extLst>
          </p:cNvPr>
          <p:cNvSpPr/>
          <p:nvPr/>
        </p:nvSpPr>
        <p:spPr>
          <a:xfrm>
            <a:off x="3406456" y="3491903"/>
            <a:ext cx="2331087" cy="400110"/>
          </a:xfrm>
          <a:prstGeom prst="rect">
            <a:avLst/>
          </a:prstGeom>
        </p:spPr>
        <p:txBody>
          <a:bodyPr wrap="none">
            <a:spAutoFit/>
          </a:bodyPr>
          <a:lstStyle/>
          <a:p>
            <a:r>
              <a:rPr lang="es-MX" dirty="0">
                <a:solidFill>
                  <a:srgbClr val="0000FF"/>
                </a:solidFill>
                <a:latin typeface="Georgia" panose="02040502050405020303" pitchFamily="18" charset="0"/>
              </a:rPr>
              <a:t>John Wesley Hyatt</a:t>
            </a:r>
            <a:endParaRPr lang="es-MX" b="0" i="0" dirty="0">
              <a:solidFill>
                <a:srgbClr val="0000FF"/>
              </a:solidFill>
              <a:effectLst/>
              <a:latin typeface="Georgia" panose="02040502050405020303" pitchFamily="18" charset="0"/>
            </a:endParaRPr>
          </a:p>
        </p:txBody>
      </p:sp>
      <p:sp>
        <p:nvSpPr>
          <p:cNvPr id="4" name="Rectangle 3">
            <a:extLst>
              <a:ext uri="{FF2B5EF4-FFF2-40B4-BE49-F238E27FC236}">
                <a16:creationId xmlns:a16="http://schemas.microsoft.com/office/drawing/2014/main" id="{256A4AEA-4015-4E74-8B79-936A19EE3EB8}"/>
              </a:ext>
            </a:extLst>
          </p:cNvPr>
          <p:cNvSpPr/>
          <p:nvPr/>
        </p:nvSpPr>
        <p:spPr>
          <a:xfrm>
            <a:off x="3560343" y="3892013"/>
            <a:ext cx="2023311" cy="400110"/>
          </a:xfrm>
          <a:prstGeom prst="rect">
            <a:avLst/>
          </a:prstGeom>
        </p:spPr>
        <p:txBody>
          <a:bodyPr wrap="none">
            <a:spAutoFit/>
          </a:bodyPr>
          <a:lstStyle/>
          <a:p>
            <a:r>
              <a:rPr lang="es-MX" dirty="0">
                <a:solidFill>
                  <a:srgbClr val="0000FF"/>
                </a:solidFill>
                <a:latin typeface="Verdana" panose="020B0604030504040204" pitchFamily="34" charset="0"/>
              </a:rPr>
              <a:t>(1837 - 1920)</a:t>
            </a:r>
          </a:p>
        </p:txBody>
      </p:sp>
    </p:spTree>
    <p:extLst>
      <p:ext uri="{BB962C8B-B14F-4D97-AF65-F5344CB8AC3E}">
        <p14:creationId xmlns:p14="http://schemas.microsoft.com/office/powerpoint/2010/main" val="3144057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44047B-4056-4EA5-B89D-FD80A1DE402B}"/>
              </a:ext>
            </a:extLst>
          </p:cNvPr>
          <p:cNvSpPr/>
          <p:nvPr/>
        </p:nvSpPr>
        <p:spPr>
          <a:xfrm>
            <a:off x="179512" y="315446"/>
            <a:ext cx="4248472" cy="6247864"/>
          </a:xfrm>
          <a:prstGeom prst="rect">
            <a:avLst/>
          </a:prstGeom>
        </p:spPr>
        <p:txBody>
          <a:bodyPr wrap="square">
            <a:spAutoFit/>
          </a:bodyPr>
          <a:lstStyle/>
          <a:p>
            <a:pPr algn="just"/>
            <a:r>
              <a:rPr lang="es-MX" dirty="0">
                <a:solidFill>
                  <a:srgbClr val="0000FF"/>
                </a:solidFill>
                <a:latin typeface="Verdana" panose="020B0604030504040204" pitchFamily="34" charset="0"/>
              </a:rPr>
              <a:t>Una compañía de billares de Nueva York organizó un concurso para diseñar materiales alternativos al marfil, un bien escaso en la época y con el que se fabricaban las bolas del popular juego de mesa. Cuando los hermanos Hyatt trabajaban en su laboratorio, John sufrió un corte accidental y para proteger la herida utilizó un ungüento elaborado a base de nitrato de celulosa, alcanfor y alcohol. Al aplicarse la mezcla, una parte se derramó en el suelo, y al secarse formó una fina capa que tenía la propiedad de unir el aserrín y el papel.</a:t>
            </a:r>
            <a:endParaRPr lang="es-MX" dirty="0">
              <a:solidFill>
                <a:srgbClr val="0000FF"/>
              </a:solidFill>
            </a:endParaRPr>
          </a:p>
        </p:txBody>
      </p:sp>
      <p:pic>
        <p:nvPicPr>
          <p:cNvPr id="6" name="Picture 5">
            <a:extLst>
              <a:ext uri="{FF2B5EF4-FFF2-40B4-BE49-F238E27FC236}">
                <a16:creationId xmlns:a16="http://schemas.microsoft.com/office/drawing/2014/main" id="{8820B79A-E0BD-446F-9A13-15E916E6F9C8}"/>
              </a:ext>
            </a:extLst>
          </p:cNvPr>
          <p:cNvPicPr>
            <a:picLocks noChangeAspect="1"/>
          </p:cNvPicPr>
          <p:nvPr/>
        </p:nvPicPr>
        <p:blipFill rotWithShape="1">
          <a:blip r:embed="rId2"/>
          <a:srcRect l="19700" t="8139" r="15044" b="19412"/>
          <a:stretch/>
        </p:blipFill>
        <p:spPr>
          <a:xfrm>
            <a:off x="4860032" y="1268760"/>
            <a:ext cx="3816424" cy="3312368"/>
          </a:xfrm>
          <a:prstGeom prst="rect">
            <a:avLst/>
          </a:prstGeom>
        </p:spPr>
      </p:pic>
      <p:sp>
        <p:nvSpPr>
          <p:cNvPr id="7" name="Rectangle 6">
            <a:extLst>
              <a:ext uri="{FF2B5EF4-FFF2-40B4-BE49-F238E27FC236}">
                <a16:creationId xmlns:a16="http://schemas.microsoft.com/office/drawing/2014/main" id="{5F51B115-30AB-4BDF-B8ED-5AAD27435845}"/>
              </a:ext>
            </a:extLst>
          </p:cNvPr>
          <p:cNvSpPr/>
          <p:nvPr/>
        </p:nvSpPr>
        <p:spPr>
          <a:xfrm>
            <a:off x="4572000" y="4797152"/>
            <a:ext cx="4572000" cy="584775"/>
          </a:xfrm>
          <a:prstGeom prst="rect">
            <a:avLst/>
          </a:prstGeom>
        </p:spPr>
        <p:txBody>
          <a:bodyPr>
            <a:spAutoFit/>
          </a:bodyPr>
          <a:lstStyle/>
          <a:p>
            <a:r>
              <a:rPr lang="es-MX" sz="1600" dirty="0">
                <a:solidFill>
                  <a:srgbClr val="0000FF"/>
                </a:solidFill>
              </a:rPr>
              <a:t>http://americanhistory.si.edu/collections/search/</a:t>
            </a:r>
            <a:br>
              <a:rPr lang="es-MX" sz="1600" dirty="0">
                <a:solidFill>
                  <a:srgbClr val="0000FF"/>
                </a:solidFill>
              </a:rPr>
            </a:br>
            <a:r>
              <a:rPr lang="es-MX" sz="1600" dirty="0" err="1">
                <a:solidFill>
                  <a:srgbClr val="0000FF"/>
                </a:solidFill>
              </a:rPr>
              <a:t>object</a:t>
            </a:r>
            <a:r>
              <a:rPr lang="es-MX" sz="1600" dirty="0">
                <a:solidFill>
                  <a:srgbClr val="0000FF"/>
                </a:solidFill>
              </a:rPr>
              <a:t>/nmah_2947</a:t>
            </a:r>
          </a:p>
        </p:txBody>
      </p:sp>
    </p:spTree>
    <p:extLst>
      <p:ext uri="{BB962C8B-B14F-4D97-AF65-F5344CB8AC3E}">
        <p14:creationId xmlns:p14="http://schemas.microsoft.com/office/powerpoint/2010/main" val="3995595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CBB62-43FA-4D58-A703-9CECABB4732D}"/>
              </a:ext>
            </a:extLst>
          </p:cNvPr>
          <p:cNvPicPr>
            <a:picLocks noChangeAspect="1"/>
          </p:cNvPicPr>
          <p:nvPr/>
        </p:nvPicPr>
        <p:blipFill>
          <a:blip r:embed="rId2"/>
          <a:stretch>
            <a:fillRect/>
          </a:stretch>
        </p:blipFill>
        <p:spPr>
          <a:xfrm>
            <a:off x="850574" y="260648"/>
            <a:ext cx="7704856" cy="5769793"/>
          </a:xfrm>
          <a:prstGeom prst="rect">
            <a:avLst/>
          </a:prstGeom>
        </p:spPr>
      </p:pic>
      <p:sp>
        <p:nvSpPr>
          <p:cNvPr id="3" name="Rectangle 2">
            <a:extLst>
              <a:ext uri="{FF2B5EF4-FFF2-40B4-BE49-F238E27FC236}">
                <a16:creationId xmlns:a16="http://schemas.microsoft.com/office/drawing/2014/main" id="{424DEAB8-525E-4813-B527-AC168B586329}"/>
              </a:ext>
            </a:extLst>
          </p:cNvPr>
          <p:cNvSpPr/>
          <p:nvPr/>
        </p:nvSpPr>
        <p:spPr>
          <a:xfrm>
            <a:off x="125760" y="6237312"/>
            <a:ext cx="8892480" cy="400110"/>
          </a:xfrm>
          <a:prstGeom prst="rect">
            <a:avLst/>
          </a:prstGeom>
        </p:spPr>
        <p:txBody>
          <a:bodyPr wrap="square">
            <a:spAutoFit/>
          </a:bodyPr>
          <a:lstStyle/>
          <a:p>
            <a:pPr algn="r"/>
            <a:r>
              <a:rPr lang="es-MX" dirty="0">
                <a:solidFill>
                  <a:srgbClr val="0000FF"/>
                </a:solidFill>
              </a:rPr>
              <a:t>http://vintage-celluloid-collectibles.com/images/hyatt-billiard-balls.jpg</a:t>
            </a:r>
          </a:p>
        </p:txBody>
      </p:sp>
    </p:spTree>
    <p:extLst>
      <p:ext uri="{BB962C8B-B14F-4D97-AF65-F5344CB8AC3E}">
        <p14:creationId xmlns:p14="http://schemas.microsoft.com/office/powerpoint/2010/main" val="3058225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4" descr="gra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49500"/>
            <a:ext cx="4052887"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plasitico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349500"/>
            <a:ext cx="4211637"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766" name="Rectangle 6"/>
          <p:cNvSpPr>
            <a:spLocks noChangeArrowheads="1"/>
          </p:cNvSpPr>
          <p:nvPr/>
        </p:nvSpPr>
        <p:spPr bwMode="auto">
          <a:xfrm>
            <a:off x="323850" y="549275"/>
            <a:ext cx="8820150" cy="1311275"/>
          </a:xfrm>
          <a:prstGeom prst="rect">
            <a:avLst/>
          </a:prstGeom>
          <a:noFill/>
          <a:ln w="9525">
            <a:noFill/>
            <a:miter lim="800000"/>
            <a:headEnd/>
            <a:tailEnd/>
          </a:ln>
          <a:effectLst/>
        </p:spPr>
        <p:txBody>
          <a:bodyPr>
            <a:spAutoFit/>
          </a:bodyPr>
          <a:lstStyle/>
          <a:p>
            <a:pPr eaLnBrk="1" hangingPunct="1">
              <a:defRPr/>
            </a:pPr>
            <a:r>
              <a:rPr lang="es-MX" sz="4000" b="1" dirty="0">
                <a:solidFill>
                  <a:srgbClr val="0000FF"/>
                </a:solidFill>
              </a:rPr>
              <a:t>LOS POLÍMEROS:</a:t>
            </a:r>
            <a:br>
              <a:rPr lang="es-MX" sz="4000" b="1" dirty="0">
                <a:solidFill>
                  <a:srgbClr val="0000FF"/>
                </a:solidFill>
              </a:rPr>
            </a:br>
            <a:r>
              <a:rPr lang="es-MX" sz="4000" b="1" dirty="0">
                <a:solidFill>
                  <a:srgbClr val="0000FF"/>
                </a:solidFill>
              </a:rPr>
              <a:t>EL CUARTO REINO</a:t>
            </a:r>
            <a:endParaRPr lang="es-ES" sz="4000" b="1" dirty="0">
              <a:solidFill>
                <a:srgbClr val="0000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4"/>
          <p:cNvSpPr>
            <a:spLocks noChangeArrowheads="1"/>
          </p:cNvSpPr>
          <p:nvPr/>
        </p:nvSpPr>
        <p:spPr bwMode="auto">
          <a:xfrm>
            <a:off x="250825" y="170885"/>
            <a:ext cx="568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sz="2400">
                <a:solidFill>
                  <a:srgbClr val="0000FF"/>
                </a:solidFill>
              </a:rPr>
              <a:t>En el siglo XIX se buscó modificar a los coloides y a los polímeros naturales para formar nuevos materiales. En 1870, </a:t>
            </a:r>
            <a:r>
              <a:rPr lang="es-ES" altLang="es-MX" sz="2400" b="1">
                <a:solidFill>
                  <a:srgbClr val="0000FF"/>
                </a:solidFill>
              </a:rPr>
              <a:t>John Wesley Hyatt</a:t>
            </a:r>
            <a:r>
              <a:rPr lang="es-ES" altLang="es-MX" sz="2400">
                <a:solidFill>
                  <a:srgbClr val="0000FF"/>
                </a:solidFill>
              </a:rPr>
              <a:t> usó celulosa modificada químicamente para producir un nuevo producto que se conoce con el nombre de </a:t>
            </a:r>
            <a:r>
              <a:rPr lang="es-ES" altLang="es-MX" sz="2400" b="1">
                <a:solidFill>
                  <a:srgbClr val="0000FF"/>
                </a:solidFill>
              </a:rPr>
              <a:t>celuloide</a:t>
            </a:r>
            <a:r>
              <a:rPr lang="es-ES" altLang="es-MX" sz="2400">
                <a:solidFill>
                  <a:srgbClr val="0000FF"/>
                </a:solidFill>
              </a:rPr>
              <a:t>, </a:t>
            </a:r>
          </a:p>
        </p:txBody>
      </p:sp>
      <p:pic>
        <p:nvPicPr>
          <p:cNvPr id="147459" name="Picture 7" descr="hyat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6035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8"/>
          <p:cNvSpPr>
            <a:spLocks noChangeArrowheads="1"/>
          </p:cNvSpPr>
          <p:nvPr/>
        </p:nvSpPr>
        <p:spPr bwMode="auto">
          <a:xfrm>
            <a:off x="6588125" y="2781300"/>
            <a:ext cx="2300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a:solidFill>
                  <a:srgbClr val="0000FF"/>
                </a:solidFill>
              </a:rPr>
              <a:t>John Wesley Hyatt</a:t>
            </a:r>
          </a:p>
        </p:txBody>
      </p:sp>
      <p:pic>
        <p:nvPicPr>
          <p:cNvPr id="147461" name="Picture 10" descr="peines"/>
          <p:cNvPicPr>
            <a:picLocks noChangeAspect="1" noChangeArrowheads="1"/>
          </p:cNvPicPr>
          <p:nvPr/>
        </p:nvPicPr>
        <p:blipFill>
          <a:blip r:embed="rId4">
            <a:extLst>
              <a:ext uri="{28A0092B-C50C-407E-A947-70E740481C1C}">
                <a14:useLocalDpi xmlns:a14="http://schemas.microsoft.com/office/drawing/2010/main" val="0"/>
              </a:ext>
            </a:extLst>
          </a:blip>
          <a:srcRect t="26575"/>
          <a:stretch>
            <a:fillRect/>
          </a:stretch>
        </p:blipFill>
        <p:spPr bwMode="auto">
          <a:xfrm>
            <a:off x="3203575" y="4005263"/>
            <a:ext cx="33115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Rectangle 13"/>
          <p:cNvSpPr>
            <a:spLocks noChangeArrowheads="1"/>
          </p:cNvSpPr>
          <p:nvPr/>
        </p:nvSpPr>
        <p:spPr bwMode="auto">
          <a:xfrm>
            <a:off x="3059113" y="6165850"/>
            <a:ext cx="370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b="1">
                <a:solidFill>
                  <a:srgbClr val="0000FF"/>
                </a:solidFill>
              </a:rPr>
              <a:t>Celuloide, nitrato de celulosa</a:t>
            </a:r>
          </a:p>
        </p:txBody>
      </p:sp>
      <p:sp>
        <p:nvSpPr>
          <p:cNvPr id="147463" name="Rectangle 14"/>
          <p:cNvSpPr>
            <a:spLocks noChangeArrowheads="1"/>
          </p:cNvSpPr>
          <p:nvPr/>
        </p:nvSpPr>
        <p:spPr bwMode="auto">
          <a:xfrm>
            <a:off x="250825" y="3213100"/>
            <a:ext cx="8353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a:solidFill>
                  <a:srgbClr val="0000FF"/>
                </a:solidFill>
              </a:rPr>
              <a:t>Se utilizó para fabricar diversos productos como peines para el pelo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5" descr="cine-celulo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73463"/>
            <a:ext cx="3743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6"/>
          <p:cNvSpPr>
            <a:spLocks noChangeArrowheads="1"/>
          </p:cNvSpPr>
          <p:nvPr/>
        </p:nvSpPr>
        <p:spPr bwMode="auto">
          <a:xfrm>
            <a:off x="250825" y="476250"/>
            <a:ext cx="7423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3200">
                <a:solidFill>
                  <a:srgbClr val="0000FF"/>
                </a:solidFill>
              </a:rPr>
              <a:t>o bien para las películas del cine mudo. </a:t>
            </a:r>
          </a:p>
        </p:txBody>
      </p:sp>
      <p:pic>
        <p:nvPicPr>
          <p:cNvPr id="149508" name="Picture 7" descr="iStock_000003442118X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196975"/>
            <a:ext cx="55340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8"/>
          <p:cNvSpPr>
            <a:spLocks noChangeArrowheads="1"/>
          </p:cNvSpPr>
          <p:nvPr/>
        </p:nvSpPr>
        <p:spPr bwMode="auto">
          <a:xfrm>
            <a:off x="4643438" y="4221163"/>
            <a:ext cx="4284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3200" b="1">
                <a:solidFill>
                  <a:srgbClr val="0000FF"/>
                </a:solidFill>
              </a:rPr>
              <a:t>Celuloide:</a:t>
            </a:r>
          </a:p>
          <a:p>
            <a:pPr eaLnBrk="1" hangingPunct="1"/>
            <a:r>
              <a:rPr lang="es-ES" altLang="es-MX" sz="3200" b="1">
                <a:solidFill>
                  <a:srgbClr val="0000FF"/>
                </a:solidFill>
              </a:rPr>
              <a:t> nitrato de celulosa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0825" y="1120775"/>
            <a:ext cx="87137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latin typeface="Tahoma" pitchFamily="34" charset="0"/>
              </a:rPr>
              <a:t>La </a:t>
            </a:r>
            <a:r>
              <a:rPr lang="es-ES" altLang="es-MX" sz="2400" b="1">
                <a:solidFill>
                  <a:srgbClr val="0000FF"/>
                </a:solidFill>
              </a:rPr>
              <a:t>celulosa</a:t>
            </a:r>
            <a:r>
              <a:rPr lang="es-ES" altLang="es-MX">
                <a:solidFill>
                  <a:srgbClr val="0000FF"/>
                </a:solidFill>
              </a:rPr>
              <a:t> </a:t>
            </a:r>
            <a:r>
              <a:rPr lang="es-ES" altLang="es-MX" b="1">
                <a:solidFill>
                  <a:srgbClr val="0000FF"/>
                </a:solidFill>
                <a:latin typeface="Tahoma" pitchFamily="34" charset="0"/>
              </a:rPr>
              <a:t>ocupa un lugar importante en la historia de los polímeros porque fue utilizada para hacer algunos de los primeros polímeros sintéticos, tales como el </a:t>
            </a:r>
            <a:r>
              <a:rPr lang="es-ES" altLang="es-MX" sz="2400" b="1">
                <a:solidFill>
                  <a:srgbClr val="0000FF"/>
                </a:solidFill>
                <a:latin typeface="Tahoma" pitchFamily="34" charset="0"/>
              </a:rPr>
              <a:t>nitrato de celulosa (rayón) y acetato de celulosa</a:t>
            </a:r>
            <a:endParaRPr lang="es-ES" altLang="es-MX" b="1">
              <a:solidFill>
                <a:srgbClr val="0000FF"/>
              </a:solidFill>
              <a:latin typeface="Tahoma" pitchFamily="34" charset="0"/>
            </a:endParaRPr>
          </a:p>
        </p:txBody>
      </p:sp>
      <p:pic>
        <p:nvPicPr>
          <p:cNvPr id="66563" name="Picture 3" descr="peliculas%20ho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97200"/>
            <a:ext cx="4445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trans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997200"/>
            <a:ext cx="395128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6"/>
          <p:cNvSpPr>
            <a:spLocks noChangeArrowheads="1"/>
          </p:cNvSpPr>
          <p:nvPr/>
        </p:nvSpPr>
        <p:spPr bwMode="auto">
          <a:xfrm>
            <a:off x="323850" y="260350"/>
            <a:ext cx="2822575" cy="57943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altLang="es-MX" sz="3200" b="1">
                <a:solidFill>
                  <a:srgbClr val="0000FF"/>
                </a:solidFill>
              </a:rPr>
              <a:t>Polisacáridos</a:t>
            </a:r>
            <a:endParaRPr lang="es-ES" altLang="es-MX" sz="3200" b="1">
              <a:solidFill>
                <a:srgbClr val="0000FF"/>
              </a:solidFill>
            </a:endParaRPr>
          </a:p>
        </p:txBody>
      </p:sp>
      <p:sp>
        <p:nvSpPr>
          <p:cNvPr id="66566" name="6 CuadroTexto"/>
          <p:cNvSpPr txBox="1">
            <a:spLocks noChangeArrowheads="1"/>
          </p:cNvSpPr>
          <p:nvPr/>
        </p:nvSpPr>
        <p:spPr bwMode="auto">
          <a:xfrm>
            <a:off x="3556000" y="196850"/>
            <a:ext cx="3003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4000" b="1">
                <a:solidFill>
                  <a:srgbClr val="0000FF"/>
                </a:solidFill>
                <a:latin typeface="Arial" pitchFamily="34" charset="0"/>
              </a:rPr>
              <a:t>CELULOSA</a:t>
            </a:r>
          </a:p>
        </p:txBody>
      </p:sp>
    </p:spTree>
    <p:extLst>
      <p:ext uri="{BB962C8B-B14F-4D97-AF65-F5344CB8AC3E}">
        <p14:creationId xmlns:p14="http://schemas.microsoft.com/office/powerpoint/2010/main" val="2972282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4" name="Picture 5" descr="French16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2708275"/>
            <a:ext cx="34734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6" descr="march-08-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708275"/>
            <a:ext cx="28098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7"/>
          <p:cNvSpPr txBox="1">
            <a:spLocks noChangeArrowheads="1"/>
          </p:cNvSpPr>
          <p:nvPr/>
        </p:nvSpPr>
        <p:spPr bwMode="auto">
          <a:xfrm>
            <a:off x="323850" y="188913"/>
            <a:ext cx="671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solidFill>
                  <a:srgbClr val="0000FF"/>
                </a:solidFill>
                <a:latin typeface="Arial" pitchFamily="34" charset="0"/>
              </a:rPr>
              <a:t>Hilado de fibras de algodón para formar el hilo de algodón</a:t>
            </a:r>
            <a:endParaRPr lang="es-ES" altLang="es-MX" sz="2000">
              <a:solidFill>
                <a:srgbClr val="0000FF"/>
              </a:solidFill>
              <a:latin typeface="Arial" pitchFamily="34" charset="0"/>
            </a:endParaRPr>
          </a:p>
        </p:txBody>
      </p:sp>
      <p:pic>
        <p:nvPicPr>
          <p:cNvPr id="151557" name="Picture 6" descr="http://www.agrobio.org/bfiles/art_imgart-7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782638"/>
            <a:ext cx="2616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7" descr="ChardonnetHilaireT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936625"/>
            <a:ext cx="20161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8"/>
          <p:cNvSpPr>
            <a:spLocks noChangeArrowheads="1"/>
          </p:cNvSpPr>
          <p:nvPr/>
        </p:nvSpPr>
        <p:spPr bwMode="auto">
          <a:xfrm>
            <a:off x="1331913" y="4797425"/>
            <a:ext cx="6696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a:solidFill>
                  <a:srgbClr val="0000FF"/>
                </a:solidFill>
              </a:rPr>
              <a:t>Comercializó la primera fibra textil sintética, al hilar hilos de nitrato de celulosa para formar una fibra artificial, que se conoce como rayón o seda de </a:t>
            </a:r>
            <a:r>
              <a:rPr lang="es-ES" altLang="es-MX" b="1">
                <a:solidFill>
                  <a:srgbClr val="0000FF"/>
                </a:solidFill>
              </a:rPr>
              <a:t>Chardonnet</a:t>
            </a:r>
            <a:endParaRPr lang="es-ES" altLang="es-MX">
              <a:solidFill>
                <a:srgbClr val="0000FF"/>
              </a:solidFill>
            </a:endParaRPr>
          </a:p>
        </p:txBody>
      </p:sp>
      <p:sp>
        <p:nvSpPr>
          <p:cNvPr id="153604" name="Text Box 11"/>
          <p:cNvSpPr txBox="1">
            <a:spLocks noChangeArrowheads="1"/>
          </p:cNvSpPr>
          <p:nvPr/>
        </p:nvSpPr>
        <p:spPr bwMode="auto">
          <a:xfrm>
            <a:off x="303213" y="423863"/>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b="1">
                <a:solidFill>
                  <a:srgbClr val="0000FF"/>
                </a:solidFill>
                <a:latin typeface="Arial" pitchFamily="34" charset="0"/>
              </a:rPr>
              <a:t>En 1890:</a:t>
            </a:r>
            <a:endParaRPr lang="es-ES" altLang="es-MX" sz="2400" b="1">
              <a:solidFill>
                <a:srgbClr val="0000FF"/>
              </a:solidFill>
              <a:latin typeface="Arial" pitchFamily="34" charset="0"/>
            </a:endParaRPr>
          </a:p>
        </p:txBody>
      </p:sp>
      <p:sp>
        <p:nvSpPr>
          <p:cNvPr id="153605" name="Rectangle 12"/>
          <p:cNvSpPr>
            <a:spLocks noChangeArrowheads="1"/>
          </p:cNvSpPr>
          <p:nvPr/>
        </p:nvSpPr>
        <p:spPr bwMode="auto">
          <a:xfrm>
            <a:off x="2747963" y="3573463"/>
            <a:ext cx="3863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s-ES" altLang="es-MX" b="1">
                <a:solidFill>
                  <a:srgbClr val="0000FF"/>
                </a:solidFill>
              </a:rPr>
              <a:t>Louis-Marie-Hilaire Bernigaud,</a:t>
            </a:r>
          </a:p>
          <a:p>
            <a:pPr algn="ctr" eaLnBrk="1" hangingPunct="1"/>
            <a:r>
              <a:rPr lang="es-ES" altLang="es-MX" b="1">
                <a:solidFill>
                  <a:srgbClr val="0000FF"/>
                </a:solidFill>
              </a:rPr>
              <a:t>Conde de Chardonnet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5" descr="003945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34575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6"/>
          <p:cNvSpPr>
            <a:spLocks noChangeArrowheads="1"/>
          </p:cNvSpPr>
          <p:nvPr/>
        </p:nvSpPr>
        <p:spPr bwMode="auto">
          <a:xfrm>
            <a:off x="3635375" y="1700213"/>
            <a:ext cx="5329238" cy="2530475"/>
          </a:xfrm>
          <a:prstGeom prst="rect">
            <a:avLst/>
          </a:prstGeom>
          <a:solidFill>
            <a:schemeClr val="tx1"/>
          </a:solidFill>
          <a:ln>
            <a:noFill/>
          </a:ln>
          <a:extLst/>
        </p:spPr>
        <p:txBody>
          <a:bodyPr anchor="ctr">
            <a:spAutoFit/>
          </a:bodyPr>
          <a:lstStyle/>
          <a:p>
            <a:pPr algn="just" eaLnBrk="1" hangingPunct="1"/>
            <a:r>
              <a:rPr lang="es-ES" altLang="es-MX" b="1">
                <a:solidFill>
                  <a:srgbClr val="0000FF"/>
                </a:solidFill>
              </a:rPr>
              <a:t>Obtuvo una patente en 1884 por una fibra que obtuvo por un proceso de extrusión de nitrato de  celulosa a través de capilares muy finos, controlando la inflamabilidad del compuesto </a:t>
            </a:r>
          </a:p>
          <a:p>
            <a:pPr algn="just" eaLnBrk="1" hangingPunct="1"/>
            <a:r>
              <a:rPr lang="es-ES" altLang="es-MX" b="1">
                <a:solidFill>
                  <a:srgbClr val="0000FF"/>
                </a:solidFill>
              </a:rPr>
              <a:t>En la Exposición de Paris de 1889 mostró por primera vez diferentes productos hechos a base de rayón.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7698" name="Object 5"/>
          <p:cNvGraphicFramePr>
            <a:graphicFrameLocks noChangeAspect="1"/>
          </p:cNvGraphicFramePr>
          <p:nvPr/>
        </p:nvGraphicFramePr>
        <p:xfrm>
          <a:off x="552450" y="692150"/>
          <a:ext cx="8135938" cy="1655763"/>
        </p:xfrm>
        <a:graphic>
          <a:graphicData uri="http://schemas.openxmlformats.org/presentationml/2006/ole">
            <mc:AlternateContent xmlns:mc="http://schemas.openxmlformats.org/markup-compatibility/2006">
              <mc:Choice xmlns:v="urn:schemas-microsoft-com:vml" Requires="v">
                <p:oleObj spid="_x0000_s157930" name="CS ChemDraw Drawing" r:id="rId3" imgW="5952373" imgH="1210891" progId="ChemDraw.Document.6.0">
                  <p:embed/>
                </p:oleObj>
              </mc:Choice>
              <mc:Fallback>
                <p:oleObj name="CS ChemDraw Drawing" r:id="rId3" imgW="5952373" imgH="1210891"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692150"/>
                        <a:ext cx="8135938" cy="165576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7699" name="Object 6"/>
          <p:cNvGraphicFramePr>
            <a:graphicFrameLocks noChangeAspect="1"/>
          </p:cNvGraphicFramePr>
          <p:nvPr/>
        </p:nvGraphicFramePr>
        <p:xfrm>
          <a:off x="479425" y="3789363"/>
          <a:ext cx="8208963" cy="2317750"/>
        </p:xfrm>
        <a:graphic>
          <a:graphicData uri="http://schemas.openxmlformats.org/presentationml/2006/ole">
            <mc:AlternateContent xmlns:mc="http://schemas.openxmlformats.org/markup-compatibility/2006">
              <mc:Choice xmlns:v="urn:schemas-microsoft-com:vml" Requires="v">
                <p:oleObj spid="_x0000_s157931" name="CS ChemDraw Drawing" r:id="rId5" imgW="5953820" imgH="1680509" progId="ChemDraw.Document.6.0">
                  <p:embed/>
                </p:oleObj>
              </mc:Choice>
              <mc:Fallback>
                <p:oleObj name="CS ChemDraw Drawing" r:id="rId5" imgW="5953820" imgH="1680509" progId="ChemDraw.Document.6.0">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3789363"/>
                        <a:ext cx="8208963" cy="23177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 name="Conector recto de flecha 3"/>
          <p:cNvCxnSpPr/>
          <p:nvPr/>
        </p:nvCxnSpPr>
        <p:spPr>
          <a:xfrm>
            <a:off x="4584700" y="2674938"/>
            <a:ext cx="0" cy="7921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157701" name="Objeto 5"/>
          <p:cNvGraphicFramePr>
            <a:graphicFrameLocks noChangeAspect="1"/>
          </p:cNvGraphicFramePr>
          <p:nvPr>
            <p:extLst>
              <p:ext uri="{D42A27DB-BD31-4B8C-83A1-F6EECF244321}">
                <p14:modId xmlns:p14="http://schemas.microsoft.com/office/powerpoint/2010/main" val="2858542794"/>
              </p:ext>
            </p:extLst>
          </p:nvPr>
        </p:nvGraphicFramePr>
        <p:xfrm>
          <a:off x="4788024" y="2686993"/>
          <a:ext cx="1008062" cy="633413"/>
        </p:xfrm>
        <a:graphic>
          <a:graphicData uri="http://schemas.openxmlformats.org/presentationml/2006/ole">
            <mc:AlternateContent xmlns:mc="http://schemas.openxmlformats.org/markup-compatibility/2006">
              <mc:Choice xmlns:v="urn:schemas-microsoft-com:vml" Requires="v">
                <p:oleObj spid="_x0000_s157932" name="CS ChemDraw Drawing" r:id="rId7" imgW="679436" imgH="426508" progId="ChemDraw.Document.6.0">
                  <p:embed/>
                </p:oleObj>
              </mc:Choice>
              <mc:Fallback>
                <p:oleObj name="CS ChemDraw Drawing" r:id="rId7" imgW="679436" imgH="426508" progId="ChemDraw.Document.6.0">
                  <p:embed/>
                  <p:pic>
                    <p:nvPicPr>
                      <p:cNvPr id="0" name="Objeto 5"/>
                      <p:cNvPicPr>
                        <a:picLocks noChangeAspect="1" noChangeArrowheads="1"/>
                      </p:cNvPicPr>
                      <p:nvPr/>
                    </p:nvPicPr>
                    <p:blipFill>
                      <a:blip r:embed="rId8"/>
                      <a:srcRect/>
                      <a:stretch>
                        <a:fillRect/>
                      </a:stretch>
                    </p:blipFill>
                    <p:spPr bwMode="auto">
                      <a:xfrm>
                        <a:off x="4788024" y="2686993"/>
                        <a:ext cx="1008062" cy="633413"/>
                      </a:xfrm>
                      <a:prstGeom prst="rect">
                        <a:avLst/>
                      </a:prstGeom>
                      <a:solidFill>
                        <a:schemeClr val="tx1"/>
                      </a:solidFill>
                      <a:ln>
                        <a:noFill/>
                      </a:ln>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ángulo 1"/>
          <p:cNvSpPr>
            <a:spLocks noChangeArrowheads="1"/>
          </p:cNvSpPr>
          <p:nvPr/>
        </p:nvSpPr>
        <p:spPr bwMode="auto">
          <a:xfrm>
            <a:off x="395288" y="54927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altLang="es-MX">
                <a:solidFill>
                  <a:srgbClr val="0000FF"/>
                </a:solidFill>
              </a:rPr>
              <a:t>El </a:t>
            </a:r>
            <a:r>
              <a:rPr lang="es-MX" altLang="es-MX" b="1">
                <a:solidFill>
                  <a:srgbClr val="0000FF"/>
                </a:solidFill>
              </a:rPr>
              <a:t>acetato de celulosa</a:t>
            </a:r>
            <a:r>
              <a:rPr lang="es-MX" altLang="es-MX">
                <a:solidFill>
                  <a:srgbClr val="0000FF"/>
                </a:solidFill>
              </a:rPr>
              <a:t> (también conocido como zyl, zylonita, Cellon y Rodoid), fue elaborado por primera vez en 1865 </a:t>
            </a:r>
          </a:p>
        </p:txBody>
      </p:sp>
      <p:pic>
        <p:nvPicPr>
          <p:cNvPr id="158723" name="Picture 2" descr="http://www.omegaperu.com.pe/images/galeria/advantec/cell-acetate_p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257300"/>
            <a:ext cx="2376487"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http://www.opticosweb.com.ar/assets/images/Notas/Imagen%20principal-acet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657600"/>
            <a:ext cx="23939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6" descr="http://2.bp.blogspot.com/-V_qa16zGLKw/TjKw4jcPV0I/AAAAAAAAAzI/lbyNxwW1_TI/s1600/0e772ace3e67a7cea73f02e2fcce753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450" y="4076700"/>
            <a:ext cx="21240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8" descr="https://farm4.staticflickr.com/3894/14491429660_85ea706c0d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373688"/>
            <a:ext cx="226536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Rectángulo 3"/>
          <p:cNvSpPr>
            <a:spLocks noChangeArrowheads="1"/>
          </p:cNvSpPr>
          <p:nvPr/>
        </p:nvSpPr>
        <p:spPr bwMode="auto">
          <a:xfrm>
            <a:off x="6062663" y="3903663"/>
            <a:ext cx="2757809"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s-MX" altLang="es-MX" dirty="0">
                <a:solidFill>
                  <a:srgbClr val="0000FF"/>
                </a:solidFill>
              </a:rPr>
              <a:t>Otros usos:</a:t>
            </a:r>
          </a:p>
          <a:p>
            <a:pPr marL="342900" indent="-342900">
              <a:buFont typeface="Arial" pitchFamily="34" charset="0"/>
              <a:buChar char="•"/>
              <a:defRPr/>
            </a:pPr>
            <a:r>
              <a:rPr lang="es-MX" altLang="es-MX" dirty="0">
                <a:solidFill>
                  <a:srgbClr val="0000FF"/>
                </a:solidFill>
              </a:rPr>
              <a:t>Adhesivos</a:t>
            </a:r>
          </a:p>
          <a:p>
            <a:pPr marL="342900" indent="-342900">
              <a:buFont typeface="Arial" pitchFamily="34" charset="0"/>
              <a:buChar char="•"/>
              <a:defRPr/>
            </a:pPr>
            <a:r>
              <a:rPr lang="es-MX" altLang="es-MX" dirty="0">
                <a:solidFill>
                  <a:srgbClr val="0000FF"/>
                </a:solidFill>
              </a:rPr>
              <a:t>Explosivos</a:t>
            </a:r>
          </a:p>
          <a:p>
            <a:pPr marL="342900" indent="-342900">
              <a:buFont typeface="Arial" pitchFamily="34" charset="0"/>
              <a:buChar char="•"/>
              <a:defRPr/>
            </a:pPr>
            <a:r>
              <a:rPr lang="es-MX" altLang="es-MX" dirty="0">
                <a:solidFill>
                  <a:srgbClr val="0000FF"/>
                </a:solidFill>
              </a:rPr>
              <a:t>Fibra textil</a:t>
            </a:r>
          </a:p>
          <a:p>
            <a:pPr marL="342900" indent="-342900">
              <a:buFont typeface="Arial" pitchFamily="34" charset="0"/>
              <a:buChar char="•"/>
              <a:defRPr/>
            </a:pPr>
            <a:r>
              <a:rPr lang="es-MX" altLang="es-MX" dirty="0">
                <a:solidFill>
                  <a:srgbClr val="0000FF"/>
                </a:solidFill>
              </a:rPr>
              <a:t>Filtros de cigarrillos</a:t>
            </a:r>
          </a:p>
          <a:p>
            <a:pPr marL="342900" indent="-342900">
              <a:buFont typeface="Arial" pitchFamily="34" charset="0"/>
              <a:buChar char="•"/>
              <a:defRPr/>
            </a:pPr>
            <a:r>
              <a:rPr lang="es-MX" altLang="es-MX" dirty="0">
                <a:solidFill>
                  <a:srgbClr val="0000FF"/>
                </a:solidFill>
              </a:rPr>
              <a:t>Barajas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468313" y="1773238"/>
            <a:ext cx="828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7200">
                <a:solidFill>
                  <a:srgbClr val="0000FF"/>
                </a:solidFill>
                <a:latin typeface="Arial" pitchFamily="34" charset="0"/>
              </a:rPr>
              <a:t>POLÍMEROS SINTÉTICOS</a:t>
            </a:r>
            <a:endParaRPr lang="es-ES" altLang="es-MX" sz="7200">
              <a:solidFill>
                <a:srgbClr val="0000FF"/>
              </a:solidFill>
              <a:latin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770" name="Picture 2" descr="functional group: monomers and polymers"/>
          <p:cNvPicPr>
            <a:picLocks noChangeAspect="1" noChangeArrowheads="1"/>
          </p:cNvPicPr>
          <p:nvPr/>
        </p:nvPicPr>
        <p:blipFill rotWithShape="1">
          <a:blip r:embed="rId2">
            <a:extLst>
              <a:ext uri="{28A0092B-C50C-407E-A947-70E740481C1C}">
                <a14:useLocalDpi xmlns:a14="http://schemas.microsoft.com/office/drawing/2010/main" val="0"/>
              </a:ext>
            </a:extLst>
          </a:blip>
          <a:srcRect t="1" b="10890"/>
          <a:stretch/>
        </p:blipFill>
        <p:spPr bwMode="auto">
          <a:xfrm>
            <a:off x="-30163" y="692150"/>
            <a:ext cx="9174163" cy="449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0" y="692150"/>
            <a:ext cx="5567363" cy="400050"/>
          </a:xfrm>
          <a:prstGeom prst="rect">
            <a:avLst/>
          </a:prstGeom>
          <a:solidFill>
            <a:schemeClr val="tx1"/>
          </a:solidFill>
        </p:spPr>
        <p:txBody>
          <a:bodyPr wrap="none">
            <a:spAutoFit/>
          </a:bodyPr>
          <a:lstStyle/>
          <a:p>
            <a:pPr eaLnBrk="1" hangingPunct="1">
              <a:defRPr/>
            </a:pPr>
            <a:r>
              <a:rPr lang="es-MX" dirty="0">
                <a:solidFill>
                  <a:srgbClr val="0000FF"/>
                </a:solidFill>
              </a:rPr>
              <a:t>Grupos funcionales en monómeros y polímeros</a:t>
            </a:r>
          </a:p>
        </p:txBody>
      </p:sp>
      <p:sp>
        <p:nvSpPr>
          <p:cNvPr id="4" name="3 CuadroTexto"/>
          <p:cNvSpPr txBox="1"/>
          <p:nvPr/>
        </p:nvSpPr>
        <p:spPr>
          <a:xfrm>
            <a:off x="587375" y="1200150"/>
            <a:ext cx="912813" cy="400050"/>
          </a:xfrm>
          <a:prstGeom prst="rect">
            <a:avLst/>
          </a:prstGeom>
          <a:solidFill>
            <a:schemeClr val="tx1"/>
          </a:solidFill>
        </p:spPr>
        <p:txBody>
          <a:bodyPr wrap="none">
            <a:spAutoFit/>
          </a:bodyPr>
          <a:lstStyle/>
          <a:p>
            <a:pPr eaLnBrk="1" hangingPunct="1">
              <a:defRPr/>
            </a:pPr>
            <a:r>
              <a:rPr lang="es-MX" dirty="0">
                <a:solidFill>
                  <a:srgbClr val="0000FF"/>
                </a:solidFill>
              </a:rPr>
              <a:t>Amina</a:t>
            </a:r>
          </a:p>
        </p:txBody>
      </p:sp>
      <p:sp>
        <p:nvSpPr>
          <p:cNvPr id="5" name="4 CuadroTexto"/>
          <p:cNvSpPr txBox="1"/>
          <p:nvPr/>
        </p:nvSpPr>
        <p:spPr>
          <a:xfrm>
            <a:off x="2195513" y="1189038"/>
            <a:ext cx="2124075" cy="400050"/>
          </a:xfrm>
          <a:prstGeom prst="rect">
            <a:avLst/>
          </a:prstGeom>
          <a:solidFill>
            <a:schemeClr val="tx1"/>
          </a:solidFill>
        </p:spPr>
        <p:txBody>
          <a:bodyPr wrap="none">
            <a:spAutoFit/>
          </a:bodyPr>
          <a:lstStyle/>
          <a:p>
            <a:pPr eaLnBrk="1" hangingPunct="1">
              <a:defRPr/>
            </a:pPr>
            <a:r>
              <a:rPr lang="es-MX" dirty="0">
                <a:solidFill>
                  <a:srgbClr val="0000FF"/>
                </a:solidFill>
              </a:rPr>
              <a:t>Ácido carboxílico</a:t>
            </a:r>
          </a:p>
        </p:txBody>
      </p:sp>
      <p:sp>
        <p:nvSpPr>
          <p:cNvPr id="6" name="5 CuadroTexto"/>
          <p:cNvSpPr txBox="1"/>
          <p:nvPr/>
        </p:nvSpPr>
        <p:spPr>
          <a:xfrm>
            <a:off x="4840288" y="1200150"/>
            <a:ext cx="1454150" cy="400050"/>
          </a:xfrm>
          <a:prstGeom prst="rect">
            <a:avLst/>
          </a:prstGeom>
          <a:solidFill>
            <a:schemeClr val="tx1"/>
          </a:solidFill>
        </p:spPr>
        <p:txBody>
          <a:bodyPr>
            <a:spAutoFit/>
          </a:bodyPr>
          <a:lstStyle/>
          <a:p>
            <a:pPr algn="ctr" eaLnBrk="1" hangingPunct="1">
              <a:defRPr/>
            </a:pPr>
            <a:r>
              <a:rPr lang="es-MX" dirty="0">
                <a:solidFill>
                  <a:srgbClr val="0000FF"/>
                </a:solidFill>
              </a:rPr>
              <a:t>Alcohol</a:t>
            </a:r>
          </a:p>
        </p:txBody>
      </p:sp>
      <p:sp>
        <p:nvSpPr>
          <p:cNvPr id="7" name="6 CuadroTexto"/>
          <p:cNvSpPr txBox="1"/>
          <p:nvPr/>
        </p:nvSpPr>
        <p:spPr>
          <a:xfrm>
            <a:off x="7207533" y="1203325"/>
            <a:ext cx="1454150" cy="400050"/>
          </a:xfrm>
          <a:prstGeom prst="rect">
            <a:avLst/>
          </a:prstGeom>
          <a:solidFill>
            <a:schemeClr val="tx1"/>
          </a:solidFill>
        </p:spPr>
        <p:txBody>
          <a:bodyPr>
            <a:spAutoFit/>
          </a:bodyPr>
          <a:lstStyle/>
          <a:p>
            <a:pPr algn="ctr" eaLnBrk="1" hangingPunct="1">
              <a:defRPr/>
            </a:pPr>
            <a:r>
              <a:rPr lang="es-MX" dirty="0" err="1">
                <a:solidFill>
                  <a:srgbClr val="0000FF"/>
                </a:solidFill>
              </a:rPr>
              <a:t>Isocianato</a:t>
            </a:r>
            <a:endParaRPr lang="es-MX" dirty="0">
              <a:solidFill>
                <a:srgbClr val="0000FF"/>
              </a:solidFill>
            </a:endParaRPr>
          </a:p>
        </p:txBody>
      </p:sp>
      <p:sp>
        <p:nvSpPr>
          <p:cNvPr id="8" name="7 CuadroTexto"/>
          <p:cNvSpPr txBox="1"/>
          <p:nvPr/>
        </p:nvSpPr>
        <p:spPr>
          <a:xfrm>
            <a:off x="5739010" y="5189190"/>
            <a:ext cx="3404990" cy="400050"/>
          </a:xfrm>
          <a:prstGeom prst="rect">
            <a:avLst/>
          </a:prstGeom>
          <a:solidFill>
            <a:schemeClr val="tx1"/>
          </a:solidFill>
        </p:spPr>
        <p:txBody>
          <a:bodyPr wrap="square">
            <a:spAutoFit/>
          </a:bodyPr>
          <a:lstStyle/>
          <a:p>
            <a:pPr algn="ctr" eaLnBrk="1" hangingPunct="1">
              <a:defRPr/>
            </a:pPr>
            <a:r>
              <a:rPr lang="es-MX" b="1" dirty="0" err="1">
                <a:solidFill>
                  <a:srgbClr val="0000FF"/>
                </a:solidFill>
              </a:rPr>
              <a:t>Carbamato</a:t>
            </a:r>
            <a:r>
              <a:rPr lang="es-MX" b="1" dirty="0">
                <a:solidFill>
                  <a:srgbClr val="0000FF"/>
                </a:solidFill>
              </a:rPr>
              <a:t> (uretano)</a:t>
            </a:r>
          </a:p>
        </p:txBody>
      </p:sp>
      <p:sp>
        <p:nvSpPr>
          <p:cNvPr id="9" name="8 CuadroTexto"/>
          <p:cNvSpPr txBox="1"/>
          <p:nvPr/>
        </p:nvSpPr>
        <p:spPr>
          <a:xfrm>
            <a:off x="2887663" y="5189190"/>
            <a:ext cx="2865437" cy="400050"/>
          </a:xfrm>
          <a:prstGeom prst="rect">
            <a:avLst/>
          </a:prstGeom>
          <a:solidFill>
            <a:schemeClr val="tx1"/>
          </a:solidFill>
        </p:spPr>
        <p:txBody>
          <a:bodyPr>
            <a:spAutoFit/>
          </a:bodyPr>
          <a:lstStyle/>
          <a:p>
            <a:pPr algn="ctr" eaLnBrk="1" hangingPunct="1">
              <a:defRPr/>
            </a:pPr>
            <a:r>
              <a:rPr lang="es-MX" b="1" dirty="0">
                <a:solidFill>
                  <a:srgbClr val="0000FF"/>
                </a:solidFill>
              </a:rPr>
              <a:t>Éster</a:t>
            </a:r>
          </a:p>
        </p:txBody>
      </p:sp>
      <p:sp>
        <p:nvSpPr>
          <p:cNvPr id="10" name="9 CuadroTexto"/>
          <p:cNvSpPr txBox="1"/>
          <p:nvPr/>
        </p:nvSpPr>
        <p:spPr>
          <a:xfrm>
            <a:off x="0" y="5189190"/>
            <a:ext cx="3417888" cy="400050"/>
          </a:xfrm>
          <a:prstGeom prst="rect">
            <a:avLst/>
          </a:prstGeom>
          <a:solidFill>
            <a:schemeClr val="tx1"/>
          </a:solidFill>
        </p:spPr>
        <p:txBody>
          <a:bodyPr wrap="square">
            <a:spAutoFit/>
          </a:bodyPr>
          <a:lstStyle/>
          <a:p>
            <a:pPr algn="ctr" eaLnBrk="1" hangingPunct="1">
              <a:defRPr/>
            </a:pPr>
            <a:r>
              <a:rPr lang="es-MX" b="1" dirty="0">
                <a:solidFill>
                  <a:srgbClr val="0000FF"/>
                </a:solidFill>
              </a:rPr>
              <a:t>Amida</a:t>
            </a:r>
          </a:p>
        </p:txBody>
      </p:sp>
      <p:cxnSp>
        <p:nvCxnSpPr>
          <p:cNvPr id="11" name="Conector recto 10"/>
          <p:cNvCxnSpPr/>
          <p:nvPr/>
        </p:nvCxnSpPr>
        <p:spPr>
          <a:xfrm>
            <a:off x="2627313" y="4770438"/>
            <a:ext cx="26035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5148263" y="4770438"/>
            <a:ext cx="2603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2 CuadroTexto"/>
          <p:cNvSpPr txBox="1"/>
          <p:nvPr/>
        </p:nvSpPr>
        <p:spPr>
          <a:xfrm>
            <a:off x="7490256" y="4509120"/>
            <a:ext cx="444352" cy="523220"/>
          </a:xfrm>
          <a:prstGeom prst="rect">
            <a:avLst/>
          </a:prstGeom>
          <a:solidFill>
            <a:srgbClr val="FFCC00"/>
          </a:solidFill>
        </p:spPr>
        <p:txBody>
          <a:bodyPr wrap="none" rtlCol="0">
            <a:spAutoFit/>
          </a:bodyPr>
          <a:lstStyle/>
          <a:p>
            <a:r>
              <a:rPr lang="es-MX" sz="2700" dirty="0">
                <a:solidFill>
                  <a:schemeClr val="bg2"/>
                </a:solidFill>
              </a:rPr>
              <a:t>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50825" y="908050"/>
            <a:ext cx="8642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s-MX" sz="3200">
                <a:solidFill>
                  <a:srgbClr val="0000FF"/>
                </a:solidFill>
              </a:rPr>
              <a:t>Hay polímeros naturales y polímeros sintéticos</a:t>
            </a:r>
            <a:endParaRPr lang="es-ES" altLang="es-MX" sz="3200">
              <a:solidFill>
                <a:srgbClr val="0000FF"/>
              </a:solidFill>
            </a:endParaRPr>
          </a:p>
        </p:txBody>
      </p:sp>
      <p:sp>
        <p:nvSpPr>
          <p:cNvPr id="27651" name="Rectangle 5"/>
          <p:cNvSpPr>
            <a:spLocks noChangeArrowheads="1"/>
          </p:cNvSpPr>
          <p:nvPr/>
        </p:nvSpPr>
        <p:spPr bwMode="auto">
          <a:xfrm>
            <a:off x="468313" y="3259138"/>
            <a:ext cx="2898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s-MX" sz="2800" dirty="0" err="1">
                <a:solidFill>
                  <a:srgbClr val="0000FF"/>
                </a:solidFill>
              </a:rPr>
              <a:t>Deriva</a:t>
            </a:r>
            <a:r>
              <a:rPr lang="en-US" altLang="es-MX" sz="2800" dirty="0">
                <a:solidFill>
                  <a:srgbClr val="0000FF"/>
                </a:solidFill>
              </a:rPr>
              <a:t> de </a:t>
            </a:r>
            <a:r>
              <a:rPr lang="en-US" altLang="es-MX" sz="2800" dirty="0" err="1">
                <a:solidFill>
                  <a:srgbClr val="0000FF"/>
                </a:solidFill>
              </a:rPr>
              <a:t>griego</a:t>
            </a:r>
            <a:r>
              <a:rPr lang="en-US" altLang="es-MX" sz="2800" dirty="0">
                <a:solidFill>
                  <a:srgbClr val="0000FF"/>
                </a:solidFill>
              </a:rPr>
              <a:t>:</a:t>
            </a:r>
            <a:endParaRPr lang="es-ES" altLang="es-MX" sz="2800" dirty="0">
              <a:solidFill>
                <a:srgbClr val="0000FF"/>
              </a:solidFill>
            </a:endParaRPr>
          </a:p>
        </p:txBody>
      </p:sp>
      <p:sp>
        <p:nvSpPr>
          <p:cNvPr id="27652" name="Rectangle 6"/>
          <p:cNvSpPr>
            <a:spLocks noChangeArrowheads="1"/>
          </p:cNvSpPr>
          <p:nvPr/>
        </p:nvSpPr>
        <p:spPr bwMode="auto">
          <a:xfrm>
            <a:off x="3563938" y="2276475"/>
            <a:ext cx="2420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s-MX" sz="4400">
                <a:solidFill>
                  <a:srgbClr val="0000FF"/>
                </a:solidFill>
              </a:rPr>
              <a:t>Polímero</a:t>
            </a:r>
            <a:endParaRPr lang="es-ES" altLang="es-MX" sz="4400">
              <a:solidFill>
                <a:srgbClr val="0000FF"/>
              </a:solidFill>
            </a:endParaRPr>
          </a:p>
        </p:txBody>
      </p:sp>
      <p:sp>
        <p:nvSpPr>
          <p:cNvPr id="27653" name="Rectangle 7"/>
          <p:cNvSpPr>
            <a:spLocks noChangeArrowheads="1"/>
          </p:cNvSpPr>
          <p:nvPr/>
        </p:nvSpPr>
        <p:spPr bwMode="auto">
          <a:xfrm>
            <a:off x="468314" y="3640202"/>
            <a:ext cx="84248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s-MX" sz="4000" dirty="0">
                <a:solidFill>
                  <a:srgbClr val="FF0000"/>
                </a:solidFill>
              </a:rPr>
              <a:t>POLI</a:t>
            </a:r>
            <a:r>
              <a:rPr lang="en-US" altLang="es-MX" sz="3600" dirty="0">
                <a:solidFill>
                  <a:srgbClr val="0000FF"/>
                </a:solidFill>
              </a:rPr>
              <a:t> </a:t>
            </a:r>
            <a:br>
              <a:rPr lang="en-US" altLang="es-MX" sz="3600" dirty="0">
                <a:solidFill>
                  <a:srgbClr val="0000FF"/>
                </a:solidFill>
              </a:rPr>
            </a:br>
            <a:r>
              <a:rPr lang="en-US" altLang="es-MX" sz="2800" dirty="0">
                <a:solidFill>
                  <a:srgbClr val="0000FF"/>
                </a:solidFill>
              </a:rPr>
              <a:t>que </a:t>
            </a:r>
            <a:r>
              <a:rPr lang="en-US" altLang="es-MX" sz="2800" dirty="0" err="1">
                <a:solidFill>
                  <a:srgbClr val="0000FF"/>
                </a:solidFill>
              </a:rPr>
              <a:t>significa</a:t>
            </a:r>
            <a:r>
              <a:rPr lang="en-US" altLang="es-MX" sz="2800" dirty="0">
                <a:solidFill>
                  <a:srgbClr val="0000FF"/>
                </a:solidFill>
              </a:rPr>
              <a:t> “</a:t>
            </a:r>
            <a:r>
              <a:rPr lang="en-US" altLang="es-MX" sz="4000" dirty="0" err="1">
                <a:solidFill>
                  <a:srgbClr val="0000FF"/>
                </a:solidFill>
              </a:rPr>
              <a:t>muchos</a:t>
            </a:r>
            <a:r>
              <a:rPr lang="en-US" altLang="es-MX" sz="2800" dirty="0">
                <a:solidFill>
                  <a:srgbClr val="0000FF"/>
                </a:solidFill>
              </a:rPr>
              <a:t>” </a:t>
            </a:r>
          </a:p>
        </p:txBody>
      </p:sp>
      <p:sp>
        <p:nvSpPr>
          <p:cNvPr id="27654" name="Rectangle 8"/>
          <p:cNvSpPr>
            <a:spLocks noChangeArrowheads="1"/>
          </p:cNvSpPr>
          <p:nvPr/>
        </p:nvSpPr>
        <p:spPr bwMode="auto">
          <a:xfrm>
            <a:off x="4211960" y="4903648"/>
            <a:ext cx="46812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s-MX" sz="2800" dirty="0">
                <a:solidFill>
                  <a:srgbClr val="0000FF"/>
                </a:solidFill>
              </a:rPr>
              <a:t>y de</a:t>
            </a:r>
            <a:r>
              <a:rPr lang="en-US" altLang="es-MX" sz="4000" dirty="0">
                <a:solidFill>
                  <a:srgbClr val="0000FF"/>
                </a:solidFill>
              </a:rPr>
              <a:t> </a:t>
            </a:r>
            <a:r>
              <a:rPr lang="en-US" altLang="es-MX" sz="4000" dirty="0">
                <a:solidFill>
                  <a:srgbClr val="FF0000"/>
                </a:solidFill>
              </a:rPr>
              <a:t>MEROS </a:t>
            </a:r>
            <a:br>
              <a:rPr lang="en-US" altLang="es-MX" sz="4000" dirty="0">
                <a:solidFill>
                  <a:srgbClr val="0000FF"/>
                </a:solidFill>
              </a:rPr>
            </a:br>
            <a:r>
              <a:rPr lang="en-US" altLang="es-MX" sz="2800" dirty="0">
                <a:solidFill>
                  <a:srgbClr val="0000FF"/>
                </a:solidFill>
              </a:rPr>
              <a:t>que </a:t>
            </a:r>
            <a:r>
              <a:rPr lang="en-US" altLang="es-MX" sz="2800" dirty="0" err="1">
                <a:solidFill>
                  <a:srgbClr val="0000FF"/>
                </a:solidFill>
              </a:rPr>
              <a:t>significa</a:t>
            </a:r>
            <a:r>
              <a:rPr lang="en-US" altLang="es-MX" sz="2800" dirty="0">
                <a:solidFill>
                  <a:srgbClr val="0000FF"/>
                </a:solidFill>
              </a:rPr>
              <a:t>  “</a:t>
            </a:r>
            <a:r>
              <a:rPr lang="en-US" altLang="es-MX" sz="4000" dirty="0" err="1">
                <a:solidFill>
                  <a:srgbClr val="0000FF"/>
                </a:solidFill>
              </a:rPr>
              <a:t>partes</a:t>
            </a:r>
            <a:r>
              <a:rPr lang="en-US" altLang="es-MX" sz="2800" dirty="0">
                <a:solidFill>
                  <a:srgbClr val="0000FF"/>
                </a:solidFill>
              </a:rPr>
              <a:t>”</a:t>
            </a:r>
            <a:endParaRPr lang="es-ES" altLang="es-MX" sz="2800" dirty="0">
              <a:solidFill>
                <a:srgbClr val="0000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4" name="Picture 2" descr="rad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24400"/>
            <a:ext cx="25923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Image:Leo Hendrik Baekeland, 191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8" y="669151"/>
            <a:ext cx="20034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ChangeArrowheads="1"/>
          </p:cNvSpPr>
          <p:nvPr/>
        </p:nvSpPr>
        <p:spPr bwMode="auto">
          <a:xfrm>
            <a:off x="250825" y="4005263"/>
            <a:ext cx="306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s-ES" altLang="es-MX" b="1">
                <a:solidFill>
                  <a:srgbClr val="0000FF"/>
                </a:solidFill>
              </a:rPr>
              <a:t>Leo Hendrik Baekeland </a:t>
            </a:r>
          </a:p>
        </p:txBody>
      </p:sp>
      <p:sp>
        <p:nvSpPr>
          <p:cNvPr id="161797" name="Text Box 5"/>
          <p:cNvSpPr txBox="1">
            <a:spLocks noChangeArrowheads="1"/>
          </p:cNvSpPr>
          <p:nvPr/>
        </p:nvSpPr>
        <p:spPr bwMode="auto">
          <a:xfrm>
            <a:off x="3851275" y="115888"/>
            <a:ext cx="3516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a:latin typeface="Arial" pitchFamily="34" charset="0"/>
              </a:rPr>
              <a:t>En 1907 descubrió la bakelita</a:t>
            </a:r>
            <a:endParaRPr lang="es-ES" altLang="es-MX" sz="2000">
              <a:latin typeface="Arial" pitchFamily="34" charset="0"/>
            </a:endParaRPr>
          </a:p>
        </p:txBody>
      </p:sp>
      <p:pic>
        <p:nvPicPr>
          <p:cNvPr id="161798" name="Picture 6" descr="baekelan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692150"/>
            <a:ext cx="22923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Rectangle 7"/>
          <p:cNvSpPr>
            <a:spLocks noChangeArrowheads="1"/>
          </p:cNvSpPr>
          <p:nvPr/>
        </p:nvSpPr>
        <p:spPr bwMode="auto">
          <a:xfrm>
            <a:off x="3779838" y="4724400"/>
            <a:ext cx="47164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dirty="0">
                <a:solidFill>
                  <a:srgbClr val="0000FF"/>
                </a:solidFill>
              </a:rPr>
              <a:t>El original </a:t>
            </a:r>
            <a:r>
              <a:rPr lang="es-ES" altLang="es-MX" dirty="0" err="1">
                <a:solidFill>
                  <a:srgbClr val="0000FF"/>
                </a:solidFill>
              </a:rPr>
              <a:t>Baekelizador</a:t>
            </a:r>
            <a:r>
              <a:rPr lang="es-ES" altLang="es-MX" dirty="0">
                <a:solidFill>
                  <a:srgbClr val="0000FF"/>
                </a:solidFill>
              </a:rPr>
              <a:t>, el cual fue usado por </a:t>
            </a:r>
            <a:r>
              <a:rPr lang="es-ES" altLang="es-MX" dirty="0" err="1">
                <a:solidFill>
                  <a:srgbClr val="0000FF"/>
                </a:solidFill>
              </a:rPr>
              <a:t>Baekeland</a:t>
            </a:r>
            <a:r>
              <a:rPr lang="es-ES" altLang="es-MX" dirty="0">
                <a:solidFill>
                  <a:srgbClr val="0000FF"/>
                </a:solidFill>
              </a:rPr>
              <a:t> y sus colaboradores de 1907 a 1910 para formar Bakelita por medio de la reacción entre fenol y formaldehído, bajo presión y altas temperaturas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42" name="Picture 3" descr="Image:Bakelit Struktu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836613"/>
            <a:ext cx="5362575" cy="5219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43" name="Text Box 4"/>
          <p:cNvSpPr txBox="1">
            <a:spLocks noChangeArrowheads="1"/>
          </p:cNvSpPr>
          <p:nvPr/>
        </p:nvSpPr>
        <p:spPr bwMode="auto">
          <a:xfrm>
            <a:off x="303213" y="179388"/>
            <a:ext cx="66182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b="1">
                <a:latin typeface="Arial" pitchFamily="34" charset="0"/>
              </a:rPr>
              <a:t>ESTRUCTURA DE LA BAKELITA:</a:t>
            </a:r>
            <a:endParaRPr lang="es-ES" altLang="es-MX" b="1">
              <a:latin typeface="Arial" pitchFamily="34" charset="0"/>
            </a:endParaRPr>
          </a:p>
        </p:txBody>
      </p:sp>
      <p:graphicFrame>
        <p:nvGraphicFramePr>
          <p:cNvPr id="163844" name="Object 5"/>
          <p:cNvGraphicFramePr>
            <a:graphicFrameLocks noChangeAspect="1"/>
          </p:cNvGraphicFramePr>
          <p:nvPr>
            <p:extLst>
              <p:ext uri="{D42A27DB-BD31-4B8C-83A1-F6EECF244321}">
                <p14:modId xmlns:p14="http://schemas.microsoft.com/office/powerpoint/2010/main" val="2539319748"/>
              </p:ext>
            </p:extLst>
          </p:nvPr>
        </p:nvGraphicFramePr>
        <p:xfrm>
          <a:off x="0" y="2997200"/>
          <a:ext cx="3492500" cy="1014413"/>
        </p:xfrm>
        <a:graphic>
          <a:graphicData uri="http://schemas.openxmlformats.org/presentationml/2006/ole">
            <mc:AlternateContent xmlns:mc="http://schemas.openxmlformats.org/markup-compatibility/2006">
              <mc:Choice xmlns:v="urn:schemas-microsoft-com:vml" Requires="v">
                <p:oleObj spid="_x0000_s163930" name="CS ChemDraw Drawing" r:id="rId6" imgW="2372556" imgH="703704" progId="ChemDraw.Document.6.0">
                  <p:embed/>
                </p:oleObj>
              </mc:Choice>
              <mc:Fallback>
                <p:oleObj name="CS ChemDraw Drawing" r:id="rId6" imgW="2372556" imgH="703704" progId="ChemDraw.Document.6.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97200"/>
                        <a:ext cx="3492500" cy="1014413"/>
                      </a:xfrm>
                      <a:prstGeom prst="rect">
                        <a:avLst/>
                      </a:prstGeom>
                      <a:solidFill>
                        <a:schemeClr val="tx1"/>
                      </a:solidFill>
                      <a:ln>
                        <a:noFill/>
                      </a:ln>
                      <a:effectLst/>
                      <a:extLst/>
                    </p:spPr>
                  </p:pic>
                </p:oleObj>
              </mc:Fallback>
            </mc:AlternateContent>
          </a:graphicData>
        </a:graphic>
      </p:graphicFrame>
      <p:sp>
        <p:nvSpPr>
          <p:cNvPr id="163845" name="Text Box 6"/>
          <p:cNvSpPr txBox="1">
            <a:spLocks noChangeArrowheads="1"/>
          </p:cNvSpPr>
          <p:nvPr/>
        </p:nvSpPr>
        <p:spPr bwMode="auto">
          <a:xfrm>
            <a:off x="3687763" y="6303963"/>
            <a:ext cx="5270500" cy="3968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000" b="1">
                <a:solidFill>
                  <a:schemeClr val="bg1"/>
                </a:solidFill>
                <a:latin typeface="Arial" pitchFamily="34" charset="0"/>
              </a:rPr>
              <a:t>BAKELITA (POLÍMERO ENTRECRUZADO)</a:t>
            </a:r>
            <a:endParaRPr lang="es-ES" altLang="es-MX" sz="2000" b="1">
              <a:solidFill>
                <a:schemeClr val="bg1"/>
              </a:solidFill>
              <a:latin typeface="Arial" pitchFamily="34" charset="0"/>
            </a:endParaRPr>
          </a:p>
        </p:txBody>
      </p:sp>
      <p:sp>
        <p:nvSpPr>
          <p:cNvPr id="163846" name="CuadroTexto 1"/>
          <p:cNvSpPr txBox="1">
            <a:spLocks noChangeArrowheads="1"/>
          </p:cNvSpPr>
          <p:nvPr/>
        </p:nvSpPr>
        <p:spPr bwMode="auto">
          <a:xfrm>
            <a:off x="6389688" y="4941888"/>
            <a:ext cx="514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200">
                <a:solidFill>
                  <a:schemeClr val="bg2"/>
                </a:solidFill>
                <a:latin typeface="Arial" pitchFamily="34" charset="0"/>
              </a:rPr>
              <a:t>CH</a:t>
            </a:r>
            <a:r>
              <a:rPr lang="es-MX" altLang="es-MX" sz="1200" baseline="-25000">
                <a:solidFill>
                  <a:schemeClr val="bg2"/>
                </a:solidFill>
                <a:latin typeface="Arial" pitchFamily="34" charset="0"/>
              </a:rPr>
              <a:t>2</a:t>
            </a:r>
            <a:r>
              <a:rPr lang="es-MX" altLang="es-MX" sz="1200">
                <a:solidFill>
                  <a:schemeClr val="bg2"/>
                </a:solidFill>
                <a:latin typeface="Arial" pitchFamily="34" charset="0"/>
              </a:rPr>
              <a:t>-</a:t>
            </a:r>
          </a:p>
        </p:txBody>
      </p:sp>
      <p:sp>
        <p:nvSpPr>
          <p:cNvPr id="163847" name="CuadroTexto 6"/>
          <p:cNvSpPr txBox="1">
            <a:spLocks noChangeArrowheads="1"/>
          </p:cNvSpPr>
          <p:nvPr/>
        </p:nvSpPr>
        <p:spPr bwMode="auto">
          <a:xfrm>
            <a:off x="5508625" y="836613"/>
            <a:ext cx="514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200">
                <a:solidFill>
                  <a:schemeClr val="bg2"/>
                </a:solidFill>
                <a:latin typeface="Arial" pitchFamily="34" charset="0"/>
              </a:rPr>
              <a:t>CH</a:t>
            </a:r>
            <a:r>
              <a:rPr lang="es-MX" altLang="es-MX" sz="1200" baseline="-25000">
                <a:solidFill>
                  <a:schemeClr val="bg2"/>
                </a:solidFill>
                <a:latin typeface="Arial" pitchFamily="34" charset="0"/>
              </a:rPr>
              <a:t>2</a:t>
            </a:r>
            <a:r>
              <a:rPr lang="es-MX" altLang="es-MX" sz="1200">
                <a:solidFill>
                  <a:schemeClr val="bg2"/>
                </a:solidFill>
                <a:latin typeface="Arial" pitchFamily="34" charset="0"/>
              </a:rPr>
              <a:t>-</a:t>
            </a:r>
          </a:p>
        </p:txBody>
      </p:sp>
      <p:sp>
        <p:nvSpPr>
          <p:cNvPr id="163848" name="CuadroTexto 8"/>
          <p:cNvSpPr txBox="1">
            <a:spLocks noChangeArrowheads="1"/>
          </p:cNvSpPr>
          <p:nvPr/>
        </p:nvSpPr>
        <p:spPr bwMode="auto">
          <a:xfrm>
            <a:off x="8316913" y="2276475"/>
            <a:ext cx="514350"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200">
                <a:solidFill>
                  <a:schemeClr val="bg2"/>
                </a:solidFill>
                <a:latin typeface="Arial" pitchFamily="34" charset="0"/>
              </a:rPr>
              <a:t>CH</a:t>
            </a:r>
            <a:r>
              <a:rPr lang="es-MX" altLang="es-MX" sz="1200" baseline="-25000">
                <a:solidFill>
                  <a:schemeClr val="bg2"/>
                </a:solidFill>
                <a:latin typeface="Arial" pitchFamily="34" charset="0"/>
              </a:rPr>
              <a:t>2</a:t>
            </a:r>
            <a:r>
              <a:rPr lang="es-MX" altLang="es-MX" sz="1200">
                <a:solidFill>
                  <a:schemeClr val="bg2"/>
                </a:solidFill>
                <a:latin typeface="Arial" pitchFamily="34" charset="0"/>
              </a:rPr>
              <a:t>-</a:t>
            </a:r>
          </a:p>
        </p:txBody>
      </p:sp>
      <p:sp>
        <p:nvSpPr>
          <p:cNvPr id="163849" name="CuadroTexto 9"/>
          <p:cNvSpPr txBox="1">
            <a:spLocks noChangeArrowheads="1"/>
          </p:cNvSpPr>
          <p:nvPr/>
        </p:nvSpPr>
        <p:spPr bwMode="auto">
          <a:xfrm>
            <a:off x="8642350" y="3170238"/>
            <a:ext cx="514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200">
                <a:solidFill>
                  <a:schemeClr val="bg2"/>
                </a:solidFill>
                <a:latin typeface="Arial" pitchFamily="34" charset="0"/>
              </a:rPr>
              <a:t>CH</a:t>
            </a:r>
            <a:r>
              <a:rPr lang="es-MX" altLang="es-MX" sz="1200" baseline="-25000">
                <a:solidFill>
                  <a:schemeClr val="bg2"/>
                </a:solidFill>
                <a:latin typeface="Arial" pitchFamily="34" charset="0"/>
              </a:rPr>
              <a:t>2</a:t>
            </a:r>
            <a:r>
              <a:rPr lang="es-MX" altLang="es-MX" sz="1200">
                <a:solidFill>
                  <a:schemeClr val="bg2"/>
                </a:solidFill>
                <a:latin typeface="Arial" pitchFamily="34" charset="0"/>
              </a:rPr>
              <a:t>-</a:t>
            </a:r>
          </a:p>
        </p:txBody>
      </p:sp>
      <p:sp>
        <p:nvSpPr>
          <p:cNvPr id="163850" name="CuadroTexto 10"/>
          <p:cNvSpPr txBox="1">
            <a:spLocks noChangeArrowheads="1"/>
          </p:cNvSpPr>
          <p:nvPr/>
        </p:nvSpPr>
        <p:spPr bwMode="auto">
          <a:xfrm>
            <a:off x="3270250" y="4059238"/>
            <a:ext cx="5159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r>
              <a:rPr lang="es-MX" altLang="es-MX" sz="1200">
                <a:solidFill>
                  <a:schemeClr val="bg2"/>
                </a:solidFill>
                <a:latin typeface="Arial" pitchFamily="34" charset="0"/>
              </a:rPr>
              <a:t>-CH</a:t>
            </a:r>
            <a:r>
              <a:rPr lang="es-MX" altLang="es-MX" sz="1200" baseline="-25000">
                <a:solidFill>
                  <a:schemeClr val="bg2"/>
                </a:solidFill>
                <a:latin typeface="Arial" pitchFamily="34" charset="0"/>
              </a:rPr>
              <a:t>2</a:t>
            </a:r>
            <a:endParaRPr lang="es-MX" altLang="es-MX" sz="1200">
              <a:solidFill>
                <a:schemeClr val="bg2"/>
              </a:solidFill>
              <a:latin typeface="Arial" pitchFamily="34" charset="0"/>
            </a:endParaRPr>
          </a:p>
        </p:txBody>
      </p:sp>
      <p:pic>
        <p:nvPicPr>
          <p:cNvPr id="163866" name="Picture 26" descr="http://www.j-octa.com/case/201303_01/img/201303_01b_02.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360" y="826641"/>
            <a:ext cx="5445153" cy="5445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42A60A-4C5C-44BF-8C41-59B00B3E1F33}"/>
              </a:ext>
            </a:extLst>
          </p:cNvPr>
          <p:cNvSpPr/>
          <p:nvPr/>
        </p:nvSpPr>
        <p:spPr>
          <a:xfrm>
            <a:off x="1093642" y="3429000"/>
            <a:ext cx="2683492" cy="707886"/>
          </a:xfrm>
          <a:prstGeom prst="rect">
            <a:avLst/>
          </a:prstGeom>
        </p:spPr>
        <p:txBody>
          <a:bodyPr wrap="none">
            <a:spAutoFit/>
          </a:bodyPr>
          <a:lstStyle/>
          <a:p>
            <a:pPr algn="ctr"/>
            <a:r>
              <a:rPr lang="es-MX" dirty="0">
                <a:solidFill>
                  <a:srgbClr val="0000FF"/>
                </a:solidFill>
                <a:latin typeface="open-sans"/>
              </a:rPr>
              <a:t>Leo </a:t>
            </a:r>
            <a:r>
              <a:rPr lang="es-MX" dirty="0" err="1">
                <a:solidFill>
                  <a:srgbClr val="0000FF"/>
                </a:solidFill>
                <a:latin typeface="open-sans"/>
              </a:rPr>
              <a:t>Hendrick</a:t>
            </a:r>
            <a:r>
              <a:rPr lang="es-MX" dirty="0">
                <a:solidFill>
                  <a:srgbClr val="0000FF"/>
                </a:solidFill>
                <a:latin typeface="open-sans"/>
              </a:rPr>
              <a:t> </a:t>
            </a:r>
            <a:r>
              <a:rPr lang="es-MX" dirty="0" err="1">
                <a:solidFill>
                  <a:srgbClr val="0000FF"/>
                </a:solidFill>
                <a:latin typeface="open-sans"/>
              </a:rPr>
              <a:t>Baekeland</a:t>
            </a:r>
            <a:br>
              <a:rPr lang="es-MX" dirty="0">
                <a:solidFill>
                  <a:srgbClr val="0000FF"/>
                </a:solidFill>
                <a:latin typeface="open-sans"/>
              </a:rPr>
            </a:br>
            <a:r>
              <a:rPr lang="es-MX" dirty="0">
                <a:solidFill>
                  <a:srgbClr val="0000FF"/>
                </a:solidFill>
                <a:latin typeface="open-sans"/>
              </a:rPr>
              <a:t> (1863-1944).</a:t>
            </a:r>
            <a:endParaRPr lang="es-MX" dirty="0">
              <a:solidFill>
                <a:srgbClr val="0000FF"/>
              </a:solidFill>
            </a:endParaRPr>
          </a:p>
        </p:txBody>
      </p:sp>
      <p:pic>
        <p:nvPicPr>
          <p:cNvPr id="7" name="Picture 6">
            <a:extLst>
              <a:ext uri="{FF2B5EF4-FFF2-40B4-BE49-F238E27FC236}">
                <a16:creationId xmlns:a16="http://schemas.microsoft.com/office/drawing/2014/main" id="{71CC8D71-E416-4616-A051-010455149764}"/>
              </a:ext>
            </a:extLst>
          </p:cNvPr>
          <p:cNvPicPr>
            <a:picLocks noChangeAspect="1"/>
          </p:cNvPicPr>
          <p:nvPr/>
        </p:nvPicPr>
        <p:blipFill>
          <a:blip r:embed="rId2"/>
          <a:stretch>
            <a:fillRect/>
          </a:stretch>
        </p:blipFill>
        <p:spPr>
          <a:xfrm>
            <a:off x="1350256" y="332656"/>
            <a:ext cx="2170265" cy="2780928"/>
          </a:xfrm>
          <a:prstGeom prst="rect">
            <a:avLst/>
          </a:prstGeom>
        </p:spPr>
      </p:pic>
      <p:pic>
        <p:nvPicPr>
          <p:cNvPr id="12" name="Picture 11">
            <a:extLst>
              <a:ext uri="{FF2B5EF4-FFF2-40B4-BE49-F238E27FC236}">
                <a16:creationId xmlns:a16="http://schemas.microsoft.com/office/drawing/2014/main" id="{55AC9371-3DDD-41BE-8917-6CEE0CDF5499}"/>
              </a:ext>
            </a:extLst>
          </p:cNvPr>
          <p:cNvPicPr>
            <a:picLocks noChangeAspect="1"/>
          </p:cNvPicPr>
          <p:nvPr/>
        </p:nvPicPr>
        <p:blipFill>
          <a:blip r:embed="rId3"/>
          <a:stretch>
            <a:fillRect/>
          </a:stretch>
        </p:blipFill>
        <p:spPr>
          <a:xfrm>
            <a:off x="4355976" y="332656"/>
            <a:ext cx="4464496" cy="5839561"/>
          </a:xfrm>
          <a:prstGeom prst="rect">
            <a:avLst/>
          </a:prstGeom>
        </p:spPr>
      </p:pic>
    </p:spTree>
    <p:extLst>
      <p:ext uri="{BB962C8B-B14F-4D97-AF65-F5344CB8AC3E}">
        <p14:creationId xmlns:p14="http://schemas.microsoft.com/office/powerpoint/2010/main" val="1509979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90" name="Picture 3" descr="ivory-bakelite-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61048"/>
            <a:ext cx="30241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5" descr="model%2048%20Bakelite%20radio%20brown%20AWA%20empire%20state%20radiola%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765175"/>
            <a:ext cx="24320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9" descr="Bakelite_Powder_Phenolic_Molding_Compound_PF2A4_161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836613"/>
            <a:ext cx="31670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6" name="Picture 2" descr="https://www.scientificamerican.com/sciam/cache/file/0FD13318-F1C8-45A5-8BE76ED98A09EB7A.jpg?w=590&amp;h=393&amp;CCB51968-5BB5-4DE0-B36C373092D407AD">
            <a:extLst>
              <a:ext uri="{FF2B5EF4-FFF2-40B4-BE49-F238E27FC236}">
                <a16:creationId xmlns:a16="http://schemas.microsoft.com/office/drawing/2014/main" id="{FD95FA7E-539A-499D-A460-E3348E68E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861048"/>
            <a:ext cx="3458496" cy="2303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38" name="Picture 5" descr="Image:RotorBakelit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125538"/>
            <a:ext cx="252412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6"/>
          <p:cNvSpPr txBox="1">
            <a:spLocks noChangeArrowheads="1"/>
          </p:cNvSpPr>
          <p:nvPr/>
        </p:nvSpPr>
        <p:spPr bwMode="auto">
          <a:xfrm>
            <a:off x="2124075" y="4797425"/>
            <a:ext cx="4751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ctr" eaLnBrk="1" hangingPunct="1"/>
            <a:r>
              <a:rPr lang="es-MX" altLang="es-MX" sz="2000" b="1" dirty="0">
                <a:solidFill>
                  <a:srgbClr val="0000FF"/>
                </a:solidFill>
                <a:latin typeface="Arial" pitchFamily="34" charset="0"/>
              </a:rPr>
              <a:t>ROTOR DE BAKELITA</a:t>
            </a:r>
          </a:p>
          <a:p>
            <a:pPr algn="ctr" eaLnBrk="1" hangingPunct="1"/>
            <a:r>
              <a:rPr lang="es-MX" altLang="es-MX" sz="2000" b="1" dirty="0">
                <a:solidFill>
                  <a:srgbClr val="0000FF"/>
                </a:solidFill>
                <a:latin typeface="Arial" pitchFamily="34" charset="0"/>
              </a:rPr>
              <a:t>(la bakelita es un excelente aislante)</a:t>
            </a:r>
            <a:endParaRPr lang="es-ES" altLang="es-MX" sz="2000" b="1" dirty="0">
              <a:solidFill>
                <a:srgbClr val="0000FF"/>
              </a:solidFill>
              <a:latin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1 Rectángulo"/>
          <p:cNvSpPr>
            <a:spLocks noChangeArrowheads="1"/>
          </p:cNvSpPr>
          <p:nvPr/>
        </p:nvSpPr>
        <p:spPr bwMode="auto">
          <a:xfrm>
            <a:off x="323850" y="115888"/>
            <a:ext cx="79295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400" b="1">
                <a:solidFill>
                  <a:srgbClr val="0000FF"/>
                </a:solidFill>
              </a:rPr>
              <a:t>Historia </a:t>
            </a:r>
          </a:p>
          <a:p>
            <a:pPr eaLnBrk="1" hangingPunct="1"/>
            <a:r>
              <a:rPr lang="es-MX" altLang="es-MX" sz="2400">
                <a:solidFill>
                  <a:srgbClr val="0000FF"/>
                </a:solidFill>
              </a:rPr>
              <a:t>Otto Bayer consiguió la primera síntesis en 1937 en Alemania. La producción industrial empezó en 1940. Sin embargo y debido a la falta de recursos por la Segunda Guerra Mundial, la producción creció lentamente.</a:t>
            </a:r>
          </a:p>
        </p:txBody>
      </p:sp>
      <p:pic>
        <p:nvPicPr>
          <p:cNvPr id="169987" name="Picture 2" descr="http://www.plastiquarian.com/images/people/oba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276475"/>
            <a:ext cx="1905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3 Rectángulo"/>
          <p:cNvSpPr>
            <a:spLocks noChangeArrowheads="1"/>
          </p:cNvSpPr>
          <p:nvPr/>
        </p:nvSpPr>
        <p:spPr bwMode="auto">
          <a:xfrm>
            <a:off x="5364163" y="2997200"/>
            <a:ext cx="2357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s-MX" altLang="es-MX" b="1">
                <a:solidFill>
                  <a:srgbClr val="0000FF"/>
                </a:solidFill>
              </a:rPr>
              <a:t>Otto Bayer</a:t>
            </a:r>
            <a:endParaRPr lang="es-MX" altLang="es-MX">
              <a:solidFill>
                <a:srgbClr val="0000FF"/>
              </a:solidFill>
            </a:endParaRPr>
          </a:p>
          <a:p>
            <a:pPr algn="ctr" eaLnBrk="1" hangingPunct="1"/>
            <a:r>
              <a:rPr lang="es-MX" altLang="es-MX" b="1">
                <a:solidFill>
                  <a:srgbClr val="0000FF"/>
                </a:solidFill>
              </a:rPr>
              <a:t>(1902 - 1982)</a:t>
            </a:r>
            <a:endParaRPr lang="es-MX" altLang="es-MX">
              <a:solidFill>
                <a:srgbClr val="0000FF"/>
              </a:solidFill>
            </a:endParaRPr>
          </a:p>
        </p:txBody>
      </p:sp>
      <p:pic>
        <p:nvPicPr>
          <p:cNvPr id="169989" name="Picture 5" descr="polyurethane polymer">
            <a:hlinkClick r:id="rId4" tooltip="polyurethane polymer"/>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091708"/>
            <a:ext cx="8964612" cy="1217612"/>
          </a:xfrm>
          <a:prstGeom prst="rect">
            <a:avLst/>
          </a:prstGeom>
          <a:solidFill>
            <a:schemeClr val="tx1"/>
          </a:solidFill>
          <a:ln>
            <a:noFill/>
          </a:ln>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1"/>
          <p:cNvSpPr>
            <a:spLocks noChangeArrowheads="1"/>
          </p:cNvSpPr>
          <p:nvPr/>
        </p:nvSpPr>
        <p:spPr bwMode="auto">
          <a:xfrm>
            <a:off x="0" y="0"/>
            <a:ext cx="878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es-ES" altLang="es-MX" sz="2400" u="sng">
              <a:solidFill>
                <a:srgbClr val="666699"/>
              </a:solidFill>
            </a:endParaRPr>
          </a:p>
          <a:p>
            <a:pPr eaLnBrk="1" hangingPunct="1"/>
            <a:endParaRPr lang="es-ES" altLang="es-MX" sz="2400" u="sng">
              <a:solidFill>
                <a:srgbClr val="666699"/>
              </a:solidFill>
            </a:endParaRPr>
          </a:p>
          <a:p>
            <a:pPr eaLnBrk="1" hangingPunct="1"/>
            <a:endParaRPr lang="es-ES" altLang="es-MX" sz="2400" u="sng">
              <a:solidFill>
                <a:srgbClr val="666699"/>
              </a:solidFill>
            </a:endParaRPr>
          </a:p>
        </p:txBody>
      </p:sp>
      <p:sp>
        <p:nvSpPr>
          <p:cNvPr id="172035" name="4 Rectángulo"/>
          <p:cNvSpPr>
            <a:spLocks noChangeArrowheads="1"/>
          </p:cNvSpPr>
          <p:nvPr/>
        </p:nvSpPr>
        <p:spPr bwMode="auto">
          <a:xfrm>
            <a:off x="0" y="695877"/>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ltLang="es-MX" dirty="0">
                <a:solidFill>
                  <a:srgbClr val="0000FF"/>
                </a:solidFill>
              </a:rPr>
              <a:t>Sus propiedades mecánicas pueden ser variadas en gran medida por el empleo de diferentes </a:t>
            </a:r>
            <a:r>
              <a:rPr lang="es-ES" altLang="es-MX" dirty="0" err="1">
                <a:solidFill>
                  <a:srgbClr val="0000FF"/>
                </a:solidFill>
              </a:rPr>
              <a:t>isocianatos</a:t>
            </a:r>
            <a:r>
              <a:rPr lang="es-ES" altLang="es-MX" dirty="0">
                <a:solidFill>
                  <a:srgbClr val="0000FF"/>
                </a:solidFill>
              </a:rPr>
              <a:t> o </a:t>
            </a:r>
            <a:r>
              <a:rPr lang="es-ES" altLang="es-MX" dirty="0" err="1">
                <a:solidFill>
                  <a:srgbClr val="0000FF"/>
                </a:solidFill>
              </a:rPr>
              <a:t>dioles</a:t>
            </a:r>
            <a:r>
              <a:rPr lang="es-ES" altLang="es-MX" dirty="0">
                <a:solidFill>
                  <a:srgbClr val="0000FF"/>
                </a:solidFill>
              </a:rPr>
              <a:t> como, por ejemplo, el </a:t>
            </a:r>
            <a:r>
              <a:rPr lang="es-ES" altLang="es-MX" dirty="0" err="1">
                <a:solidFill>
                  <a:srgbClr val="0000FF"/>
                </a:solidFill>
              </a:rPr>
              <a:t>polietilenglicol</a:t>
            </a:r>
            <a:r>
              <a:rPr lang="es-ES" altLang="es-MX" dirty="0">
                <a:solidFill>
                  <a:srgbClr val="0000FF"/>
                </a:solidFill>
              </a:rPr>
              <a:t>. La adición de cantidades variables de agua provoca la generación de más o menos cantidad de dióxido de carbono, el cual aumenta el volumen del producto en forma de burbujas. En contra a lo que pasa en las esponjas naturales, se suele tratar de materiales con poro cerrado</a:t>
            </a:r>
          </a:p>
        </p:txBody>
      </p:sp>
      <p:pic>
        <p:nvPicPr>
          <p:cNvPr id="172036" name="Picture 5" descr="http://www.corporate.basf.com/basfcorp/img/innovationen/labore/labors/polymere/e/arbeit/polymerschaume_strukt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6" y="3338997"/>
            <a:ext cx="36004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Image:Foam seat back.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352" y="3338997"/>
            <a:ext cx="37433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678D36E-7900-4F0E-AE48-6A2720D5A201}"/>
              </a:ext>
            </a:extLst>
          </p:cNvPr>
          <p:cNvSpPr/>
          <p:nvPr/>
        </p:nvSpPr>
        <p:spPr>
          <a:xfrm>
            <a:off x="2484438" y="24773"/>
            <a:ext cx="4074577" cy="646331"/>
          </a:xfrm>
          <a:prstGeom prst="rect">
            <a:avLst/>
          </a:prstGeom>
        </p:spPr>
        <p:txBody>
          <a:bodyPr wrap="none">
            <a:spAutoFit/>
          </a:bodyPr>
          <a:lstStyle/>
          <a:p>
            <a:r>
              <a:rPr lang="es-ES" altLang="es-MX" sz="3600" b="1" dirty="0">
                <a:solidFill>
                  <a:srgbClr val="0000FF"/>
                </a:solidFill>
              </a:rPr>
              <a:t> POLIURETANOS.</a:t>
            </a:r>
            <a:endParaRPr lang="es-MX" sz="36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323850" y="260350"/>
            <a:ext cx="86407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s-MX">
                <a:solidFill>
                  <a:srgbClr val="0000FF"/>
                </a:solidFill>
              </a:rPr>
              <a:t>La invención  de estas espumas (las cuales inicialmente se llemarano como imitacuión de un queso suizo por sus inventores fue gracias a que el agua se introdujo accidentalmente en la mezcla de reacción</a:t>
            </a:r>
            <a:endParaRPr lang="es-MX" altLang="es-MX">
              <a:solidFill>
                <a:srgbClr val="0000FF"/>
              </a:solidFill>
            </a:endParaRPr>
          </a:p>
        </p:txBody>
      </p:sp>
      <p:graphicFrame>
        <p:nvGraphicFramePr>
          <p:cNvPr id="174083" name="Object 3"/>
          <p:cNvGraphicFramePr>
            <a:graphicFrameLocks noChangeAspect="1"/>
          </p:cNvGraphicFramePr>
          <p:nvPr>
            <p:extLst>
              <p:ext uri="{D42A27DB-BD31-4B8C-83A1-F6EECF244321}">
                <p14:modId xmlns:p14="http://schemas.microsoft.com/office/powerpoint/2010/main" val="1463150990"/>
              </p:ext>
            </p:extLst>
          </p:nvPr>
        </p:nvGraphicFramePr>
        <p:xfrm>
          <a:off x="250825" y="1616075"/>
          <a:ext cx="8642350" cy="4235450"/>
        </p:xfrm>
        <a:graphic>
          <a:graphicData uri="http://schemas.openxmlformats.org/presentationml/2006/ole">
            <mc:AlternateContent xmlns:mc="http://schemas.openxmlformats.org/markup-compatibility/2006">
              <mc:Choice xmlns:v="urn:schemas-microsoft-com:vml" Requires="v">
                <p:oleObj spid="_x0000_s174158" name="CS ChemDraw Drawing" r:id="rId4" imgW="4928370" imgH="2415288" progId="ChemDraw.Document.6.0">
                  <p:embed/>
                </p:oleObj>
              </mc:Choice>
              <mc:Fallback>
                <p:oleObj name="CS ChemDraw Drawing" r:id="rId4" imgW="4928370" imgH="2415288" progId="ChemDraw.Document.6.0">
                  <p:embed/>
                  <p:pic>
                    <p:nvPicPr>
                      <p:cNvPr id="0" name="Object 3"/>
                      <p:cNvPicPr>
                        <a:picLocks noChangeAspect="1" noChangeArrowheads="1"/>
                      </p:cNvPicPr>
                      <p:nvPr/>
                    </p:nvPicPr>
                    <p:blipFill>
                      <a:blip r:embed="rId5"/>
                      <a:srcRect/>
                      <a:stretch>
                        <a:fillRect/>
                      </a:stretch>
                    </p:blipFill>
                    <p:spPr bwMode="auto">
                      <a:xfrm>
                        <a:off x="250825" y="1616075"/>
                        <a:ext cx="8642350" cy="4235450"/>
                      </a:xfrm>
                      <a:prstGeom prst="rect">
                        <a:avLst/>
                      </a:prstGeom>
                      <a:solidFill>
                        <a:schemeClr val="tx1"/>
                      </a:solidFill>
                      <a:ln>
                        <a:noFill/>
                      </a:ln>
                      <a:effectLst/>
                      <a:extLst/>
                    </p:spPr>
                  </p:pic>
                </p:oleObj>
              </mc:Fallback>
            </mc:AlternateContent>
          </a:graphicData>
        </a:graphic>
      </p:graphicFrame>
      <p:sp>
        <p:nvSpPr>
          <p:cNvPr id="174084" name="AutoShape 4"/>
          <p:cNvSpPr>
            <a:spLocks noChangeArrowheads="1"/>
          </p:cNvSpPr>
          <p:nvPr/>
        </p:nvSpPr>
        <p:spPr bwMode="auto">
          <a:xfrm>
            <a:off x="7812088" y="5157788"/>
            <a:ext cx="1152525" cy="1223962"/>
          </a:xfrm>
          <a:prstGeom prst="upArrow">
            <a:avLst>
              <a:gd name="adj1" fmla="val 50000"/>
              <a:gd name="adj2" fmla="val 26550"/>
            </a:avLst>
          </a:prstGeom>
          <a:solidFill>
            <a:srgbClr val="92D050"/>
          </a:solidFill>
          <a:ln w="9525">
            <a:solidFill>
              <a:schemeClr val="tx1"/>
            </a:solidFill>
            <a:miter lim="800000"/>
            <a:headEnd/>
            <a:tailEnd/>
          </a:ln>
          <a:effectLst/>
          <a:extLst/>
        </p:spPr>
        <p:txBody>
          <a:bodyPr wrap="none" anchor="ctr"/>
          <a:lstStyle/>
          <a:p>
            <a:pPr algn="ctr" eaLnBrk="1" hangingPunct="1"/>
            <a:r>
              <a:rPr lang="es-MX" altLang="es-MX" b="1" dirty="0">
                <a:solidFill>
                  <a:schemeClr val="bg1"/>
                </a:solidFill>
              </a:rPr>
              <a:t>GAS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1 Rectángulo"/>
          <p:cNvSpPr>
            <a:spLocks noChangeArrowheads="1"/>
          </p:cNvSpPr>
          <p:nvPr/>
        </p:nvSpPr>
        <p:spPr bwMode="auto">
          <a:xfrm>
            <a:off x="179388" y="188913"/>
            <a:ext cx="59769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s-MX" sz="2400" dirty="0">
                <a:solidFill>
                  <a:srgbClr val="0000FF"/>
                </a:solidFill>
              </a:rPr>
              <a:t>Hasta 1952 </a:t>
            </a:r>
            <a:r>
              <a:rPr lang="en-US" altLang="es-MX" sz="2400" dirty="0" err="1">
                <a:solidFill>
                  <a:srgbClr val="0000FF"/>
                </a:solidFill>
              </a:rPr>
              <a:t>fue</a:t>
            </a:r>
            <a:r>
              <a:rPr lang="en-US" altLang="es-MX" sz="2400" dirty="0">
                <a:solidFill>
                  <a:srgbClr val="0000FF"/>
                </a:solidFill>
              </a:rPr>
              <a:t> que </a:t>
            </a:r>
            <a:r>
              <a:rPr lang="en-US" altLang="es-MX" sz="2400" dirty="0" err="1">
                <a:solidFill>
                  <a:srgbClr val="0000FF"/>
                </a:solidFill>
              </a:rPr>
              <a:t>los</a:t>
            </a:r>
            <a:r>
              <a:rPr lang="en-US" altLang="es-MX" sz="2400" dirty="0">
                <a:solidFill>
                  <a:srgbClr val="0000FF"/>
                </a:solidFill>
              </a:rPr>
              <a:t> </a:t>
            </a:r>
            <a:r>
              <a:rPr lang="en-US" altLang="es-MX" sz="2400" dirty="0" err="1">
                <a:solidFill>
                  <a:srgbClr val="0000FF"/>
                </a:solidFill>
              </a:rPr>
              <a:t>poliisocianatos</a:t>
            </a:r>
            <a:r>
              <a:rPr lang="en-US" altLang="es-MX" sz="2400" dirty="0">
                <a:solidFill>
                  <a:srgbClr val="0000FF"/>
                </a:solidFill>
              </a:rPr>
              <a:t> </a:t>
            </a:r>
            <a:r>
              <a:rPr lang="en-US" altLang="es-MX" sz="2400" dirty="0" err="1">
                <a:solidFill>
                  <a:srgbClr val="0000FF"/>
                </a:solidFill>
              </a:rPr>
              <a:t>estuvieron</a:t>
            </a:r>
            <a:r>
              <a:rPr lang="en-US" altLang="es-MX" sz="2400" dirty="0">
                <a:solidFill>
                  <a:srgbClr val="0000FF"/>
                </a:solidFill>
              </a:rPr>
              <a:t> </a:t>
            </a:r>
            <a:r>
              <a:rPr lang="en-US" altLang="es-MX" sz="2400" dirty="0" err="1">
                <a:solidFill>
                  <a:srgbClr val="0000FF"/>
                </a:solidFill>
              </a:rPr>
              <a:t>comercialmente</a:t>
            </a:r>
            <a:r>
              <a:rPr lang="en-US" altLang="es-MX" sz="2400" dirty="0">
                <a:solidFill>
                  <a:srgbClr val="0000FF"/>
                </a:solidFill>
              </a:rPr>
              <a:t> </a:t>
            </a:r>
            <a:r>
              <a:rPr lang="en-US" altLang="es-MX" sz="2400" dirty="0" err="1">
                <a:solidFill>
                  <a:srgbClr val="0000FF"/>
                </a:solidFill>
              </a:rPr>
              <a:t>disponibles</a:t>
            </a:r>
            <a:r>
              <a:rPr lang="en-US" altLang="es-MX" sz="2400" dirty="0">
                <a:solidFill>
                  <a:srgbClr val="0000FF"/>
                </a:solidFill>
              </a:rPr>
              <a:t>. La </a:t>
            </a:r>
            <a:r>
              <a:rPr lang="en-US" altLang="es-MX" sz="2400" dirty="0" err="1">
                <a:solidFill>
                  <a:srgbClr val="0000FF"/>
                </a:solidFill>
              </a:rPr>
              <a:t>producción</a:t>
            </a:r>
            <a:r>
              <a:rPr lang="en-US" altLang="es-MX" sz="2400" dirty="0">
                <a:solidFill>
                  <a:srgbClr val="0000FF"/>
                </a:solidFill>
              </a:rPr>
              <a:t> </a:t>
            </a:r>
            <a:r>
              <a:rPr lang="en-US" altLang="es-MX" sz="2400" dirty="0" err="1">
                <a:solidFill>
                  <a:srgbClr val="0000FF"/>
                </a:solidFill>
              </a:rPr>
              <a:t>comercial</a:t>
            </a:r>
            <a:r>
              <a:rPr lang="en-US" altLang="es-MX" sz="2400" dirty="0">
                <a:solidFill>
                  <a:srgbClr val="0000FF"/>
                </a:solidFill>
              </a:rPr>
              <a:t> de la espuma flexible de </a:t>
            </a:r>
            <a:r>
              <a:rPr lang="en-US" altLang="es-MX" sz="2400" dirty="0" err="1">
                <a:solidFill>
                  <a:srgbClr val="0000FF"/>
                </a:solidFill>
              </a:rPr>
              <a:t>poliuretano</a:t>
            </a:r>
            <a:r>
              <a:rPr lang="en-US" altLang="es-MX" sz="2400" dirty="0">
                <a:solidFill>
                  <a:srgbClr val="0000FF"/>
                </a:solidFill>
              </a:rPr>
              <a:t> </a:t>
            </a:r>
            <a:r>
              <a:rPr lang="en-US" altLang="es-MX" sz="2400" dirty="0" err="1">
                <a:solidFill>
                  <a:srgbClr val="0000FF"/>
                </a:solidFill>
              </a:rPr>
              <a:t>comenzó</a:t>
            </a:r>
            <a:r>
              <a:rPr lang="en-US" altLang="es-MX" sz="2400" dirty="0">
                <a:solidFill>
                  <a:srgbClr val="0000FF"/>
                </a:solidFill>
              </a:rPr>
              <a:t> </a:t>
            </a:r>
            <a:r>
              <a:rPr lang="en-US" altLang="es-MX" sz="2400" dirty="0" err="1">
                <a:solidFill>
                  <a:srgbClr val="0000FF"/>
                </a:solidFill>
              </a:rPr>
              <a:t>en</a:t>
            </a:r>
            <a:r>
              <a:rPr lang="en-US" altLang="es-MX" sz="2400" dirty="0">
                <a:solidFill>
                  <a:srgbClr val="0000FF"/>
                </a:solidFill>
              </a:rPr>
              <a:t> 1954, y la </a:t>
            </a:r>
            <a:r>
              <a:rPr lang="en-US" altLang="es-MX" sz="2400" dirty="0" err="1">
                <a:solidFill>
                  <a:srgbClr val="0000FF"/>
                </a:solidFill>
              </a:rPr>
              <a:t>cual</a:t>
            </a:r>
            <a:r>
              <a:rPr lang="en-US" altLang="es-MX" sz="2400" dirty="0">
                <a:solidFill>
                  <a:srgbClr val="0000FF"/>
                </a:solidFill>
              </a:rPr>
              <a:t> </a:t>
            </a:r>
            <a:r>
              <a:rPr lang="en-US" altLang="es-MX" sz="2400" dirty="0" err="1">
                <a:solidFill>
                  <a:srgbClr val="0000FF"/>
                </a:solidFill>
              </a:rPr>
              <a:t>utilizó</a:t>
            </a:r>
            <a:r>
              <a:rPr lang="en-US" altLang="es-MX" sz="2400" dirty="0">
                <a:solidFill>
                  <a:srgbClr val="0000FF"/>
                </a:solidFill>
              </a:rPr>
              <a:t> </a:t>
            </a:r>
            <a:r>
              <a:rPr lang="en-US" altLang="es-MX" sz="2400" dirty="0" err="1">
                <a:solidFill>
                  <a:srgbClr val="0000FF"/>
                </a:solidFill>
              </a:rPr>
              <a:t>como</a:t>
            </a:r>
            <a:r>
              <a:rPr lang="en-US" altLang="es-MX" sz="2400" dirty="0">
                <a:solidFill>
                  <a:srgbClr val="0000FF"/>
                </a:solidFill>
              </a:rPr>
              <a:t> </a:t>
            </a:r>
            <a:r>
              <a:rPr lang="en-US" altLang="es-MX" sz="2400" dirty="0" err="1">
                <a:solidFill>
                  <a:srgbClr val="0000FF"/>
                </a:solidFill>
              </a:rPr>
              <a:t>materias</a:t>
            </a:r>
            <a:r>
              <a:rPr lang="en-US" altLang="es-MX" sz="2400" dirty="0">
                <a:solidFill>
                  <a:srgbClr val="0000FF"/>
                </a:solidFill>
              </a:rPr>
              <a:t> </a:t>
            </a:r>
            <a:r>
              <a:rPr lang="en-US" altLang="es-MX" sz="2400" dirty="0" err="1">
                <a:solidFill>
                  <a:srgbClr val="0000FF"/>
                </a:solidFill>
              </a:rPr>
              <a:t>primas</a:t>
            </a:r>
            <a:r>
              <a:rPr lang="en-US" altLang="es-MX" sz="2400" dirty="0">
                <a:solidFill>
                  <a:srgbClr val="0000FF"/>
                </a:solidFill>
              </a:rPr>
              <a:t> al </a:t>
            </a:r>
            <a:r>
              <a:rPr lang="en-US" altLang="es-MX" sz="2400" b="1" dirty="0" err="1">
                <a:solidFill>
                  <a:srgbClr val="0000FF"/>
                </a:solidFill>
              </a:rPr>
              <a:t>toluenisocianato</a:t>
            </a:r>
            <a:r>
              <a:rPr lang="en-US" altLang="es-MX" sz="2400" dirty="0">
                <a:solidFill>
                  <a:srgbClr val="0000FF"/>
                </a:solidFill>
              </a:rPr>
              <a:t> y a </a:t>
            </a:r>
            <a:r>
              <a:rPr lang="en-US" altLang="es-MX" sz="2400" b="1" dirty="0" err="1">
                <a:solidFill>
                  <a:srgbClr val="0000FF"/>
                </a:solidFill>
              </a:rPr>
              <a:t>polioles</a:t>
            </a:r>
            <a:r>
              <a:rPr lang="en-US" altLang="es-MX" sz="2400" dirty="0">
                <a:solidFill>
                  <a:srgbClr val="0000FF"/>
                </a:solidFill>
              </a:rPr>
              <a:t>. </a:t>
            </a:r>
            <a:endParaRPr lang="es-MX" altLang="es-MX" sz="2400" dirty="0">
              <a:solidFill>
                <a:srgbClr val="0000FF"/>
              </a:solidFill>
            </a:endParaRPr>
          </a:p>
        </p:txBody>
      </p:sp>
      <p:pic>
        <p:nvPicPr>
          <p:cNvPr id="176131" name="Picture 3" descr="Image:Polyurethane insulato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0"/>
            <a:ext cx="22447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6132" name="Object 4"/>
          <p:cNvGraphicFramePr>
            <a:graphicFrameLocks noChangeAspect="1"/>
          </p:cNvGraphicFramePr>
          <p:nvPr>
            <p:extLst>
              <p:ext uri="{D42A27DB-BD31-4B8C-83A1-F6EECF244321}">
                <p14:modId xmlns:p14="http://schemas.microsoft.com/office/powerpoint/2010/main" val="2386185579"/>
              </p:ext>
            </p:extLst>
          </p:nvPr>
        </p:nvGraphicFramePr>
        <p:xfrm>
          <a:off x="250825" y="3357563"/>
          <a:ext cx="8531225" cy="3114675"/>
        </p:xfrm>
        <a:graphic>
          <a:graphicData uri="http://schemas.openxmlformats.org/presentationml/2006/ole">
            <mc:AlternateContent xmlns:mc="http://schemas.openxmlformats.org/markup-compatibility/2006">
              <mc:Choice xmlns:v="urn:schemas-microsoft-com:vml" Requires="v">
                <p:oleObj spid="_x0000_s176208" name="CS ChemDraw Drawing" r:id="rId6" imgW="5479888" imgH="1983954" progId="ChemDraw.Document.6.0">
                  <p:embed/>
                </p:oleObj>
              </mc:Choice>
              <mc:Fallback>
                <p:oleObj name="CS ChemDraw Drawing" r:id="rId6" imgW="5479888" imgH="1983954" progId="ChemDraw.Document.6.0">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357563"/>
                        <a:ext cx="8531225" cy="3114675"/>
                      </a:xfrm>
                      <a:prstGeom prst="rect">
                        <a:avLst/>
                      </a:prstGeom>
                      <a:solidFill>
                        <a:schemeClr val="tx1"/>
                      </a:solidFill>
                      <a:ln>
                        <a:noFill/>
                      </a:ln>
                      <a:effectLs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8178" name="Object 2"/>
          <p:cNvGraphicFramePr>
            <a:graphicFrameLocks noChangeAspect="1"/>
          </p:cNvGraphicFramePr>
          <p:nvPr>
            <p:extLst>
              <p:ext uri="{D42A27DB-BD31-4B8C-83A1-F6EECF244321}">
                <p14:modId xmlns:p14="http://schemas.microsoft.com/office/powerpoint/2010/main" val="2965586456"/>
              </p:ext>
            </p:extLst>
          </p:nvPr>
        </p:nvGraphicFramePr>
        <p:xfrm>
          <a:off x="539750" y="1628775"/>
          <a:ext cx="7921625" cy="3622675"/>
        </p:xfrm>
        <a:graphic>
          <a:graphicData uri="http://schemas.openxmlformats.org/presentationml/2006/ole">
            <mc:AlternateContent xmlns:mc="http://schemas.openxmlformats.org/markup-compatibility/2006">
              <mc:Choice xmlns:v="urn:schemas-microsoft-com:vml" Requires="v">
                <p:oleObj spid="_x0000_s178255" name="CS ChemDraw Drawing" r:id="rId4" imgW="4132618" imgH="1886418" progId="ChemDraw.Document.6.0">
                  <p:embed/>
                </p:oleObj>
              </mc:Choice>
              <mc:Fallback>
                <p:oleObj name="CS ChemDraw Drawing" r:id="rId4" imgW="4132618" imgH="1886418" progId="ChemDraw.Document.6.0">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628775"/>
                        <a:ext cx="7921625" cy="3622675"/>
                      </a:xfrm>
                      <a:prstGeom prst="rect">
                        <a:avLst/>
                      </a:prstGeom>
                      <a:solidFill>
                        <a:schemeClr val="tx1"/>
                      </a:solidFill>
                      <a:ln>
                        <a:noFill/>
                      </a:ln>
                      <a:effectLst/>
                      <a:extLst/>
                    </p:spPr>
                  </p:pic>
                </p:oleObj>
              </mc:Fallback>
            </mc:AlternateContent>
          </a:graphicData>
        </a:graphic>
      </p:graphicFrame>
      <p:sp>
        <p:nvSpPr>
          <p:cNvPr id="178179" name="Rectangle 3"/>
          <p:cNvSpPr>
            <a:spLocks noChangeArrowheads="1"/>
          </p:cNvSpPr>
          <p:nvPr/>
        </p:nvSpPr>
        <p:spPr bwMode="auto">
          <a:xfrm>
            <a:off x="250825" y="260350"/>
            <a:ext cx="86407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s-MX" dirty="0" err="1">
                <a:solidFill>
                  <a:srgbClr val="0000FF"/>
                </a:solidFill>
              </a:rPr>
              <a:t>Estos</a:t>
            </a:r>
            <a:r>
              <a:rPr lang="en-US" altLang="es-MX" dirty="0">
                <a:solidFill>
                  <a:srgbClr val="0000FF"/>
                </a:solidFill>
              </a:rPr>
              <a:t> </a:t>
            </a:r>
            <a:r>
              <a:rPr lang="en-US" altLang="es-MX" dirty="0" err="1">
                <a:solidFill>
                  <a:srgbClr val="0000FF"/>
                </a:solidFill>
              </a:rPr>
              <a:t>materiales</a:t>
            </a:r>
            <a:r>
              <a:rPr lang="en-US" altLang="es-MX" dirty="0">
                <a:solidFill>
                  <a:srgbClr val="0000FF"/>
                </a:solidFill>
              </a:rPr>
              <a:t> </a:t>
            </a:r>
            <a:r>
              <a:rPr lang="en-US" altLang="es-MX" dirty="0" err="1">
                <a:solidFill>
                  <a:srgbClr val="0000FF"/>
                </a:solidFill>
              </a:rPr>
              <a:t>también</a:t>
            </a:r>
            <a:r>
              <a:rPr lang="en-US" altLang="es-MX" dirty="0">
                <a:solidFill>
                  <a:srgbClr val="0000FF"/>
                </a:solidFill>
              </a:rPr>
              <a:t> se </a:t>
            </a:r>
            <a:r>
              <a:rPr lang="en-US" altLang="es-MX" dirty="0" err="1">
                <a:solidFill>
                  <a:srgbClr val="0000FF"/>
                </a:solidFill>
              </a:rPr>
              <a:t>usaron</a:t>
            </a:r>
            <a:r>
              <a:rPr lang="en-US" altLang="es-MX" dirty="0">
                <a:solidFill>
                  <a:srgbClr val="0000FF"/>
                </a:solidFill>
              </a:rPr>
              <a:t> para </a:t>
            </a:r>
            <a:r>
              <a:rPr lang="en-US" altLang="es-MX" dirty="0" err="1">
                <a:solidFill>
                  <a:srgbClr val="0000FF"/>
                </a:solidFill>
              </a:rPr>
              <a:t>producir</a:t>
            </a:r>
            <a:r>
              <a:rPr lang="en-US" altLang="es-MX" dirty="0">
                <a:solidFill>
                  <a:srgbClr val="0000FF"/>
                </a:solidFill>
              </a:rPr>
              <a:t> </a:t>
            </a:r>
            <a:r>
              <a:rPr lang="en-US" altLang="es-MX" dirty="0" err="1">
                <a:solidFill>
                  <a:srgbClr val="0000FF"/>
                </a:solidFill>
              </a:rPr>
              <a:t>espumas</a:t>
            </a:r>
            <a:r>
              <a:rPr lang="en-US" altLang="es-MX" dirty="0">
                <a:solidFill>
                  <a:srgbClr val="0000FF"/>
                </a:solidFill>
              </a:rPr>
              <a:t> </a:t>
            </a:r>
            <a:r>
              <a:rPr lang="en-US" altLang="es-MX" dirty="0" err="1">
                <a:solidFill>
                  <a:srgbClr val="0000FF"/>
                </a:solidFill>
              </a:rPr>
              <a:t>rígidas</a:t>
            </a:r>
            <a:r>
              <a:rPr lang="en-US" altLang="es-MX" dirty="0">
                <a:solidFill>
                  <a:srgbClr val="0000FF"/>
                </a:solidFill>
              </a:rPr>
              <a:t>, </a:t>
            </a:r>
            <a:r>
              <a:rPr lang="en-US" altLang="es-MX" dirty="0" err="1">
                <a:solidFill>
                  <a:srgbClr val="0000FF"/>
                </a:solidFill>
              </a:rPr>
              <a:t>gomas</a:t>
            </a:r>
            <a:r>
              <a:rPr lang="en-US" altLang="es-MX" dirty="0">
                <a:solidFill>
                  <a:srgbClr val="0000FF"/>
                </a:solidFill>
              </a:rPr>
              <a:t> de </a:t>
            </a:r>
            <a:r>
              <a:rPr lang="en-US" altLang="es-MX" dirty="0" err="1">
                <a:solidFill>
                  <a:srgbClr val="0000FF"/>
                </a:solidFill>
              </a:rPr>
              <a:t>hule</a:t>
            </a:r>
            <a:r>
              <a:rPr lang="en-US" altLang="es-MX" dirty="0">
                <a:solidFill>
                  <a:srgbClr val="0000FF"/>
                </a:solidFill>
              </a:rPr>
              <a:t> y </a:t>
            </a:r>
            <a:r>
              <a:rPr lang="en-US" altLang="es-MX" dirty="0" err="1">
                <a:solidFill>
                  <a:srgbClr val="0000FF"/>
                </a:solidFill>
              </a:rPr>
              <a:t>elastómeros</a:t>
            </a:r>
            <a:r>
              <a:rPr lang="en-US" altLang="es-MX" dirty="0">
                <a:solidFill>
                  <a:srgbClr val="0000FF"/>
                </a:solidFill>
              </a:rPr>
              <a:t>. </a:t>
            </a:r>
            <a:r>
              <a:rPr lang="en-US" altLang="es-MX" dirty="0" err="1">
                <a:solidFill>
                  <a:srgbClr val="0000FF"/>
                </a:solidFill>
              </a:rPr>
              <a:t>También</a:t>
            </a:r>
            <a:r>
              <a:rPr lang="en-US" altLang="es-MX" dirty="0">
                <a:solidFill>
                  <a:srgbClr val="0000FF"/>
                </a:solidFill>
              </a:rPr>
              <a:t> se </a:t>
            </a:r>
            <a:r>
              <a:rPr lang="en-US" altLang="es-MX" dirty="0" err="1">
                <a:solidFill>
                  <a:srgbClr val="0000FF"/>
                </a:solidFill>
              </a:rPr>
              <a:t>produjeron</a:t>
            </a:r>
            <a:r>
              <a:rPr lang="en-US" altLang="es-MX" dirty="0">
                <a:solidFill>
                  <a:srgbClr val="0000FF"/>
                </a:solidFill>
              </a:rPr>
              <a:t> </a:t>
            </a:r>
            <a:r>
              <a:rPr lang="en-US" altLang="es-MX" b="1" dirty="0" err="1">
                <a:solidFill>
                  <a:srgbClr val="0000FF"/>
                </a:solidFill>
              </a:rPr>
              <a:t>fibras</a:t>
            </a:r>
            <a:r>
              <a:rPr lang="en-US" altLang="es-MX" b="1" dirty="0">
                <a:solidFill>
                  <a:srgbClr val="0000FF"/>
                </a:solidFill>
              </a:rPr>
              <a:t> </a:t>
            </a:r>
            <a:r>
              <a:rPr lang="en-US" altLang="es-MX" b="1" dirty="0" err="1">
                <a:solidFill>
                  <a:srgbClr val="0000FF"/>
                </a:solidFill>
              </a:rPr>
              <a:t>lineales</a:t>
            </a:r>
            <a:r>
              <a:rPr lang="en-US" altLang="es-MX" dirty="0">
                <a:solidFill>
                  <a:srgbClr val="0000FF"/>
                </a:solidFill>
              </a:rPr>
              <a:t> a </a:t>
            </a:r>
            <a:r>
              <a:rPr lang="en-US" altLang="es-MX" dirty="0" err="1">
                <a:solidFill>
                  <a:srgbClr val="0000FF"/>
                </a:solidFill>
              </a:rPr>
              <a:t>partir</a:t>
            </a:r>
            <a:r>
              <a:rPr lang="en-US" altLang="es-MX" dirty="0">
                <a:solidFill>
                  <a:srgbClr val="0000FF"/>
                </a:solidFill>
              </a:rPr>
              <a:t> del </a:t>
            </a:r>
            <a:r>
              <a:rPr lang="en-US" altLang="es-MX" b="1" dirty="0" err="1">
                <a:solidFill>
                  <a:srgbClr val="0000FF"/>
                </a:solidFill>
              </a:rPr>
              <a:t>diisocianato</a:t>
            </a:r>
            <a:r>
              <a:rPr lang="en-US" altLang="es-MX" b="1" dirty="0">
                <a:solidFill>
                  <a:srgbClr val="0000FF"/>
                </a:solidFill>
              </a:rPr>
              <a:t> de </a:t>
            </a:r>
            <a:r>
              <a:rPr lang="en-US" altLang="es-MX" b="1" dirty="0" err="1">
                <a:solidFill>
                  <a:srgbClr val="0000FF"/>
                </a:solidFill>
              </a:rPr>
              <a:t>hexametileno</a:t>
            </a:r>
            <a:r>
              <a:rPr lang="en-US" altLang="es-MX" b="1" dirty="0">
                <a:solidFill>
                  <a:srgbClr val="0000FF"/>
                </a:solidFill>
              </a:rPr>
              <a:t> </a:t>
            </a:r>
            <a:r>
              <a:rPr lang="en-US" altLang="es-MX" dirty="0">
                <a:solidFill>
                  <a:srgbClr val="0000FF"/>
                </a:solidFill>
              </a:rPr>
              <a:t>y el </a:t>
            </a:r>
            <a:r>
              <a:rPr lang="en-US" altLang="es-MX" b="1" dirty="0">
                <a:solidFill>
                  <a:srgbClr val="0000FF"/>
                </a:solidFill>
              </a:rPr>
              <a:t>1,4-butanodiol</a:t>
            </a:r>
            <a:endParaRPr lang="es-MX" altLang="es-MX" b="1" dirty="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84213" y="2462213"/>
            <a:ext cx="789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s-ES" altLang="es-MX" sz="3600">
                <a:solidFill>
                  <a:srgbClr val="0000FF"/>
                </a:solidFill>
              </a:rPr>
              <a:t>"</a:t>
            </a:r>
            <a:r>
              <a:rPr lang="es-ES" altLang="es-MX" sz="4000" b="1">
                <a:solidFill>
                  <a:srgbClr val="0000FF"/>
                </a:solidFill>
              </a:rPr>
              <a:t>plastikos</a:t>
            </a:r>
            <a:r>
              <a:rPr lang="es-ES" altLang="es-MX" sz="3600">
                <a:solidFill>
                  <a:srgbClr val="0000FF"/>
                </a:solidFill>
              </a:rPr>
              <a:t>" que significa </a:t>
            </a:r>
            <a:r>
              <a:rPr lang="es-ES" altLang="es-MX" sz="3600" b="1">
                <a:solidFill>
                  <a:srgbClr val="0000FF"/>
                </a:solidFill>
              </a:rPr>
              <a:t>moldeable</a:t>
            </a:r>
            <a:r>
              <a:rPr lang="es-ES" altLang="es-MX" sz="3600">
                <a:solidFill>
                  <a:srgbClr val="0000FF"/>
                </a:solidFill>
              </a:rPr>
              <a:t> </a:t>
            </a:r>
          </a:p>
        </p:txBody>
      </p:sp>
      <p:sp>
        <p:nvSpPr>
          <p:cNvPr id="29699" name="Rectangle 5"/>
          <p:cNvSpPr>
            <a:spLocks noChangeArrowheads="1"/>
          </p:cNvSpPr>
          <p:nvPr/>
        </p:nvSpPr>
        <p:spPr bwMode="auto">
          <a:xfrm>
            <a:off x="539750" y="1773238"/>
            <a:ext cx="2898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s-MX" sz="2800">
                <a:solidFill>
                  <a:srgbClr val="0000FF"/>
                </a:solidFill>
              </a:rPr>
              <a:t>Deriva de griego:</a:t>
            </a:r>
            <a:endParaRPr lang="es-ES" altLang="es-MX" sz="2800">
              <a:solidFill>
                <a:srgbClr val="0000FF"/>
              </a:solidFill>
            </a:endParaRPr>
          </a:p>
        </p:txBody>
      </p:sp>
      <p:sp>
        <p:nvSpPr>
          <p:cNvPr id="29700" name="Rectangle 6"/>
          <p:cNvSpPr>
            <a:spLocks noChangeArrowheads="1"/>
          </p:cNvSpPr>
          <p:nvPr/>
        </p:nvSpPr>
        <p:spPr bwMode="auto">
          <a:xfrm>
            <a:off x="539750" y="706438"/>
            <a:ext cx="337026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s-ES" altLang="es-MX" sz="4800" dirty="0">
                <a:solidFill>
                  <a:srgbClr val="FF0000"/>
                </a:solidFill>
              </a:rPr>
              <a:t>PLÁSTICO </a:t>
            </a:r>
          </a:p>
        </p:txBody>
      </p:sp>
      <p:sp>
        <p:nvSpPr>
          <p:cNvPr id="29701" name="Rectangle 7"/>
          <p:cNvSpPr>
            <a:spLocks noChangeArrowheads="1"/>
          </p:cNvSpPr>
          <p:nvPr/>
        </p:nvSpPr>
        <p:spPr bwMode="auto">
          <a:xfrm>
            <a:off x="684214" y="3860800"/>
            <a:ext cx="7848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es-ES" altLang="es-MX" sz="3600" dirty="0">
                <a:solidFill>
                  <a:srgbClr val="0000FF"/>
                </a:solidFill>
              </a:rPr>
              <a:t>Es el término popular para una gran variedad de polímeros sintéticos hechos por el hombre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547625-0D93-46B5-AE8C-1985349E5408}"/>
              </a:ext>
            </a:extLst>
          </p:cNvPr>
          <p:cNvSpPr txBox="1"/>
          <p:nvPr/>
        </p:nvSpPr>
        <p:spPr>
          <a:xfrm>
            <a:off x="179512" y="1988840"/>
            <a:ext cx="8883842" cy="707886"/>
          </a:xfrm>
          <a:prstGeom prst="rect">
            <a:avLst/>
          </a:prstGeom>
          <a:noFill/>
        </p:spPr>
        <p:txBody>
          <a:bodyPr wrap="none" rtlCol="0">
            <a:spAutoFit/>
          </a:bodyPr>
          <a:lstStyle/>
          <a:p>
            <a:r>
              <a:rPr lang="es-MX" sz="4000" dirty="0">
                <a:solidFill>
                  <a:srgbClr val="0000FF"/>
                </a:solidFill>
              </a:rPr>
              <a:t>IMPORTANCIA DE LOS POLÍMEROS</a:t>
            </a:r>
          </a:p>
        </p:txBody>
      </p:sp>
      <p:sp>
        <p:nvSpPr>
          <p:cNvPr id="3" name="CuadroTexto 2">
            <a:extLst>
              <a:ext uri="{FF2B5EF4-FFF2-40B4-BE49-F238E27FC236}">
                <a16:creationId xmlns:a16="http://schemas.microsoft.com/office/drawing/2014/main" id="{05C2AAA1-A929-4979-AC9E-22EE52F1DB38}"/>
              </a:ext>
            </a:extLst>
          </p:cNvPr>
          <p:cNvSpPr txBox="1"/>
          <p:nvPr/>
        </p:nvSpPr>
        <p:spPr>
          <a:xfrm>
            <a:off x="755576" y="3429000"/>
            <a:ext cx="7487114" cy="1323439"/>
          </a:xfrm>
          <a:prstGeom prst="rect">
            <a:avLst/>
          </a:prstGeom>
          <a:noFill/>
        </p:spPr>
        <p:txBody>
          <a:bodyPr wrap="none" rtlCol="0">
            <a:spAutoFit/>
          </a:bodyPr>
          <a:lstStyle/>
          <a:p>
            <a:pPr algn="ctr"/>
            <a:r>
              <a:rPr lang="es-MX" sz="4000" dirty="0">
                <a:solidFill>
                  <a:srgbClr val="0000FF"/>
                </a:solidFill>
              </a:rPr>
              <a:t>DE ACUERDO CON EL  VIDEO</a:t>
            </a:r>
          </a:p>
          <a:p>
            <a:pPr algn="ctr"/>
            <a:r>
              <a:rPr lang="es-MX" sz="4000" dirty="0">
                <a:solidFill>
                  <a:srgbClr val="0000FF"/>
                </a:solidFill>
              </a:rPr>
              <a:t>ESTA CLARA</a:t>
            </a:r>
          </a:p>
        </p:txBody>
      </p:sp>
    </p:spTree>
    <p:extLst>
      <p:ext uri="{BB962C8B-B14F-4D97-AF65-F5344CB8AC3E}">
        <p14:creationId xmlns:p14="http://schemas.microsoft.com/office/powerpoint/2010/main" val="80174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2195513" y="2238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s-MX" altLang="es-MX"/>
          </a:p>
        </p:txBody>
      </p:sp>
      <p:pic>
        <p:nvPicPr>
          <p:cNvPr id="228355" name="Picture 3" descr="http://www.pslc.ws/macrog/floor1/clothes/cloth.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95513" y="1341438"/>
            <a:ext cx="54673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p:cNvSpPr txBox="1">
            <a:spLocks noChangeArrowheads="1"/>
          </p:cNvSpPr>
          <p:nvPr/>
        </p:nvSpPr>
        <p:spPr bwMode="auto">
          <a:xfrm>
            <a:off x="609600" y="436563"/>
            <a:ext cx="135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b="1">
                <a:solidFill>
                  <a:srgbClr val="0000FF"/>
                </a:solidFill>
                <a:latin typeface="Arial" pitchFamily="34" charset="0"/>
              </a:rPr>
              <a:t>ROPA</a:t>
            </a:r>
          </a:p>
        </p:txBody>
      </p:sp>
      <p:sp>
        <p:nvSpPr>
          <p:cNvPr id="228357" name="Text Box 5"/>
          <p:cNvSpPr txBox="1">
            <a:spLocks noChangeArrowheads="1"/>
          </p:cNvSpPr>
          <p:nvPr/>
        </p:nvSpPr>
        <p:spPr bwMode="auto">
          <a:xfrm>
            <a:off x="827088" y="4292600"/>
            <a:ext cx="806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sz="2400" b="1">
                <a:solidFill>
                  <a:srgbClr val="0000FF"/>
                </a:solidFill>
                <a:latin typeface="Arial Unicode MS" pitchFamily="34" charset="-128"/>
                <a:ea typeface="Arial Unicode MS" pitchFamily="34" charset="-128"/>
                <a:cs typeface="Arial Unicode MS" pitchFamily="34" charset="-128"/>
              </a:rPr>
              <a:t>Con sólo una breve visita por aquí, nos podremos dar cuenta que sin los polímeros, no tendríamos ropa.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755650" y="1125538"/>
            <a:ext cx="5105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sz="2400" b="1">
                <a:solidFill>
                  <a:srgbClr val="0000FF"/>
                </a:solidFill>
                <a:cs typeface="Times New Roman" pitchFamily="18" charset="0"/>
              </a:rPr>
              <a:t>Los suéteres como éste son de lana, que es otro tipo de colágeno. Por cierto, la piel y el cabello de usted, también contienen colágeno. </a:t>
            </a:r>
            <a:endParaRPr lang="es-ES" altLang="es-MX" sz="2400" b="1">
              <a:solidFill>
                <a:srgbClr val="0000FF"/>
              </a:solidFill>
            </a:endParaRPr>
          </a:p>
        </p:txBody>
      </p:sp>
      <p:pic>
        <p:nvPicPr>
          <p:cNvPr id="230403" name="Picture 3" descr="bp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147887"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4" descr="Pulover_bl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3340100"/>
            <a:ext cx="2659062"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Rectangle 5"/>
          <p:cNvSpPr>
            <a:spLocks noChangeArrowheads="1"/>
          </p:cNvSpPr>
          <p:nvPr/>
        </p:nvSpPr>
        <p:spPr bwMode="auto">
          <a:xfrm>
            <a:off x="755650" y="4437063"/>
            <a:ext cx="4895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a:solidFill>
                  <a:srgbClr val="0000FF"/>
                </a:solidFill>
              </a:rPr>
              <a:t>Además los suéteres se hacen con acrílicos, como el poliacrilonitrilo o el rayón</a:t>
            </a:r>
            <a:r>
              <a:rPr lang="es-ES" altLang="es-MX" sz="2400">
                <a:solidFill>
                  <a:srgbClr val="0000FF"/>
                </a:solidFill>
              </a:rPr>
              <a:t> </a:t>
            </a:r>
          </a:p>
        </p:txBody>
      </p:sp>
      <p:sp>
        <p:nvSpPr>
          <p:cNvPr id="230406" name="Text Box 6"/>
          <p:cNvSpPr txBox="1">
            <a:spLocks noChangeArrowheads="1"/>
          </p:cNvSpPr>
          <p:nvPr/>
        </p:nvSpPr>
        <p:spPr bwMode="auto">
          <a:xfrm>
            <a:off x="609600" y="304800"/>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b="1">
                <a:solidFill>
                  <a:srgbClr val="0000FF"/>
                </a:solidFill>
                <a:latin typeface="Arial" pitchFamily="34" charset="0"/>
              </a:rPr>
              <a:t>ROPA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2450" name="Picture 2" descr="http://www.pslc.ws/spanish/images/tshirt.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057400" y="457200"/>
            <a:ext cx="68770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3"/>
          <p:cNvSpPr>
            <a:spLocks noChangeArrowheads="1"/>
          </p:cNvSpPr>
          <p:nvPr/>
        </p:nvSpPr>
        <p:spPr bwMode="auto">
          <a:xfrm>
            <a:off x="685800" y="2996952"/>
            <a:ext cx="8248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ES" altLang="es-MX" sz="2400" b="1" dirty="0">
                <a:solidFill>
                  <a:srgbClr val="0000FF"/>
                </a:solidFill>
                <a:latin typeface="Arial Unicode MS" pitchFamily="34" charset="-128"/>
                <a:ea typeface="Arial Unicode MS" pitchFamily="34" charset="-128"/>
                <a:cs typeface="Arial Unicode MS" pitchFamily="34" charset="-128"/>
              </a:rPr>
              <a:t>Estas playeras y estos jeans están hechos de algodón, un tipo de celulosa.</a:t>
            </a:r>
          </a:p>
        </p:txBody>
      </p:sp>
      <p:sp>
        <p:nvSpPr>
          <p:cNvPr id="232452" name="Text Box 6"/>
          <p:cNvSpPr txBox="1">
            <a:spLocks noChangeArrowheads="1"/>
          </p:cNvSpPr>
          <p:nvPr/>
        </p:nvSpPr>
        <p:spPr bwMode="auto">
          <a:xfrm>
            <a:off x="609600" y="436563"/>
            <a:ext cx="135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ES" altLang="es-MX" b="1">
                <a:solidFill>
                  <a:srgbClr val="0000FF"/>
                </a:solidFill>
                <a:latin typeface="Arial" pitchFamily="34" charset="0"/>
              </a:rPr>
              <a:t>ROPA</a:t>
            </a:r>
          </a:p>
        </p:txBody>
      </p:sp>
      <p:pic>
        <p:nvPicPr>
          <p:cNvPr id="232453" name="Picture 8" descr="http://www.vestidosde.info/wp-content/uploads/2013/03/moda-en-ropa-de-mezclill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3976688"/>
            <a:ext cx="20050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10" descr="http://www.todoenuniformes.com/Imgs/foto_pantalon_de_mezclill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3976688"/>
            <a:ext cx="27368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4498" name="Picture 4" descr="https://upload.wikimedia.org/wikipedia/commons/2/2d/Indigo-Historische_Farbstoffsamml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573463"/>
            <a:ext cx="66897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Picture 6" descr="http://www.bricopage.com/plantas/flores/images/baptisia-austra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98463"/>
            <a:ext cx="23812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Rectángulo 1"/>
          <p:cNvSpPr>
            <a:spLocks noChangeArrowheads="1"/>
          </p:cNvSpPr>
          <p:nvPr/>
        </p:nvSpPr>
        <p:spPr bwMode="auto">
          <a:xfrm>
            <a:off x="4067175" y="54927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b="1" i="1">
                <a:solidFill>
                  <a:srgbClr val="0000FF"/>
                </a:solidFill>
              </a:rPr>
              <a:t>Indigofera tinctoria</a:t>
            </a:r>
            <a:r>
              <a:rPr lang="es-MX" altLang="es-MX">
                <a:solidFill>
                  <a:srgbClr val="0000FF"/>
                </a:solidFill>
              </a:rPr>
              <a:t> (</a:t>
            </a:r>
            <a:r>
              <a:rPr lang="es-MX" altLang="es-MX" b="1">
                <a:solidFill>
                  <a:srgbClr val="0000FF"/>
                </a:solidFill>
              </a:rPr>
              <a:t>índigo verdadero</a:t>
            </a:r>
            <a:r>
              <a:rPr lang="es-MX" altLang="es-MX">
                <a:solidFill>
                  <a:srgbClr val="0000FF"/>
                </a:solidFill>
              </a:rPr>
              <a:t>) Índigo; azul</a:t>
            </a:r>
          </a:p>
        </p:txBody>
      </p:sp>
      <p:pic>
        <p:nvPicPr>
          <p:cNvPr id="234501" name="Picture 8" descr="https://upload.wikimedia.org/wikipedia/commons/thumb/2/22/Indigo_skeletal.svg/287px-Indigo_skeleta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2733675"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22" name="Picture 2" descr="pe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3375"/>
            <a:ext cx="3068637" cy="788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ChangeArrowheads="1"/>
          </p:cNvSpPr>
          <p:nvPr/>
        </p:nvSpPr>
        <p:spPr bwMode="auto">
          <a:xfrm>
            <a:off x="-4646613" y="247650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s-MX" altLang="es-MX"/>
          </a:p>
        </p:txBody>
      </p:sp>
      <p:sp>
        <p:nvSpPr>
          <p:cNvPr id="235524" name="Rectangle 4"/>
          <p:cNvSpPr>
            <a:spLocks noChangeArrowheads="1"/>
          </p:cNvSpPr>
          <p:nvPr/>
        </p:nvSpPr>
        <p:spPr bwMode="auto">
          <a:xfrm>
            <a:off x="361950" y="801688"/>
            <a:ext cx="536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es-ES" altLang="es-MX" b="1">
                <a:solidFill>
                  <a:srgbClr val="0000FF"/>
                </a:solidFill>
                <a:cs typeface="Times New Roman" pitchFamily="18" charset="0"/>
              </a:rPr>
              <a:t>Son polímeros en forma de fibras</a:t>
            </a:r>
            <a:endParaRPr lang="es-ES" altLang="es-MX">
              <a:solidFill>
                <a:srgbClr val="0000FF"/>
              </a:solidFill>
            </a:endParaRPr>
          </a:p>
        </p:txBody>
      </p:sp>
      <p:sp>
        <p:nvSpPr>
          <p:cNvPr id="235525" name="WordArt 6"/>
          <p:cNvSpPr>
            <a:spLocks noChangeArrowheads="1" noChangeShapeType="1" noTextEdit="1"/>
          </p:cNvSpPr>
          <p:nvPr/>
        </p:nvSpPr>
        <p:spPr bwMode="auto">
          <a:xfrm>
            <a:off x="900113" y="157163"/>
            <a:ext cx="2743200" cy="495300"/>
          </a:xfrm>
          <a:prstGeom prst="rect">
            <a:avLst/>
          </a:prstGeom>
        </p:spPr>
        <p:txBody>
          <a:bodyPr wrap="none" fromWordArt="1">
            <a:prstTxWarp prst="textPlain">
              <a:avLst>
                <a:gd name="adj" fmla="val 50000"/>
              </a:avLst>
            </a:prstTxWarp>
          </a:bodyPr>
          <a:lstStyle/>
          <a:p>
            <a:pPr algn="ctr"/>
            <a:r>
              <a:rPr lang="es-MX" sz="2800" kern="10">
                <a:ln w="9525">
                  <a:solidFill>
                    <a:srgbClr val="000000"/>
                  </a:solidFill>
                  <a:round/>
                  <a:headEnd/>
                  <a:tailEnd/>
                </a:ln>
                <a:solidFill>
                  <a:srgbClr val="0000FF"/>
                </a:solidFill>
                <a:latin typeface="Arial Black"/>
              </a:rPr>
              <a:t>POLIÉSTERES</a:t>
            </a:r>
          </a:p>
        </p:txBody>
      </p:sp>
      <p:pic>
        <p:nvPicPr>
          <p:cNvPr id="235526" name="Picture 8" descr="http://catalog.wlimg.com/1/1874769/full-images/polyester-fabric-10935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1484313"/>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10" descr="https://encrypted-tbn0.gstatic.com/images?q=tbn:ANd9GcRwPZjtYAmCQAukSer_w8SdZIUC67g65n-6P9MaVQNqODj2bESLE77E31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840" y="1484313"/>
            <a:ext cx="2280646" cy="27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12" descr="http://cdn.cichic.com/media/catalog/product/cache/1/image/5e06319eda06f020e43594a9c230972d/1/0/10105275312-1/purple-pleated-round-neck-short-sleeve-polyester-dres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6593" y="1475990"/>
            <a:ext cx="1922002" cy="274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1 CuadroTexto"/>
          <p:cNvSpPr txBox="1">
            <a:spLocks noChangeArrowheads="1"/>
          </p:cNvSpPr>
          <p:nvPr/>
        </p:nvSpPr>
        <p:spPr bwMode="auto">
          <a:xfrm>
            <a:off x="3203575" y="2852738"/>
            <a:ext cx="274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7200" b="1">
                <a:solidFill>
                  <a:srgbClr val="0000FF"/>
                </a:solidFill>
                <a:latin typeface="Arial" pitchFamily="34" charset="0"/>
              </a:rPr>
              <a:t>SEDA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8594" name="Picture 2" descr="Capullos de seda con el gusano de se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261938"/>
            <a:ext cx="45307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2" descr="http://imagenes.colombia.interlatin.com/sdi/2014/11/28/b654ff36e1e74d9f9177eda69200d39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644900"/>
            <a:ext cx="450215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3 Rectángulo"/>
          <p:cNvSpPr>
            <a:spLocks noChangeArrowheads="1"/>
          </p:cNvSpPr>
          <p:nvPr/>
        </p:nvSpPr>
        <p:spPr bwMode="auto">
          <a:xfrm>
            <a:off x="5508625" y="261938"/>
            <a:ext cx="33924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MX" altLang="es-MX">
                <a:solidFill>
                  <a:srgbClr val="0000FF"/>
                </a:solidFill>
              </a:rPr>
              <a:t>La </a:t>
            </a:r>
            <a:r>
              <a:rPr lang="es-MX" altLang="es-MX" b="1">
                <a:solidFill>
                  <a:srgbClr val="0000FF"/>
                </a:solidFill>
              </a:rPr>
              <a:t>fibroína</a:t>
            </a:r>
            <a:r>
              <a:rPr lang="es-MX" altLang="es-MX">
                <a:solidFill>
                  <a:srgbClr val="0000FF"/>
                </a:solidFill>
              </a:rPr>
              <a:t> es un tipo de proteína con carácter fibroso producida por algunos artrópodos, como el gusano de seda (un insecto) o las arañas (un orden de arácnidos) durante la segregación del hilo.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8" name="Picture 2" descr="http://www.definicionabc.com/wp-content/uploads/se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4" descr="http://g03.a.alicdn.com/kf/HTB1y_XhIXXXXXaQXXXXq6xXFXXXD/Ropa-de-noche-mujeres-Pijamas-de-seda-para-Mujer-verano-pone-en-cortocircuito-sistemas-Pijamas-ro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88" y="152400"/>
            <a:ext cx="253841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6" descr="http://i01.i.aliimg.com/img/pb/535/479/756/756479535_1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469" y="3501008"/>
            <a:ext cx="2789237"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8" descr="http://www.elitista.info/imagenes-productos/corbatase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888" y="3292475"/>
            <a:ext cx="230505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0642" name="Picture 2" descr="https://upload.wikimedia.org/wikipedia/commons/thumb/3/3f/Silk_fibroin_primary_structure.svg/862px-Silk_fibroin_primary_structur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522538"/>
            <a:ext cx="8210550" cy="2571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0643" name="2 Rectángulo"/>
          <p:cNvSpPr>
            <a:spLocks noChangeArrowheads="1"/>
          </p:cNvSpPr>
          <p:nvPr/>
        </p:nvSpPr>
        <p:spPr bwMode="auto">
          <a:xfrm>
            <a:off x="182563" y="404813"/>
            <a:ext cx="84978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800">
                <a:solidFill>
                  <a:srgbClr val="0000FF"/>
                </a:solidFill>
              </a:rPr>
              <a:t>El hilo se compone de dos proteínas principales: la sericina y la fibroína.; </a:t>
            </a:r>
          </a:p>
        </p:txBody>
      </p:sp>
      <p:sp>
        <p:nvSpPr>
          <p:cNvPr id="240644" name="3 Rectángulo"/>
          <p:cNvSpPr>
            <a:spLocks noChangeArrowheads="1"/>
          </p:cNvSpPr>
          <p:nvPr/>
        </p:nvSpPr>
        <p:spPr bwMode="auto">
          <a:xfrm>
            <a:off x="182563" y="1674813"/>
            <a:ext cx="8210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s-MX" altLang="es-MX" sz="2800">
                <a:solidFill>
                  <a:srgbClr val="0000FF"/>
                </a:solidFill>
              </a:rPr>
              <a:t>La fibroína es el centro estructural de la seda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323850" y="549275"/>
            <a:ext cx="84248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s-ES" altLang="es-MX">
                <a:solidFill>
                  <a:srgbClr val="0000FF"/>
                </a:solidFill>
              </a:rPr>
              <a:t>Los </a:t>
            </a:r>
            <a:r>
              <a:rPr lang="es-ES" altLang="es-MX" b="1">
                <a:solidFill>
                  <a:srgbClr val="0000FF"/>
                </a:solidFill>
              </a:rPr>
              <a:t>Polímeros</a:t>
            </a:r>
            <a:r>
              <a:rPr lang="es-ES" altLang="es-MX">
                <a:solidFill>
                  <a:srgbClr val="0000FF"/>
                </a:solidFill>
              </a:rPr>
              <a:t> son moléculas grandes que están constituidas de unidades químicas que se repiten (“</a:t>
            </a:r>
            <a:r>
              <a:rPr lang="es-ES" altLang="es-MX" b="1">
                <a:solidFill>
                  <a:srgbClr val="0000FF"/>
                </a:solidFill>
              </a:rPr>
              <a:t>los meros</a:t>
            </a:r>
            <a:r>
              <a:rPr lang="es-ES" altLang="es-MX">
                <a:solidFill>
                  <a:srgbClr val="0000FF"/>
                </a:solidFill>
              </a:rPr>
              <a:t>”) que están unidas entre sí, y es usual que sea en una línea, como las cuentas en un rosario. Cada uno de los “meros” tiene 5 o mas átomos pero menos de 500 átomos; la palabra polímero se aplica cuando se tiene un material constituido por más de </a:t>
            </a:r>
            <a:r>
              <a:rPr lang="es-ES" altLang="es-MX" b="1">
                <a:solidFill>
                  <a:srgbClr val="0000FF"/>
                </a:solidFill>
              </a:rPr>
              <a:t>500</a:t>
            </a:r>
            <a:r>
              <a:rPr lang="es-ES" altLang="es-MX">
                <a:solidFill>
                  <a:srgbClr val="0000FF"/>
                </a:solidFill>
              </a:rPr>
              <a:t> “meros” unidos entre sí</a:t>
            </a:r>
          </a:p>
        </p:txBody>
      </p:sp>
      <p:pic>
        <p:nvPicPr>
          <p:cNvPr id="317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924175"/>
            <a:ext cx="460851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rosa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2924175"/>
            <a:ext cx="2736850" cy="31686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1666" name="Picture 2" descr="Estructura_general_la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500" y="1305099"/>
            <a:ext cx="4896999" cy="424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1 Rectángulo"/>
          <p:cNvSpPr>
            <a:spLocks noChangeArrowheads="1"/>
          </p:cNvSpPr>
          <p:nvPr/>
        </p:nvSpPr>
        <p:spPr bwMode="auto">
          <a:xfrm>
            <a:off x="468313" y="387350"/>
            <a:ext cx="8424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MX" altLang="es-MX" sz="2800">
                <a:solidFill>
                  <a:srgbClr val="0000FF"/>
                </a:solidFill>
              </a:rPr>
              <a:t>La sericina es el material pegajoso que la rodea.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0" name="WordArt 2"/>
          <p:cNvSpPr>
            <a:spLocks noChangeArrowheads="1" noChangeShapeType="1" noTextEdit="1"/>
          </p:cNvSpPr>
          <p:nvPr/>
        </p:nvSpPr>
        <p:spPr bwMode="auto">
          <a:xfrm>
            <a:off x="684213" y="333375"/>
            <a:ext cx="1655762" cy="792163"/>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pic>
        <p:nvPicPr>
          <p:cNvPr id="242691" name="Picture 3" descr="nylon01"/>
          <p:cNvPicPr>
            <a:picLocks noChangeAspect="1" noChangeArrowheads="1"/>
          </p:cNvPicPr>
          <p:nvPr/>
        </p:nvPicPr>
        <p:blipFill>
          <a:blip r:embed="rId3">
            <a:extLst>
              <a:ext uri="{28A0092B-C50C-407E-A947-70E740481C1C}">
                <a14:useLocalDpi xmlns:a14="http://schemas.microsoft.com/office/drawing/2010/main" val="0"/>
              </a:ext>
            </a:extLst>
          </a:blip>
          <a:srcRect r="50887"/>
          <a:stretch>
            <a:fillRect/>
          </a:stretch>
        </p:blipFill>
        <p:spPr bwMode="auto">
          <a:xfrm>
            <a:off x="3995738" y="333375"/>
            <a:ext cx="4391025" cy="13573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2692" name="Text Box 4"/>
          <p:cNvSpPr txBox="1">
            <a:spLocks noChangeArrowheads="1"/>
          </p:cNvSpPr>
          <p:nvPr/>
        </p:nvSpPr>
        <p:spPr bwMode="auto">
          <a:xfrm>
            <a:off x="395288" y="2060575"/>
            <a:ext cx="47990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400" b="1" dirty="0">
                <a:solidFill>
                  <a:srgbClr val="0000FF"/>
                </a:solidFill>
                <a:latin typeface="Arial" pitchFamily="34" charset="0"/>
              </a:rPr>
              <a:t>Los </a:t>
            </a:r>
            <a:r>
              <a:rPr lang="es-ES" altLang="es-MX" sz="2400" b="1" dirty="0" err="1">
                <a:solidFill>
                  <a:srgbClr val="0000FF"/>
                </a:solidFill>
                <a:latin typeface="Arial" pitchFamily="34" charset="0"/>
              </a:rPr>
              <a:t>nylons</a:t>
            </a:r>
            <a:r>
              <a:rPr lang="es-ES" altLang="es-MX" sz="2400" b="1" dirty="0">
                <a:solidFill>
                  <a:srgbClr val="0000FF"/>
                </a:solidFill>
                <a:latin typeface="Arial" pitchFamily="34" charset="0"/>
              </a:rPr>
              <a:t> se usan como fibras. </a:t>
            </a:r>
            <a:endParaRPr lang="es-ES" altLang="es-MX" sz="2400" dirty="0">
              <a:solidFill>
                <a:srgbClr val="0000FF"/>
              </a:solidFill>
              <a:latin typeface="Arial" pitchFamily="34" charset="0"/>
            </a:endParaRPr>
          </a:p>
        </p:txBody>
      </p:sp>
      <p:pic>
        <p:nvPicPr>
          <p:cNvPr id="242693" name="Picture 5" descr="Nylon%20Stockings%2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057400"/>
            <a:ext cx="3159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Rectángulo 1"/>
          <p:cNvSpPr>
            <a:spLocks noChangeArrowheads="1"/>
          </p:cNvSpPr>
          <p:nvPr/>
        </p:nvSpPr>
        <p:spPr bwMode="auto">
          <a:xfrm>
            <a:off x="509588" y="3503613"/>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s-ES" altLang="es-MX" b="1" dirty="0">
                <a:solidFill>
                  <a:srgbClr val="0000FF"/>
                </a:solidFill>
              </a:rPr>
              <a:t>El verdadero éxito del nylon vino primeramente con su empleo para la confección de medias femeninas, alrededor de 1940. </a:t>
            </a:r>
            <a:endParaRPr lang="es-ES" altLang="es-MX" dirty="0">
              <a:solidFill>
                <a:srgbClr val="0000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8" name="Picture 5" descr="inv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25" y="1052513"/>
            <a:ext cx="3462338"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6"/>
          <p:cNvSpPr>
            <a:spLocks noChangeArrowheads="1"/>
          </p:cNvSpPr>
          <p:nvPr/>
        </p:nvSpPr>
        <p:spPr bwMode="auto">
          <a:xfrm>
            <a:off x="4219575" y="5949950"/>
            <a:ext cx="4745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s-MX" sz="2400" dirty="0">
                <a:solidFill>
                  <a:srgbClr val="0000FF"/>
                </a:solidFill>
              </a:rPr>
              <a:t>Anuncio del Nylon, Octubre 1938 </a:t>
            </a:r>
          </a:p>
        </p:txBody>
      </p:sp>
      <p:sp>
        <p:nvSpPr>
          <p:cNvPr id="244740" name="WordArt 4"/>
          <p:cNvSpPr>
            <a:spLocks noChangeArrowheads="1" noChangeShapeType="1" noTextEdit="1"/>
          </p:cNvSpPr>
          <p:nvPr/>
        </p:nvSpPr>
        <p:spPr bwMode="auto">
          <a:xfrm>
            <a:off x="684213" y="188913"/>
            <a:ext cx="1439862" cy="6477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pic>
        <p:nvPicPr>
          <p:cNvPr id="244741" name="Picture 5" descr="nylon advertis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1327150"/>
            <a:ext cx="343693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2" name="Text Box 3"/>
          <p:cNvSpPr txBox="1">
            <a:spLocks noChangeArrowheads="1"/>
          </p:cNvSpPr>
          <p:nvPr/>
        </p:nvSpPr>
        <p:spPr bwMode="auto">
          <a:xfrm>
            <a:off x="1455738" y="711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endParaRPr lang="es-MX" altLang="es-MX" sz="2400">
              <a:solidFill>
                <a:srgbClr val="0000FF"/>
              </a:solidFill>
              <a:latin typeface="Arial" pitchFamily="34" charset="0"/>
            </a:endParaRPr>
          </a:p>
        </p:txBody>
      </p:sp>
      <p:sp>
        <p:nvSpPr>
          <p:cNvPr id="245763" name="Text Box 4"/>
          <p:cNvSpPr txBox="1">
            <a:spLocks noChangeArrowheads="1"/>
          </p:cNvSpPr>
          <p:nvPr/>
        </p:nvSpPr>
        <p:spPr bwMode="auto">
          <a:xfrm>
            <a:off x="539750" y="1389063"/>
            <a:ext cx="8496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ES" altLang="es-MX" sz="2000" b="1" dirty="0">
                <a:solidFill>
                  <a:srgbClr val="0000FF"/>
                </a:solidFill>
                <a:latin typeface="Arial" pitchFamily="34" charset="0"/>
              </a:rPr>
              <a:t>Fueron un gran suceso, pero pronto se hicieron muy difíciles de conseguir, porque al año siguiente los Estados Unidos entraron en la Segunda Guerra Mundial y el nylon fue necesario para hacer material de guerra, como cuerdas y paracaídas.</a:t>
            </a:r>
            <a:r>
              <a:rPr lang="es-ES" altLang="es-MX" sz="2000" dirty="0">
                <a:solidFill>
                  <a:srgbClr val="0000FF"/>
                </a:solidFill>
                <a:latin typeface="Arial" pitchFamily="34" charset="0"/>
              </a:rPr>
              <a:t> </a:t>
            </a:r>
          </a:p>
        </p:txBody>
      </p:sp>
      <p:sp>
        <p:nvSpPr>
          <p:cNvPr id="245764" name="WordArt 5"/>
          <p:cNvSpPr>
            <a:spLocks noChangeArrowheads="1" noChangeShapeType="1" noTextEdit="1"/>
          </p:cNvSpPr>
          <p:nvPr/>
        </p:nvSpPr>
        <p:spPr bwMode="auto">
          <a:xfrm>
            <a:off x="539750" y="333375"/>
            <a:ext cx="1511300" cy="719138"/>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pic>
        <p:nvPicPr>
          <p:cNvPr id="245765" name="Picture 6" descr="annu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289300"/>
            <a:ext cx="33147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7" descr="DSC00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2997200"/>
            <a:ext cx="475773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67" name="Group 8"/>
          <p:cNvGrpSpPr>
            <a:grpSpLocks/>
          </p:cNvGrpSpPr>
          <p:nvPr/>
        </p:nvGrpSpPr>
        <p:grpSpPr bwMode="auto">
          <a:xfrm>
            <a:off x="3886200" y="2743200"/>
            <a:ext cx="9144000" cy="0"/>
            <a:chOff x="0" y="0"/>
            <a:chExt cx="5760" cy="0"/>
          </a:xfrm>
        </p:grpSpPr>
        <p:sp>
          <p:nvSpPr>
            <p:cNvPr id="245768" name="Rectangle 9"/>
            <p:cNvSpPr>
              <a:spLocks noChangeArrowheads="1"/>
            </p:cNvSpPr>
            <p:nvPr/>
          </p:nvSpPr>
          <p:spPr bwMode="auto">
            <a:xfrm>
              <a:off x="0" y="0"/>
              <a:ext cx="576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245769" name="Rectangle 10"/>
            <p:cNvSpPr>
              <a:spLocks noChangeArrowheads="1"/>
            </p:cNvSpPr>
            <p:nvPr/>
          </p:nvSpPr>
          <p:spPr bwMode="auto">
            <a:xfrm>
              <a:off x="0" y="0"/>
              <a:ext cx="576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s-MX" altLang="es-MX"/>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AE414C-93E2-465A-9E6D-76CFF9EE8729}"/>
              </a:ext>
            </a:extLst>
          </p:cNvPr>
          <p:cNvSpPr/>
          <p:nvPr/>
        </p:nvSpPr>
        <p:spPr>
          <a:xfrm>
            <a:off x="468710" y="836712"/>
            <a:ext cx="8424936" cy="2554545"/>
          </a:xfrm>
          <a:prstGeom prst="rect">
            <a:avLst/>
          </a:prstGeom>
        </p:spPr>
        <p:txBody>
          <a:bodyPr wrap="square">
            <a:spAutoFit/>
          </a:bodyPr>
          <a:lstStyle/>
          <a:p>
            <a:pPr algn="just"/>
            <a:r>
              <a:rPr lang="es-MX" dirty="0">
                <a:solidFill>
                  <a:srgbClr val="0000FF"/>
                </a:solidFill>
              </a:rPr>
              <a:t>¿Por qué tenemos “whisky” y “</a:t>
            </a:r>
            <a:r>
              <a:rPr lang="es-MX" dirty="0">
                <a:solidFill>
                  <a:srgbClr val="FF0000"/>
                </a:solidFill>
              </a:rPr>
              <a:t>güisqui</a:t>
            </a:r>
            <a:r>
              <a:rPr lang="es-MX" dirty="0">
                <a:solidFill>
                  <a:srgbClr val="0000FF"/>
                </a:solidFill>
              </a:rPr>
              <a:t>” en el DRAE pero en otros casos no?</a:t>
            </a:r>
          </a:p>
          <a:p>
            <a:pPr algn="just"/>
            <a:r>
              <a:rPr lang="es-MX" dirty="0">
                <a:solidFill>
                  <a:srgbClr val="0000FF"/>
                </a:solidFill>
              </a:rPr>
              <a:t>Siempre me pareció chocante el hecho que la RAE introdujera "güisqui" en su diccionario:</a:t>
            </a:r>
          </a:p>
          <a:p>
            <a:pPr algn="just"/>
            <a:r>
              <a:rPr lang="es-MX" dirty="0">
                <a:solidFill>
                  <a:srgbClr val="0000FF"/>
                </a:solidFill>
              </a:rPr>
              <a:t>güisqui</a:t>
            </a:r>
          </a:p>
          <a:p>
            <a:pPr algn="just"/>
            <a:r>
              <a:rPr lang="es-MX" dirty="0">
                <a:solidFill>
                  <a:srgbClr val="0000FF"/>
                </a:solidFill>
              </a:rPr>
              <a:t>(Del ingl. whisky, y este del gaélico </a:t>
            </a:r>
            <a:r>
              <a:rPr lang="es-MX" dirty="0" err="1">
                <a:solidFill>
                  <a:srgbClr val="0000FF"/>
                </a:solidFill>
              </a:rPr>
              <a:t>uisce</a:t>
            </a:r>
            <a:r>
              <a:rPr lang="es-MX" dirty="0">
                <a:solidFill>
                  <a:srgbClr val="0000FF"/>
                </a:solidFill>
              </a:rPr>
              <a:t> </a:t>
            </a:r>
            <a:r>
              <a:rPr lang="es-MX" dirty="0" err="1">
                <a:solidFill>
                  <a:srgbClr val="0000FF"/>
                </a:solidFill>
              </a:rPr>
              <a:t>beatha</a:t>
            </a:r>
            <a:r>
              <a:rPr lang="es-MX" dirty="0">
                <a:solidFill>
                  <a:srgbClr val="0000FF"/>
                </a:solidFill>
              </a:rPr>
              <a:t>, agua de vida).</a:t>
            </a:r>
          </a:p>
          <a:p>
            <a:pPr algn="just"/>
            <a:r>
              <a:rPr lang="es-MX" dirty="0">
                <a:solidFill>
                  <a:srgbClr val="0000FF"/>
                </a:solidFill>
              </a:rPr>
              <a:t>m. Licor alcohólico que se obtiene del grano de algunas plantas, destilando un compuesto amiláceo en estado de fermentación.</a:t>
            </a:r>
          </a:p>
        </p:txBody>
      </p:sp>
      <p:sp>
        <p:nvSpPr>
          <p:cNvPr id="4" name="Rectangle 1">
            <a:extLst>
              <a:ext uri="{FF2B5EF4-FFF2-40B4-BE49-F238E27FC236}">
                <a16:creationId xmlns:a16="http://schemas.microsoft.com/office/drawing/2014/main" id="{6364F951-65B6-40E4-B395-6C39AC70ACCB}"/>
              </a:ext>
            </a:extLst>
          </p:cNvPr>
          <p:cNvSpPr>
            <a:spLocks noChangeArrowheads="1"/>
          </p:cNvSpPr>
          <p:nvPr/>
        </p:nvSpPr>
        <p:spPr bwMode="auto">
          <a:xfrm>
            <a:off x="468710" y="3717032"/>
            <a:ext cx="8424936" cy="1846659"/>
          </a:xfrm>
          <a:prstGeom prst="rect">
            <a:avLst/>
          </a:prstGeom>
          <a:solidFill>
            <a:srgbClr val="EFF0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0" i="0" u="none" strike="noStrike" cap="none" normalizeH="0" baseline="0" dirty="0">
                <a:ln>
                  <a:noFill/>
                </a:ln>
                <a:solidFill>
                  <a:srgbClr val="0000FF"/>
                </a:solidFill>
                <a:effectLst/>
                <a:cs typeface="Arial" panose="020B0604020202020204" pitchFamily="34" charset="0"/>
              </a:rPr>
              <a:t>Interesante. Después de leer el apartado del </a:t>
            </a:r>
            <a:r>
              <a:rPr kumimoji="0" lang="es-MX" altLang="es-MX" b="0" i="0" u="none" strike="noStrike" cap="none" normalizeH="0" baseline="0" dirty="0">
                <a:ln>
                  <a:noFill/>
                </a:ln>
                <a:solidFill>
                  <a:srgbClr val="FF0000"/>
                </a:solidFill>
                <a:effectLst/>
                <a:cs typeface="Arial" panose="020B0604020202020204" pitchFamily="34" charset="0"/>
              </a:rPr>
              <a:t>DRAE tratamiento de los extranjerismos, </a:t>
            </a:r>
            <a:r>
              <a:rPr kumimoji="0" lang="es-MX" altLang="es-MX" b="0" i="0" u="none" strike="noStrike" cap="none" normalizeH="0" baseline="0" dirty="0">
                <a:ln>
                  <a:noFill/>
                </a:ln>
                <a:solidFill>
                  <a:srgbClr val="0000FF"/>
                </a:solidFill>
                <a:effectLst/>
                <a:cs typeface="Arial" panose="020B0604020202020204" pitchFamily="34" charset="0"/>
              </a:rPr>
              <a:t>podría resumir que, la palabra whisky ha sido incorporada al diccionario con su grafía original ya que en Español no existe un equivalente que la sustituya completamente. Se añade además </a:t>
            </a:r>
            <a:r>
              <a:rPr kumimoji="0" lang="es-MX" altLang="es-MX" b="0" i="0" u="none" strike="noStrike" cap="none" normalizeH="0" baseline="0" dirty="0" err="1">
                <a:ln>
                  <a:noFill/>
                </a:ln>
                <a:solidFill>
                  <a:srgbClr val="0000FF"/>
                </a:solidFill>
                <a:effectLst/>
                <a:cs typeface="Arial" panose="020B0604020202020204" pitchFamily="34" charset="0"/>
              </a:rPr>
              <a:t>güisquicomo</a:t>
            </a:r>
            <a:r>
              <a:rPr kumimoji="0" lang="es-MX" altLang="es-MX" b="0" i="0" u="none" strike="noStrike" cap="none" normalizeH="0" baseline="0" dirty="0">
                <a:ln>
                  <a:noFill/>
                </a:ln>
                <a:solidFill>
                  <a:srgbClr val="0000FF"/>
                </a:solidFill>
                <a:effectLst/>
                <a:cs typeface="Arial" panose="020B0604020202020204" pitchFamily="34" charset="0"/>
              </a:rPr>
              <a:t> sugerencia de grafía adaptada al Español, mientras la pronunciación es la misma que la de la palabra original.</a:t>
            </a:r>
            <a:r>
              <a:rPr kumimoji="0" lang="es-MX" altLang="es-MX" b="0" i="0" u="none" strike="noStrike" cap="none" normalizeH="0" baseline="0" dirty="0">
                <a:ln>
                  <a:noFill/>
                </a:ln>
                <a:solidFill>
                  <a:srgbClr val="242729"/>
                </a:solidFill>
                <a:effectLst/>
                <a:cs typeface="Arial" panose="020B0604020202020204" pitchFamily="34" charset="0"/>
              </a:rPr>
              <a:t> </a:t>
            </a:r>
            <a:r>
              <a:rPr kumimoji="0" lang="es-MX" altLang="es-MX" b="0" i="0" u="none" strike="noStrike" cap="none" normalizeH="0" baseline="0" dirty="0">
                <a:ln>
                  <a:noFill/>
                </a:ln>
                <a:solidFill>
                  <a:schemeClr val="tx1"/>
                </a:solidFill>
                <a:effectLst/>
                <a:cs typeface="Arial" panose="020B0604020202020204" pitchFamily="34" charset="0"/>
              </a:rPr>
              <a:t> </a:t>
            </a:r>
          </a:p>
        </p:txBody>
      </p:sp>
      <p:sp>
        <p:nvSpPr>
          <p:cNvPr id="6" name="Rectángulo 5">
            <a:extLst>
              <a:ext uri="{FF2B5EF4-FFF2-40B4-BE49-F238E27FC236}">
                <a16:creationId xmlns:a16="http://schemas.microsoft.com/office/drawing/2014/main" id="{20B3B510-0823-4C46-A70B-C9FDF57CBF5F}"/>
              </a:ext>
            </a:extLst>
          </p:cNvPr>
          <p:cNvSpPr/>
          <p:nvPr/>
        </p:nvSpPr>
        <p:spPr>
          <a:xfrm>
            <a:off x="324694" y="5879601"/>
            <a:ext cx="8568952" cy="584775"/>
          </a:xfrm>
          <a:prstGeom prst="rect">
            <a:avLst/>
          </a:prstGeom>
        </p:spPr>
        <p:txBody>
          <a:bodyPr wrap="square">
            <a:spAutoFit/>
          </a:bodyPr>
          <a:lstStyle/>
          <a:p>
            <a:r>
              <a:rPr lang="es-MX" sz="1600" dirty="0">
                <a:solidFill>
                  <a:srgbClr val="0000FF"/>
                </a:solidFill>
              </a:rPr>
              <a:t>https://spanish.stackexchange.com/questions/13662/por-qu%C3%A9-tenemos-whisky-y-g%C3%BCisqui-en-el-drae-pero-en-otros-casos-no</a:t>
            </a:r>
          </a:p>
        </p:txBody>
      </p:sp>
    </p:spTree>
    <p:extLst>
      <p:ext uri="{BB962C8B-B14F-4D97-AF65-F5344CB8AC3E}">
        <p14:creationId xmlns:p14="http://schemas.microsoft.com/office/powerpoint/2010/main" val="255183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1A9778D-91DB-4A73-9230-21EE6C47ADF1}"/>
              </a:ext>
            </a:extLst>
          </p:cNvPr>
          <p:cNvSpPr/>
          <p:nvPr/>
        </p:nvSpPr>
        <p:spPr>
          <a:xfrm>
            <a:off x="462030" y="4149080"/>
            <a:ext cx="8424936" cy="1015663"/>
          </a:xfrm>
          <a:prstGeom prst="rect">
            <a:avLst/>
          </a:prstGeom>
        </p:spPr>
        <p:txBody>
          <a:bodyPr wrap="square">
            <a:spAutoFit/>
          </a:bodyPr>
          <a:lstStyle/>
          <a:p>
            <a:pPr algn="just"/>
            <a:r>
              <a:rPr lang="es-MX" dirty="0">
                <a:solidFill>
                  <a:srgbClr val="0000FF"/>
                </a:solidFill>
              </a:rPr>
              <a:t>El </a:t>
            </a:r>
            <a:r>
              <a:rPr lang="es-MX" dirty="0">
                <a:solidFill>
                  <a:srgbClr val="FF0000"/>
                </a:solidFill>
              </a:rPr>
              <a:t>nailon</a:t>
            </a:r>
            <a:r>
              <a:rPr lang="es-MX" dirty="0">
                <a:solidFill>
                  <a:srgbClr val="0000FF"/>
                </a:solidFill>
              </a:rPr>
              <a:t> o </a:t>
            </a:r>
            <a:r>
              <a:rPr lang="es-MX" dirty="0">
                <a:solidFill>
                  <a:srgbClr val="FF0000"/>
                </a:solidFill>
              </a:rPr>
              <a:t>nilón​</a:t>
            </a:r>
            <a:r>
              <a:rPr lang="es-MX" dirty="0">
                <a:solidFill>
                  <a:srgbClr val="0000FF"/>
                </a:solidFill>
              </a:rPr>
              <a:t> (grafía en español del nombre comercial </a:t>
            </a:r>
            <a:r>
              <a:rPr lang="es-MX" dirty="0">
                <a:solidFill>
                  <a:srgbClr val="FF0000"/>
                </a:solidFill>
              </a:rPr>
              <a:t>nylon</a:t>
            </a:r>
            <a:r>
              <a:rPr lang="es-MX" dirty="0">
                <a:solidFill>
                  <a:srgbClr val="0000FF"/>
                </a:solidFill>
              </a:rPr>
              <a:t>, marca registrada​) es un polímero sintético que pertenece al grupo de las poliamidas. </a:t>
            </a:r>
          </a:p>
        </p:txBody>
      </p:sp>
      <p:sp>
        <p:nvSpPr>
          <p:cNvPr id="3" name="Rectángulo 2">
            <a:extLst>
              <a:ext uri="{FF2B5EF4-FFF2-40B4-BE49-F238E27FC236}">
                <a16:creationId xmlns:a16="http://schemas.microsoft.com/office/drawing/2014/main" id="{B4E7E701-8F0E-4EC3-B75B-17731E84CBAB}"/>
              </a:ext>
            </a:extLst>
          </p:cNvPr>
          <p:cNvSpPr/>
          <p:nvPr/>
        </p:nvSpPr>
        <p:spPr>
          <a:xfrm>
            <a:off x="384195" y="764704"/>
            <a:ext cx="8496944" cy="2554545"/>
          </a:xfrm>
          <a:prstGeom prst="rect">
            <a:avLst/>
          </a:prstGeom>
        </p:spPr>
        <p:txBody>
          <a:bodyPr wrap="square">
            <a:spAutoFit/>
          </a:bodyPr>
          <a:lstStyle/>
          <a:p>
            <a:r>
              <a:rPr lang="es-MX" dirty="0">
                <a:solidFill>
                  <a:srgbClr val="0000FF"/>
                </a:solidFill>
              </a:rPr>
              <a:t>Tiquete </a:t>
            </a:r>
          </a:p>
          <a:p>
            <a:r>
              <a:rPr lang="es-MX" dirty="0">
                <a:solidFill>
                  <a:srgbClr val="FF0000"/>
                </a:solidFill>
              </a:rPr>
              <a:t>Billete</a:t>
            </a:r>
            <a:r>
              <a:rPr lang="es-MX" dirty="0">
                <a:solidFill>
                  <a:srgbClr val="0000FF"/>
                </a:solidFill>
              </a:rPr>
              <a:t> Nombre</a:t>
            </a:r>
          </a:p>
          <a:p>
            <a:r>
              <a:rPr lang="es-MX" dirty="0">
                <a:solidFill>
                  <a:srgbClr val="FF0000"/>
                </a:solidFill>
              </a:rPr>
              <a:t>Entrada</a:t>
            </a:r>
            <a:r>
              <a:rPr lang="es-MX" dirty="0">
                <a:solidFill>
                  <a:srgbClr val="0000FF"/>
                </a:solidFill>
              </a:rPr>
              <a:t> Adjetivo, nombre</a:t>
            </a:r>
          </a:p>
          <a:p>
            <a:r>
              <a:rPr lang="es-MX" dirty="0">
                <a:solidFill>
                  <a:srgbClr val="FF0000"/>
                </a:solidFill>
              </a:rPr>
              <a:t>Comprobante</a:t>
            </a:r>
            <a:r>
              <a:rPr lang="es-MX" dirty="0">
                <a:solidFill>
                  <a:srgbClr val="0000FF"/>
                </a:solidFill>
              </a:rPr>
              <a:t> Adjetivo, nombre</a:t>
            </a:r>
          </a:p>
          <a:p>
            <a:r>
              <a:rPr lang="es-MX" dirty="0">
                <a:solidFill>
                  <a:srgbClr val="FF0000"/>
                </a:solidFill>
              </a:rPr>
              <a:t>Boleto de boletar </a:t>
            </a:r>
            <a:r>
              <a:rPr lang="es-MX" dirty="0">
                <a:solidFill>
                  <a:srgbClr val="0000FF"/>
                </a:solidFill>
              </a:rPr>
              <a:t>1ª persona singular del presente de indicativo, nombre</a:t>
            </a:r>
          </a:p>
          <a:p>
            <a:pPr marL="3051175" indent="-3051175"/>
            <a:r>
              <a:rPr lang="es-MX" dirty="0">
                <a:solidFill>
                  <a:srgbClr val="FF0000"/>
                </a:solidFill>
              </a:rPr>
              <a:t>Resguardo de resguardar</a:t>
            </a:r>
            <a:r>
              <a:rPr lang="es-MX" dirty="0">
                <a:solidFill>
                  <a:srgbClr val="0000FF"/>
                </a:solidFill>
              </a:rPr>
              <a:t> 1ª persona singular del presente de indicativo, nombre</a:t>
            </a:r>
          </a:p>
          <a:p>
            <a:r>
              <a:rPr lang="es-MX" dirty="0">
                <a:solidFill>
                  <a:srgbClr val="FF0000"/>
                </a:solidFill>
              </a:rPr>
              <a:t>Papeleta </a:t>
            </a:r>
            <a:r>
              <a:rPr lang="es-MX" dirty="0">
                <a:solidFill>
                  <a:srgbClr val="0000FF"/>
                </a:solidFill>
              </a:rPr>
              <a:t>Nombre, en desuso</a:t>
            </a:r>
          </a:p>
        </p:txBody>
      </p:sp>
      <p:sp>
        <p:nvSpPr>
          <p:cNvPr id="4" name="Rectángulo 3">
            <a:extLst>
              <a:ext uri="{FF2B5EF4-FFF2-40B4-BE49-F238E27FC236}">
                <a16:creationId xmlns:a16="http://schemas.microsoft.com/office/drawing/2014/main" id="{415B7D30-B70C-4F6C-9A4F-6265141D1B24}"/>
              </a:ext>
            </a:extLst>
          </p:cNvPr>
          <p:cNvSpPr/>
          <p:nvPr/>
        </p:nvSpPr>
        <p:spPr>
          <a:xfrm>
            <a:off x="384195" y="220578"/>
            <a:ext cx="4783682" cy="523220"/>
          </a:xfrm>
          <a:prstGeom prst="rect">
            <a:avLst/>
          </a:prstGeom>
        </p:spPr>
        <p:txBody>
          <a:bodyPr wrap="none">
            <a:spAutoFit/>
          </a:bodyPr>
          <a:lstStyle/>
          <a:p>
            <a:r>
              <a:rPr lang="sv-SE" sz="2800" b="1" dirty="0">
                <a:solidFill>
                  <a:srgbClr val="5C5C5C"/>
                </a:solidFill>
                <a:latin typeface="Roboto"/>
              </a:rPr>
              <a:t>en inglés:</a:t>
            </a:r>
            <a:r>
              <a:rPr lang="sv-SE" sz="2800" dirty="0">
                <a:solidFill>
                  <a:srgbClr val="5C5C5C"/>
                </a:solidFill>
                <a:latin typeface="Roboto"/>
              </a:rPr>
              <a:t> ticket, entry pass</a:t>
            </a:r>
            <a:endParaRPr lang="sv-SE" sz="2800" b="0" i="0" dirty="0">
              <a:solidFill>
                <a:srgbClr val="5C5C5C"/>
              </a:solidFill>
              <a:effectLst/>
              <a:latin typeface="Roboto"/>
            </a:endParaRPr>
          </a:p>
        </p:txBody>
      </p:sp>
      <p:sp>
        <p:nvSpPr>
          <p:cNvPr id="5" name="Rectángulo 4">
            <a:extLst>
              <a:ext uri="{FF2B5EF4-FFF2-40B4-BE49-F238E27FC236}">
                <a16:creationId xmlns:a16="http://schemas.microsoft.com/office/drawing/2014/main" id="{357B95FD-934A-4E23-9B8B-D917ACBA933B}"/>
              </a:ext>
            </a:extLst>
          </p:cNvPr>
          <p:cNvSpPr/>
          <p:nvPr/>
        </p:nvSpPr>
        <p:spPr>
          <a:xfrm>
            <a:off x="462030" y="3533408"/>
            <a:ext cx="2922595" cy="523220"/>
          </a:xfrm>
          <a:prstGeom prst="rect">
            <a:avLst/>
          </a:prstGeom>
        </p:spPr>
        <p:txBody>
          <a:bodyPr wrap="none">
            <a:spAutoFit/>
          </a:bodyPr>
          <a:lstStyle/>
          <a:p>
            <a:r>
              <a:rPr lang="sv-SE" sz="2800" b="1" dirty="0">
                <a:solidFill>
                  <a:srgbClr val="5C5C5C"/>
                </a:solidFill>
                <a:latin typeface="Roboto"/>
              </a:rPr>
              <a:t>en inglés: </a:t>
            </a:r>
            <a:r>
              <a:rPr lang="sv-SE" sz="2800" dirty="0">
                <a:solidFill>
                  <a:srgbClr val="5C5C5C"/>
                </a:solidFill>
                <a:latin typeface="Roboto"/>
              </a:rPr>
              <a:t>nylon </a:t>
            </a:r>
            <a:endParaRPr lang="es-MX" sz="2800" dirty="0"/>
          </a:p>
        </p:txBody>
      </p:sp>
    </p:spTree>
    <p:extLst>
      <p:ext uri="{BB962C8B-B14F-4D97-AF65-F5344CB8AC3E}">
        <p14:creationId xmlns:p14="http://schemas.microsoft.com/office/powerpoint/2010/main" val="39118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810" name="WordArt 2"/>
          <p:cNvSpPr>
            <a:spLocks noChangeArrowheads="1" noChangeShapeType="1" noTextEdit="1"/>
          </p:cNvSpPr>
          <p:nvPr/>
        </p:nvSpPr>
        <p:spPr bwMode="auto">
          <a:xfrm>
            <a:off x="539750" y="476250"/>
            <a:ext cx="1871663" cy="792163"/>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
        <p:nvSpPr>
          <p:cNvPr id="247811" name="Text Box 3"/>
          <p:cNvSpPr txBox="1">
            <a:spLocks noChangeArrowheads="1"/>
          </p:cNvSpPr>
          <p:nvPr/>
        </p:nvSpPr>
        <p:spPr bwMode="auto">
          <a:xfrm>
            <a:off x="468313" y="1916113"/>
            <a:ext cx="8351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algn="just" eaLnBrk="1" hangingPunct="1"/>
            <a:r>
              <a:rPr lang="es-MX" altLang="es-MX" sz="2400" dirty="0">
                <a:solidFill>
                  <a:srgbClr val="0000FF"/>
                </a:solidFill>
                <a:latin typeface="Arial" pitchFamily="34" charset="0"/>
              </a:rPr>
              <a:t>Se asoció a las iniciales de las dos ciudades en las que se pensaba que iba a tener una gran demanda del producto (:</a:t>
            </a:r>
            <a:endParaRPr lang="es-ES" altLang="es-MX" sz="2400" dirty="0">
              <a:solidFill>
                <a:srgbClr val="0000FF"/>
              </a:solidFill>
              <a:latin typeface="Arial" pitchFamily="34" charset="0"/>
            </a:endParaRPr>
          </a:p>
        </p:txBody>
      </p:sp>
      <p:sp>
        <p:nvSpPr>
          <p:cNvPr id="247812" name="WordArt 4"/>
          <p:cNvSpPr>
            <a:spLocks noChangeArrowheads="1" noChangeShapeType="1" noTextEdit="1"/>
          </p:cNvSpPr>
          <p:nvPr/>
        </p:nvSpPr>
        <p:spPr bwMode="auto">
          <a:xfrm>
            <a:off x="1512093" y="3140968"/>
            <a:ext cx="6264275" cy="1223963"/>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New York </a:t>
            </a:r>
            <a:r>
              <a:rPr lang="es-MX" sz="3600" kern="10" dirty="0" err="1">
                <a:ln w="9525">
                  <a:solidFill>
                    <a:srgbClr val="000000"/>
                  </a:solidFill>
                  <a:round/>
                  <a:headEnd/>
                  <a:tailEnd/>
                </a:ln>
                <a:solidFill>
                  <a:srgbClr val="0000FF"/>
                </a:solidFill>
                <a:latin typeface="Arial Black"/>
              </a:rPr>
              <a:t>LONdon</a:t>
            </a:r>
            <a:endParaRPr lang="es-MX" sz="3600" kern="10" dirty="0">
              <a:ln w="9525">
                <a:solidFill>
                  <a:srgbClr val="000000"/>
                </a:solidFill>
                <a:round/>
                <a:headEnd/>
                <a:tailEnd/>
              </a:ln>
              <a:solidFill>
                <a:srgbClr val="0000FF"/>
              </a:solidFill>
              <a:latin typeface="Arial Black"/>
            </a:endParaRPr>
          </a:p>
        </p:txBody>
      </p:sp>
      <p:sp>
        <p:nvSpPr>
          <p:cNvPr id="2" name="Rectángulo 1">
            <a:extLst>
              <a:ext uri="{FF2B5EF4-FFF2-40B4-BE49-F238E27FC236}">
                <a16:creationId xmlns:a16="http://schemas.microsoft.com/office/drawing/2014/main" id="{7837E8F5-CD50-4BAA-8D38-F961110ADD2A}"/>
              </a:ext>
            </a:extLst>
          </p:cNvPr>
          <p:cNvSpPr/>
          <p:nvPr/>
        </p:nvSpPr>
        <p:spPr>
          <a:xfrm>
            <a:off x="449632" y="5085184"/>
            <a:ext cx="8514855" cy="707886"/>
          </a:xfrm>
          <a:prstGeom prst="rect">
            <a:avLst/>
          </a:prstGeom>
        </p:spPr>
        <p:txBody>
          <a:bodyPr wrap="square">
            <a:spAutoFit/>
          </a:bodyPr>
          <a:lstStyle/>
          <a:p>
            <a:r>
              <a:rPr lang="es-MX" altLang="es-MX" dirty="0">
                <a:solidFill>
                  <a:srgbClr val="0000FF"/>
                </a:solidFill>
              </a:rPr>
              <a:t>(o a las ciudades de las que provenían los investigadores que trabajaban en la DuPont)</a:t>
            </a:r>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858" name="WordArt 2"/>
          <p:cNvSpPr>
            <a:spLocks noChangeArrowheads="1" noChangeShapeType="1" noTextEdit="1"/>
          </p:cNvSpPr>
          <p:nvPr/>
        </p:nvSpPr>
        <p:spPr bwMode="auto">
          <a:xfrm>
            <a:off x="468313" y="549275"/>
            <a:ext cx="2303462" cy="1008063"/>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sp>
        <p:nvSpPr>
          <p:cNvPr id="249859" name="Text Box 3"/>
          <p:cNvSpPr txBox="1">
            <a:spLocks noChangeArrowheads="1"/>
          </p:cNvSpPr>
          <p:nvPr/>
        </p:nvSpPr>
        <p:spPr bwMode="auto">
          <a:xfrm>
            <a:off x="395288" y="1916113"/>
            <a:ext cx="727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pitchFamily="18" charset="0"/>
              </a:defRPr>
            </a:lvl1pPr>
            <a:lvl2pPr>
              <a:defRPr sz="2800">
                <a:solidFill>
                  <a:schemeClr val="tx1"/>
                </a:solidFill>
                <a:latin typeface="Garamond" pitchFamily="18" charset="0"/>
              </a:defRPr>
            </a:lvl2pPr>
            <a:lvl3pPr>
              <a:defRPr sz="2400">
                <a:solidFill>
                  <a:schemeClr val="tx1"/>
                </a:solidFill>
                <a:latin typeface="Garamond" pitchFamily="18" charset="0"/>
              </a:defRPr>
            </a:lvl3pPr>
            <a:lvl4pPr>
              <a:defRPr sz="2000">
                <a:solidFill>
                  <a:schemeClr val="tx1"/>
                </a:solidFill>
                <a:latin typeface="Garamond" pitchFamily="18" charset="0"/>
              </a:defRPr>
            </a:lvl4pPr>
            <a:lvl5pPr>
              <a:defRPr sz="2000">
                <a:solidFill>
                  <a:schemeClr val="tx1"/>
                </a:solidFill>
                <a:latin typeface="Garamond" pitchFamily="18" charset="0"/>
              </a:defRPr>
            </a:lvl5pPr>
            <a:lvl6pPr eaLnBrk="0" hangingPunct="0">
              <a:defRPr sz="2000">
                <a:solidFill>
                  <a:schemeClr val="tx1"/>
                </a:solidFill>
                <a:latin typeface="Garamond" pitchFamily="18" charset="0"/>
              </a:defRPr>
            </a:lvl6pPr>
            <a:lvl7pPr eaLnBrk="0" hangingPunct="0">
              <a:defRPr sz="2000">
                <a:solidFill>
                  <a:schemeClr val="tx1"/>
                </a:solidFill>
                <a:latin typeface="Garamond" pitchFamily="18" charset="0"/>
              </a:defRPr>
            </a:lvl7pPr>
            <a:lvl8pPr eaLnBrk="0" hangingPunct="0">
              <a:defRPr sz="2000">
                <a:solidFill>
                  <a:schemeClr val="tx1"/>
                </a:solidFill>
                <a:latin typeface="Garamond" pitchFamily="18" charset="0"/>
              </a:defRPr>
            </a:lvl8pPr>
            <a:lvl9pPr eaLnBrk="0" hangingPunct="0">
              <a:defRPr sz="2000">
                <a:solidFill>
                  <a:schemeClr val="tx1"/>
                </a:solidFill>
                <a:latin typeface="Garamond" pitchFamily="18" charset="0"/>
              </a:defRPr>
            </a:lvl9pPr>
          </a:lstStyle>
          <a:p>
            <a:pPr eaLnBrk="1" hangingPunct="1"/>
            <a:r>
              <a:rPr lang="es-MX" altLang="es-MX" sz="2400">
                <a:solidFill>
                  <a:srgbClr val="0000FF"/>
                </a:solidFill>
                <a:latin typeface="Arial" pitchFamily="34" charset="0"/>
              </a:rPr>
              <a:t>Se asoció a las iniciales de la siguiente frase:</a:t>
            </a:r>
            <a:endParaRPr lang="es-ES" altLang="es-MX" sz="2400">
              <a:solidFill>
                <a:srgbClr val="0000FF"/>
              </a:solidFill>
              <a:latin typeface="Arial" pitchFamily="34" charset="0"/>
            </a:endParaRPr>
          </a:p>
        </p:txBody>
      </p:sp>
      <p:sp>
        <p:nvSpPr>
          <p:cNvPr id="249860" name="WordArt 4"/>
          <p:cNvSpPr>
            <a:spLocks noChangeArrowheads="1" noChangeShapeType="1" noTextEdit="1"/>
          </p:cNvSpPr>
          <p:nvPr/>
        </p:nvSpPr>
        <p:spPr bwMode="auto">
          <a:xfrm>
            <a:off x="755650" y="3068638"/>
            <a:ext cx="7561263" cy="122555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00FF"/>
                </a:solidFill>
                <a:effectLst>
                  <a:outerShdw dist="35921" dir="2700000" algn="ctr" rotWithShape="0">
                    <a:srgbClr val="808080">
                      <a:alpha val="79999"/>
                    </a:srgbClr>
                  </a:outerShdw>
                </a:effectLst>
                <a:latin typeface="Arial Black"/>
              </a:rPr>
              <a:t>Now You Loose Old Nippons</a:t>
            </a:r>
            <a:endParaRPr lang="es-MX" sz="3600" i="1" kern="10">
              <a:ln w="9525">
                <a:solidFill>
                  <a:srgbClr val="000000"/>
                </a:solidFill>
                <a:round/>
                <a:headEnd/>
                <a:tailEnd/>
              </a:ln>
              <a:solidFill>
                <a:srgbClr val="0000FF"/>
              </a:solidFill>
              <a:effectLst>
                <a:outerShdw dist="35921" dir="2700000" algn="ctr" rotWithShape="0">
                  <a:srgbClr val="808080">
                    <a:alpha val="79999"/>
                  </a:srgbClr>
                </a:outerShdw>
              </a:effectLst>
              <a:latin typeface="Arial Black"/>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906" name="Picture 7" descr="Xerox anuncia el mayor cambio de marca de su his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095375"/>
            <a:ext cx="40306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Picture 13" descr="MSD :: Multifuncionales y Sistemas Digitales"/>
          <p:cNvPicPr>
            <a:picLocks noChangeAspect="1" noChangeArrowheads="1"/>
          </p:cNvPicPr>
          <p:nvPr/>
        </p:nvPicPr>
        <p:blipFill>
          <a:blip r:embed="rId4">
            <a:extLst>
              <a:ext uri="{28A0092B-C50C-407E-A947-70E740481C1C}">
                <a14:useLocalDpi xmlns:a14="http://schemas.microsoft.com/office/drawing/2010/main" val="0"/>
              </a:ext>
            </a:extLst>
          </a:blip>
          <a:srcRect l="36446" r="38603"/>
          <a:stretch>
            <a:fillRect/>
          </a:stretch>
        </p:blipFill>
        <p:spPr bwMode="auto">
          <a:xfrm>
            <a:off x="5580063" y="1095375"/>
            <a:ext cx="28797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8" name="Picture 15" descr="Xerox-Phaser-3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924175"/>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WordArt 2"/>
          <p:cNvSpPr>
            <a:spLocks noChangeArrowheads="1" noChangeShapeType="1" noTextEdit="1"/>
          </p:cNvSpPr>
          <p:nvPr/>
        </p:nvSpPr>
        <p:spPr bwMode="auto">
          <a:xfrm>
            <a:off x="1150938" y="4117975"/>
            <a:ext cx="3816350" cy="1511300"/>
          </a:xfrm>
          <a:prstGeom prst="rect">
            <a:avLst/>
          </a:prstGeom>
        </p:spPr>
        <p:txBody>
          <a:bodyPr wrap="none" fromWordArt="1">
            <a:prstTxWarp prst="textPlain">
              <a:avLst>
                <a:gd name="adj" fmla="val 50000"/>
              </a:avLst>
            </a:prstTxWarp>
          </a:bodyPr>
          <a:lstStyle/>
          <a:p>
            <a:pPr algn="ctr"/>
            <a:r>
              <a:rPr lang="es-MX" sz="3600" kern="10" dirty="0">
                <a:ln w="9525">
                  <a:solidFill>
                    <a:srgbClr val="000000"/>
                  </a:solidFill>
                  <a:round/>
                  <a:headEnd/>
                  <a:tailEnd/>
                </a:ln>
                <a:solidFill>
                  <a:srgbClr val="0000FF"/>
                </a:solidFill>
                <a:latin typeface="Arial Black"/>
              </a:rPr>
              <a:t>NYLON</a:t>
            </a:r>
          </a:p>
        </p:txBody>
      </p:sp>
      <p:pic>
        <p:nvPicPr>
          <p:cNvPr id="253955" name="Picture 11" descr="http://soymarketing.mx/wp-content/uploads/2011/06/kodak-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20725"/>
            <a:ext cx="19415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5" descr="https://upload.wikimedia.org/wikipedia/commons/thumb/7/79/Kodak_advertisement.jpg/320px-Kodak_advertis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88913"/>
            <a:ext cx="174148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2" descr="http://4.bp.blogspot.com/-36kgaRoJ0Jo/U1fjabBwNWI/AAAAAAAAAww/vrkJlJCuFOo/s1600/kodak_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82588"/>
            <a:ext cx="32004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Picture 4" descr="http://1.bp.blogspot.com/-oQu6vEDT7JE/UWICijUkbII/AAAAAAAAABg/EumQSnChk4s/s1600/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495675"/>
            <a:ext cx="3240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ecuencia">
  <a:themeElements>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ecuenci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ecuencia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ecuencia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ecuencia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ecuencia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ecuencia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ecuencia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ecuencia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ecuencia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8572</TotalTime>
  <Words>7208</Words>
  <Application>Microsoft Office PowerPoint</Application>
  <PresentationFormat>On-screen Show (4:3)</PresentationFormat>
  <Paragraphs>952</Paragraphs>
  <Slides>261</Slides>
  <Notes>94</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261</vt:i4>
      </vt:variant>
    </vt:vector>
  </HeadingPairs>
  <TitlesOfParts>
    <vt:vector size="284" baseType="lpstr">
      <vt:lpstr> sans-serif</vt:lpstr>
      <vt:lpstr>Arial</vt:lpstr>
      <vt:lpstr>Arial Black</vt:lpstr>
      <vt:lpstr>Arial Narrow</vt:lpstr>
      <vt:lpstr>Arial Unicode MS</vt:lpstr>
      <vt:lpstr>Calibri</vt:lpstr>
      <vt:lpstr>Courier New</vt:lpstr>
      <vt:lpstr>Garamond</vt:lpstr>
      <vt:lpstr>Georgia</vt:lpstr>
      <vt:lpstr>Helvetica Neue</vt:lpstr>
      <vt:lpstr>inherit</vt:lpstr>
      <vt:lpstr>Monotype Sorts</vt:lpstr>
      <vt:lpstr>open-sans</vt:lpstr>
      <vt:lpstr>OpenSansRegular</vt:lpstr>
      <vt:lpstr>Roboto</vt:lpstr>
      <vt:lpstr>sans-serif</vt:lpstr>
      <vt:lpstr>Symbol</vt:lpstr>
      <vt:lpstr>Tahoma</vt:lpstr>
      <vt:lpstr>Times New Roman</vt:lpstr>
      <vt:lpstr>Verdana</vt:lpstr>
      <vt:lpstr>Wingdings</vt:lpstr>
      <vt:lpstr>Secuencia</vt:lpstr>
      <vt:lpstr>CS ChemDraw Drawing</vt:lpstr>
      <vt:lpstr>El mundo de los polímeros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Reacciones de polimerización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Características del PET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IMPORTANCIA DE LOS POLÍMEROS</dc:title>
  <dc:creator>Fernando León Cedeño</dc:creator>
  <cp:lastModifiedBy>leoncfdo</cp:lastModifiedBy>
  <cp:revision>332</cp:revision>
  <dcterms:created xsi:type="dcterms:W3CDTF">2005-06-17T02:50:54Z</dcterms:created>
  <dcterms:modified xsi:type="dcterms:W3CDTF">2017-10-27T20:21:32Z</dcterms:modified>
</cp:coreProperties>
</file>