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134"/>
  </p:notesMasterIdLst>
  <p:handoutMasterIdLst>
    <p:handoutMasterId r:id="rId135"/>
  </p:handoutMasterIdLst>
  <p:sldIdLst>
    <p:sldId id="570" r:id="rId2"/>
    <p:sldId id="708" r:id="rId3"/>
    <p:sldId id="651" r:id="rId4"/>
    <p:sldId id="632" r:id="rId5"/>
    <p:sldId id="633" r:id="rId6"/>
    <p:sldId id="634" r:id="rId7"/>
    <p:sldId id="628" r:id="rId8"/>
    <p:sldId id="629" r:id="rId9"/>
    <p:sldId id="652" r:id="rId10"/>
    <p:sldId id="631" r:id="rId11"/>
    <p:sldId id="659" r:id="rId12"/>
    <p:sldId id="660" r:id="rId13"/>
    <p:sldId id="625" r:id="rId14"/>
    <p:sldId id="677" r:id="rId15"/>
    <p:sldId id="678" r:id="rId16"/>
    <p:sldId id="679" r:id="rId17"/>
    <p:sldId id="655" r:id="rId18"/>
    <p:sldId id="624" r:id="rId19"/>
    <p:sldId id="623" r:id="rId20"/>
    <p:sldId id="662" r:id="rId21"/>
    <p:sldId id="503" r:id="rId22"/>
    <p:sldId id="274" r:id="rId23"/>
    <p:sldId id="289" r:id="rId24"/>
    <p:sldId id="290" r:id="rId25"/>
    <p:sldId id="291" r:id="rId26"/>
    <p:sldId id="292" r:id="rId27"/>
    <p:sldId id="606" r:id="rId28"/>
    <p:sldId id="607" r:id="rId29"/>
    <p:sldId id="423" r:id="rId30"/>
    <p:sldId id="425" r:id="rId31"/>
    <p:sldId id="422" r:id="rId32"/>
    <p:sldId id="406" r:id="rId33"/>
    <p:sldId id="405" r:id="rId34"/>
    <p:sldId id="410" r:id="rId35"/>
    <p:sldId id="413" r:id="rId36"/>
    <p:sldId id="415" r:id="rId37"/>
    <p:sldId id="418" r:id="rId38"/>
    <p:sldId id="419" r:id="rId39"/>
    <p:sldId id="408" r:id="rId40"/>
    <p:sldId id="579" r:id="rId41"/>
    <p:sldId id="424" r:id="rId42"/>
    <p:sldId id="427" r:id="rId43"/>
    <p:sldId id="580" r:id="rId44"/>
    <p:sldId id="505" r:id="rId45"/>
    <p:sldId id="429" r:id="rId46"/>
    <p:sldId id="369" r:id="rId47"/>
    <p:sldId id="359" r:id="rId48"/>
    <p:sldId id="433" r:id="rId49"/>
    <p:sldId id="436" r:id="rId50"/>
    <p:sldId id="684" r:id="rId51"/>
    <p:sldId id="685" r:id="rId52"/>
    <p:sldId id="686" r:id="rId53"/>
    <p:sldId id="364" r:id="rId54"/>
    <p:sldId id="437" r:id="rId55"/>
    <p:sldId id="431" r:id="rId56"/>
    <p:sldId id="438" r:id="rId57"/>
    <p:sldId id="360" r:id="rId58"/>
    <p:sldId id="506" r:id="rId59"/>
    <p:sldId id="442" r:id="rId60"/>
    <p:sldId id="443" r:id="rId61"/>
    <p:sldId id="444" r:id="rId62"/>
    <p:sldId id="502" r:id="rId63"/>
    <p:sldId id="449" r:id="rId64"/>
    <p:sldId id="450" r:id="rId65"/>
    <p:sldId id="451" r:id="rId66"/>
    <p:sldId id="452" r:id="rId67"/>
    <p:sldId id="507" r:id="rId68"/>
    <p:sldId id="420" r:id="rId69"/>
    <p:sldId id="516" r:id="rId70"/>
    <p:sldId id="515" r:id="rId71"/>
    <p:sldId id="523" r:id="rId72"/>
    <p:sldId id="517" r:id="rId73"/>
    <p:sldId id="518" r:id="rId74"/>
    <p:sldId id="522" r:id="rId75"/>
    <p:sldId id="520" r:id="rId76"/>
    <p:sldId id="535" r:id="rId77"/>
    <p:sldId id="536" r:id="rId78"/>
    <p:sldId id="537" r:id="rId79"/>
    <p:sldId id="538" r:id="rId80"/>
    <p:sldId id="572" r:id="rId81"/>
    <p:sldId id="635" r:id="rId82"/>
    <p:sldId id="636" r:id="rId83"/>
    <p:sldId id="637" r:id="rId84"/>
    <p:sldId id="638" r:id="rId85"/>
    <p:sldId id="639" r:id="rId86"/>
    <p:sldId id="641" r:id="rId87"/>
    <p:sldId id="642" r:id="rId88"/>
    <p:sldId id="528" r:id="rId89"/>
    <p:sldId id="526" r:id="rId90"/>
    <p:sldId id="529" r:id="rId91"/>
    <p:sldId id="530" r:id="rId92"/>
    <p:sldId id="575" r:id="rId93"/>
    <p:sldId id="657" r:id="rId94"/>
    <p:sldId id="658" r:id="rId95"/>
    <p:sldId id="661" r:id="rId96"/>
    <p:sldId id="654" r:id="rId97"/>
    <p:sldId id="666" r:id="rId98"/>
    <p:sldId id="665" r:id="rId99"/>
    <p:sldId id="669" r:id="rId100"/>
    <p:sldId id="668" r:id="rId101"/>
    <p:sldId id="675" r:id="rId102"/>
    <p:sldId id="673" r:id="rId103"/>
    <p:sldId id="672" r:id="rId104"/>
    <p:sldId id="682" r:id="rId105"/>
    <p:sldId id="670" r:id="rId106"/>
    <p:sldId id="663" r:id="rId107"/>
    <p:sldId id="676" r:id="rId108"/>
    <p:sldId id="626" r:id="rId109"/>
    <p:sldId id="627" r:id="rId110"/>
    <p:sldId id="707" r:id="rId111"/>
    <p:sldId id="687" r:id="rId112"/>
    <p:sldId id="688" r:id="rId113"/>
    <p:sldId id="689" r:id="rId114"/>
    <p:sldId id="690" r:id="rId115"/>
    <p:sldId id="691" r:id="rId116"/>
    <p:sldId id="692" r:id="rId117"/>
    <p:sldId id="693" r:id="rId118"/>
    <p:sldId id="694" r:id="rId119"/>
    <p:sldId id="695" r:id="rId120"/>
    <p:sldId id="696" r:id="rId121"/>
    <p:sldId id="697" r:id="rId122"/>
    <p:sldId id="698" r:id="rId123"/>
    <p:sldId id="699" r:id="rId124"/>
    <p:sldId id="700" r:id="rId125"/>
    <p:sldId id="701" r:id="rId126"/>
    <p:sldId id="702" r:id="rId127"/>
    <p:sldId id="703" r:id="rId128"/>
    <p:sldId id="704" r:id="rId129"/>
    <p:sldId id="705" r:id="rId130"/>
    <p:sldId id="706" r:id="rId131"/>
    <p:sldId id="650" r:id="rId132"/>
    <p:sldId id="656" r:id="rId133"/>
  </p:sldIdLst>
  <p:sldSz cx="9144000" cy="6858000" type="screen4x3"/>
  <p:notesSz cx="6997700" cy="9283700"/>
  <p:defaultTextStyle>
    <a:defPPr>
      <a:defRPr lang="es-MX"/>
    </a:defPPr>
    <a:lvl1pPr algn="l" rtl="0" fontAlgn="base">
      <a:lnSpc>
        <a:spcPct val="80000"/>
      </a:lnSpc>
      <a:spcBef>
        <a:spcPct val="20000"/>
      </a:spcBef>
      <a:spcAft>
        <a:spcPct val="0"/>
      </a:spcAft>
      <a:buSzPct val="60000"/>
      <a:buFont typeface="Arial" charset="0"/>
      <a:defRPr sz="8000" i="1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fontAlgn="base">
      <a:lnSpc>
        <a:spcPct val="80000"/>
      </a:lnSpc>
      <a:spcBef>
        <a:spcPct val="20000"/>
      </a:spcBef>
      <a:spcAft>
        <a:spcPct val="0"/>
      </a:spcAft>
      <a:buSzPct val="60000"/>
      <a:buFont typeface="Arial" charset="0"/>
      <a:defRPr sz="8000" i="1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rtl="0" fontAlgn="base">
      <a:lnSpc>
        <a:spcPct val="80000"/>
      </a:lnSpc>
      <a:spcBef>
        <a:spcPct val="20000"/>
      </a:spcBef>
      <a:spcAft>
        <a:spcPct val="0"/>
      </a:spcAft>
      <a:buSzPct val="60000"/>
      <a:buFont typeface="Arial" charset="0"/>
      <a:defRPr sz="8000" i="1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rtl="0" fontAlgn="base">
      <a:lnSpc>
        <a:spcPct val="80000"/>
      </a:lnSpc>
      <a:spcBef>
        <a:spcPct val="20000"/>
      </a:spcBef>
      <a:spcAft>
        <a:spcPct val="0"/>
      </a:spcAft>
      <a:buSzPct val="60000"/>
      <a:buFont typeface="Arial" charset="0"/>
      <a:defRPr sz="8000" i="1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rtl="0" fontAlgn="base">
      <a:lnSpc>
        <a:spcPct val="80000"/>
      </a:lnSpc>
      <a:spcBef>
        <a:spcPct val="20000"/>
      </a:spcBef>
      <a:spcAft>
        <a:spcPct val="0"/>
      </a:spcAft>
      <a:buSzPct val="60000"/>
      <a:buFont typeface="Arial" charset="0"/>
      <a:defRPr sz="8000" i="1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8000" i="1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8000" i="1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8000" i="1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8000" i="1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0099CC"/>
    <a:srgbClr val="D60093"/>
    <a:srgbClr val="99CC00"/>
    <a:srgbClr val="CCFF33"/>
    <a:srgbClr val="99FF33"/>
    <a:srgbClr val="FF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2" autoAdjust="0"/>
    <p:restoredTop sz="94536" autoAdjust="0"/>
  </p:normalViewPr>
  <p:slideViewPr>
    <p:cSldViewPr showGuides="1">
      <p:cViewPr varScale="1">
        <p:scale>
          <a:sx n="47" d="100"/>
          <a:sy n="47" d="100"/>
        </p:scale>
        <p:origin x="-1168" y="-104"/>
      </p:cViewPr>
      <p:guideLst>
        <p:guide orient="horz" pos="2342"/>
        <p:guide pos="2926"/>
      </p:guideLst>
    </p:cSldViewPr>
  </p:slideViewPr>
  <p:outlineViewPr>
    <p:cViewPr>
      <p:scale>
        <a:sx n="33" d="100"/>
        <a:sy n="33" d="100"/>
      </p:scale>
      <p:origin x="0" y="23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notesViewPr>
    <p:cSldViewPr showGuides="1">
      <p:cViewPr varScale="1">
        <p:scale>
          <a:sx n="55" d="100"/>
          <a:sy n="55" d="100"/>
        </p:scale>
        <p:origin x="-1722" y="-84"/>
      </p:cViewPr>
      <p:guideLst>
        <p:guide orient="horz" pos="2924"/>
        <p:guide pos="22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notesMaster" Target="notesMasters/notesMaster1.xml"/><Relationship Id="rId135" Type="http://schemas.openxmlformats.org/officeDocument/2006/relationships/handoutMaster" Target="handoutMasters/handoutMaster1.xml"/><Relationship Id="rId136" Type="http://schemas.openxmlformats.org/officeDocument/2006/relationships/printerSettings" Target="printerSettings/printerSettings1.bin"/><Relationship Id="rId137" Type="http://schemas.openxmlformats.org/officeDocument/2006/relationships/presProps" Target="presProps.xml"/><Relationship Id="rId138" Type="http://schemas.openxmlformats.org/officeDocument/2006/relationships/viewProps" Target="viewProps.xml"/><Relationship Id="rId13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defTabSz="930275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i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 defTabSz="930275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i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defTabSz="930275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i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 defTabSz="930275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i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73A5EF5-863D-AF4B-8E33-B6BD1B24CCFA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934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defTabSz="930275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i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 defTabSz="930275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i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0075"/>
            <a:ext cx="5597525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defTabSz="930275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i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 defTabSz="930275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i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A6AD489-7C47-8F40-A52B-0A883E96F5E9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35802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CAEA35-4372-4240-8C16-0696536ADA76}" type="slidenum">
              <a:rPr lang="es-ES"/>
              <a:pPr>
                <a:defRPr/>
              </a:pPr>
              <a:t>1</a:t>
            </a:fld>
            <a:endParaRPr lang="es-ES"/>
          </a:p>
        </p:txBody>
      </p:sp>
      <p:sp>
        <p:nvSpPr>
          <p:cNvPr id="90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DC1B5B-BE8F-964F-B5BA-354DC7840C22}" type="slidenum">
              <a:rPr lang="es-ES"/>
              <a:pPr>
                <a:defRPr/>
              </a:pPr>
              <a:t>26</a:t>
            </a:fld>
            <a:endParaRPr lang="es-ES"/>
          </a:p>
        </p:txBody>
      </p:sp>
      <p:sp>
        <p:nvSpPr>
          <p:cNvPr id="49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C41628-1609-1447-9098-10A02E7B279B}" type="slidenum">
              <a:rPr lang="es-ES"/>
              <a:pPr>
                <a:defRPr/>
              </a:pPr>
              <a:t>27</a:t>
            </a:fld>
            <a:endParaRPr lang="es-ES"/>
          </a:p>
        </p:txBody>
      </p:sp>
      <p:sp>
        <p:nvSpPr>
          <p:cNvPr id="98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AC0D34-4FE3-454B-9294-CAEE6541EEF9}" type="slidenum">
              <a:rPr lang="es-ES"/>
              <a:pPr>
                <a:defRPr/>
              </a:pPr>
              <a:t>28</a:t>
            </a:fld>
            <a:endParaRPr lang="es-ES"/>
          </a:p>
        </p:txBody>
      </p:sp>
      <p:sp>
        <p:nvSpPr>
          <p:cNvPr id="98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147825-8CD4-8647-852A-01F87CCDF166}" type="slidenum">
              <a:rPr lang="es-ES"/>
              <a:pPr>
                <a:defRPr/>
              </a:pPr>
              <a:t>29</a:t>
            </a:fld>
            <a:endParaRPr lang="es-ES"/>
          </a:p>
        </p:txBody>
      </p:sp>
      <p:sp>
        <p:nvSpPr>
          <p:cNvPr id="80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FDFCE5-7F7E-FF46-B668-433D0F3F9CB9}" type="slidenum">
              <a:rPr lang="es-ES"/>
              <a:pPr>
                <a:defRPr/>
              </a:pPr>
              <a:t>30</a:t>
            </a:fld>
            <a:endParaRPr lang="es-ES"/>
          </a:p>
        </p:txBody>
      </p:sp>
      <p:sp>
        <p:nvSpPr>
          <p:cNvPr id="80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7AA7AB-35A1-2247-B56E-7B0C1E5653C8}" type="slidenum">
              <a:rPr lang="es-ES"/>
              <a:pPr>
                <a:defRPr/>
              </a:pPr>
              <a:t>31</a:t>
            </a:fld>
            <a:endParaRPr lang="es-ES"/>
          </a:p>
        </p:txBody>
      </p:sp>
      <p:sp>
        <p:nvSpPr>
          <p:cNvPr id="79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E39B12-4416-544F-85E7-560305AA957A}" type="slidenum">
              <a:rPr lang="es-ES"/>
              <a:pPr>
                <a:defRPr/>
              </a:pPr>
              <a:t>32</a:t>
            </a:fld>
            <a:endParaRPr lang="es-ES"/>
          </a:p>
        </p:txBody>
      </p:sp>
      <p:sp>
        <p:nvSpPr>
          <p:cNvPr id="58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66F3AF-D3DE-AA4F-AFCF-DA076BDC76FC}" type="slidenum">
              <a:rPr lang="es-ES"/>
              <a:pPr>
                <a:defRPr/>
              </a:pPr>
              <a:t>33</a:t>
            </a:fld>
            <a:endParaRPr lang="es-ES"/>
          </a:p>
        </p:txBody>
      </p:sp>
      <p:sp>
        <p:nvSpPr>
          <p:cNvPr id="587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D5884C-2A3D-5940-9A96-97760F0A2411}" type="slidenum">
              <a:rPr lang="es-ES"/>
              <a:pPr>
                <a:defRPr/>
              </a:pPr>
              <a:t>34</a:t>
            </a:fld>
            <a:endParaRPr lang="es-ES"/>
          </a:p>
        </p:txBody>
      </p:sp>
      <p:sp>
        <p:nvSpPr>
          <p:cNvPr id="59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730D2B-EEB5-0644-ADE0-BC8EF9A95E2B}" type="slidenum">
              <a:rPr lang="es-ES"/>
              <a:pPr>
                <a:defRPr/>
              </a:pPr>
              <a:t>35</a:t>
            </a:fld>
            <a:endParaRPr lang="es-ES"/>
          </a:p>
        </p:txBody>
      </p:sp>
      <p:sp>
        <p:nvSpPr>
          <p:cNvPr id="60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F929E-7168-EB49-BF53-02D0D313104B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51576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0412BC-ABC3-E540-9C8E-2B63168E752E}" type="slidenum">
              <a:rPr lang="es-ES"/>
              <a:pPr>
                <a:defRPr/>
              </a:pPr>
              <a:t>36</a:t>
            </a:fld>
            <a:endParaRPr lang="es-ES"/>
          </a:p>
        </p:txBody>
      </p:sp>
      <p:sp>
        <p:nvSpPr>
          <p:cNvPr id="607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7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C940CB-5E8B-4B4C-994F-2000FAF7CC6A}" type="slidenum">
              <a:rPr lang="es-ES"/>
              <a:pPr>
                <a:defRPr/>
              </a:pPr>
              <a:t>37</a:t>
            </a:fld>
            <a:endParaRPr lang="es-ES"/>
          </a:p>
        </p:txBody>
      </p:sp>
      <p:sp>
        <p:nvSpPr>
          <p:cNvPr id="613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C75DF4-DEFF-8D4B-8A16-EE17AD1856AE}" type="slidenum">
              <a:rPr lang="es-ES"/>
              <a:pPr>
                <a:defRPr/>
              </a:pPr>
              <a:t>38</a:t>
            </a:fld>
            <a:endParaRPr lang="es-ES"/>
          </a:p>
        </p:txBody>
      </p:sp>
      <p:sp>
        <p:nvSpPr>
          <p:cNvPr id="615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53CB0-6EB4-D34D-BE77-A51DBA2D3634}" type="slidenum">
              <a:rPr lang="es-ES"/>
              <a:pPr>
                <a:defRPr/>
              </a:pPr>
              <a:t>39</a:t>
            </a:fld>
            <a:endParaRPr lang="es-ES"/>
          </a:p>
        </p:txBody>
      </p:sp>
      <p:sp>
        <p:nvSpPr>
          <p:cNvPr id="592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2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074793-57A2-364F-A478-21F0AB490EB5}" type="slidenum">
              <a:rPr lang="es-ES"/>
              <a:pPr>
                <a:defRPr/>
              </a:pPr>
              <a:t>40</a:t>
            </a:fld>
            <a:endParaRPr lang="es-ES"/>
          </a:p>
        </p:txBody>
      </p:sp>
      <p:sp>
        <p:nvSpPr>
          <p:cNvPr id="92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13C7CF-5245-EA4F-A2C8-15193D9C1A77}" type="slidenum">
              <a:rPr lang="es-ES"/>
              <a:pPr>
                <a:defRPr/>
              </a:pPr>
              <a:t>41</a:t>
            </a:fld>
            <a:endParaRPr lang="es-ES"/>
          </a:p>
        </p:txBody>
      </p:sp>
      <p:sp>
        <p:nvSpPr>
          <p:cNvPr id="80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BD99C1-5650-1F4E-99AA-E21804836C62}" type="slidenum">
              <a:rPr lang="es-ES"/>
              <a:pPr>
                <a:defRPr/>
              </a:pPr>
              <a:t>42</a:t>
            </a:fld>
            <a:endParaRPr lang="es-ES"/>
          </a:p>
        </p:txBody>
      </p:sp>
      <p:sp>
        <p:nvSpPr>
          <p:cNvPr id="80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474267-1FC4-9F46-9CFC-FC8C607F1CFE}" type="slidenum">
              <a:rPr lang="es-ES"/>
              <a:pPr>
                <a:defRPr/>
              </a:pPr>
              <a:t>43</a:t>
            </a:fld>
            <a:endParaRPr lang="es-ES"/>
          </a:p>
        </p:txBody>
      </p:sp>
      <p:sp>
        <p:nvSpPr>
          <p:cNvPr id="92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9A251B-2B16-A346-B62E-31105879FAE5}" type="slidenum">
              <a:rPr lang="es-ES"/>
              <a:pPr>
                <a:defRPr/>
              </a:pPr>
              <a:t>44</a:t>
            </a:fld>
            <a:endParaRPr lang="es-ES"/>
          </a:p>
        </p:txBody>
      </p:sp>
      <p:sp>
        <p:nvSpPr>
          <p:cNvPr id="72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61FEA3-D4E0-A84C-942C-0722977A44D4}" type="slidenum">
              <a:rPr lang="es-ES"/>
              <a:pPr>
                <a:defRPr/>
              </a:pPr>
              <a:t>45</a:t>
            </a:fld>
            <a:endParaRPr lang="es-ES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D23292-088C-D74F-B957-728BBDCD148B}" type="slidenum">
              <a:rPr lang="es-ES"/>
              <a:pPr>
                <a:defRPr/>
              </a:pPr>
              <a:t>10</a:t>
            </a:fld>
            <a:endParaRPr lang="es-ES"/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A53805-EE54-0149-9B06-20695A62C439}" type="slidenum">
              <a:rPr lang="es-ES"/>
              <a:pPr>
                <a:defRPr/>
              </a:pPr>
              <a:t>46</a:t>
            </a:fld>
            <a:endParaRPr lang="es-ES"/>
          </a:p>
        </p:txBody>
      </p:sp>
      <p:sp>
        <p:nvSpPr>
          <p:cNvPr id="50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46A974-5ED6-C24E-86A3-400A8F81AD30}" type="slidenum">
              <a:rPr lang="es-ES"/>
              <a:pPr>
                <a:defRPr/>
              </a:pPr>
              <a:t>47</a:t>
            </a:fld>
            <a:endParaRPr lang="es-ES"/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E986D1-5E9C-5D49-AB3E-D850738931D5}" type="slidenum">
              <a:rPr lang="es-ES"/>
              <a:pPr>
                <a:defRPr/>
              </a:pPr>
              <a:t>48</a:t>
            </a:fld>
            <a:endParaRPr lang="es-ES"/>
          </a:p>
        </p:txBody>
      </p:sp>
      <p:sp>
        <p:nvSpPr>
          <p:cNvPr id="80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D83C4F-1AB0-1243-85C4-0C612B76DA8E}" type="slidenum">
              <a:rPr lang="es-ES"/>
              <a:pPr>
                <a:defRPr/>
              </a:pPr>
              <a:t>49</a:t>
            </a:fld>
            <a:endParaRPr lang="es-ES"/>
          </a:p>
        </p:txBody>
      </p:sp>
      <p:sp>
        <p:nvSpPr>
          <p:cNvPr id="81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609BE8-F077-8644-B083-F8A704F9DD39}" type="slidenum">
              <a:rPr lang="es-ES"/>
              <a:pPr>
                <a:defRPr/>
              </a:pPr>
              <a:t>50</a:t>
            </a:fld>
            <a:endParaRPr lang="es-ES"/>
          </a:p>
        </p:txBody>
      </p:sp>
      <p:sp>
        <p:nvSpPr>
          <p:cNvPr id="90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D2E187-1C3E-3F48-BFB6-7FC1B46E864D}" type="slidenum">
              <a:rPr lang="es-ES"/>
              <a:pPr>
                <a:defRPr/>
              </a:pPr>
              <a:t>51</a:t>
            </a:fld>
            <a:endParaRPr lang="es-ES"/>
          </a:p>
        </p:txBody>
      </p:sp>
      <p:sp>
        <p:nvSpPr>
          <p:cNvPr id="90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37A612-D989-6C44-8F69-236CF6829D5E}" type="slidenum">
              <a:rPr lang="es-ES"/>
              <a:pPr>
                <a:defRPr/>
              </a:pPr>
              <a:t>52</a:t>
            </a:fld>
            <a:endParaRPr lang="es-ES"/>
          </a:p>
        </p:txBody>
      </p:sp>
      <p:sp>
        <p:nvSpPr>
          <p:cNvPr id="81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4B76A1-7796-FD4D-A5F0-9FF3212CDF5C}" type="slidenum">
              <a:rPr lang="es-ES"/>
              <a:pPr>
                <a:defRPr/>
              </a:pPr>
              <a:t>53</a:t>
            </a:fld>
            <a:endParaRPr lang="es-ES"/>
          </a:p>
        </p:txBody>
      </p:sp>
      <p:sp>
        <p:nvSpPr>
          <p:cNvPr id="51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83DC2C-B73B-F749-A91C-BD39E29ECCCB}" type="slidenum">
              <a:rPr lang="es-ES"/>
              <a:pPr>
                <a:defRPr/>
              </a:pPr>
              <a:t>54</a:t>
            </a:fld>
            <a:endParaRPr lang="es-ES"/>
          </a:p>
        </p:txBody>
      </p:sp>
      <p:sp>
        <p:nvSpPr>
          <p:cNvPr id="81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FE3E73-5F79-1C49-A550-734C45FA7CCD}" type="slidenum">
              <a:rPr lang="es-ES"/>
              <a:pPr>
                <a:defRPr/>
              </a:pPr>
              <a:t>55</a:t>
            </a:fld>
            <a:endParaRPr lang="es-ES"/>
          </a:p>
        </p:txBody>
      </p:sp>
      <p:sp>
        <p:nvSpPr>
          <p:cNvPr id="82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9601EC-E045-3841-829E-9A81392AB731}" type="slidenum">
              <a:rPr lang="es-ES"/>
              <a:pPr>
                <a:defRPr/>
              </a:pPr>
              <a:t>20</a:t>
            </a:fld>
            <a:endParaRPr lang="es-ES"/>
          </a:p>
        </p:txBody>
      </p:sp>
      <p:sp>
        <p:nvSpPr>
          <p:cNvPr id="71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23DE85-F51F-6E4F-8D5E-0BD4AE31ECBF}" type="slidenum">
              <a:rPr lang="es-ES"/>
              <a:pPr>
                <a:defRPr/>
              </a:pPr>
              <a:t>56</a:t>
            </a:fld>
            <a:endParaRPr lang="es-ES"/>
          </a:p>
        </p:txBody>
      </p:sp>
      <p:sp>
        <p:nvSpPr>
          <p:cNvPr id="82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EDEEBE-E059-B840-9DA9-876AFD2DB2D5}" type="slidenum">
              <a:rPr lang="es-ES"/>
              <a:pPr>
                <a:defRPr/>
              </a:pPr>
              <a:t>57</a:t>
            </a:fld>
            <a:endParaRPr lang="es-ES"/>
          </a:p>
        </p:txBody>
      </p:sp>
      <p:sp>
        <p:nvSpPr>
          <p:cNvPr id="501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6FD0D8-237C-FE4A-A814-B336186A50AC}" type="slidenum">
              <a:rPr lang="es-ES"/>
              <a:pPr>
                <a:defRPr/>
              </a:pPr>
              <a:t>58</a:t>
            </a:fld>
            <a:endParaRPr lang="es-ES"/>
          </a:p>
        </p:txBody>
      </p:sp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FB9991-9FAE-D74D-AD0A-A389D9A57079}" type="slidenum">
              <a:rPr lang="es-ES"/>
              <a:pPr>
                <a:defRPr/>
              </a:pPr>
              <a:t>59</a:t>
            </a:fld>
            <a:endParaRPr lang="es-ES"/>
          </a:p>
        </p:txBody>
      </p:sp>
      <p:sp>
        <p:nvSpPr>
          <p:cNvPr id="64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C1A7E8-A224-7646-9008-D8F9816FD996}" type="slidenum">
              <a:rPr lang="es-ES"/>
              <a:pPr>
                <a:defRPr/>
              </a:pPr>
              <a:t>60</a:t>
            </a:fld>
            <a:endParaRPr lang="es-ES"/>
          </a:p>
        </p:txBody>
      </p:sp>
      <p:sp>
        <p:nvSpPr>
          <p:cNvPr id="64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6F4933-A2E9-694D-A9D7-C20DC79C0888}" type="slidenum">
              <a:rPr lang="es-ES"/>
              <a:pPr>
                <a:defRPr/>
              </a:pPr>
              <a:t>61</a:t>
            </a:fld>
            <a:endParaRPr lang="es-ES"/>
          </a:p>
        </p:txBody>
      </p:sp>
      <p:sp>
        <p:nvSpPr>
          <p:cNvPr id="82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C3C057-EC54-F746-94E4-54D7D0BBCCCB}" type="slidenum">
              <a:rPr lang="es-ES"/>
              <a:pPr>
                <a:defRPr/>
              </a:pPr>
              <a:t>62</a:t>
            </a:fld>
            <a:endParaRPr lang="es-ES"/>
          </a:p>
        </p:txBody>
      </p:sp>
      <p:sp>
        <p:nvSpPr>
          <p:cNvPr id="82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E6BD0A-0D81-FA40-82CD-5A17542A7BAD}" type="slidenum">
              <a:rPr lang="es-ES"/>
              <a:pPr>
                <a:defRPr/>
              </a:pPr>
              <a:t>63</a:t>
            </a:fld>
            <a:endParaRPr lang="es-ES"/>
          </a:p>
        </p:txBody>
      </p:sp>
      <p:sp>
        <p:nvSpPr>
          <p:cNvPr id="82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418275-189F-D94E-BFC2-74936C5A3752}" type="slidenum">
              <a:rPr lang="es-ES"/>
              <a:pPr>
                <a:defRPr/>
              </a:pPr>
              <a:t>64</a:t>
            </a:fld>
            <a:endParaRPr lang="es-ES"/>
          </a:p>
        </p:txBody>
      </p:sp>
      <p:sp>
        <p:nvSpPr>
          <p:cNvPr id="82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0E8402-B887-C04E-AE4B-C7CF8AB779A7}" type="slidenum">
              <a:rPr lang="es-ES"/>
              <a:pPr>
                <a:defRPr/>
              </a:pPr>
              <a:t>65</a:t>
            </a:fld>
            <a:endParaRPr lang="es-ES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9601EC-E045-3841-829E-9A81392AB731}" type="slidenum">
              <a:rPr lang="es-ES"/>
              <a:pPr>
                <a:defRPr/>
              </a:pPr>
              <a:t>21</a:t>
            </a:fld>
            <a:endParaRPr lang="es-ES"/>
          </a:p>
        </p:txBody>
      </p:sp>
      <p:sp>
        <p:nvSpPr>
          <p:cNvPr id="71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984AC9-F2B3-0845-B02F-43923FCE3EF9}" type="slidenum">
              <a:rPr lang="es-ES"/>
              <a:pPr>
                <a:defRPr/>
              </a:pPr>
              <a:t>66</a:t>
            </a:fld>
            <a:endParaRPr lang="es-ES"/>
          </a:p>
        </p:txBody>
      </p:sp>
      <p:sp>
        <p:nvSpPr>
          <p:cNvPr id="82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346849-B2B1-BF41-AC57-49A0FF514E6D}" type="slidenum">
              <a:rPr lang="es-ES"/>
              <a:pPr>
                <a:defRPr/>
              </a:pPr>
              <a:t>67</a:t>
            </a:fld>
            <a:endParaRPr lang="es-ES"/>
          </a:p>
        </p:txBody>
      </p:sp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679153-C05B-C94D-9147-7150B319B9FE}" type="slidenum">
              <a:rPr lang="es-ES"/>
              <a:pPr>
                <a:defRPr/>
              </a:pPr>
              <a:t>68</a:t>
            </a:fld>
            <a:endParaRPr lang="es-ES"/>
          </a:p>
        </p:txBody>
      </p:sp>
      <p:sp>
        <p:nvSpPr>
          <p:cNvPr id="84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7767C5-8287-6D4F-8E1A-46BCC9101104}" type="slidenum">
              <a:rPr lang="es-ES"/>
              <a:pPr>
                <a:defRPr/>
              </a:pPr>
              <a:t>69</a:t>
            </a:fld>
            <a:endParaRPr lang="es-ES"/>
          </a:p>
        </p:txBody>
      </p:sp>
      <p:sp>
        <p:nvSpPr>
          <p:cNvPr id="84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3E53B-F15C-A148-AAEF-BDB06681070F}" type="slidenum">
              <a:rPr lang="es-ES"/>
              <a:pPr>
                <a:defRPr/>
              </a:pPr>
              <a:t>70</a:t>
            </a:fld>
            <a:endParaRPr lang="es-ES"/>
          </a:p>
        </p:txBody>
      </p:sp>
      <p:sp>
        <p:nvSpPr>
          <p:cNvPr id="84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5E6488-ADC3-A44A-867E-5C85D450E245}" type="slidenum">
              <a:rPr lang="es-ES"/>
              <a:pPr>
                <a:defRPr/>
              </a:pPr>
              <a:t>71</a:t>
            </a:fld>
            <a:endParaRPr lang="es-ES"/>
          </a:p>
        </p:txBody>
      </p:sp>
      <p:sp>
        <p:nvSpPr>
          <p:cNvPr id="84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D72AF8-5730-DB4F-8C4F-A510AC8758B4}" type="slidenum">
              <a:rPr lang="es-ES"/>
              <a:pPr>
                <a:defRPr/>
              </a:pPr>
              <a:t>72</a:t>
            </a:fld>
            <a:endParaRPr lang="es-ES"/>
          </a:p>
        </p:txBody>
      </p:sp>
      <p:sp>
        <p:nvSpPr>
          <p:cNvPr id="84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E571A0-E9AE-AE43-A496-056D944A36D5}" type="slidenum">
              <a:rPr lang="es-ES"/>
              <a:pPr>
                <a:defRPr/>
              </a:pPr>
              <a:t>73</a:t>
            </a:fld>
            <a:endParaRPr lang="es-ES"/>
          </a:p>
        </p:txBody>
      </p:sp>
      <p:sp>
        <p:nvSpPr>
          <p:cNvPr id="84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D64E9D-4C5C-6442-A16C-5937C01BC012}" type="slidenum">
              <a:rPr lang="es-ES"/>
              <a:pPr>
                <a:defRPr/>
              </a:pPr>
              <a:t>74</a:t>
            </a:fld>
            <a:endParaRPr lang="es-ES"/>
          </a:p>
        </p:txBody>
      </p:sp>
      <p:sp>
        <p:nvSpPr>
          <p:cNvPr id="85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5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15D905-7323-D24F-ACE4-11A57F511A38}" type="slidenum">
              <a:rPr lang="es-ES"/>
              <a:pPr>
                <a:defRPr/>
              </a:pPr>
              <a:t>75</a:t>
            </a:fld>
            <a:endParaRPr lang="es-ES"/>
          </a:p>
        </p:txBody>
      </p:sp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560E75-D5BD-C84E-AFB6-02816E2F3B69}" type="slidenum">
              <a:rPr lang="es-ES"/>
              <a:pPr>
                <a:defRPr/>
              </a:pPr>
              <a:t>22</a:t>
            </a:fld>
            <a:endParaRPr lang="es-ES"/>
          </a:p>
        </p:txBody>
      </p:sp>
      <p:sp>
        <p:nvSpPr>
          <p:cNvPr id="475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5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DE1993-85B6-8344-8405-788A944537BA}" type="slidenum">
              <a:rPr lang="es-ES"/>
              <a:pPr>
                <a:defRPr/>
              </a:pPr>
              <a:t>76</a:t>
            </a:fld>
            <a:endParaRPr lang="es-ES"/>
          </a:p>
        </p:txBody>
      </p:sp>
      <p:sp>
        <p:nvSpPr>
          <p:cNvPr id="85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5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0C550C-94D6-7D48-ADC6-1F2C413A74C7}" type="slidenum">
              <a:rPr lang="es-ES"/>
              <a:pPr>
                <a:defRPr/>
              </a:pPr>
              <a:t>77</a:t>
            </a:fld>
            <a:endParaRPr lang="es-ES"/>
          </a:p>
        </p:txBody>
      </p:sp>
      <p:sp>
        <p:nvSpPr>
          <p:cNvPr id="85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5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570CA2-AD1E-7146-968F-C99D9CDBCE67}" type="slidenum">
              <a:rPr lang="es-ES"/>
              <a:pPr>
                <a:defRPr/>
              </a:pPr>
              <a:t>78</a:t>
            </a:fld>
            <a:endParaRPr lang="es-ES"/>
          </a:p>
        </p:txBody>
      </p:sp>
      <p:sp>
        <p:nvSpPr>
          <p:cNvPr id="85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5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2F9C35-8EA1-B04A-98F5-0F7EAF73EC9B}" type="slidenum">
              <a:rPr lang="es-ES"/>
              <a:pPr>
                <a:defRPr/>
              </a:pPr>
              <a:t>79</a:t>
            </a:fld>
            <a:endParaRPr lang="es-ES"/>
          </a:p>
        </p:txBody>
      </p:sp>
      <p:sp>
        <p:nvSpPr>
          <p:cNvPr id="85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5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6B482C-D3DC-004D-8663-3BE6BB8FC880}" type="slidenum">
              <a:rPr lang="es-ES"/>
              <a:pPr>
                <a:defRPr/>
              </a:pPr>
              <a:t>80</a:t>
            </a:fld>
            <a:endParaRPr lang="es-ES"/>
          </a:p>
        </p:txBody>
      </p:sp>
      <p:sp>
        <p:nvSpPr>
          <p:cNvPr id="91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0AA884-ABBA-F94A-B9B3-FD242CA73FB1}" type="slidenum">
              <a:rPr lang="es-ES"/>
              <a:pPr>
                <a:defRPr/>
              </a:pPr>
              <a:t>88</a:t>
            </a:fld>
            <a:endParaRPr lang="es-ES"/>
          </a:p>
        </p:txBody>
      </p:sp>
      <p:sp>
        <p:nvSpPr>
          <p:cNvPr id="85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5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0ADFDE-C88C-E74D-BB8A-72C7B8525615}" type="slidenum">
              <a:rPr lang="es-ES"/>
              <a:pPr>
                <a:defRPr/>
              </a:pPr>
              <a:t>89</a:t>
            </a:fld>
            <a:endParaRPr lang="es-ES"/>
          </a:p>
        </p:txBody>
      </p:sp>
      <p:sp>
        <p:nvSpPr>
          <p:cNvPr id="86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1416C9-E408-7842-BC37-93A267F91F98}" type="slidenum">
              <a:rPr lang="es-ES"/>
              <a:pPr>
                <a:defRPr/>
              </a:pPr>
              <a:t>90</a:t>
            </a:fld>
            <a:endParaRPr lang="es-ES"/>
          </a:p>
        </p:txBody>
      </p:sp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783E9D-035F-0A46-BF16-464D224D28F9}" type="slidenum">
              <a:rPr lang="es-ES"/>
              <a:pPr>
                <a:defRPr/>
              </a:pPr>
              <a:t>91</a:t>
            </a:fld>
            <a:endParaRPr lang="es-ES"/>
          </a:p>
        </p:txBody>
      </p:sp>
      <p:sp>
        <p:nvSpPr>
          <p:cNvPr id="86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7291E7-D650-F141-BC20-D401233CEFAA}" type="slidenum">
              <a:rPr lang="es-ES"/>
              <a:pPr>
                <a:defRPr/>
              </a:pPr>
              <a:t>92</a:t>
            </a:fld>
            <a:endParaRPr lang="es-ES"/>
          </a:p>
        </p:txBody>
      </p:sp>
      <p:sp>
        <p:nvSpPr>
          <p:cNvPr id="91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CA3BAD-8C0E-8049-8B88-546B14993CBB}" type="slidenum">
              <a:rPr lang="es-ES"/>
              <a:pPr>
                <a:defRPr/>
              </a:pPr>
              <a:t>23</a:t>
            </a:fld>
            <a:endParaRPr lang="es-ES"/>
          </a:p>
        </p:txBody>
      </p:sp>
      <p:sp>
        <p:nvSpPr>
          <p:cNvPr id="49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808A40-13C1-8D46-AF79-9DE867AB9C03}" type="slidenum">
              <a:rPr lang="es-ES"/>
              <a:pPr/>
              <a:t>93</a:t>
            </a:fld>
            <a:endParaRPr lang="es-E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672BF3-AF34-354A-AF83-A2CFC8A05E5E}" type="slidenum">
              <a:rPr lang="es-ES"/>
              <a:pPr/>
              <a:t>94</a:t>
            </a:fld>
            <a:endParaRPr lang="es-ES"/>
          </a:p>
        </p:txBody>
      </p:sp>
      <p:sp>
        <p:nvSpPr>
          <p:cNvPr id="466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346849-B2B1-BF41-AC57-49A0FF514E6D}" type="slidenum">
              <a:rPr lang="es-ES"/>
              <a:pPr>
                <a:defRPr/>
              </a:pPr>
              <a:t>105</a:t>
            </a:fld>
            <a:endParaRPr lang="es-ES"/>
          </a:p>
        </p:txBody>
      </p:sp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900AFF-75E9-094A-A77D-FBBF4676AAAD}" type="slidenum">
              <a:rPr lang="es-ES"/>
              <a:pPr/>
              <a:t>111</a:t>
            </a:fld>
            <a:endParaRPr lang="es-ES"/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98B388-7D45-0046-B95C-1B33C0C8FAC5}" type="slidenum">
              <a:rPr lang="es-ES"/>
              <a:pPr/>
              <a:t>112</a:t>
            </a:fld>
            <a:endParaRPr lang="es-ES"/>
          </a:p>
        </p:txBody>
      </p:sp>
      <p:sp>
        <p:nvSpPr>
          <p:cNvPr id="100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8712CF-E2C5-6B43-BD18-09EB99C60429}" type="slidenum">
              <a:rPr lang="es-ES"/>
              <a:pPr/>
              <a:t>113</a:t>
            </a:fld>
            <a:endParaRPr lang="es-ES"/>
          </a:p>
        </p:txBody>
      </p:sp>
      <p:sp>
        <p:nvSpPr>
          <p:cNvPr id="100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1A0249-3C36-3843-96F9-098062A0D4C9}" type="slidenum">
              <a:rPr lang="es-ES"/>
              <a:pPr/>
              <a:t>114</a:t>
            </a:fld>
            <a:endParaRPr lang="es-ES"/>
          </a:p>
        </p:txBody>
      </p:sp>
      <p:sp>
        <p:nvSpPr>
          <p:cNvPr id="100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7C7B3D-213D-0D46-A1DE-6569360DBEE4}" type="slidenum">
              <a:rPr lang="es-ES"/>
              <a:pPr/>
              <a:t>115</a:t>
            </a:fld>
            <a:endParaRPr lang="es-ES"/>
          </a:p>
        </p:txBody>
      </p:sp>
      <p:sp>
        <p:nvSpPr>
          <p:cNvPr id="38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7F10C8-DC97-CD40-9D15-7E7C0BA94257}" type="slidenum">
              <a:rPr lang="es-ES"/>
              <a:pPr/>
              <a:t>116</a:t>
            </a:fld>
            <a:endParaRPr lang="es-ES"/>
          </a:p>
        </p:txBody>
      </p:sp>
      <p:sp>
        <p:nvSpPr>
          <p:cNvPr id="100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1E8EDB-079C-7646-884A-4DCBC854ED51}" type="slidenum">
              <a:rPr lang="es-ES"/>
              <a:pPr/>
              <a:t>117</a:t>
            </a:fld>
            <a:endParaRPr lang="es-ES"/>
          </a:p>
        </p:txBody>
      </p:sp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926BDC-9FCA-5A47-A64C-B0DF1281DA77}" type="slidenum">
              <a:rPr lang="es-ES"/>
              <a:pPr>
                <a:defRPr/>
              </a:pPr>
              <a:t>24</a:t>
            </a:fld>
            <a:endParaRPr lang="es-ES"/>
          </a:p>
        </p:txBody>
      </p:sp>
      <p:sp>
        <p:nvSpPr>
          <p:cNvPr id="49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41DD47-4103-0249-9040-F0D8A0854A25}" type="slidenum">
              <a:rPr lang="es-ES"/>
              <a:pPr/>
              <a:t>118</a:t>
            </a:fld>
            <a:endParaRPr lang="es-ES"/>
          </a:p>
        </p:txBody>
      </p:sp>
      <p:sp>
        <p:nvSpPr>
          <p:cNvPr id="385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081AC3-D5DB-B54A-8243-B810F9CFC1A2}" type="slidenum">
              <a:rPr lang="es-ES"/>
              <a:pPr/>
              <a:t>119</a:t>
            </a:fld>
            <a:endParaRPr lang="es-ES"/>
          </a:p>
        </p:txBody>
      </p:sp>
      <p:sp>
        <p:nvSpPr>
          <p:cNvPr id="38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5029D3-2154-3A4C-B84F-F7B7E95E378D}" type="slidenum">
              <a:rPr lang="es-ES"/>
              <a:pPr/>
              <a:t>120</a:t>
            </a:fld>
            <a:endParaRPr lang="es-ES"/>
          </a:p>
        </p:txBody>
      </p:sp>
      <p:sp>
        <p:nvSpPr>
          <p:cNvPr id="38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7932F9-C8F9-3A45-827E-A774604D7165}" type="slidenum">
              <a:rPr lang="es-ES"/>
              <a:pPr/>
              <a:t>121</a:t>
            </a:fld>
            <a:endParaRPr lang="es-E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D31D61-F081-A648-9D2E-9AEB42AE8EF2}" type="slidenum">
              <a:rPr lang="es-ES"/>
              <a:pPr/>
              <a:t>122</a:t>
            </a:fld>
            <a:endParaRPr lang="es-ES"/>
          </a:p>
        </p:txBody>
      </p:sp>
      <p:sp>
        <p:nvSpPr>
          <p:cNvPr id="38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3F3B51-2CAB-8C43-8328-AA9A41793AD2}" type="slidenum">
              <a:rPr lang="es-ES"/>
              <a:pPr/>
              <a:t>123</a:t>
            </a:fld>
            <a:endParaRPr lang="es-ES"/>
          </a:p>
        </p:txBody>
      </p:sp>
      <p:sp>
        <p:nvSpPr>
          <p:cNvPr id="52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D40A37-09EF-654A-8D44-3B79A116D1BA}" type="slidenum">
              <a:rPr lang="es-ES"/>
              <a:pPr/>
              <a:t>124</a:t>
            </a:fld>
            <a:endParaRPr lang="es-ES"/>
          </a:p>
        </p:txBody>
      </p:sp>
      <p:sp>
        <p:nvSpPr>
          <p:cNvPr id="1197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9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8D697D-BAA1-4B4E-93FB-E39C2EC07514}" type="slidenum">
              <a:rPr lang="es-ES"/>
              <a:pPr/>
              <a:t>125</a:t>
            </a:fld>
            <a:endParaRPr lang="es-ES"/>
          </a:p>
        </p:txBody>
      </p:sp>
      <p:sp>
        <p:nvSpPr>
          <p:cNvPr id="1199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99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FA2831-7B58-D94B-A5E9-F4A6ECFC6909}" type="slidenum">
              <a:rPr lang="es-ES"/>
              <a:pPr/>
              <a:t>126</a:t>
            </a:fld>
            <a:endParaRPr lang="es-ES"/>
          </a:p>
        </p:txBody>
      </p:sp>
      <p:sp>
        <p:nvSpPr>
          <p:cNvPr id="120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01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F95396-A9CA-A64B-A257-2814A2C4D559}" type="slidenum">
              <a:rPr lang="es-ES"/>
              <a:pPr/>
              <a:t>127</a:t>
            </a:fld>
            <a:endParaRPr lang="es-ES"/>
          </a:p>
        </p:txBody>
      </p:sp>
      <p:sp>
        <p:nvSpPr>
          <p:cNvPr id="120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0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B92507-C84E-F04E-A032-51D5277E6DCC}" type="slidenum">
              <a:rPr lang="es-ES"/>
              <a:pPr>
                <a:defRPr/>
              </a:pPr>
              <a:t>25</a:t>
            </a:fld>
            <a:endParaRPr lang="es-ES"/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457777-9309-814B-AB7D-F7F43EE784F4}" type="slidenum">
              <a:rPr lang="es-ES"/>
              <a:pPr/>
              <a:t>128</a:t>
            </a:fld>
            <a:endParaRPr lang="es-ES"/>
          </a:p>
        </p:txBody>
      </p:sp>
      <p:sp>
        <p:nvSpPr>
          <p:cNvPr id="120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09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8149B6-F04C-BA48-BE2E-B0B9F3C55AD7}" type="slidenum">
              <a:rPr lang="es-ES"/>
              <a:pPr/>
              <a:t>129</a:t>
            </a:fld>
            <a:endParaRPr lang="es-ES"/>
          </a:p>
        </p:txBody>
      </p:sp>
      <p:sp>
        <p:nvSpPr>
          <p:cNvPr id="121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8D9DD2-D50C-FA4C-A605-B9A417918C00}" type="slidenum">
              <a:rPr lang="es-ES"/>
              <a:pPr/>
              <a:t>130</a:t>
            </a:fld>
            <a:endParaRPr lang="es-ES"/>
          </a:p>
        </p:txBody>
      </p:sp>
      <p:sp>
        <p:nvSpPr>
          <p:cNvPr id="1211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1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B68AF8-8EF1-5043-AE56-09BE08D00AA2}" type="slidenum">
              <a:rPr lang="es-ES"/>
              <a:pPr/>
              <a:t>132</a:t>
            </a:fld>
            <a:endParaRPr lang="es-ES"/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515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s-MX" noProof="0" smtClean="0"/>
              <a:t>Haga clic para cambiar el estilo de título	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s-MX" noProof="0" smtClean="0"/>
              <a:t>Haga clic para modificar el estilo de subtítulo del patrón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8621B-A395-A643-A350-859718BCD5CE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0678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2A067-F461-EE4D-8103-AFF91A18F39F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3814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6497D-7AC4-7D4F-B998-09C076C3F142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7194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62F1C-BB54-6843-8C2B-15B05F3FDC9B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1725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49CFD-020F-E540-8D23-B8A48C4B82EC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7292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5F621-3E44-4C41-842D-5B43CB66D9B4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9434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109F7-E41A-444F-83EA-3BA979E5D850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5363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8551C-E575-5344-B487-2956C41DF9F6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5591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63B42-C8D8-944D-967B-AC11E0A4035B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536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1B37A-67F8-9C4F-9CCD-514636757EE2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9966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1EE9B-1D5F-7741-90D6-6B06F8A1C97E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4397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6FD60-CA1F-E047-BA0E-5BF2BF45AA2D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5416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10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10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10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10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10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11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11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11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11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11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411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11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11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12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12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12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12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12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12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12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104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12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12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13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13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13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4133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134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13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s-MX"/>
              <a:t>Haga clic para cambiar el estilo de título	</a:t>
            </a:r>
          </a:p>
        </p:txBody>
      </p:sp>
      <p:sp>
        <p:nvSpPr>
          <p:cNvPr id="413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000" i="0">
                <a:effectLst>
                  <a:outerShdw blurRad="38100" dist="38100" dir="2700000" algn="tl">
                    <a:srgbClr val="003B76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13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000" i="0">
                <a:effectLst>
                  <a:outerShdw blurRad="38100" dist="38100" dir="2700000" algn="tl">
                    <a:srgbClr val="003B76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13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000" i="0">
                <a:effectLst>
                  <a:outerShdw blurRad="38100" dist="38100" dir="2700000" algn="tl">
                    <a:srgbClr val="003B76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52758B22-5EA1-B341-98EA-88F597D0826F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  <p:sp>
        <p:nvSpPr>
          <p:cNvPr id="413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/>
              <a:t>Haga clic para modificar el estilo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06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07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08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09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10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11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12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14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15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4" Type="http://schemas.openxmlformats.org/officeDocument/2006/relationships/image" Target="../media/image117.jpeg"/><Relationship Id="rId5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5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21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32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34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4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9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24.jpe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26.jpe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7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4" Type="http://schemas.openxmlformats.org/officeDocument/2006/relationships/image" Target="../media/image12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5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6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8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9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0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1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7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8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9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0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1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3.gi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81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8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86.gi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8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943" y="684163"/>
            <a:ext cx="8999538" cy="1736725"/>
          </a:xfrm>
        </p:spPr>
        <p:txBody>
          <a:bodyPr/>
          <a:lstStyle/>
          <a:p>
            <a:pPr eaLnBrk="1" hangingPunct="1">
              <a:defRPr/>
            </a:pPr>
            <a:r>
              <a:rPr lang="es-MX" sz="6600" b="1" dirty="0" smtClean="0">
                <a:cs typeface="+mj-cs"/>
              </a:rPr>
              <a:t>La química </a:t>
            </a:r>
            <a:br>
              <a:rPr lang="es-MX" sz="6600" b="1" dirty="0" smtClean="0">
                <a:cs typeface="+mj-cs"/>
              </a:rPr>
            </a:br>
            <a:r>
              <a:rPr lang="es-MX" sz="6600" b="1" dirty="0" smtClean="0">
                <a:cs typeface="+mj-cs"/>
              </a:rPr>
              <a:t>no es como la pintan</a:t>
            </a:r>
          </a:p>
        </p:txBody>
      </p:sp>
      <p:sp>
        <p:nvSpPr>
          <p:cNvPr id="905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00113" y="3211513"/>
            <a:ext cx="7161212" cy="32416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s-MX" sz="4000" smtClean="0">
                <a:cs typeface="+mn-cs"/>
              </a:rPr>
              <a:t>Martín Bonfil Olivera</a:t>
            </a:r>
          </a:p>
          <a:p>
            <a:pPr eaLnBrk="1" hangingPunct="1">
              <a:lnSpc>
                <a:spcPct val="80000"/>
              </a:lnSpc>
              <a:defRPr/>
            </a:pPr>
            <a:endParaRPr lang="es-MX" sz="4000" smtClean="0"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MX" sz="2800" smtClean="0">
                <a:cs typeface="+mn-cs"/>
              </a:rPr>
              <a:t>Dirección General </a:t>
            </a:r>
            <a:br>
              <a:rPr lang="es-MX" sz="2800" smtClean="0">
                <a:cs typeface="+mn-cs"/>
              </a:rPr>
            </a:br>
            <a:r>
              <a:rPr lang="es-MX" sz="2800" smtClean="0">
                <a:cs typeface="+mn-cs"/>
              </a:rPr>
              <a:t>de Divulgación de la Ciencia, UNAM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MX" sz="2800" smtClean="0">
                <a:cs typeface="+mn-cs"/>
              </a:rPr>
              <a:t>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MX" sz="2800" smtClean="0">
                <a:cs typeface="+mn-cs"/>
              </a:rPr>
              <a:t>Sociedad Mexicana para la Divulgación </a:t>
            </a:r>
            <a:br>
              <a:rPr lang="es-MX" sz="2800" smtClean="0">
                <a:cs typeface="+mn-cs"/>
              </a:rPr>
            </a:br>
            <a:r>
              <a:rPr lang="es-MX" sz="2800" smtClean="0">
                <a:cs typeface="+mn-cs"/>
              </a:rPr>
              <a:t>de la Ciencia y la Técnica</a:t>
            </a:r>
            <a:r>
              <a:rPr lang="es-MX" sz="2400" smtClean="0">
                <a:cs typeface="+mn-cs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Martín Bonfil Olivera-DGDC/UNAM</a:t>
            </a:r>
          </a:p>
        </p:txBody>
      </p:sp>
      <p:sp>
        <p:nvSpPr>
          <p:cNvPr id="85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b="1" dirty="0" smtClean="0">
                <a:cs typeface="+mj-cs"/>
              </a:rPr>
              <a:t>Quimiofobia:</a:t>
            </a:r>
            <a:endParaRPr lang="es-ES" b="1" dirty="0" smtClean="0">
              <a:cs typeface="+mj-cs"/>
            </a:endParaRPr>
          </a:p>
        </p:txBody>
      </p:sp>
      <p:sp>
        <p:nvSpPr>
          <p:cNvPr id="85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4525962"/>
          </a:xfrm>
        </p:spPr>
        <p:txBody>
          <a:bodyPr/>
          <a:lstStyle/>
          <a:p>
            <a:pPr marL="0" indent="12700" algn="ctr" eaLnBrk="1" hangingPunct="1">
              <a:buFontTx/>
              <a:buNone/>
              <a:defRPr/>
            </a:pPr>
            <a:r>
              <a:rPr lang="ja-JP" altLang="es-ES" sz="2800" dirty="0" smtClean="0">
                <a:latin typeface="Arial"/>
                <a:cs typeface="+mn-cs"/>
              </a:rPr>
              <a:t>“</a:t>
            </a:r>
            <a:r>
              <a:rPr lang="es-ES" sz="2800" dirty="0" smtClean="0">
                <a:cs typeface="+mn-cs"/>
              </a:rPr>
              <a:t>A diferencia de la mantequilla, que fue descubierta hace milenios de manera natural –aunque para hacerla había que ordeñar las ubres de una cabra o vaca para obtener su leche, luego aislar la grasa líquida y luego agitarla hasta que se volviera sólida–, la margarina fue </a:t>
            </a:r>
            <a:r>
              <a:rPr lang="es-ES" sz="2800" dirty="0" smtClean="0">
                <a:solidFill>
                  <a:srgbClr val="99CC00"/>
                </a:solidFill>
                <a:cs typeface="+mn-cs"/>
              </a:rPr>
              <a:t>inventada</a:t>
            </a:r>
            <a:r>
              <a:rPr lang="es-ES" sz="2800" dirty="0" smtClean="0">
                <a:solidFill>
                  <a:srgbClr val="CCFFCC"/>
                </a:solidFill>
                <a:cs typeface="+mn-cs"/>
              </a:rPr>
              <a:t> </a:t>
            </a:r>
            <a:r>
              <a:rPr lang="es-ES" sz="2800" dirty="0" smtClean="0">
                <a:cs typeface="+mn-cs"/>
              </a:rPr>
              <a:t>en un laboratorio por un químico en 1813. </a:t>
            </a:r>
            <a:r>
              <a:rPr lang="es-ES" sz="2800" dirty="0" smtClean="0">
                <a:solidFill>
                  <a:srgbClr val="99CC00"/>
                </a:solidFill>
                <a:cs typeface="+mn-cs"/>
              </a:rPr>
              <a:t>Ese solo hecho debería bastar para cuestionar su seguridad para la salud.</a:t>
            </a:r>
            <a:r>
              <a:rPr lang="es-ES" sz="2800" dirty="0" smtClean="0">
                <a:cs typeface="+mn-cs"/>
              </a:rPr>
              <a:t>"</a:t>
            </a:r>
          </a:p>
        </p:txBody>
      </p:sp>
      <p:sp>
        <p:nvSpPr>
          <p:cNvPr id="315396" name="Line 4"/>
          <p:cNvSpPr>
            <a:spLocks noChangeShapeType="1"/>
          </p:cNvSpPr>
          <p:nvPr/>
        </p:nvSpPr>
        <p:spPr bwMode="auto">
          <a:xfrm>
            <a:off x="323850" y="1268413"/>
            <a:ext cx="82804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561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30907"/>
          </a:xfrm>
        </p:spPr>
        <p:txBody>
          <a:bodyPr/>
          <a:lstStyle/>
          <a:p>
            <a:r>
              <a:rPr lang="es-ES" dirty="0" smtClean="0"/>
              <a:t>Botulismo:</a:t>
            </a:r>
            <a:endParaRPr lang="es-ES" dirty="0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396056" y="891555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521" y="1022020"/>
            <a:ext cx="4598951" cy="435119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20" y="2492896"/>
            <a:ext cx="5245100" cy="3937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26082" y="1412776"/>
            <a:ext cx="2667300" cy="1198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i="0" dirty="0" smtClean="0"/>
              <a:t>¡</a:t>
            </a:r>
            <a:r>
              <a:rPr lang="es-ES" sz="4400" b="1" i="0" dirty="0" err="1" smtClean="0"/>
              <a:t>Botox</a:t>
            </a:r>
            <a:r>
              <a:rPr lang="es-ES" sz="4400" b="1" i="0" dirty="0" smtClean="0"/>
              <a:t>!</a:t>
            </a:r>
            <a:endParaRPr lang="es-ES" sz="3600" b="1" i="0" dirty="0"/>
          </a:p>
        </p:txBody>
      </p:sp>
    </p:spTree>
    <p:extLst>
      <p:ext uri="{BB962C8B-B14F-4D97-AF65-F5344CB8AC3E}">
        <p14:creationId xmlns:p14="http://schemas.microsoft.com/office/powerpoint/2010/main" val="24138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ES" b="1" dirty="0" err="1" smtClean="0"/>
              <a:t>Quimiofobia</a:t>
            </a:r>
            <a:endParaRPr lang="es-ES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ES" sz="3600" b="1" dirty="0" smtClean="0">
                <a:solidFill>
                  <a:srgbClr val="CCFF33"/>
                </a:solidFill>
              </a:rPr>
              <a:t>¡Venenos!</a:t>
            </a:r>
          </a:p>
          <a:p>
            <a:r>
              <a:rPr lang="es-ES" dirty="0" smtClean="0"/>
              <a:t>Entonces: </a:t>
            </a:r>
            <a:br>
              <a:rPr lang="es-ES" dirty="0" smtClean="0"/>
            </a:br>
            <a:r>
              <a:rPr lang="es-ES" b="1" dirty="0" smtClean="0">
                <a:solidFill>
                  <a:srgbClr val="FF9900"/>
                </a:solidFill>
              </a:rPr>
              <a:t>¿qué es un veneno?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396056" y="1268760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2852936"/>
            <a:ext cx="2722136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8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-36512" y="1124744"/>
            <a:ext cx="2123728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i="0" dirty="0" smtClean="0">
                <a:solidFill>
                  <a:srgbClr val="FF9900"/>
                </a:solidFill>
              </a:rPr>
              <a:t>Dosis letal 50</a:t>
            </a:r>
            <a:endParaRPr lang="es-ES" sz="3600" i="0" dirty="0">
              <a:solidFill>
                <a:srgbClr val="FF9900"/>
              </a:solidFill>
            </a:endParaRPr>
          </a:p>
        </p:txBody>
      </p:sp>
      <p:pic>
        <p:nvPicPr>
          <p:cNvPr id="3" name="Imagen 2" descr="screen-capture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884" y="193188"/>
            <a:ext cx="7236612" cy="647162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79512" y="5085184"/>
            <a:ext cx="3600400" cy="997196"/>
          </a:xfrm>
          <a:prstGeom prst="rect">
            <a:avLst/>
          </a:prstGeom>
          <a:solidFill>
            <a:schemeClr val="accent4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600" i="0" dirty="0" smtClean="0">
                <a:solidFill>
                  <a:srgbClr val="99CC00"/>
                </a:solidFill>
              </a:rPr>
              <a:t>Por ejemplo, vitaminas A, D</a:t>
            </a:r>
            <a:endParaRPr lang="es-ES" sz="2800" i="0" dirty="0">
              <a:solidFill>
                <a:srgbClr val="99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0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screen-capture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672" y="193373"/>
            <a:ext cx="7309321" cy="6337932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0" y="1124744"/>
            <a:ext cx="1619672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i="0" dirty="0" smtClean="0">
                <a:solidFill>
                  <a:srgbClr val="FF9900"/>
                </a:solidFill>
              </a:rPr>
              <a:t>Dosis letal 50</a:t>
            </a:r>
            <a:endParaRPr lang="es-ES" sz="2800" i="0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8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32048" y="256621"/>
            <a:ext cx="1619672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i="0" dirty="0" smtClean="0">
                <a:solidFill>
                  <a:srgbClr val="FF9900"/>
                </a:solidFill>
              </a:rPr>
              <a:t>Dosis letal 50</a:t>
            </a:r>
            <a:endParaRPr lang="es-ES" sz="2800" i="0" dirty="0">
              <a:solidFill>
                <a:srgbClr val="FF9900"/>
              </a:solidFill>
            </a:endParaRPr>
          </a:p>
        </p:txBody>
      </p:sp>
      <p:pic>
        <p:nvPicPr>
          <p:cNvPr id="4" name="Imagen 3" descr="screen-capture-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503" y="1131734"/>
            <a:ext cx="9147420" cy="4673530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 bwMode="auto">
          <a:xfrm>
            <a:off x="107504" y="4365104"/>
            <a:ext cx="8280920" cy="360040"/>
          </a:xfrm>
          <a:prstGeom prst="roundRect">
            <a:avLst/>
          </a:prstGeom>
          <a:noFill/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Arial" charset="0"/>
              <a:buNone/>
              <a:tabLst/>
            </a:pPr>
            <a:endParaRPr kumimoji="0" lang="es-ES" sz="8000" b="0" i="1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charset="0"/>
              <a:ea typeface="ＭＳ Ｐゴシック" charset="0"/>
            </a:endParaRPr>
          </a:p>
        </p:txBody>
      </p:sp>
      <p:sp>
        <p:nvSpPr>
          <p:cNvPr id="5" name="Rectángulo redondeado 4"/>
          <p:cNvSpPr/>
          <p:nvPr/>
        </p:nvSpPr>
        <p:spPr bwMode="auto">
          <a:xfrm>
            <a:off x="107504" y="3717925"/>
            <a:ext cx="8280920" cy="533045"/>
          </a:xfrm>
          <a:prstGeom prst="roundRect">
            <a:avLst/>
          </a:prstGeom>
          <a:noFill/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Arial" charset="0"/>
              <a:buNone/>
              <a:tabLst/>
            </a:pPr>
            <a:endParaRPr kumimoji="0" lang="es-ES" sz="8000" b="0" i="1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34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ChangeArrowheads="1"/>
          </p:cNvSpPr>
          <p:nvPr/>
        </p:nvSpPr>
        <p:spPr bwMode="auto">
          <a:xfrm>
            <a:off x="827211" y="1916732"/>
            <a:ext cx="8569325" cy="25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lnSpc>
                <a:spcPct val="120000"/>
              </a:lnSpc>
              <a:spcBef>
                <a:spcPct val="0"/>
              </a:spcBef>
              <a:buSzTx/>
              <a:buFontTx/>
              <a:buNone/>
              <a:defRPr/>
            </a:pPr>
            <a:r>
              <a:rPr lang="es-MX" sz="6000" b="1" i="0" dirty="0" smtClean="0">
                <a:solidFill>
                  <a:srgbClr val="CCFF33"/>
                </a:solidFill>
                <a:latin typeface="Arial" charset="0"/>
                <a:cs typeface="+mn-cs"/>
              </a:rPr>
              <a:t>¡La dosis </a:t>
            </a:r>
            <a:br>
              <a:rPr lang="es-MX" sz="6000" b="1" i="0" dirty="0" smtClean="0">
                <a:solidFill>
                  <a:srgbClr val="CCFF33"/>
                </a:solidFill>
                <a:latin typeface="Arial" charset="0"/>
                <a:cs typeface="+mn-cs"/>
              </a:rPr>
            </a:br>
            <a:r>
              <a:rPr lang="es-MX" sz="6000" b="1" i="0" dirty="0" smtClean="0">
                <a:solidFill>
                  <a:srgbClr val="CCFF33"/>
                </a:solidFill>
                <a:latin typeface="Arial" charset="0"/>
                <a:cs typeface="+mn-cs"/>
              </a:rPr>
              <a:t>hace el veneno!</a:t>
            </a:r>
          </a:p>
          <a:p>
            <a:pPr algn="r">
              <a:lnSpc>
                <a:spcPct val="120000"/>
              </a:lnSpc>
              <a:spcBef>
                <a:spcPct val="0"/>
              </a:spcBef>
              <a:buSzTx/>
              <a:buFontTx/>
              <a:buNone/>
              <a:defRPr/>
            </a:pPr>
            <a:r>
              <a:rPr lang="es-MX" sz="3600" i="0" dirty="0" smtClean="0">
                <a:solidFill>
                  <a:srgbClr val="FF9900"/>
                </a:solidFill>
                <a:latin typeface="Arial" charset="0"/>
                <a:cs typeface="+mn-cs"/>
              </a:rPr>
              <a:t/>
            </a:r>
            <a:br>
              <a:rPr lang="es-MX" sz="3600" i="0" dirty="0" smtClean="0">
                <a:solidFill>
                  <a:srgbClr val="FF9900"/>
                </a:solidFill>
                <a:latin typeface="Arial" charset="0"/>
                <a:cs typeface="+mn-cs"/>
              </a:rPr>
            </a:br>
            <a:r>
              <a:rPr lang="es-MX" sz="3600" i="0" dirty="0" smtClean="0">
                <a:solidFill>
                  <a:srgbClr val="FF9900"/>
                </a:solidFill>
                <a:latin typeface="Arial" charset="0"/>
                <a:cs typeface="+mn-cs"/>
              </a:rPr>
              <a:t/>
            </a:r>
            <a:br>
              <a:rPr lang="es-MX" sz="3600" i="0" dirty="0" smtClean="0">
                <a:solidFill>
                  <a:srgbClr val="FF9900"/>
                </a:solidFill>
                <a:latin typeface="Arial" charset="0"/>
                <a:cs typeface="+mn-cs"/>
              </a:rPr>
            </a:br>
            <a:r>
              <a:rPr lang="es-MX" sz="3600" i="0" dirty="0" smtClean="0">
                <a:solidFill>
                  <a:srgbClr val="FFFFFF"/>
                </a:solidFill>
                <a:latin typeface="Arial" charset="0"/>
                <a:cs typeface="+mn-cs"/>
              </a:rPr>
              <a:t>Paracelso</a:t>
            </a:r>
            <a:endParaRPr lang="es-MX" sz="3600" i="0" dirty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9184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ES" b="1" dirty="0" err="1" smtClean="0"/>
              <a:t>Quimiofobia</a:t>
            </a:r>
            <a:endParaRPr lang="es-ES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s-ES" dirty="0" smtClean="0"/>
              <a:t>Alimentos orgánicos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396056" y="1268760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46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277813"/>
            <a:ext cx="4402832" cy="1567011"/>
          </a:xfrm>
        </p:spPr>
        <p:txBody>
          <a:bodyPr/>
          <a:lstStyle/>
          <a:p>
            <a:r>
              <a:rPr lang="es-ES" i="1" dirty="0" smtClean="0"/>
              <a:t>La dosis hace el veneno</a:t>
            </a:r>
            <a:endParaRPr lang="es-ES" i="1" dirty="0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457200" y="1916832"/>
            <a:ext cx="4402832" cy="4214093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>
                <a:solidFill>
                  <a:srgbClr val="CCFFCC"/>
                </a:solidFill>
              </a:rPr>
              <a:t>Martín Bonfil Olivera</a:t>
            </a:r>
          </a:p>
          <a:p>
            <a:pPr marL="0" indent="0">
              <a:buNone/>
            </a:pPr>
            <a:r>
              <a:rPr lang="es-ES" dirty="0" smtClean="0"/>
              <a:t>México, </a:t>
            </a:r>
            <a:r>
              <a:rPr lang="es-ES" dirty="0" err="1" smtClean="0"/>
              <a:t>Somedicyt</a:t>
            </a:r>
            <a:r>
              <a:rPr lang="es-ES" dirty="0" smtClean="0"/>
              <a:t>/</a:t>
            </a:r>
            <a:r>
              <a:rPr lang="es-ES" dirty="0" err="1" smtClean="0"/>
              <a:t>Semarnat</a:t>
            </a:r>
            <a:r>
              <a:rPr lang="es-ES" dirty="0" smtClean="0"/>
              <a:t>, 1997, 120pp.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_tradnl" sz="2000" dirty="0" err="1"/>
              <a:t>https</a:t>
            </a:r>
            <a:r>
              <a:rPr lang="es-ES_tradnl" sz="2000" dirty="0"/>
              <a:t>://</a:t>
            </a:r>
            <a:r>
              <a:rPr lang="es-ES_tradnl" sz="2000" dirty="0" err="1"/>
              <a:t>www.dropbox.com</a:t>
            </a:r>
            <a:r>
              <a:rPr lang="es-ES_tradnl" sz="2000" dirty="0"/>
              <a:t>/s/0zp170diwi0b5xi/La%20dosis%20hace%20al%20veneno%20%28peque%C3%B1o%29.pdf</a:t>
            </a:r>
            <a:endParaRPr lang="es-ES" sz="2000" dirty="0"/>
          </a:p>
        </p:txBody>
      </p:sp>
      <p:pic>
        <p:nvPicPr>
          <p:cNvPr id="7" name="Imagen 6" descr="screen-cap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572" y="332656"/>
            <a:ext cx="386529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3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24" y="1749152"/>
            <a:ext cx="5439496" cy="362406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724128" y="1775718"/>
            <a:ext cx="3168352" cy="334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3200" i="0" dirty="0"/>
              <a:t>Louis </a:t>
            </a:r>
            <a:r>
              <a:rPr lang="de-DE" sz="3200" i="0" dirty="0" smtClean="0"/>
              <a:t>Fieser (1899 –1977)</a:t>
            </a:r>
            <a:br>
              <a:rPr lang="de-DE" sz="3200" i="0" dirty="0" smtClean="0"/>
            </a:br>
            <a:endParaRPr lang="de-DE" sz="3200" i="0" dirty="0" smtClean="0"/>
          </a:p>
          <a:p>
            <a:pPr marL="174625" indent="-174625">
              <a:lnSpc>
                <a:spcPct val="100000"/>
              </a:lnSpc>
              <a:buFont typeface="Arial"/>
              <a:buChar char="•"/>
            </a:pPr>
            <a:r>
              <a:rPr lang="de-DE" sz="2400" i="0" dirty="0" err="1" smtClean="0"/>
              <a:t>Ácido</a:t>
            </a:r>
            <a:r>
              <a:rPr lang="de-DE" sz="2400" i="0" dirty="0" smtClean="0"/>
              <a:t> </a:t>
            </a:r>
            <a:r>
              <a:rPr lang="de-DE" sz="2400" i="0" dirty="0" err="1" smtClean="0"/>
              <a:t>nafténico</a:t>
            </a:r>
            <a:endParaRPr lang="de-DE" sz="2400" i="0" dirty="0" smtClean="0"/>
          </a:p>
          <a:p>
            <a:pPr marL="174625" indent="-174625">
              <a:lnSpc>
                <a:spcPct val="100000"/>
              </a:lnSpc>
              <a:buFont typeface="Arial"/>
              <a:buChar char="•"/>
            </a:pPr>
            <a:r>
              <a:rPr lang="is-IS" sz="2400" i="0" dirty="0" smtClean="0"/>
              <a:t>Á</a:t>
            </a:r>
            <a:r>
              <a:rPr lang="de-DE" sz="2400" i="0" dirty="0" err="1" smtClean="0"/>
              <a:t>cido</a:t>
            </a:r>
            <a:r>
              <a:rPr lang="de-DE" sz="2400" i="0" dirty="0" smtClean="0"/>
              <a:t> </a:t>
            </a:r>
            <a:r>
              <a:rPr lang="de-DE" sz="2400" i="0" dirty="0" err="1" smtClean="0"/>
              <a:t>palmítico</a:t>
            </a:r>
            <a:endParaRPr lang="de-DE" sz="2400" i="0" dirty="0" smtClean="0"/>
          </a:p>
          <a:p>
            <a:pPr marL="174625" indent="-174625">
              <a:lnSpc>
                <a:spcPct val="100000"/>
              </a:lnSpc>
              <a:buFont typeface="Arial"/>
              <a:buChar char="•"/>
            </a:pPr>
            <a:r>
              <a:rPr lang="de-DE" sz="2400" i="0" dirty="0" err="1" smtClean="0"/>
              <a:t>Petróleo</a:t>
            </a:r>
            <a:endParaRPr lang="de-DE" sz="2400" i="0" dirty="0" smtClean="0"/>
          </a:p>
          <a:p>
            <a:pPr marL="174625" indent="-174625">
              <a:lnSpc>
                <a:spcPct val="100000"/>
              </a:lnSpc>
              <a:buFont typeface="Arial"/>
              <a:buChar char="•"/>
            </a:pPr>
            <a:r>
              <a:rPr lang="es-ES" sz="2400" i="0" dirty="0" smtClean="0"/>
              <a:t>Fuego</a:t>
            </a:r>
            <a:endParaRPr lang="es-ES" sz="2400" i="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lado oscuro de la química:</a:t>
            </a:r>
            <a:endParaRPr lang="es-ES" dirty="0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396056" y="1268760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8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1520" y="116632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600" i="0" dirty="0" smtClean="0">
                <a:solidFill>
                  <a:srgbClr val="FF9900"/>
                </a:solidFill>
              </a:rPr>
              <a:t>Napalm</a:t>
            </a:r>
            <a:r>
              <a:rPr lang="es-ES" sz="3600" i="0" dirty="0" smtClean="0"/>
              <a:t/>
            </a:r>
            <a:br>
              <a:rPr lang="es-ES" sz="3600" i="0" dirty="0" smtClean="0"/>
            </a:br>
            <a:r>
              <a:rPr lang="es-ES" sz="2800" i="0" dirty="0" smtClean="0"/>
              <a:t>Guerra de Vietnam</a:t>
            </a:r>
            <a:endParaRPr lang="es-ES" sz="3600" i="0" dirty="0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323528" y="1196752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1484784"/>
            <a:ext cx="5425015" cy="427213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340768"/>
            <a:ext cx="7493000" cy="50038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1952062"/>
            <a:ext cx="7128792" cy="468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4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ES" b="1" dirty="0" err="1" smtClean="0"/>
              <a:t>Quimiofobia</a:t>
            </a:r>
            <a:endParaRPr lang="es-ES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s-ES" dirty="0" smtClean="0"/>
              <a:t>Químico </a:t>
            </a:r>
            <a:r>
              <a:rPr lang="es-ES" i="1" dirty="0" smtClean="0"/>
              <a:t>vs.</a:t>
            </a:r>
            <a:r>
              <a:rPr lang="es-ES" dirty="0" smtClean="0"/>
              <a:t> natural</a:t>
            </a:r>
          </a:p>
          <a:p>
            <a:pPr marL="457200" lvl="1" indent="0">
              <a:buNone/>
            </a:pP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Pero:</a:t>
            </a:r>
          </a:p>
          <a:p>
            <a:pPr marL="457200" lvl="1" indent="0" algn="ctr">
              <a:spcAft>
                <a:spcPts val="600"/>
              </a:spcAft>
              <a:buNone/>
            </a:pPr>
            <a:r>
              <a:rPr lang="es-ES" sz="4000" b="1" dirty="0" smtClean="0">
                <a:solidFill>
                  <a:schemeClr val="tx2">
                    <a:lumMod val="75000"/>
                  </a:schemeClr>
                </a:solidFill>
              </a:rPr>
              <a:t>Hasta el agua pura…</a:t>
            </a:r>
            <a:endParaRPr lang="es-ES" sz="4000" b="1" dirty="0">
              <a:solidFill>
                <a:schemeClr val="tx2">
                  <a:lumMod val="75000"/>
                </a:schemeClr>
              </a:solidFill>
            </a:endParaRPr>
          </a:p>
          <a:p>
            <a:pPr marL="457200" lvl="1" indent="0" algn="ctr">
              <a:spcAft>
                <a:spcPts val="600"/>
              </a:spcAft>
              <a:buNone/>
            </a:pPr>
            <a:r>
              <a:rPr lang="es-ES" sz="4000" b="1" dirty="0" smtClean="0">
                <a:solidFill>
                  <a:schemeClr val="tx2">
                    <a:lumMod val="75000"/>
                  </a:schemeClr>
                </a:solidFill>
              </a:rPr>
              <a:t>¡es pura química!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396056" y="1268760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78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s-ES" sz="7200" b="1" dirty="0" smtClean="0"/>
              <a:t>Seudociencia</a:t>
            </a:r>
            <a:endParaRPr lang="es-ES" sz="7200" b="1" dirty="0"/>
          </a:p>
        </p:txBody>
      </p:sp>
    </p:spTree>
    <p:extLst>
      <p:ext uri="{BB962C8B-B14F-4D97-AF65-F5344CB8AC3E}">
        <p14:creationId xmlns:p14="http://schemas.microsoft.com/office/powerpoint/2010/main" val="352098905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Picture 2" descr="em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288" y="2301875"/>
            <a:ext cx="2533650" cy="2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235" name="Picture 3" descr="Escanear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9038" y="765175"/>
            <a:ext cx="3533775" cy="532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1236" name="Text Box 4"/>
          <p:cNvSpPr txBox="1">
            <a:spLocks noChangeArrowheads="1"/>
          </p:cNvSpPr>
          <p:nvPr/>
        </p:nvSpPr>
        <p:spPr bwMode="auto">
          <a:xfrm>
            <a:off x="611188" y="884238"/>
            <a:ext cx="403225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es-MX" sz="4000" i="0" dirty="0">
                <a:effectLst/>
                <a:latin typeface="Arial" charset="0"/>
              </a:rPr>
              <a:t>El </a:t>
            </a:r>
            <a:r>
              <a:rPr lang="ja-JP" altLang="es-MX" sz="4000" i="0" dirty="0">
                <a:effectLst/>
                <a:latin typeface="Arial"/>
              </a:rPr>
              <a:t>“</a:t>
            </a:r>
            <a:r>
              <a:rPr lang="es-MX" sz="4000" i="0" dirty="0">
                <a:effectLst/>
                <a:latin typeface="Arial" charset="0"/>
              </a:rPr>
              <a:t>doctor</a:t>
            </a:r>
            <a:r>
              <a:rPr lang="ja-JP" altLang="es-MX" sz="4000" i="0" dirty="0">
                <a:effectLst/>
                <a:latin typeface="Arial"/>
              </a:rPr>
              <a:t>”</a:t>
            </a:r>
            <a:r>
              <a:rPr lang="es-MX" sz="4000" i="0" dirty="0">
                <a:effectLst/>
                <a:latin typeface="Arial" charset="0"/>
              </a:rPr>
              <a:t> </a:t>
            </a:r>
            <a:br>
              <a:rPr lang="es-MX" sz="4000" i="0" dirty="0">
                <a:effectLst/>
                <a:latin typeface="Arial" charset="0"/>
              </a:rPr>
            </a:br>
            <a:r>
              <a:rPr lang="es-MX" sz="4000" i="0" dirty="0">
                <a:effectLst/>
                <a:latin typeface="Arial" charset="0"/>
              </a:rPr>
              <a:t>Masaru Emoto</a:t>
            </a:r>
          </a:p>
        </p:txBody>
      </p:sp>
    </p:spTree>
    <p:extLst>
      <p:ext uri="{BB962C8B-B14F-4D97-AF65-F5344CB8AC3E}">
        <p14:creationId xmlns:p14="http://schemas.microsoft.com/office/powerpoint/2010/main" val="19247280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474" name="Picture 2" descr="Masaru_Emoto_hado_water_foto_No_3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476250"/>
            <a:ext cx="54737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1475" name="Text Box 3"/>
          <p:cNvSpPr txBox="1">
            <a:spLocks noChangeArrowheads="1"/>
          </p:cNvSpPr>
          <p:nvPr/>
        </p:nvSpPr>
        <p:spPr bwMode="auto">
          <a:xfrm>
            <a:off x="539750" y="765175"/>
            <a:ext cx="2447925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es-ES" sz="2800" i="0">
                <a:effectLst/>
                <a:latin typeface="Arial" charset="0"/>
              </a:rPr>
              <a:t>Cristal de agua. Manantial de Saijo, prefectura de</a:t>
            </a:r>
            <a:br>
              <a:rPr lang="es-ES" sz="2800" i="0">
                <a:effectLst/>
                <a:latin typeface="Arial" charset="0"/>
              </a:rPr>
            </a:br>
            <a:r>
              <a:rPr lang="es-ES" sz="2800" i="0">
                <a:effectLst/>
                <a:latin typeface="Arial" charset="0"/>
              </a:rPr>
              <a:t>Hiroshima</a:t>
            </a:r>
          </a:p>
        </p:txBody>
      </p:sp>
    </p:spTree>
    <p:extLst>
      <p:ext uri="{BB962C8B-B14F-4D97-AF65-F5344CB8AC3E}">
        <p14:creationId xmlns:p14="http://schemas.microsoft.com/office/powerpoint/2010/main" val="12089976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22" name="Picture 2" descr="Masaru_Emoto_hado_water_foto_No_4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6675" y="549275"/>
            <a:ext cx="4727575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23" name="Text Box 3"/>
          <p:cNvSpPr txBox="1">
            <a:spLocks noChangeArrowheads="1"/>
          </p:cNvSpPr>
          <p:nvPr/>
        </p:nvSpPr>
        <p:spPr bwMode="auto">
          <a:xfrm>
            <a:off x="828675" y="765175"/>
            <a:ext cx="24479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es-ES" sz="2800" i="0">
                <a:effectLst/>
                <a:latin typeface="Arial" charset="0"/>
              </a:rPr>
              <a:t>Cristal de agua. Fuente de Lourdes, Francia. </a:t>
            </a:r>
          </a:p>
        </p:txBody>
      </p:sp>
    </p:spTree>
    <p:extLst>
      <p:ext uri="{BB962C8B-B14F-4D97-AF65-F5344CB8AC3E}">
        <p14:creationId xmlns:p14="http://schemas.microsoft.com/office/powerpoint/2010/main" val="7964949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570" name="Picture 2" descr="Masaru_Emoto_hado_water_foto_No_9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6813" y="765175"/>
            <a:ext cx="4752975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5571" name="Text Box 3"/>
          <p:cNvSpPr txBox="1">
            <a:spLocks noChangeArrowheads="1"/>
          </p:cNvSpPr>
          <p:nvPr/>
        </p:nvSpPr>
        <p:spPr bwMode="auto">
          <a:xfrm>
            <a:off x="539750" y="765175"/>
            <a:ext cx="27368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es-ES" sz="2800" i="0">
                <a:effectLst/>
                <a:latin typeface="Arial" charset="0"/>
              </a:rPr>
              <a:t>Contaminación.</a:t>
            </a:r>
            <a:br>
              <a:rPr lang="es-ES" sz="2800" i="0">
                <a:effectLst/>
                <a:latin typeface="Arial" charset="0"/>
              </a:rPr>
            </a:br>
            <a:r>
              <a:rPr lang="es-ES" sz="2800" i="0">
                <a:effectLst/>
                <a:latin typeface="Arial" charset="0"/>
              </a:rPr>
              <a:t>Río Yodo, prefectura de Osaka</a:t>
            </a:r>
          </a:p>
        </p:txBody>
      </p:sp>
    </p:spTree>
    <p:extLst>
      <p:ext uri="{BB962C8B-B14F-4D97-AF65-F5344CB8AC3E}">
        <p14:creationId xmlns:p14="http://schemas.microsoft.com/office/powerpoint/2010/main" val="38840496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Text Box 2"/>
          <p:cNvSpPr txBox="1">
            <a:spLocks noChangeArrowheads="1"/>
          </p:cNvSpPr>
          <p:nvPr/>
        </p:nvSpPr>
        <p:spPr bwMode="auto">
          <a:xfrm>
            <a:off x="828675" y="765175"/>
            <a:ext cx="2447925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es-ES" sz="2800" i="0">
                <a:effectLst/>
                <a:latin typeface="Arial" charset="0"/>
              </a:rPr>
              <a:t>Cristal de agua expuesta al “Aria sobre la cuerda de sol” de Bach</a:t>
            </a:r>
          </a:p>
        </p:txBody>
      </p:sp>
      <p:pic>
        <p:nvPicPr>
          <p:cNvPr id="352259" name="Picture 3" descr="Masaru_Emoto_hado_water_foto_No_10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766763"/>
            <a:ext cx="4527550" cy="460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9384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426" name="Text Box 2"/>
          <p:cNvSpPr txBox="1">
            <a:spLocks noChangeArrowheads="1"/>
          </p:cNvSpPr>
          <p:nvPr/>
        </p:nvSpPr>
        <p:spPr bwMode="auto">
          <a:xfrm>
            <a:off x="828675" y="765175"/>
            <a:ext cx="2447925" cy="393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es-ES" sz="2800" i="0">
                <a:effectLst/>
                <a:latin typeface="Arial" charset="0"/>
              </a:rPr>
              <a:t>Cristal de agua que fue expuesta a una interpretación de las </a:t>
            </a:r>
            <a:r>
              <a:rPr lang="es-ES" sz="2800">
                <a:effectLst/>
                <a:latin typeface="Arial" charset="0"/>
              </a:rPr>
              <a:t>Variaciones Goldberg</a:t>
            </a:r>
            <a:r>
              <a:rPr lang="es-ES" sz="2800" i="0">
                <a:effectLst/>
                <a:latin typeface="Arial" charset="0"/>
              </a:rPr>
              <a:t>, de Bach</a:t>
            </a:r>
          </a:p>
        </p:txBody>
      </p:sp>
      <p:pic>
        <p:nvPicPr>
          <p:cNvPr id="999427" name="Picture 3" descr="Masaru_Emoto_hado_water_foto_No_11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9688" y="692150"/>
            <a:ext cx="4610100" cy="445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2919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Text Box 2"/>
          <p:cNvSpPr txBox="1">
            <a:spLocks noChangeArrowheads="1"/>
          </p:cNvSpPr>
          <p:nvPr/>
        </p:nvSpPr>
        <p:spPr bwMode="auto">
          <a:xfrm>
            <a:off x="684213" y="765175"/>
            <a:ext cx="2447925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es-ES" sz="2800" i="0">
                <a:effectLst/>
                <a:latin typeface="Arial" charset="0"/>
              </a:rPr>
              <a:t>Cristal de agua expuesta a música de </a:t>
            </a:r>
            <a:r>
              <a:rPr lang="es-ES" sz="2800">
                <a:effectLst/>
                <a:latin typeface="Arial" charset="0"/>
              </a:rPr>
              <a:t>Heavy Metal</a:t>
            </a:r>
          </a:p>
        </p:txBody>
      </p:sp>
      <p:pic>
        <p:nvPicPr>
          <p:cNvPr id="353283" name="Picture 3" descr="Heavy me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6450" y="819150"/>
            <a:ext cx="5041900" cy="46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4921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Text Box 2"/>
          <p:cNvSpPr txBox="1">
            <a:spLocks noChangeArrowheads="1"/>
          </p:cNvSpPr>
          <p:nvPr/>
        </p:nvSpPr>
        <p:spPr bwMode="auto">
          <a:xfrm>
            <a:off x="684213" y="765175"/>
            <a:ext cx="2447925" cy="308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es-ES" sz="2800" i="0">
                <a:effectLst/>
                <a:latin typeface="Arial" charset="0"/>
              </a:rPr>
              <a:t>Cristal de agua de la presa Fujiwara </a:t>
            </a:r>
            <a:r>
              <a:rPr lang="es-ES" sz="2800" i="0">
                <a:solidFill>
                  <a:schemeClr val="folHlink"/>
                </a:solidFill>
                <a:effectLst/>
                <a:latin typeface="Arial" charset="0"/>
              </a:rPr>
              <a:t>antes</a:t>
            </a:r>
            <a:r>
              <a:rPr lang="es-ES" sz="2800" i="0">
                <a:effectLst/>
                <a:latin typeface="Arial" charset="0"/>
              </a:rPr>
              <a:t> de ofrecer una oración</a:t>
            </a:r>
          </a:p>
        </p:txBody>
      </p:sp>
      <p:pic>
        <p:nvPicPr>
          <p:cNvPr id="356355" name="Picture 3" descr="before offering a pray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620713"/>
            <a:ext cx="4981575" cy="504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4209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Text Box 2"/>
          <p:cNvSpPr txBox="1">
            <a:spLocks noChangeArrowheads="1"/>
          </p:cNvSpPr>
          <p:nvPr/>
        </p:nvSpPr>
        <p:spPr bwMode="auto">
          <a:xfrm>
            <a:off x="828675" y="765175"/>
            <a:ext cx="2447925" cy="308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es-ES" sz="2800" i="0">
                <a:effectLst/>
                <a:latin typeface="Arial" charset="0"/>
              </a:rPr>
              <a:t>Cristal de agua de la presa Fujiwara </a:t>
            </a:r>
            <a:r>
              <a:rPr lang="es-ES" sz="2800" i="0">
                <a:solidFill>
                  <a:schemeClr val="folHlink"/>
                </a:solidFill>
                <a:effectLst/>
                <a:latin typeface="Arial" charset="0"/>
              </a:rPr>
              <a:t>después</a:t>
            </a:r>
            <a:r>
              <a:rPr lang="es-ES" sz="2800" i="0">
                <a:effectLst/>
                <a:latin typeface="Arial" charset="0"/>
              </a:rPr>
              <a:t> de ofrecer una oración</a:t>
            </a:r>
          </a:p>
        </p:txBody>
      </p:sp>
      <p:pic>
        <p:nvPicPr>
          <p:cNvPr id="357379" name="Picture 3" descr="after offering a pray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5413" y="692150"/>
            <a:ext cx="4308475" cy="51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2697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ES" b="1" dirty="0" err="1" smtClean="0"/>
              <a:t>Quimiofobia</a:t>
            </a:r>
            <a:endParaRPr lang="es-ES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/>
            <a:r>
              <a:rPr lang="es-ES" dirty="0" smtClean="0"/>
              <a:t>“Artificial </a:t>
            </a:r>
            <a:r>
              <a:rPr lang="es-ES" i="1" dirty="0" smtClean="0"/>
              <a:t>vs</a:t>
            </a:r>
            <a:r>
              <a:rPr lang="es-ES" dirty="0" smtClean="0"/>
              <a:t>. Natural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396056" y="1268760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85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Text Box 2"/>
          <p:cNvSpPr txBox="1">
            <a:spLocks noChangeArrowheads="1"/>
          </p:cNvSpPr>
          <p:nvPr/>
        </p:nvSpPr>
        <p:spPr bwMode="auto">
          <a:xfrm>
            <a:off x="828675" y="765175"/>
            <a:ext cx="2447925" cy="393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es-ES" sz="2800" i="0">
                <a:effectLst/>
                <a:latin typeface="Arial" charset="0"/>
              </a:rPr>
              <a:t>Cristal de agua expuesto a la palabra “gracias” escrita en un papel adherido a la botella</a:t>
            </a:r>
          </a:p>
        </p:txBody>
      </p:sp>
      <p:pic>
        <p:nvPicPr>
          <p:cNvPr id="354307" name="Picture 3" descr="Thank yo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7513" y="765175"/>
            <a:ext cx="3873500" cy="504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2187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Text Box 2"/>
          <p:cNvSpPr txBox="1">
            <a:spLocks noChangeArrowheads="1"/>
          </p:cNvSpPr>
          <p:nvPr/>
        </p:nvSpPr>
        <p:spPr bwMode="auto">
          <a:xfrm>
            <a:off x="539750" y="765175"/>
            <a:ext cx="2447925" cy="393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es-ES" sz="2800" i="0">
                <a:effectLst/>
                <a:latin typeface="Arial" charset="0"/>
              </a:rPr>
              <a:t>Agua expuesta a las palabras “me das asco, te mataré” escritas en un papel adherido a la botella</a:t>
            </a:r>
          </a:p>
        </p:txBody>
      </p:sp>
      <p:pic>
        <p:nvPicPr>
          <p:cNvPr id="355331" name="Picture 3" descr="you make me si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836613"/>
            <a:ext cx="532765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3888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6" name="Picture 2" descr="Escanear0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540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787" name="Picture 3" descr="Escanear00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892550"/>
            <a:ext cx="7343775" cy="277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788" name="Picture 4" descr="Escanear00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275" y="3227388"/>
            <a:ext cx="4970463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2288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747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5"/>
                                      </p:to>
                                    </p:set>
                                    <p:animEffect filter="image" prLst="opacity: 0.35">
                                      <p:cBhvr rctx="IE">
                                        <p:cTn id="7" dur="indefinite"/>
                                        <p:tgtEl>
                                          <p:spTgt spid="374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4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4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747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" dur="indefinite"/>
                                        <p:tgtEl>
                                          <p:spTgt spid="374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74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4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386" name="Picture 2" descr="water-bottle-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419100"/>
            <a:ext cx="29591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8387" name="Picture 3" descr="water_produc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6813" y="908050"/>
            <a:ext cx="5041900" cy="504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9144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034" name="Rectangle 2"/>
          <p:cNvSpPr>
            <a:spLocks noChangeArrowheads="1"/>
          </p:cNvSpPr>
          <p:nvPr/>
        </p:nvSpPr>
        <p:spPr bwMode="auto">
          <a:xfrm>
            <a:off x="611188" y="404813"/>
            <a:ext cx="7921625" cy="60483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196035" name="Rectangle 3"/>
          <p:cNvSpPr>
            <a:spLocks noChangeArrowheads="1"/>
          </p:cNvSpPr>
          <p:nvPr/>
        </p:nvSpPr>
        <p:spPr bwMode="auto">
          <a:xfrm>
            <a:off x="611188" y="404813"/>
            <a:ext cx="79216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pic>
        <p:nvPicPr>
          <p:cNvPr id="1196036" name="Picture 4" descr="molecul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2888" y="404813"/>
            <a:ext cx="5753100" cy="5976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14082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82" name="Rectangle 2"/>
          <p:cNvSpPr>
            <a:spLocks noChangeArrowheads="1"/>
          </p:cNvSpPr>
          <p:nvPr/>
        </p:nvSpPr>
        <p:spPr bwMode="auto">
          <a:xfrm>
            <a:off x="611188" y="404813"/>
            <a:ext cx="7921625" cy="60483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pic>
        <p:nvPicPr>
          <p:cNvPr id="1198083" name="Picture 3" descr="[tetrahedral H-bonded water pentamer, O-O 0.282 nm, O--O 0.282 nm,O-O-O 109.47°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981075"/>
            <a:ext cx="5576887" cy="492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084" name="Text Box 4"/>
          <p:cNvSpPr txBox="1">
            <a:spLocks noChangeArrowheads="1"/>
          </p:cNvSpPr>
          <p:nvPr/>
        </p:nvSpPr>
        <p:spPr bwMode="auto">
          <a:xfrm>
            <a:off x="6731000" y="1339850"/>
            <a:ext cx="1512888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spcBef>
                <a:spcPct val="50000"/>
              </a:spcBef>
            </a:pPr>
            <a:r>
              <a:rPr lang="es-MX" sz="1600" b="1" i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Tetrahedro</a:t>
            </a:r>
            <a:endParaRPr lang="es-ES" sz="1600" b="1" i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98085" name="Line 5"/>
          <p:cNvSpPr>
            <a:spLocks noChangeShapeType="1"/>
          </p:cNvSpPr>
          <p:nvPr/>
        </p:nvSpPr>
        <p:spPr bwMode="auto">
          <a:xfrm flipH="1">
            <a:off x="6588125" y="1700213"/>
            <a:ext cx="863600" cy="649287"/>
          </a:xfrm>
          <a:prstGeom prst="line">
            <a:avLst/>
          </a:prstGeom>
          <a:noFill/>
          <a:ln w="47625">
            <a:solidFill>
              <a:srgbClr val="00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77723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0130" name="Picture 2" descr="[Hexagonal ice lattice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19"/>
          <a:stretch>
            <a:fillRect/>
          </a:stretch>
        </p:blipFill>
        <p:spPr bwMode="auto">
          <a:xfrm>
            <a:off x="1227138" y="1114425"/>
            <a:ext cx="6461125" cy="46180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0131" name="Text Box 3"/>
          <p:cNvSpPr txBox="1">
            <a:spLocks noChangeArrowheads="1"/>
          </p:cNvSpPr>
          <p:nvPr/>
        </p:nvSpPr>
        <p:spPr bwMode="auto">
          <a:xfrm>
            <a:off x="3359150" y="982663"/>
            <a:ext cx="2316163" cy="20478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spcBef>
                <a:spcPct val="50000"/>
              </a:spcBef>
            </a:pPr>
            <a:endParaRPr lang="es-ES" sz="1400" b="1" i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00132" name="Text Box 4"/>
          <p:cNvSpPr txBox="1">
            <a:spLocks noChangeArrowheads="1"/>
          </p:cNvSpPr>
          <p:nvPr/>
        </p:nvSpPr>
        <p:spPr bwMode="auto">
          <a:xfrm>
            <a:off x="1104900" y="2444750"/>
            <a:ext cx="365125" cy="122713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spcBef>
                <a:spcPct val="50000"/>
              </a:spcBef>
            </a:pPr>
            <a:endParaRPr lang="es-ES" sz="1400" b="1" i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00133" name="Text Box 5"/>
          <p:cNvSpPr txBox="1">
            <a:spLocks noChangeArrowheads="1"/>
          </p:cNvSpPr>
          <p:nvPr/>
        </p:nvSpPr>
        <p:spPr bwMode="auto">
          <a:xfrm>
            <a:off x="7323138" y="2035175"/>
            <a:ext cx="365125" cy="10223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spcBef>
                <a:spcPct val="50000"/>
              </a:spcBef>
            </a:pPr>
            <a:endParaRPr lang="es-ES" sz="1400" b="1" i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00134" name="Text Box 6"/>
          <p:cNvSpPr txBox="1">
            <a:spLocks noChangeArrowheads="1"/>
          </p:cNvSpPr>
          <p:nvPr/>
        </p:nvSpPr>
        <p:spPr bwMode="auto">
          <a:xfrm>
            <a:off x="7566025" y="3057525"/>
            <a:ext cx="365125" cy="153352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spcBef>
                <a:spcPct val="50000"/>
              </a:spcBef>
            </a:pPr>
            <a:endParaRPr lang="es-ES" sz="1400" b="1" i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00135" name="Text Box 7"/>
          <p:cNvSpPr txBox="1">
            <a:spLocks noChangeArrowheads="1"/>
          </p:cNvSpPr>
          <p:nvPr/>
        </p:nvSpPr>
        <p:spPr bwMode="auto">
          <a:xfrm>
            <a:off x="3349625" y="260350"/>
            <a:ext cx="23749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es-MX" sz="2800" b="1" i="0">
                <a:solidFill>
                  <a:srgbClr val="FF9900"/>
                </a:solidFill>
                <a:effectLst/>
              </a:rPr>
              <a:t>Hielo</a:t>
            </a:r>
            <a:endParaRPr lang="es-ES" sz="2800" b="1" i="0">
              <a:solidFill>
                <a:srgbClr val="FF99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434844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2178" name="Picture 2" descr="micrograph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333375"/>
            <a:ext cx="7416800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2179" name="Text Box 3"/>
          <p:cNvSpPr txBox="1">
            <a:spLocks noChangeArrowheads="1"/>
          </p:cNvSpPr>
          <p:nvPr/>
        </p:nvSpPr>
        <p:spPr bwMode="auto">
          <a:xfrm>
            <a:off x="4067175" y="5991225"/>
            <a:ext cx="43926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</a:pPr>
            <a:r>
              <a:rPr lang="es-MX" sz="2400" i="0">
                <a:solidFill>
                  <a:schemeClr val="bg1"/>
                </a:solidFill>
                <a:effectLst/>
                <a:latin typeface="Arial" charset="0"/>
              </a:rPr>
              <a:t>Robert Hooke (</a:t>
            </a:r>
            <a:r>
              <a:rPr lang="es-ES" sz="2400" i="0">
                <a:solidFill>
                  <a:schemeClr val="bg1"/>
                </a:solidFill>
                <a:effectLst/>
                <a:latin typeface="Arial" charset="0"/>
              </a:rPr>
              <a:t>1635-1703)</a:t>
            </a:r>
            <a:r>
              <a:rPr lang="es-ES" sz="2400" i="0">
                <a:effectLst/>
                <a:latin typeface="Arial" charset="0"/>
              </a:rPr>
              <a:t/>
            </a:r>
            <a:br>
              <a:rPr lang="es-ES" sz="2400" i="0">
                <a:effectLst/>
                <a:latin typeface="Arial" charset="0"/>
              </a:rPr>
            </a:br>
            <a:r>
              <a:rPr lang="es-ES" sz="2400">
                <a:solidFill>
                  <a:schemeClr val="folHlink"/>
                </a:solidFill>
                <a:effectLst/>
                <a:latin typeface="Arial" charset="0"/>
              </a:rPr>
              <a:t>Micrographia</a:t>
            </a:r>
            <a:r>
              <a:rPr lang="es-ES" sz="2400" i="0">
                <a:solidFill>
                  <a:schemeClr val="folHlink"/>
                </a:solidFill>
                <a:effectLst/>
                <a:latin typeface="Arial" charset="0"/>
              </a:rPr>
              <a:t> (1665)</a:t>
            </a:r>
          </a:p>
        </p:txBody>
      </p:sp>
      <p:pic>
        <p:nvPicPr>
          <p:cNvPr id="1202180" name="Picture 4" descr="hooke snowflak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404813"/>
            <a:ext cx="4968875" cy="317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2006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20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0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2179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22" name="Picture 2" descr="post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2418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2418" name="Picture 2" descr="snowtypes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1238" y="0"/>
            <a:ext cx="4581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5529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196752"/>
            <a:ext cx="6624736" cy="496855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419739" y="620688"/>
            <a:ext cx="30802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i="0" dirty="0" smtClean="0"/>
              <a:t>Artificial</a:t>
            </a:r>
            <a:endParaRPr lang="es-ES" sz="3600" i="0" dirty="0"/>
          </a:p>
        </p:txBody>
      </p:sp>
      <p:sp>
        <p:nvSpPr>
          <p:cNvPr id="4" name="CuadroTexto 3"/>
          <p:cNvSpPr txBox="1"/>
          <p:nvPr/>
        </p:nvSpPr>
        <p:spPr>
          <a:xfrm>
            <a:off x="4644008" y="620688"/>
            <a:ext cx="30802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i="0" dirty="0" smtClean="0"/>
              <a:t>Natural</a:t>
            </a:r>
            <a:endParaRPr lang="es-ES" sz="3600" i="0" dirty="0"/>
          </a:p>
        </p:txBody>
      </p:sp>
    </p:spTree>
    <p:extLst>
      <p:ext uri="{BB962C8B-B14F-4D97-AF65-F5344CB8AC3E}">
        <p14:creationId xmlns:p14="http://schemas.microsoft.com/office/powerpoint/2010/main" val="81338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0370" name="Picture 2" descr="Snowfleke morphology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252413"/>
            <a:ext cx="8353425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4944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184" y="1898228"/>
            <a:ext cx="7569200" cy="44831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315040"/>
            <a:ext cx="91440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i="0" dirty="0" smtClean="0">
                <a:solidFill>
                  <a:srgbClr val="FF9900"/>
                </a:solidFill>
              </a:rPr>
              <a:t>La química no es como la pintan: </a:t>
            </a:r>
            <a:br>
              <a:rPr lang="es-ES" sz="4000" i="0" dirty="0" smtClean="0">
                <a:solidFill>
                  <a:srgbClr val="FF9900"/>
                </a:solidFill>
              </a:rPr>
            </a:br>
            <a:r>
              <a:rPr lang="es-ES" sz="4000" i="0" dirty="0" smtClean="0">
                <a:solidFill>
                  <a:srgbClr val="FF9900"/>
                </a:solidFill>
              </a:rPr>
              <a:t>¡es mucho más asombrosa!</a:t>
            </a:r>
            <a:endParaRPr lang="es-ES" sz="4000" i="0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01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-34925" y="1700213"/>
            <a:ext cx="9144000" cy="3313112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s-MX" sz="1200" dirty="0">
              <a:solidFill>
                <a:schemeClr val="folHlink"/>
              </a:solidFill>
            </a:endParaRPr>
          </a:p>
          <a:p>
            <a:pPr>
              <a:lnSpc>
                <a:spcPct val="90000"/>
              </a:lnSpc>
            </a:pPr>
            <a:r>
              <a:rPr lang="es-MX" sz="2800" dirty="0"/>
              <a:t>Correo:</a:t>
            </a:r>
            <a:r>
              <a:rPr lang="es-MX" sz="2800" dirty="0">
                <a:solidFill>
                  <a:srgbClr val="FF9900"/>
                </a:solidFill>
              </a:rPr>
              <a:t> mbonfil</a:t>
            </a:r>
            <a:r>
              <a:rPr lang="es-MX" sz="2800" dirty="0" smtClean="0">
                <a:solidFill>
                  <a:srgbClr val="FF9900"/>
                </a:solidFill>
              </a:rPr>
              <a:t>@unam.mx</a:t>
            </a:r>
          </a:p>
          <a:p>
            <a:pPr>
              <a:lnSpc>
                <a:spcPct val="90000"/>
              </a:lnSpc>
            </a:pPr>
            <a:r>
              <a:rPr lang="es-MX" sz="2800" dirty="0" smtClean="0"/>
              <a:t>Página: </a:t>
            </a:r>
            <a:r>
              <a:rPr lang="nl-NL" sz="2800" dirty="0" err="1" smtClean="0">
                <a:solidFill>
                  <a:srgbClr val="FF9900"/>
                </a:solidFill>
              </a:rPr>
              <a:t>sites.google.com</a:t>
            </a:r>
            <a:r>
              <a:rPr lang="nl-NL" sz="2800" dirty="0">
                <a:solidFill>
                  <a:srgbClr val="FF9900"/>
                </a:solidFill>
              </a:rPr>
              <a:t>/site/</a:t>
            </a:r>
            <a:r>
              <a:rPr lang="nl-NL" sz="2800" dirty="0" err="1" smtClean="0">
                <a:solidFill>
                  <a:srgbClr val="FF9900"/>
                </a:solidFill>
              </a:rPr>
              <a:t>mbonfil</a:t>
            </a:r>
            <a:endParaRPr lang="es-MX" sz="2800" dirty="0">
              <a:solidFill>
                <a:srgbClr val="FF9900"/>
              </a:solidFill>
            </a:endParaRPr>
          </a:p>
          <a:p>
            <a:pPr>
              <a:lnSpc>
                <a:spcPct val="90000"/>
              </a:lnSpc>
            </a:pPr>
            <a:r>
              <a:rPr lang="es-MX" sz="2800" dirty="0" smtClean="0"/>
              <a:t>Twitter:</a:t>
            </a:r>
            <a:r>
              <a:rPr lang="es-MX" sz="2800" dirty="0" smtClean="0">
                <a:solidFill>
                  <a:srgbClr val="FF9900"/>
                </a:solidFill>
              </a:rPr>
              <a:t> @martinbonfil65</a:t>
            </a:r>
          </a:p>
          <a:p>
            <a:pPr>
              <a:lnSpc>
                <a:spcPct val="90000"/>
              </a:lnSpc>
            </a:pPr>
            <a:r>
              <a:rPr lang="es-MX" sz="2800" dirty="0" smtClean="0"/>
              <a:t>Facebook:</a:t>
            </a:r>
            <a:r>
              <a:rPr lang="es-MX" sz="2800" dirty="0" smtClean="0">
                <a:solidFill>
                  <a:srgbClr val="FF9900"/>
                </a:solidFill>
              </a:rPr>
              <a:t> Martín Bonfil Olivera</a:t>
            </a:r>
            <a:endParaRPr lang="es-MX" sz="2800" b="1" dirty="0">
              <a:solidFill>
                <a:srgbClr val="FF9900"/>
              </a:solidFill>
            </a:endParaRPr>
          </a:p>
          <a:p>
            <a:pPr>
              <a:lnSpc>
                <a:spcPct val="90000"/>
              </a:lnSpc>
            </a:pPr>
            <a:endParaRPr lang="es-MX" b="1" dirty="0"/>
          </a:p>
          <a:p>
            <a:pPr>
              <a:lnSpc>
                <a:spcPct val="90000"/>
              </a:lnSpc>
            </a:pPr>
            <a:r>
              <a:rPr lang="es-MX" sz="2400" dirty="0"/>
              <a:t>Sociedad Mexicana para la Divulgación </a:t>
            </a:r>
            <a:br>
              <a:rPr lang="es-MX" sz="2400" dirty="0"/>
            </a:br>
            <a:r>
              <a:rPr lang="es-MX" sz="2400" dirty="0"/>
              <a:t>de la Ciencia y la Técnica</a:t>
            </a:r>
          </a:p>
          <a:p>
            <a:pPr>
              <a:lnSpc>
                <a:spcPct val="90000"/>
              </a:lnSpc>
            </a:pPr>
            <a:r>
              <a:rPr lang="es-MX" sz="2400" dirty="0"/>
              <a:t>y </a:t>
            </a:r>
          </a:p>
          <a:p>
            <a:pPr>
              <a:lnSpc>
                <a:spcPct val="90000"/>
              </a:lnSpc>
            </a:pPr>
            <a:r>
              <a:rPr lang="es-MX" sz="2400" dirty="0"/>
              <a:t> Dirección General de Divulgación de la Ciencia, </a:t>
            </a:r>
            <a:br>
              <a:rPr lang="es-MX" sz="2400" dirty="0"/>
            </a:br>
            <a:r>
              <a:rPr lang="es-MX" sz="2400" dirty="0"/>
              <a:t>Universidad Nacional Autónoma de México</a:t>
            </a:r>
          </a:p>
          <a:p>
            <a:pPr>
              <a:lnSpc>
                <a:spcPct val="90000"/>
              </a:lnSpc>
            </a:pPr>
            <a:r>
              <a:rPr lang="es-MX" sz="2400" dirty="0"/>
              <a:t>(UNAM)</a:t>
            </a:r>
          </a:p>
          <a:p>
            <a:pPr>
              <a:lnSpc>
                <a:spcPct val="90000"/>
              </a:lnSpc>
            </a:pPr>
            <a:endParaRPr lang="es-MX" sz="2400" dirty="0"/>
          </a:p>
        </p:txBody>
      </p:sp>
      <p:pic>
        <p:nvPicPr>
          <p:cNvPr id="562179" name="Picture 3" descr="somedicy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2575" y="4540250"/>
            <a:ext cx="917575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2180" name="Picture 4" descr="DGD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4581525"/>
            <a:ext cx="1119188" cy="72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218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476251"/>
            <a:ext cx="7772400" cy="1080542"/>
          </a:xfrm>
        </p:spPr>
        <p:txBody>
          <a:bodyPr/>
          <a:lstStyle/>
          <a:p>
            <a:r>
              <a:rPr lang="es-MX" sz="4800" b="1" dirty="0">
                <a:solidFill>
                  <a:srgbClr val="CCFF33"/>
                </a:solidFill>
              </a:rPr>
              <a:t>Martín Bonfil Olivera</a:t>
            </a:r>
          </a:p>
        </p:txBody>
      </p:sp>
    </p:spTree>
    <p:extLst>
      <p:ext uri="{BB962C8B-B14F-4D97-AF65-F5344CB8AC3E}">
        <p14:creationId xmlns:p14="http://schemas.microsoft.com/office/powerpoint/2010/main" val="40795305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6260" y="15001"/>
            <a:ext cx="5666060" cy="67983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8" y="2232556"/>
            <a:ext cx="7877512" cy="458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3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0"/>
            <a:ext cx="4851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5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147" y="0"/>
            <a:ext cx="4855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1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32" y="1484784"/>
            <a:ext cx="7620000" cy="46863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¡Dicotomía!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25367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556792"/>
            <a:ext cx="4064000" cy="304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407" y="1628800"/>
            <a:ext cx="4344089" cy="288032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67544" y="620688"/>
            <a:ext cx="34563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i="0" dirty="0" smtClean="0"/>
              <a:t>Orgánico</a:t>
            </a:r>
            <a:endParaRPr lang="es-ES" sz="3600" i="0" dirty="0"/>
          </a:p>
        </p:txBody>
      </p:sp>
      <p:sp>
        <p:nvSpPr>
          <p:cNvPr id="5" name="CuadroTexto 4"/>
          <p:cNvSpPr txBox="1"/>
          <p:nvPr/>
        </p:nvSpPr>
        <p:spPr>
          <a:xfrm>
            <a:off x="5076056" y="620688"/>
            <a:ext cx="34563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i="0" dirty="0" smtClean="0"/>
              <a:t>Inorgánico</a:t>
            </a:r>
            <a:endParaRPr lang="es-ES" sz="3600" i="0" dirty="0"/>
          </a:p>
        </p:txBody>
      </p:sp>
    </p:spTree>
    <p:extLst>
      <p:ext uri="{BB962C8B-B14F-4D97-AF65-F5344CB8AC3E}">
        <p14:creationId xmlns:p14="http://schemas.microsoft.com/office/powerpoint/2010/main" val="10929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88640"/>
            <a:ext cx="3607048" cy="502101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95536" y="234513"/>
            <a:ext cx="381642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s-ES_tradnl" sz="3600" i="0" dirty="0"/>
              <a:t>Friedrich </a:t>
            </a:r>
            <a:r>
              <a:rPr lang="es-ES_tradnl" sz="3600" i="0" dirty="0" err="1" smtClean="0"/>
              <a:t>Wöhler</a:t>
            </a:r>
            <a:r>
              <a:rPr lang="es-ES_tradnl" sz="3600" i="0" dirty="0" smtClean="0"/>
              <a:t> (1800-1882)</a:t>
            </a:r>
            <a:endParaRPr lang="es-ES" sz="3600" i="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63" y="4863877"/>
            <a:ext cx="7568854" cy="15894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CuadroTexto 7"/>
          <p:cNvSpPr txBox="1"/>
          <p:nvPr/>
        </p:nvSpPr>
        <p:spPr>
          <a:xfrm>
            <a:off x="395536" y="2265488"/>
            <a:ext cx="4032448" cy="1883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i="0" dirty="0" smtClean="0">
                <a:solidFill>
                  <a:srgbClr val="FF9900"/>
                </a:solidFill>
              </a:rPr>
              <a:t>1828: síntesis de </a:t>
            </a:r>
            <a:r>
              <a:rPr lang="es-ES" sz="3600" i="0" dirty="0" smtClean="0">
                <a:solidFill>
                  <a:srgbClr val="CCFF33"/>
                </a:solidFill>
              </a:rPr>
              <a:t>urea </a:t>
            </a:r>
            <a:r>
              <a:rPr lang="es-ES" sz="3600" i="0" dirty="0" smtClean="0">
                <a:solidFill>
                  <a:srgbClr val="FF9900"/>
                </a:solidFill>
              </a:rPr>
              <a:t>a partir del cianato de amonio</a:t>
            </a:r>
            <a:endParaRPr lang="es-ES" sz="2800" i="0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44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es-ES" b="1" dirty="0" smtClean="0">
                <a:solidFill>
                  <a:srgbClr val="FF9900"/>
                </a:solidFill>
              </a:rPr>
              <a:t>¿Quién soy?</a:t>
            </a:r>
            <a:endParaRPr lang="es-ES" b="1" dirty="0">
              <a:solidFill>
                <a:srgbClr val="FF99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525963"/>
          </a:xfrm>
        </p:spPr>
        <p:txBody>
          <a:bodyPr/>
          <a:lstStyle/>
          <a:p>
            <a:r>
              <a:rPr lang="es-ES" sz="2800" dirty="0" smtClean="0"/>
              <a:t>Químico farmacéutico biólogo </a:t>
            </a:r>
            <a:br>
              <a:rPr lang="es-ES" sz="2800" dirty="0" smtClean="0"/>
            </a:br>
            <a:r>
              <a:rPr lang="es-ES" sz="2800" dirty="0" smtClean="0"/>
              <a:t>(</a:t>
            </a:r>
            <a:r>
              <a:rPr lang="es-ES" sz="2400" dirty="0" smtClean="0"/>
              <a:t>UNAM</a:t>
            </a:r>
            <a:r>
              <a:rPr lang="es-ES" sz="2800" dirty="0" smtClean="0"/>
              <a:t>, 1989)</a:t>
            </a:r>
          </a:p>
          <a:p>
            <a:r>
              <a:rPr lang="es-ES" sz="2800" dirty="0" smtClean="0"/>
              <a:t>Divulgador científico desde 1990</a:t>
            </a:r>
          </a:p>
          <a:p>
            <a:r>
              <a:rPr lang="es-ES" sz="2800" dirty="0" smtClean="0"/>
              <a:t>Proyectos Museo </a:t>
            </a:r>
            <a:r>
              <a:rPr lang="es-ES" sz="2800" i="1" dirty="0" smtClean="0"/>
              <a:t>Universum</a:t>
            </a:r>
            <a:r>
              <a:rPr lang="es-ES" sz="2800" dirty="0" smtClean="0"/>
              <a:t> y </a:t>
            </a:r>
            <a:br>
              <a:rPr lang="es-ES" sz="2800" dirty="0" smtClean="0"/>
            </a:br>
            <a:r>
              <a:rPr lang="es-ES" sz="2800" dirty="0" smtClean="0"/>
              <a:t>Museo de la Luz</a:t>
            </a:r>
          </a:p>
          <a:p>
            <a:r>
              <a:rPr lang="es-ES" sz="2800" dirty="0" smtClean="0"/>
              <a:t>Académico en la </a:t>
            </a:r>
            <a:r>
              <a:rPr lang="es-ES" sz="2400" dirty="0" smtClean="0"/>
              <a:t>DGDC-UNAM</a:t>
            </a:r>
            <a:r>
              <a:rPr lang="es-ES" sz="2800" dirty="0" smtClean="0"/>
              <a:t> </a:t>
            </a:r>
          </a:p>
          <a:p>
            <a:r>
              <a:rPr lang="es-ES" sz="2800" dirty="0" smtClean="0"/>
              <a:t>Revista </a:t>
            </a:r>
            <a:r>
              <a:rPr lang="es-ES" sz="2800" i="1" dirty="0" smtClean="0"/>
              <a:t>¿Cómo ves?</a:t>
            </a:r>
            <a:r>
              <a:rPr lang="es-ES" sz="2800" dirty="0" smtClean="0"/>
              <a:t> </a:t>
            </a:r>
            <a:br>
              <a:rPr lang="es-ES" sz="2800" dirty="0" smtClean="0"/>
            </a:br>
            <a:r>
              <a:rPr lang="es-ES" sz="2800" dirty="0" smtClean="0"/>
              <a:t>(</a:t>
            </a:r>
            <a:r>
              <a:rPr lang="es-ES" sz="2400" dirty="0" smtClean="0"/>
              <a:t>UNAM</a:t>
            </a:r>
            <a:r>
              <a:rPr lang="es-ES" sz="2800" dirty="0" smtClean="0"/>
              <a:t>): columna “Ojo de mosca”</a:t>
            </a:r>
          </a:p>
          <a:p>
            <a:r>
              <a:rPr lang="es-ES" sz="2800" dirty="0" smtClean="0"/>
              <a:t>Columna “La ciencia por gusto”, </a:t>
            </a:r>
            <a:r>
              <a:rPr lang="es-ES" sz="2800" i="1" dirty="0" smtClean="0"/>
              <a:t>Milenio Diario </a:t>
            </a:r>
            <a:r>
              <a:rPr lang="es-ES" sz="2800" dirty="0" smtClean="0"/>
              <a:t>(domingos)</a:t>
            </a:r>
          </a:p>
          <a:p>
            <a:r>
              <a:rPr lang="es-ES" sz="2800" dirty="0" smtClean="0"/>
              <a:t>Blog </a:t>
            </a:r>
            <a:r>
              <a:rPr lang="es-ES" sz="2800" b="1" i="1" dirty="0" err="1" smtClean="0">
                <a:solidFill>
                  <a:srgbClr val="FF9900"/>
                </a:solidFill>
              </a:rPr>
              <a:t>lacienciaporgusto.blogspot.mx</a:t>
            </a:r>
            <a:endParaRPr lang="es-ES" sz="2800" b="1" i="1" dirty="0">
              <a:solidFill>
                <a:srgbClr val="FF9900"/>
              </a:solidFill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323850" y="822722"/>
            <a:ext cx="8280400" cy="0"/>
          </a:xfrm>
          <a:prstGeom prst="line">
            <a:avLst/>
          </a:prstGeom>
          <a:noFill/>
          <a:ln w="28575">
            <a:solidFill>
              <a:srgbClr val="CC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pic>
        <p:nvPicPr>
          <p:cNvPr id="6" name="Imagen 5" descr="ojomos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3394291"/>
            <a:ext cx="1296145" cy="125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0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ChangeArrowheads="1"/>
          </p:cNvSpPr>
          <p:nvPr/>
        </p:nvSpPr>
        <p:spPr bwMode="auto">
          <a:xfrm>
            <a:off x="323850" y="1412875"/>
            <a:ext cx="8569325" cy="25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lnSpc>
                <a:spcPct val="120000"/>
              </a:lnSpc>
              <a:spcBef>
                <a:spcPct val="0"/>
              </a:spcBef>
              <a:buSzTx/>
              <a:buFontTx/>
              <a:buNone/>
              <a:defRPr/>
            </a:pPr>
            <a:endParaRPr lang="es-MX" sz="6000" b="1" i="0" dirty="0">
              <a:solidFill>
                <a:srgbClr val="FF9900"/>
              </a:solidFill>
              <a:latin typeface="Arial" charset="0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latin typeface="Arial" charset="0"/>
              </a:rPr>
              <a:t>¡Química orgánica</a:t>
            </a:r>
            <a:r>
              <a:rPr lang="es-MX" b="1" dirty="0" smtClean="0">
                <a:latin typeface="Arial" charset="0"/>
              </a:rPr>
              <a:t>!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s-ES" dirty="0" smtClean="0"/>
              <a:t>Química del carbono</a:t>
            </a:r>
          </a:p>
          <a:p>
            <a:pPr>
              <a:spcAft>
                <a:spcPts val="1200"/>
              </a:spcAft>
            </a:pPr>
            <a:r>
              <a:rPr lang="es-ES" dirty="0" smtClean="0"/>
              <a:t>Sustancias orgánicas</a:t>
            </a:r>
          </a:p>
          <a:p>
            <a:pPr>
              <a:spcAft>
                <a:spcPts val="1200"/>
              </a:spcAft>
            </a:pPr>
            <a:r>
              <a:rPr lang="es-ES" dirty="0" smtClean="0"/>
              <a:t>Plásticos</a:t>
            </a:r>
            <a:br>
              <a:rPr lang="es-ES" dirty="0" smtClean="0"/>
            </a:br>
            <a:endParaRPr lang="es-ES" dirty="0" smtClean="0"/>
          </a:p>
          <a:p>
            <a:pPr marL="457200" lvl="1" indent="0" algn="ctr">
              <a:spcAft>
                <a:spcPts val="2400"/>
              </a:spcAft>
              <a:buNone/>
            </a:pPr>
            <a:r>
              <a:rPr lang="es-ES" sz="3200" b="1" dirty="0" smtClean="0">
                <a:solidFill>
                  <a:srgbClr val="CCFF33"/>
                </a:solidFill>
              </a:rPr>
              <a:t>¿Cómo sería nuestra vida sin plásticos?</a:t>
            </a:r>
            <a:endParaRPr lang="es-ES" sz="3200" b="1" dirty="0">
              <a:solidFill>
                <a:srgbClr val="CCFF33"/>
              </a:solidFill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396056" y="1340768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872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ChangeArrowheads="1"/>
          </p:cNvSpPr>
          <p:nvPr/>
        </p:nvSpPr>
        <p:spPr bwMode="auto">
          <a:xfrm>
            <a:off x="323850" y="1412875"/>
            <a:ext cx="8569325" cy="25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lnSpc>
                <a:spcPct val="120000"/>
              </a:lnSpc>
              <a:spcBef>
                <a:spcPct val="0"/>
              </a:spcBef>
              <a:buSzTx/>
              <a:buFontTx/>
              <a:buNone/>
              <a:defRPr/>
            </a:pPr>
            <a:r>
              <a:rPr lang="es-MX" sz="6000" b="1" i="0" dirty="0">
                <a:solidFill>
                  <a:srgbClr val="FF9900"/>
                </a:solidFill>
                <a:latin typeface="Arial" charset="0"/>
                <a:cs typeface="+mn-cs"/>
              </a:rPr>
              <a:t>La </a:t>
            </a:r>
            <a:r>
              <a:rPr lang="es-MX" sz="6000" b="1" i="0" dirty="0" smtClean="0">
                <a:solidFill>
                  <a:srgbClr val="FF9900"/>
                </a:solidFill>
                <a:latin typeface="Arial" charset="0"/>
                <a:cs typeface="+mn-cs"/>
              </a:rPr>
              <a:t>química de la vida</a:t>
            </a:r>
            <a:endParaRPr lang="es-MX" sz="6000" b="1" i="0" dirty="0">
              <a:solidFill>
                <a:srgbClr val="FF9900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5" descr="célula anim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333375"/>
            <a:ext cx="569912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374" name="Rectangle 6"/>
          <p:cNvSpPr>
            <a:spLocks noChangeArrowheads="1"/>
          </p:cNvSpPr>
          <p:nvPr/>
        </p:nvSpPr>
        <p:spPr bwMode="auto">
          <a:xfrm>
            <a:off x="2195513" y="349250"/>
            <a:ext cx="2520950" cy="5032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4375" name="Rectangle 7"/>
          <p:cNvSpPr>
            <a:spLocks noChangeArrowheads="1"/>
          </p:cNvSpPr>
          <p:nvPr/>
        </p:nvSpPr>
        <p:spPr bwMode="auto">
          <a:xfrm>
            <a:off x="1692275" y="765175"/>
            <a:ext cx="1079500" cy="7191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4376" name="Rectangle 8"/>
          <p:cNvSpPr>
            <a:spLocks noChangeArrowheads="1"/>
          </p:cNvSpPr>
          <p:nvPr/>
        </p:nvSpPr>
        <p:spPr bwMode="auto">
          <a:xfrm>
            <a:off x="6731000" y="908050"/>
            <a:ext cx="649288" cy="20891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4377" name="Rectangle 9"/>
          <p:cNvSpPr>
            <a:spLocks noChangeArrowheads="1"/>
          </p:cNvSpPr>
          <p:nvPr/>
        </p:nvSpPr>
        <p:spPr bwMode="auto">
          <a:xfrm>
            <a:off x="6732588" y="5373688"/>
            <a:ext cx="647700" cy="863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4378" name="Rectangle 10"/>
          <p:cNvSpPr>
            <a:spLocks noChangeArrowheads="1"/>
          </p:cNvSpPr>
          <p:nvPr/>
        </p:nvSpPr>
        <p:spPr bwMode="auto">
          <a:xfrm>
            <a:off x="1692275" y="2636838"/>
            <a:ext cx="71438" cy="23764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4379" name="Rectangle 11"/>
          <p:cNvSpPr>
            <a:spLocks noChangeArrowheads="1"/>
          </p:cNvSpPr>
          <p:nvPr/>
        </p:nvSpPr>
        <p:spPr bwMode="auto">
          <a:xfrm>
            <a:off x="1763713" y="2636838"/>
            <a:ext cx="360362" cy="3603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4380" name="Rectangle 12"/>
          <p:cNvSpPr>
            <a:spLocks noChangeArrowheads="1"/>
          </p:cNvSpPr>
          <p:nvPr/>
        </p:nvSpPr>
        <p:spPr bwMode="auto">
          <a:xfrm>
            <a:off x="1692275" y="3213100"/>
            <a:ext cx="360363" cy="3603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4381" name="Rectangle 13"/>
          <p:cNvSpPr>
            <a:spLocks noChangeArrowheads="1"/>
          </p:cNvSpPr>
          <p:nvPr/>
        </p:nvSpPr>
        <p:spPr bwMode="auto">
          <a:xfrm>
            <a:off x="3563938" y="6364288"/>
            <a:ext cx="360362" cy="1444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4382" name="Rectangle 14"/>
          <p:cNvSpPr>
            <a:spLocks noChangeArrowheads="1"/>
          </p:cNvSpPr>
          <p:nvPr/>
        </p:nvSpPr>
        <p:spPr bwMode="auto">
          <a:xfrm>
            <a:off x="6948488" y="2781300"/>
            <a:ext cx="431800" cy="3603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4383" name="Rectangle 15"/>
          <p:cNvSpPr>
            <a:spLocks noChangeArrowheads="1"/>
          </p:cNvSpPr>
          <p:nvPr/>
        </p:nvSpPr>
        <p:spPr bwMode="auto">
          <a:xfrm>
            <a:off x="2484438" y="908050"/>
            <a:ext cx="431800" cy="3603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4384" name="Rectangle 16"/>
          <p:cNvSpPr>
            <a:spLocks noChangeArrowheads="1"/>
          </p:cNvSpPr>
          <p:nvPr/>
        </p:nvSpPr>
        <p:spPr bwMode="auto">
          <a:xfrm>
            <a:off x="6659563" y="908050"/>
            <a:ext cx="431800" cy="3603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4385" name="Rectangle 17"/>
          <p:cNvSpPr>
            <a:spLocks noChangeArrowheads="1"/>
          </p:cNvSpPr>
          <p:nvPr/>
        </p:nvSpPr>
        <p:spPr bwMode="auto">
          <a:xfrm>
            <a:off x="6516688" y="1916113"/>
            <a:ext cx="43180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4386" name="Rectangle 18"/>
          <p:cNvSpPr>
            <a:spLocks noChangeArrowheads="1"/>
          </p:cNvSpPr>
          <p:nvPr/>
        </p:nvSpPr>
        <p:spPr bwMode="auto">
          <a:xfrm>
            <a:off x="7164388" y="3500438"/>
            <a:ext cx="215900" cy="3603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5" descr="RAWN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313" y="0"/>
            <a:ext cx="4129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9734" name="Rectangle 6"/>
          <p:cNvSpPr>
            <a:spLocks noChangeArrowheads="1"/>
          </p:cNvSpPr>
          <p:nvPr/>
        </p:nvSpPr>
        <p:spPr bwMode="auto">
          <a:xfrm>
            <a:off x="3203575" y="2924175"/>
            <a:ext cx="431800" cy="217488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9735" name="Rectangle 7"/>
          <p:cNvSpPr>
            <a:spLocks noChangeArrowheads="1"/>
          </p:cNvSpPr>
          <p:nvPr/>
        </p:nvSpPr>
        <p:spPr bwMode="auto">
          <a:xfrm>
            <a:off x="6084888" y="2924175"/>
            <a:ext cx="431800" cy="217488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5" descr="RAWN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12788"/>
            <a:ext cx="9144000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5" descr="RAWN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6763"/>
            <a:ext cx="9144000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8" name="Picture 8" descr="detalle agua citoplasma molecu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2924175"/>
            <a:ext cx="3700462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Picture 4" descr="citpoplasma molecul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430212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2805" name="Oval 5"/>
          <p:cNvSpPr>
            <a:spLocks noChangeArrowheads="1"/>
          </p:cNvSpPr>
          <p:nvPr/>
        </p:nvSpPr>
        <p:spPr bwMode="auto">
          <a:xfrm>
            <a:off x="293688" y="4414838"/>
            <a:ext cx="390525" cy="382587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2806" name="Line 6"/>
          <p:cNvSpPr>
            <a:spLocks noChangeShapeType="1"/>
          </p:cNvSpPr>
          <p:nvPr/>
        </p:nvSpPr>
        <p:spPr bwMode="auto">
          <a:xfrm flipV="1">
            <a:off x="468313" y="2997200"/>
            <a:ext cx="5903912" cy="13684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2807" name="Line 7"/>
          <p:cNvSpPr>
            <a:spLocks noChangeShapeType="1"/>
          </p:cNvSpPr>
          <p:nvPr/>
        </p:nvSpPr>
        <p:spPr bwMode="auto">
          <a:xfrm>
            <a:off x="468313" y="4868863"/>
            <a:ext cx="5399087" cy="172878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2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2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2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2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2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2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2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2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2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80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4" descr="periodic_ta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1" t="6975" r="381" b="1154"/>
          <a:stretch>
            <a:fillRect/>
          </a:stretch>
        </p:blipFill>
        <p:spPr bwMode="auto">
          <a:xfrm>
            <a:off x="0" y="909638"/>
            <a:ext cx="9144000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509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703263"/>
          </a:xfrm>
        </p:spPr>
        <p:txBody>
          <a:bodyPr/>
          <a:lstStyle/>
          <a:p>
            <a:pPr eaLnBrk="1" hangingPunct="1">
              <a:defRPr/>
            </a:pPr>
            <a:r>
              <a:rPr lang="es-MX" sz="4000" b="1" smtClean="0">
                <a:cs typeface="+mj-cs"/>
              </a:rPr>
              <a:t>Tabla periódica de los elementos</a:t>
            </a:r>
            <a:endParaRPr lang="es-ES" sz="4000" b="1" smtClean="0"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periodic_ta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1" t="6975" r="381" b="1154"/>
          <a:stretch>
            <a:fillRect/>
          </a:stretch>
        </p:blipFill>
        <p:spPr bwMode="auto">
          <a:xfrm>
            <a:off x="0" y="909638"/>
            <a:ext cx="9144000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8163" name="Rectangle 3"/>
          <p:cNvSpPr>
            <a:spLocks noGrp="1" noChangeArrowheads="1"/>
          </p:cNvSpPr>
          <p:nvPr>
            <p:ph type="title"/>
          </p:nvPr>
        </p:nvSpPr>
        <p:spPr>
          <a:xfrm>
            <a:off x="230188" y="44450"/>
            <a:ext cx="8229600" cy="703263"/>
          </a:xfrm>
        </p:spPr>
        <p:txBody>
          <a:bodyPr/>
          <a:lstStyle/>
          <a:p>
            <a:pPr eaLnBrk="1" hangingPunct="1">
              <a:defRPr/>
            </a:pPr>
            <a:r>
              <a:rPr lang="es-MX" sz="4000" b="1" smtClean="0">
                <a:cs typeface="+mj-cs"/>
              </a:rPr>
              <a:t>Bioelementos</a:t>
            </a:r>
            <a:endParaRPr lang="es-ES" sz="4000" b="1" smtClean="0">
              <a:cs typeface="+mj-cs"/>
            </a:endParaRPr>
          </a:p>
        </p:txBody>
      </p:sp>
      <p:sp>
        <p:nvSpPr>
          <p:cNvPr id="988165" name="Rectangle 5"/>
          <p:cNvSpPr>
            <a:spLocks noChangeArrowheads="1"/>
          </p:cNvSpPr>
          <p:nvPr/>
        </p:nvSpPr>
        <p:spPr bwMode="auto">
          <a:xfrm>
            <a:off x="395288" y="1052513"/>
            <a:ext cx="504825" cy="576262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8166" name="Rectangle 6"/>
          <p:cNvSpPr>
            <a:spLocks noChangeArrowheads="1"/>
          </p:cNvSpPr>
          <p:nvPr/>
        </p:nvSpPr>
        <p:spPr bwMode="auto">
          <a:xfrm>
            <a:off x="6659563" y="1628775"/>
            <a:ext cx="504825" cy="576263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8167" name="Rectangle 7"/>
          <p:cNvSpPr>
            <a:spLocks noChangeArrowheads="1"/>
          </p:cNvSpPr>
          <p:nvPr/>
        </p:nvSpPr>
        <p:spPr bwMode="auto">
          <a:xfrm>
            <a:off x="7137400" y="1628775"/>
            <a:ext cx="504825" cy="576263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8168" name="Rectangle 8"/>
          <p:cNvSpPr>
            <a:spLocks noChangeArrowheads="1"/>
          </p:cNvSpPr>
          <p:nvPr/>
        </p:nvSpPr>
        <p:spPr bwMode="auto">
          <a:xfrm>
            <a:off x="7596188" y="1628775"/>
            <a:ext cx="504825" cy="576263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8169" name="Rectangle 9"/>
          <p:cNvSpPr>
            <a:spLocks noChangeArrowheads="1"/>
          </p:cNvSpPr>
          <p:nvPr/>
        </p:nvSpPr>
        <p:spPr bwMode="auto">
          <a:xfrm>
            <a:off x="7596188" y="2205038"/>
            <a:ext cx="504825" cy="576262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8170" name="Rectangle 10"/>
          <p:cNvSpPr>
            <a:spLocks noChangeArrowheads="1"/>
          </p:cNvSpPr>
          <p:nvPr/>
        </p:nvSpPr>
        <p:spPr bwMode="auto">
          <a:xfrm>
            <a:off x="7118350" y="2205038"/>
            <a:ext cx="504825" cy="576262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8171" name="Rectangle 11"/>
          <p:cNvSpPr>
            <a:spLocks noChangeArrowheads="1"/>
          </p:cNvSpPr>
          <p:nvPr/>
        </p:nvSpPr>
        <p:spPr bwMode="auto">
          <a:xfrm>
            <a:off x="395288" y="2205038"/>
            <a:ext cx="504825" cy="576262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8172" name="Rectangle 12"/>
          <p:cNvSpPr>
            <a:spLocks noChangeArrowheads="1"/>
          </p:cNvSpPr>
          <p:nvPr/>
        </p:nvSpPr>
        <p:spPr bwMode="auto">
          <a:xfrm>
            <a:off x="898525" y="2205038"/>
            <a:ext cx="504825" cy="576262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8173" name="Rectangle 13"/>
          <p:cNvSpPr>
            <a:spLocks noChangeArrowheads="1"/>
          </p:cNvSpPr>
          <p:nvPr/>
        </p:nvSpPr>
        <p:spPr bwMode="auto">
          <a:xfrm>
            <a:off x="395288" y="2781300"/>
            <a:ext cx="504825" cy="576263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8174" name="Rectangle 14"/>
          <p:cNvSpPr>
            <a:spLocks noChangeArrowheads="1"/>
          </p:cNvSpPr>
          <p:nvPr/>
        </p:nvSpPr>
        <p:spPr bwMode="auto">
          <a:xfrm>
            <a:off x="898525" y="2781300"/>
            <a:ext cx="504825" cy="576263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8175" name="Rectangle 15"/>
          <p:cNvSpPr>
            <a:spLocks noChangeArrowheads="1"/>
          </p:cNvSpPr>
          <p:nvPr/>
        </p:nvSpPr>
        <p:spPr bwMode="auto">
          <a:xfrm>
            <a:off x="8101013" y="2205038"/>
            <a:ext cx="504825" cy="576262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8177" name="Rectangle 17"/>
          <p:cNvSpPr>
            <a:spLocks noChangeArrowheads="1"/>
          </p:cNvSpPr>
          <p:nvPr/>
        </p:nvSpPr>
        <p:spPr bwMode="auto">
          <a:xfrm>
            <a:off x="3276600" y="2755900"/>
            <a:ext cx="504825" cy="576263"/>
          </a:xfrm>
          <a:prstGeom prst="rect">
            <a:avLst/>
          </a:prstGeom>
          <a:noFill/>
          <a:ln w="76200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8178" name="Rectangle 18"/>
          <p:cNvSpPr>
            <a:spLocks noChangeArrowheads="1"/>
          </p:cNvSpPr>
          <p:nvPr/>
        </p:nvSpPr>
        <p:spPr bwMode="auto">
          <a:xfrm>
            <a:off x="3767138" y="2755900"/>
            <a:ext cx="504825" cy="576263"/>
          </a:xfrm>
          <a:prstGeom prst="rect">
            <a:avLst/>
          </a:prstGeom>
          <a:noFill/>
          <a:ln w="76200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8179" name="Rectangle 19"/>
          <p:cNvSpPr>
            <a:spLocks noChangeArrowheads="1"/>
          </p:cNvSpPr>
          <p:nvPr/>
        </p:nvSpPr>
        <p:spPr bwMode="auto">
          <a:xfrm>
            <a:off x="4224338" y="2755900"/>
            <a:ext cx="504825" cy="576263"/>
          </a:xfrm>
          <a:prstGeom prst="rect">
            <a:avLst/>
          </a:prstGeom>
          <a:noFill/>
          <a:ln w="76200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8180" name="Rectangle 20"/>
          <p:cNvSpPr>
            <a:spLocks noChangeArrowheads="1"/>
          </p:cNvSpPr>
          <p:nvPr/>
        </p:nvSpPr>
        <p:spPr bwMode="auto">
          <a:xfrm>
            <a:off x="5199063" y="2768600"/>
            <a:ext cx="504825" cy="576263"/>
          </a:xfrm>
          <a:prstGeom prst="rect">
            <a:avLst/>
          </a:prstGeom>
          <a:noFill/>
          <a:ln w="76200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8181" name="Rectangle 21"/>
          <p:cNvSpPr>
            <a:spLocks noChangeArrowheads="1"/>
          </p:cNvSpPr>
          <p:nvPr/>
        </p:nvSpPr>
        <p:spPr bwMode="auto">
          <a:xfrm>
            <a:off x="5710238" y="2781300"/>
            <a:ext cx="504825" cy="576263"/>
          </a:xfrm>
          <a:prstGeom prst="rect">
            <a:avLst/>
          </a:prstGeom>
          <a:noFill/>
          <a:ln w="76200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8182" name="Rectangle 22"/>
          <p:cNvSpPr>
            <a:spLocks noChangeArrowheads="1"/>
          </p:cNvSpPr>
          <p:nvPr/>
        </p:nvSpPr>
        <p:spPr bwMode="auto">
          <a:xfrm>
            <a:off x="2325688" y="2733675"/>
            <a:ext cx="504825" cy="576263"/>
          </a:xfrm>
          <a:prstGeom prst="rect">
            <a:avLst/>
          </a:prstGeom>
          <a:noFill/>
          <a:ln w="76200">
            <a:solidFill>
              <a:srgbClr val="D600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8183" name="Rectangle 23"/>
          <p:cNvSpPr>
            <a:spLocks noChangeArrowheads="1"/>
          </p:cNvSpPr>
          <p:nvPr/>
        </p:nvSpPr>
        <p:spPr bwMode="auto">
          <a:xfrm>
            <a:off x="2771775" y="3332163"/>
            <a:ext cx="504825" cy="576262"/>
          </a:xfrm>
          <a:prstGeom prst="rect">
            <a:avLst/>
          </a:prstGeom>
          <a:noFill/>
          <a:ln w="76200">
            <a:solidFill>
              <a:srgbClr val="D600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8184" name="Rectangle 24"/>
          <p:cNvSpPr>
            <a:spLocks noChangeArrowheads="1"/>
          </p:cNvSpPr>
          <p:nvPr/>
        </p:nvSpPr>
        <p:spPr bwMode="auto">
          <a:xfrm>
            <a:off x="6167438" y="1641475"/>
            <a:ext cx="504825" cy="576263"/>
          </a:xfrm>
          <a:prstGeom prst="rect">
            <a:avLst/>
          </a:prstGeom>
          <a:noFill/>
          <a:ln w="76200">
            <a:solidFill>
              <a:srgbClr val="D600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8185" name="Rectangle 25"/>
          <p:cNvSpPr>
            <a:spLocks noChangeArrowheads="1"/>
          </p:cNvSpPr>
          <p:nvPr/>
        </p:nvSpPr>
        <p:spPr bwMode="auto">
          <a:xfrm>
            <a:off x="6167438" y="2205038"/>
            <a:ext cx="504825" cy="576262"/>
          </a:xfrm>
          <a:prstGeom prst="rect">
            <a:avLst/>
          </a:prstGeom>
          <a:noFill/>
          <a:ln w="76200">
            <a:solidFill>
              <a:srgbClr val="D600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8186" name="Rectangle 26"/>
          <p:cNvSpPr>
            <a:spLocks noChangeArrowheads="1"/>
          </p:cNvSpPr>
          <p:nvPr/>
        </p:nvSpPr>
        <p:spPr bwMode="auto">
          <a:xfrm>
            <a:off x="6621463" y="2217738"/>
            <a:ext cx="504825" cy="576262"/>
          </a:xfrm>
          <a:prstGeom prst="rect">
            <a:avLst/>
          </a:prstGeom>
          <a:noFill/>
          <a:ln w="76200">
            <a:solidFill>
              <a:srgbClr val="D600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8187" name="Rectangle 27"/>
          <p:cNvSpPr>
            <a:spLocks noChangeArrowheads="1"/>
          </p:cNvSpPr>
          <p:nvPr/>
        </p:nvSpPr>
        <p:spPr bwMode="auto">
          <a:xfrm>
            <a:off x="8078788" y="3344863"/>
            <a:ext cx="504825" cy="576262"/>
          </a:xfrm>
          <a:prstGeom prst="rect">
            <a:avLst/>
          </a:prstGeom>
          <a:noFill/>
          <a:ln w="76200">
            <a:solidFill>
              <a:srgbClr val="D600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8188" name="Text Box 28"/>
          <p:cNvSpPr txBox="1">
            <a:spLocks noChangeArrowheads="1"/>
          </p:cNvSpPr>
          <p:nvPr/>
        </p:nvSpPr>
        <p:spPr bwMode="auto">
          <a:xfrm>
            <a:off x="468313" y="188913"/>
            <a:ext cx="1582737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3300"/>
              </a:buClr>
              <a:buSzPct val="150000"/>
              <a:buFontTx/>
              <a:buChar char="•"/>
              <a:defRPr/>
            </a:pPr>
            <a:r>
              <a:rPr lang="es-MX" sz="1600" b="1" i="0">
                <a:cs typeface="+mn-cs"/>
              </a:rPr>
              <a:t>primarios</a:t>
            </a:r>
            <a:endParaRPr lang="es-ES" sz="1600" b="1" i="0">
              <a:cs typeface="+mn-cs"/>
            </a:endParaRPr>
          </a:p>
        </p:txBody>
      </p:sp>
      <p:sp>
        <p:nvSpPr>
          <p:cNvPr id="988189" name="Text Box 29"/>
          <p:cNvSpPr txBox="1">
            <a:spLocks noChangeArrowheads="1"/>
          </p:cNvSpPr>
          <p:nvPr/>
        </p:nvSpPr>
        <p:spPr bwMode="auto">
          <a:xfrm>
            <a:off x="468313" y="477838"/>
            <a:ext cx="18002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  <a:buSzPct val="150000"/>
              <a:buFontTx/>
              <a:buChar char="•"/>
              <a:defRPr/>
            </a:pPr>
            <a:r>
              <a:rPr lang="es-MX" sz="1600" b="1" i="0">
                <a:cs typeface="+mn-cs"/>
              </a:rPr>
              <a:t>secundarios</a:t>
            </a:r>
            <a:endParaRPr lang="es-ES" sz="1600" b="1" i="0">
              <a:cs typeface="+mn-cs"/>
            </a:endParaRPr>
          </a:p>
        </p:txBody>
      </p:sp>
      <p:sp>
        <p:nvSpPr>
          <p:cNvPr id="988190" name="Text Box 30"/>
          <p:cNvSpPr txBox="1">
            <a:spLocks noChangeArrowheads="1"/>
          </p:cNvSpPr>
          <p:nvPr/>
        </p:nvSpPr>
        <p:spPr bwMode="auto">
          <a:xfrm>
            <a:off x="6659563" y="44450"/>
            <a:ext cx="22320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Clr>
                <a:srgbClr val="99CC00"/>
              </a:buClr>
              <a:buSzPct val="150000"/>
              <a:buFontTx/>
              <a:buChar char="•"/>
              <a:defRPr/>
            </a:pPr>
            <a:r>
              <a:rPr lang="es-MX" sz="1400" b="1" i="0" smtClean="0">
                <a:latin typeface="Verdana" charset="0"/>
                <a:cs typeface="+mn-cs"/>
              </a:rPr>
              <a:t>oligoelementos indispensables</a:t>
            </a:r>
            <a:endParaRPr lang="es-ES" sz="1400" b="1" i="0" smtClean="0">
              <a:latin typeface="Verdana" charset="0"/>
              <a:cs typeface="+mn-cs"/>
            </a:endParaRPr>
          </a:p>
        </p:txBody>
      </p:sp>
      <p:sp>
        <p:nvSpPr>
          <p:cNvPr id="988191" name="Text Box 31"/>
          <p:cNvSpPr txBox="1">
            <a:spLocks noChangeArrowheads="1"/>
          </p:cNvSpPr>
          <p:nvPr/>
        </p:nvSpPr>
        <p:spPr bwMode="auto">
          <a:xfrm>
            <a:off x="6659563" y="476250"/>
            <a:ext cx="21590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Clr>
                <a:srgbClr val="D60093"/>
              </a:buClr>
              <a:buSzPct val="150000"/>
              <a:buFontTx/>
              <a:buChar char="•"/>
              <a:defRPr/>
            </a:pPr>
            <a:r>
              <a:rPr lang="es-MX" sz="1400" b="1" i="0" smtClean="0">
                <a:latin typeface="Verdana" charset="0"/>
                <a:cs typeface="+mn-cs"/>
              </a:rPr>
              <a:t>oligoelementos variables</a:t>
            </a:r>
            <a:endParaRPr lang="es-ES" sz="1400" b="1" i="0" smtClean="0">
              <a:latin typeface="Verdana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88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8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8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88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88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88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88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88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88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88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88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88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88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88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88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88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88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88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88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88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88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88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88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88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88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8165" grpId="0" animBg="1"/>
      <p:bldP spid="988166" grpId="0" animBg="1"/>
      <p:bldP spid="988167" grpId="0" animBg="1"/>
      <p:bldP spid="988168" grpId="0" animBg="1"/>
      <p:bldP spid="988169" grpId="0" animBg="1"/>
      <p:bldP spid="988170" grpId="0" animBg="1"/>
      <p:bldP spid="988171" grpId="0" animBg="1"/>
      <p:bldP spid="988172" grpId="0" animBg="1"/>
      <p:bldP spid="988173" grpId="0" animBg="1"/>
      <p:bldP spid="988174" grpId="0" animBg="1"/>
      <p:bldP spid="988175" grpId="0" animBg="1"/>
      <p:bldP spid="988177" grpId="0" animBg="1"/>
      <p:bldP spid="988178" grpId="0" animBg="1"/>
      <p:bldP spid="988179" grpId="0" animBg="1"/>
      <p:bldP spid="988180" grpId="0" animBg="1"/>
      <p:bldP spid="988181" grpId="0" animBg="1"/>
      <p:bldP spid="988182" grpId="0" animBg="1"/>
      <p:bldP spid="988183" grpId="0" animBg="1"/>
      <p:bldP spid="988184" grpId="0" animBg="1"/>
      <p:bldP spid="988185" grpId="0" animBg="1"/>
      <p:bldP spid="988186" grpId="0" animBg="1"/>
      <p:bldP spid="988187" grpId="0" animBg="1"/>
      <p:bldP spid="988188" grpId="0"/>
      <p:bldP spid="988189" grpId="0"/>
      <p:bldP spid="988190" grpId="0"/>
      <p:bldP spid="98819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4" descr="pc_unbo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138113"/>
            <a:ext cx="6265863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/>
          <p:cNvGrpSpPr/>
          <p:nvPr/>
        </p:nvGrpSpPr>
        <p:grpSpPr>
          <a:xfrm>
            <a:off x="3419872" y="259825"/>
            <a:ext cx="5112568" cy="6193511"/>
            <a:chOff x="3419872" y="188640"/>
            <a:chExt cx="5112568" cy="6193511"/>
          </a:xfrm>
        </p:grpSpPr>
        <p:pic>
          <p:nvPicPr>
            <p:cNvPr id="2" name="Imagen 1" descr="sharris explosion expected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9872" y="188640"/>
              <a:ext cx="5112568" cy="6193511"/>
            </a:xfrm>
            <a:prstGeom prst="rect">
              <a:avLst/>
            </a:prstGeom>
          </p:spPr>
        </p:pic>
        <p:sp>
          <p:nvSpPr>
            <p:cNvPr id="3" name="CuadroTexto 2"/>
            <p:cNvSpPr txBox="1"/>
            <p:nvPr/>
          </p:nvSpPr>
          <p:spPr>
            <a:xfrm>
              <a:off x="3729507" y="476672"/>
              <a:ext cx="1108923" cy="7889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i="0" dirty="0" smtClean="0">
                  <a:solidFill>
                    <a:schemeClr val="tx2">
                      <a:lumMod val="10000"/>
                    </a:schemeClr>
                  </a:solidFill>
                  <a:latin typeface="Chalkduster"/>
                  <a:cs typeface="Chalkduster"/>
                </a:rPr>
                <a:t>Ajá, tal como esperaba.</a:t>
              </a:r>
              <a:endParaRPr lang="es-ES" sz="1400" i="0" dirty="0">
                <a:solidFill>
                  <a:schemeClr val="tx2">
                    <a:lumMod val="10000"/>
                  </a:schemeClr>
                </a:solidFill>
                <a:latin typeface="Chalkduster"/>
                <a:cs typeface="Chalkduster"/>
              </a:endParaRPr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4038539" y="3573016"/>
              <a:ext cx="1011683" cy="61657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s-ES" sz="1400" i="0" dirty="0" smtClean="0">
                  <a:solidFill>
                    <a:schemeClr val="tx2">
                      <a:lumMod val="10000"/>
                    </a:schemeClr>
                  </a:solidFill>
                  <a:latin typeface="Chalkduster"/>
                  <a:cs typeface="Chalkduster"/>
                </a:rPr>
                <a:t>Ajá, tal como </a:t>
              </a:r>
              <a:r>
                <a:rPr lang="es-ES" sz="1400" i="0" dirty="0" err="1" smtClean="0">
                  <a:solidFill>
                    <a:schemeClr val="tx2">
                      <a:lumMod val="10000"/>
                    </a:schemeClr>
                  </a:solidFill>
                  <a:latin typeface="Chalkduster"/>
                  <a:cs typeface="Chalkduster"/>
                </a:rPr>
                <a:t>esp</a:t>
              </a:r>
              <a:r>
                <a:rPr lang="es-ES" sz="1400" i="0" dirty="0" smtClean="0">
                  <a:solidFill>
                    <a:schemeClr val="tx2">
                      <a:lumMod val="10000"/>
                    </a:schemeClr>
                  </a:solidFill>
                  <a:latin typeface="Chalkduster"/>
                  <a:cs typeface="Chalkduster"/>
                </a:rPr>
                <a:t>…</a:t>
              </a:r>
              <a:endParaRPr lang="es-ES" sz="1400" i="0" dirty="0">
                <a:solidFill>
                  <a:schemeClr val="tx2">
                    <a:lumMod val="10000"/>
                  </a:schemeClr>
                </a:solidFill>
                <a:latin typeface="Chalkduster"/>
                <a:cs typeface="Chalkduster"/>
              </a:endParaRPr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7113883" y="490070"/>
              <a:ext cx="1108923" cy="65201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s-ES" sz="1400" i="0" dirty="0" smtClean="0">
                  <a:solidFill>
                    <a:schemeClr val="tx2">
                      <a:lumMod val="10000"/>
                    </a:schemeClr>
                  </a:solidFill>
                  <a:latin typeface="Chalkduster"/>
                  <a:cs typeface="Chalkduster"/>
                </a:rPr>
                <a:t>Ajá, tal como esperaba.</a:t>
              </a:r>
              <a:endParaRPr lang="es-ES" sz="1400" i="0" dirty="0">
                <a:solidFill>
                  <a:schemeClr val="tx2">
                    <a:lumMod val="10000"/>
                  </a:schemeClr>
                </a:solidFill>
                <a:latin typeface="Chalkduster"/>
                <a:cs typeface="Chalkduster"/>
              </a:endParaRPr>
            </a:p>
          </p:txBody>
        </p:sp>
      </p:grpSp>
      <p:sp>
        <p:nvSpPr>
          <p:cNvPr id="7" name="CuadroTexto 6"/>
          <p:cNvSpPr txBox="1"/>
          <p:nvPr/>
        </p:nvSpPr>
        <p:spPr>
          <a:xfrm>
            <a:off x="1691680" y="5733256"/>
            <a:ext cx="1656184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i="0" dirty="0" err="1" smtClean="0">
                <a:solidFill>
                  <a:srgbClr val="FF9900"/>
                </a:solidFill>
              </a:rPr>
              <a:t>Sydney</a:t>
            </a:r>
            <a:r>
              <a:rPr lang="es-ES" sz="2800" i="0" dirty="0" smtClean="0">
                <a:solidFill>
                  <a:srgbClr val="FF9900"/>
                </a:solidFill>
              </a:rPr>
              <a:t> Harris</a:t>
            </a:r>
            <a:endParaRPr lang="es-ES" sz="2000" i="0" dirty="0">
              <a:solidFill>
                <a:srgbClr val="FF990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16024" y="404664"/>
            <a:ext cx="4572000" cy="65659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4400" i="0" dirty="0">
                <a:solidFill>
                  <a:srgbClr val="FF9900"/>
                </a:solidFill>
              </a:rPr>
              <a:t>¿Química?</a:t>
            </a:r>
          </a:p>
        </p:txBody>
      </p:sp>
    </p:spTree>
    <p:extLst>
      <p:ext uri="{BB962C8B-B14F-4D97-AF65-F5344CB8AC3E}">
        <p14:creationId xmlns:p14="http://schemas.microsoft.com/office/powerpoint/2010/main" val="15580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pc_bond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350" y="350838"/>
            <a:ext cx="75057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1571" name="Oval 3"/>
          <p:cNvSpPr>
            <a:spLocks noChangeArrowheads="1"/>
          </p:cNvSpPr>
          <p:nvPr/>
        </p:nvSpPr>
        <p:spPr bwMode="auto">
          <a:xfrm>
            <a:off x="1547813" y="6072188"/>
            <a:ext cx="1030287" cy="287337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21572" name="Oval 4"/>
          <p:cNvSpPr>
            <a:spLocks noChangeArrowheads="1"/>
          </p:cNvSpPr>
          <p:nvPr/>
        </p:nvSpPr>
        <p:spPr bwMode="auto">
          <a:xfrm>
            <a:off x="6732588" y="5145088"/>
            <a:ext cx="1030287" cy="287337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21573" name="Oval 5"/>
          <p:cNvSpPr>
            <a:spLocks noChangeArrowheads="1"/>
          </p:cNvSpPr>
          <p:nvPr/>
        </p:nvSpPr>
        <p:spPr bwMode="auto">
          <a:xfrm>
            <a:off x="1931988" y="574675"/>
            <a:ext cx="1030287" cy="287338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4" descr="Water_stru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663" y="260350"/>
            <a:ext cx="8388350" cy="629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ChangeArrowheads="1"/>
          </p:cNvSpPr>
          <p:nvPr/>
        </p:nvSpPr>
        <p:spPr bwMode="auto">
          <a:xfrm>
            <a:off x="611188" y="404813"/>
            <a:ext cx="7921625" cy="60483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79874" name="Picture 3" descr="[Water, showing tetrahedrally positioned lone pair electrons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513" y="1289050"/>
            <a:ext cx="4170362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Rectangle 2"/>
          <p:cNvSpPr>
            <a:spLocks noChangeArrowheads="1"/>
          </p:cNvSpPr>
          <p:nvPr/>
        </p:nvSpPr>
        <p:spPr bwMode="auto">
          <a:xfrm>
            <a:off x="611188" y="404813"/>
            <a:ext cx="7921625" cy="60483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86755" name="Rectangle 3"/>
          <p:cNvSpPr>
            <a:spLocks noChangeArrowheads="1"/>
          </p:cNvSpPr>
          <p:nvPr/>
        </p:nvSpPr>
        <p:spPr bwMode="auto">
          <a:xfrm>
            <a:off x="611188" y="404813"/>
            <a:ext cx="79216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586756" name="Picture 4" descr="molecul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2888" y="404813"/>
            <a:ext cx="5753100" cy="59769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ChangeArrowheads="1"/>
          </p:cNvSpPr>
          <p:nvPr/>
        </p:nvSpPr>
        <p:spPr bwMode="auto">
          <a:xfrm>
            <a:off x="611188" y="404813"/>
            <a:ext cx="7921625" cy="60483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88066" name="Picture 3" descr="[H2O---H-OH dimer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1916113"/>
            <a:ext cx="6553200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5972" name="Text Box 4"/>
          <p:cNvSpPr txBox="1">
            <a:spLocks noChangeArrowheads="1"/>
          </p:cNvSpPr>
          <p:nvPr/>
        </p:nvSpPr>
        <p:spPr bwMode="auto">
          <a:xfrm>
            <a:off x="3132138" y="1916113"/>
            <a:ext cx="2735262" cy="5048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s-MX" sz="1600" b="1" i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Puente de hidrógeno</a:t>
            </a:r>
            <a:endParaRPr lang="es-ES" sz="1600" b="1" i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sp>
        <p:nvSpPr>
          <p:cNvPr id="595973" name="Text Box 5"/>
          <p:cNvSpPr txBox="1">
            <a:spLocks noChangeArrowheads="1"/>
          </p:cNvSpPr>
          <p:nvPr/>
        </p:nvSpPr>
        <p:spPr bwMode="auto">
          <a:xfrm>
            <a:off x="4067175" y="4365625"/>
            <a:ext cx="2735263" cy="5048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s-MX" sz="1600" b="1" i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Pocos electrones</a:t>
            </a:r>
            <a:endParaRPr lang="es-ES" sz="1600" b="1" i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ChangeArrowheads="1"/>
          </p:cNvSpPr>
          <p:nvPr/>
        </p:nvSpPr>
        <p:spPr bwMode="auto">
          <a:xfrm>
            <a:off x="611188" y="404813"/>
            <a:ext cx="7921625" cy="60483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94210" name="Picture 3" descr="[tetrahedral H-bonded water pentamer, O-O 0.282 nm, O--O 0.282 nm,O-O-O 109.47°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981075"/>
            <a:ext cx="5576887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2116" name="Text Box 4"/>
          <p:cNvSpPr txBox="1">
            <a:spLocks noChangeArrowheads="1"/>
          </p:cNvSpPr>
          <p:nvPr/>
        </p:nvSpPr>
        <p:spPr bwMode="auto">
          <a:xfrm>
            <a:off x="6731000" y="1339850"/>
            <a:ext cx="1512888" cy="3603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s-MX" sz="1600" b="1" i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Tetrahedro</a:t>
            </a:r>
            <a:endParaRPr lang="es-ES" sz="1600" b="1" i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sp>
        <p:nvSpPr>
          <p:cNvPr id="602117" name="Line 5"/>
          <p:cNvSpPr>
            <a:spLocks noChangeShapeType="1"/>
          </p:cNvSpPr>
          <p:nvPr/>
        </p:nvSpPr>
        <p:spPr bwMode="auto">
          <a:xfrm flipH="1">
            <a:off x="6588125" y="1700213"/>
            <a:ext cx="863600" cy="649287"/>
          </a:xfrm>
          <a:prstGeom prst="line">
            <a:avLst/>
          </a:prstGeom>
          <a:noFill/>
          <a:ln w="47625">
            <a:solidFill>
              <a:srgbClr val="00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210" name="Picture 2" descr="molecules_water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01775" y="755650"/>
            <a:ext cx="6048375" cy="59864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06211" name="Text Box 3"/>
          <p:cNvSpPr txBox="1">
            <a:spLocks noChangeArrowheads="1"/>
          </p:cNvSpPr>
          <p:nvPr/>
        </p:nvSpPr>
        <p:spPr bwMode="auto">
          <a:xfrm>
            <a:off x="2687638" y="188913"/>
            <a:ext cx="37433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s-MX" sz="2800" b="1" i="0">
                <a:effectLst>
                  <a:outerShdw blurRad="38100" dist="38100" dir="2700000" algn="tl">
                    <a:srgbClr val="003B76"/>
                  </a:outerShdw>
                </a:effectLst>
                <a:cs typeface="+mn-cs"/>
              </a:rPr>
              <a:t>Agua</a:t>
            </a:r>
            <a:r>
              <a:rPr lang="es-MX" sz="2800" b="1" i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es-MX" sz="2800" b="1" i="0">
                <a:effectLst>
                  <a:outerShdw blurRad="38100" dist="38100" dir="2700000" algn="tl">
                    <a:srgbClr val="003B76"/>
                  </a:outerShdw>
                </a:effectLst>
                <a:cs typeface="+mn-cs"/>
              </a:rPr>
              <a:t>líquida</a:t>
            </a:r>
            <a:endParaRPr lang="es-ES" sz="2800" b="1" i="0">
              <a:effectLst>
                <a:outerShdw blurRad="38100" dist="38100" dir="2700000" algn="tl">
                  <a:srgbClr val="003B76"/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97" name="Group 2"/>
          <p:cNvGrpSpPr>
            <a:grpSpLocks/>
          </p:cNvGrpSpPr>
          <p:nvPr/>
        </p:nvGrpSpPr>
        <p:grpSpPr bwMode="auto">
          <a:xfrm>
            <a:off x="647700" y="981075"/>
            <a:ext cx="7740650" cy="4868863"/>
            <a:chOff x="0" y="0"/>
            <a:chExt cx="5760" cy="4320"/>
          </a:xfrm>
        </p:grpSpPr>
        <p:sp>
          <p:nvSpPr>
            <p:cNvPr id="61235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pic>
          <p:nvPicPr>
            <p:cNvPr id="106500" name="Picture 4" descr="[Hexagonal ice lattice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119"/>
            <a:stretch>
              <a:fillRect/>
            </a:stretch>
          </p:blipFill>
          <p:spPr bwMode="auto">
            <a:xfrm>
              <a:off x="431" y="119"/>
              <a:ext cx="4808" cy="4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2357" name="Text Box 5"/>
            <p:cNvSpPr txBox="1">
              <a:spLocks noChangeArrowheads="1"/>
            </p:cNvSpPr>
            <p:nvPr/>
          </p:nvSpPr>
          <p:spPr bwMode="auto">
            <a:xfrm>
              <a:off x="2018" y="1"/>
              <a:ext cx="1726" cy="1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s-ES" sz="1400" b="1" i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endParaRPr>
            </a:p>
          </p:txBody>
        </p:sp>
        <p:sp>
          <p:nvSpPr>
            <p:cNvPr id="612358" name="Text Box 6"/>
            <p:cNvSpPr txBox="1">
              <a:spLocks noChangeArrowheads="1"/>
            </p:cNvSpPr>
            <p:nvPr/>
          </p:nvSpPr>
          <p:spPr bwMode="auto">
            <a:xfrm>
              <a:off x="340" y="1299"/>
              <a:ext cx="272" cy="10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s-ES" sz="1400" b="1" i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endParaRPr>
            </a:p>
          </p:txBody>
        </p:sp>
        <p:sp>
          <p:nvSpPr>
            <p:cNvPr id="612359" name="Text Box 7"/>
            <p:cNvSpPr txBox="1">
              <a:spLocks noChangeArrowheads="1"/>
            </p:cNvSpPr>
            <p:nvPr/>
          </p:nvSpPr>
          <p:spPr bwMode="auto">
            <a:xfrm>
              <a:off x="4967" y="935"/>
              <a:ext cx="272" cy="90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s-ES" sz="1400" b="1" i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endParaRPr>
            </a:p>
          </p:txBody>
        </p:sp>
        <p:sp>
          <p:nvSpPr>
            <p:cNvPr id="612360" name="Text Box 8"/>
            <p:cNvSpPr txBox="1">
              <a:spLocks noChangeArrowheads="1"/>
            </p:cNvSpPr>
            <p:nvPr/>
          </p:nvSpPr>
          <p:spPr bwMode="auto">
            <a:xfrm>
              <a:off x="5148" y="1842"/>
              <a:ext cx="272" cy="13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s-ES" sz="1400" b="1" i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endParaRPr>
            </a:p>
          </p:txBody>
        </p:sp>
      </p:grpSp>
      <p:sp>
        <p:nvSpPr>
          <p:cNvPr id="612361" name="Text Box 9"/>
          <p:cNvSpPr txBox="1">
            <a:spLocks noChangeArrowheads="1"/>
          </p:cNvSpPr>
          <p:nvPr/>
        </p:nvSpPr>
        <p:spPr bwMode="auto">
          <a:xfrm>
            <a:off x="3349625" y="260350"/>
            <a:ext cx="23749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s-MX" sz="2800" b="1" i="0">
                <a:effectLst>
                  <a:outerShdw blurRad="38100" dist="38100" dir="2700000" algn="tl">
                    <a:srgbClr val="003B76"/>
                  </a:outerShdw>
                </a:effectLst>
                <a:cs typeface="+mn-cs"/>
              </a:rPr>
              <a:t>Hielo</a:t>
            </a:r>
            <a:endParaRPr lang="es-ES" sz="2800" b="1" i="0">
              <a:effectLst>
                <a:outerShdw blurRad="38100" dist="38100" dir="2700000" algn="tl">
                  <a:srgbClr val="003B76"/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02" name="Picture 2" descr="water_molecules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8313" y="1562100"/>
            <a:ext cx="8207375" cy="44894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403" name="Text Box 3"/>
          <p:cNvSpPr txBox="1">
            <a:spLocks noChangeArrowheads="1"/>
          </p:cNvSpPr>
          <p:nvPr/>
        </p:nvSpPr>
        <p:spPr bwMode="auto">
          <a:xfrm>
            <a:off x="755650" y="692150"/>
            <a:ext cx="29511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s-MX" sz="2800" b="1" i="0">
                <a:effectLst>
                  <a:outerShdw blurRad="38100" dist="38100" dir="2700000" algn="tl">
                    <a:srgbClr val="003B76"/>
                  </a:outerShdw>
                </a:effectLst>
                <a:cs typeface="+mn-cs"/>
              </a:rPr>
              <a:t>Agua</a:t>
            </a:r>
            <a:r>
              <a:rPr lang="es-MX" sz="2800" b="1" i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es-MX" sz="2800" b="1" i="0">
                <a:effectLst>
                  <a:outerShdw blurRad="38100" dist="38100" dir="2700000" algn="tl">
                    <a:srgbClr val="003B76"/>
                  </a:outerShdw>
                </a:effectLst>
                <a:cs typeface="+mn-cs"/>
              </a:rPr>
              <a:t>líquida</a:t>
            </a:r>
            <a:endParaRPr lang="es-ES" sz="2800" b="1" i="0">
              <a:effectLst>
                <a:outerShdw blurRad="38100" dist="38100" dir="2700000" algn="tl">
                  <a:srgbClr val="003B76"/>
                </a:outerShdw>
              </a:effectLst>
              <a:cs typeface="+mn-cs"/>
            </a:endParaRPr>
          </a:p>
        </p:txBody>
      </p:sp>
      <p:sp>
        <p:nvSpPr>
          <p:cNvPr id="614404" name="Text Box 4"/>
          <p:cNvSpPr txBox="1">
            <a:spLocks noChangeArrowheads="1"/>
          </p:cNvSpPr>
          <p:nvPr/>
        </p:nvSpPr>
        <p:spPr bwMode="auto">
          <a:xfrm>
            <a:off x="5580063" y="692150"/>
            <a:ext cx="23749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s-MX" sz="2800" b="1" i="0">
                <a:effectLst>
                  <a:outerShdw blurRad="38100" dist="38100" dir="2700000" algn="tl">
                    <a:srgbClr val="003B76"/>
                  </a:outerShdw>
                </a:effectLst>
                <a:cs typeface="+mn-cs"/>
              </a:rPr>
              <a:t>Hielo</a:t>
            </a:r>
            <a:endParaRPr lang="es-ES" sz="2800" b="1" i="0">
              <a:effectLst>
                <a:outerShdw blurRad="38100" dist="38100" dir="2700000" algn="tl">
                  <a:srgbClr val="003B76"/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ChangeArrowheads="1"/>
          </p:cNvSpPr>
          <p:nvPr/>
        </p:nvSpPr>
        <p:spPr bwMode="auto">
          <a:xfrm>
            <a:off x="0" y="0"/>
            <a:ext cx="9324975" cy="6858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91875" name="Rectangle 3"/>
          <p:cNvSpPr>
            <a:spLocks noChangeArrowheads="1"/>
          </p:cNvSpPr>
          <p:nvPr/>
        </p:nvSpPr>
        <p:spPr bwMode="auto">
          <a:xfrm>
            <a:off x="611188" y="404813"/>
            <a:ext cx="79216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110595" name="Picture 4" descr="AnCl in crystal structure and in wa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43"/>
          <a:stretch>
            <a:fillRect/>
          </a:stretch>
        </p:blipFill>
        <p:spPr bwMode="auto">
          <a:xfrm>
            <a:off x="0" y="333375"/>
            <a:ext cx="9144000" cy="52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1877" name="Text Box 5"/>
          <p:cNvSpPr txBox="1">
            <a:spLocks noChangeArrowheads="1"/>
          </p:cNvSpPr>
          <p:nvPr/>
        </p:nvSpPr>
        <p:spPr bwMode="auto">
          <a:xfrm>
            <a:off x="468313" y="404813"/>
            <a:ext cx="2735262" cy="5048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s-MX" sz="1800" b="1" i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Cristal de NaCl</a:t>
            </a:r>
            <a:endParaRPr lang="es-ES" sz="1800" b="1" i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sp>
        <p:nvSpPr>
          <p:cNvPr id="591878" name="Text Box 6"/>
          <p:cNvSpPr txBox="1">
            <a:spLocks noChangeArrowheads="1"/>
          </p:cNvSpPr>
          <p:nvPr/>
        </p:nvSpPr>
        <p:spPr bwMode="auto">
          <a:xfrm>
            <a:off x="4787900" y="403225"/>
            <a:ext cx="3024188" cy="5048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s-MX" sz="1800" b="1" i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NaCl disuelto en agua</a:t>
            </a:r>
            <a:endParaRPr lang="es-ES" sz="1800" b="1" i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sp>
        <p:nvSpPr>
          <p:cNvPr id="591879" name="Text Box 7"/>
          <p:cNvSpPr txBox="1">
            <a:spLocks noChangeArrowheads="1"/>
          </p:cNvSpPr>
          <p:nvPr/>
        </p:nvSpPr>
        <p:spPr bwMode="auto">
          <a:xfrm>
            <a:off x="684213" y="5157788"/>
            <a:ext cx="3311525" cy="15113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s-MX" sz="1800" b="1" i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s-MX" sz="1800" b="1" i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Sodio (Na)</a:t>
            </a:r>
          </a:p>
          <a:p>
            <a:pPr algn="ctr">
              <a:spcBef>
                <a:spcPct val="50000"/>
              </a:spcBef>
              <a:defRPr/>
            </a:pPr>
            <a:endParaRPr lang="es-MX" sz="1800" b="1" i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s-MX" sz="1800" b="1" i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Cloro (Cl)</a:t>
            </a:r>
            <a:endParaRPr lang="es-ES" sz="1800" b="1" i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sp>
        <p:nvSpPr>
          <p:cNvPr id="591880" name="Oval 8"/>
          <p:cNvSpPr>
            <a:spLocks noChangeArrowheads="1"/>
          </p:cNvSpPr>
          <p:nvPr/>
        </p:nvSpPr>
        <p:spPr bwMode="auto">
          <a:xfrm>
            <a:off x="827088" y="5300663"/>
            <a:ext cx="720725" cy="720725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91881" name="Oval 9"/>
          <p:cNvSpPr>
            <a:spLocks noChangeArrowheads="1"/>
          </p:cNvSpPr>
          <p:nvPr/>
        </p:nvSpPr>
        <p:spPr bwMode="auto">
          <a:xfrm>
            <a:off x="971550" y="6165850"/>
            <a:ext cx="433388" cy="433388"/>
          </a:xfrm>
          <a:prstGeom prst="ellipse">
            <a:avLst/>
          </a:prstGeom>
          <a:solidFill>
            <a:srgbClr val="66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>
            <a:off x="1044575" y="5661025"/>
            <a:ext cx="287338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91883" name="Line 11"/>
          <p:cNvSpPr>
            <a:spLocks noChangeShapeType="1"/>
          </p:cNvSpPr>
          <p:nvPr/>
        </p:nvSpPr>
        <p:spPr bwMode="auto">
          <a:xfrm>
            <a:off x="1042988" y="6381750"/>
            <a:ext cx="287337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91884" name="Line 12"/>
          <p:cNvSpPr>
            <a:spLocks noChangeShapeType="1"/>
          </p:cNvSpPr>
          <p:nvPr/>
        </p:nvSpPr>
        <p:spPr bwMode="auto">
          <a:xfrm rot="-5400000">
            <a:off x="1043781" y="6380957"/>
            <a:ext cx="287337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91885" name="Text Box 13"/>
          <p:cNvSpPr txBox="1">
            <a:spLocks noChangeArrowheads="1"/>
          </p:cNvSpPr>
          <p:nvPr/>
        </p:nvSpPr>
        <p:spPr bwMode="auto">
          <a:xfrm>
            <a:off x="0" y="4508500"/>
            <a:ext cx="611188" cy="1512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s-ES" sz="1800" b="1" i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52736"/>
            <a:ext cx="7488832" cy="5616624"/>
          </a:xfrm>
          <a:prstGeom prst="rect">
            <a:avLst/>
          </a:prstGeom>
        </p:spPr>
      </p:pic>
      <p:sp>
        <p:nvSpPr>
          <p:cNvPr id="3" name="Título 2"/>
          <p:cNvSpPr txBox="1">
            <a:spLocks/>
          </p:cNvSpPr>
          <p:nvPr/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9900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99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99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99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99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9900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9900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9900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990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ES" i="0" dirty="0" smtClean="0"/>
              <a:t>¿Química?</a:t>
            </a:r>
            <a:endParaRPr lang="es-ES" i="0" dirty="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396056" y="908720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18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4" descr="fig3 art 5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878522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 descr="solv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3325" y="0"/>
            <a:ext cx="4043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4" descr="solvatació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075" y="765175"/>
            <a:ext cx="4787900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4" descr="fig5 art 5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350" y="382588"/>
            <a:ext cx="63373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2"/>
          <p:cNvSpPr>
            <a:spLocks noChangeArrowheads="1"/>
          </p:cNvSpPr>
          <p:nvPr/>
        </p:nvSpPr>
        <p:spPr bwMode="auto">
          <a:xfrm>
            <a:off x="323850" y="1412875"/>
            <a:ext cx="8569325" cy="25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lnSpc>
                <a:spcPct val="120000"/>
              </a:lnSpc>
              <a:spcBef>
                <a:spcPct val="0"/>
              </a:spcBef>
              <a:buSzTx/>
              <a:buFontTx/>
              <a:buNone/>
              <a:defRPr/>
            </a:pPr>
            <a:r>
              <a:rPr lang="es-MX" sz="6000" b="1" i="0" dirty="0">
                <a:solidFill>
                  <a:srgbClr val="FF9900"/>
                </a:solidFill>
                <a:latin typeface="Arial" charset="0"/>
                <a:cs typeface="+mn-cs"/>
              </a:rPr>
              <a:t>La membrana </a:t>
            </a:r>
            <a:r>
              <a:rPr lang="es-MX" sz="6000" b="1" i="0" dirty="0" smtClean="0">
                <a:solidFill>
                  <a:srgbClr val="FF9900"/>
                </a:solidFill>
                <a:latin typeface="Arial" charset="0"/>
                <a:cs typeface="+mn-cs"/>
              </a:rPr>
              <a:t>celular</a:t>
            </a:r>
            <a:endParaRPr lang="es-MX" sz="6000" b="1" i="0" dirty="0">
              <a:solidFill>
                <a:srgbClr val="FF9900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4" descr="cell_stru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593725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2" descr="Escanear"/>
          <p:cNvPicPr>
            <a:picLocks noChangeAspect="1" noChangeArrowheads="1"/>
          </p:cNvPicPr>
          <p:nvPr/>
        </p:nvPicPr>
        <p:blipFill>
          <a:blip r:embed="rId3">
            <a:lum bright="-20000" contras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8175" y="146050"/>
            <a:ext cx="5111750" cy="65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 descr="endocitosis esque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557213"/>
            <a:ext cx="4454525" cy="560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2" descr="cellme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12838"/>
            <a:ext cx="9144000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4" descr="phospholip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 txBox="1">
            <a:spLocks/>
          </p:cNvSpPr>
          <p:nvPr/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9900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99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99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99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99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9900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9900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9900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990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ES" i="0" dirty="0" smtClean="0"/>
              <a:t>¿Química?</a:t>
            </a:r>
            <a:endParaRPr lang="es-ES" i="0" dirty="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396056" y="908720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208" y="3717032"/>
            <a:ext cx="2307084" cy="281715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0748" y="1268760"/>
            <a:ext cx="1871692" cy="217990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268760"/>
            <a:ext cx="6059016" cy="455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074" name="Oval 2"/>
          <p:cNvSpPr>
            <a:spLocks noChangeArrowheads="1"/>
          </p:cNvSpPr>
          <p:nvPr/>
        </p:nvSpPr>
        <p:spPr bwMode="auto">
          <a:xfrm>
            <a:off x="684213" y="1412875"/>
            <a:ext cx="1223962" cy="1223963"/>
          </a:xfrm>
          <a:prstGeom prst="ellipse">
            <a:avLst/>
          </a:prstGeom>
          <a:solidFill>
            <a:srgbClr val="0099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9075" name="Oval 3"/>
          <p:cNvSpPr>
            <a:spLocks noChangeArrowheads="1"/>
          </p:cNvSpPr>
          <p:nvPr/>
        </p:nvSpPr>
        <p:spPr bwMode="auto">
          <a:xfrm>
            <a:off x="900113" y="3284538"/>
            <a:ext cx="792162" cy="7921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9076" name="Text Box 4"/>
          <p:cNvSpPr txBox="1">
            <a:spLocks noChangeArrowheads="1"/>
          </p:cNvSpPr>
          <p:nvPr/>
        </p:nvSpPr>
        <p:spPr bwMode="auto">
          <a:xfrm>
            <a:off x="395288" y="333375"/>
            <a:ext cx="7777162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MX" sz="2800" i="0">
                <a:solidFill>
                  <a:schemeClr val="tx2"/>
                </a:solidFill>
                <a:latin typeface="Arial" charset="0"/>
                <a:cs typeface="+mn-cs"/>
              </a:rPr>
              <a:t>Electronegatividad:</a:t>
            </a:r>
            <a:endParaRPr lang="es-ES" sz="2800" i="0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899077" name="Line 5"/>
          <p:cNvSpPr>
            <a:spLocks noChangeShapeType="1"/>
          </p:cNvSpPr>
          <p:nvPr/>
        </p:nvSpPr>
        <p:spPr bwMode="auto">
          <a:xfrm>
            <a:off x="323850" y="836613"/>
            <a:ext cx="82804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9078" name="Text Box 6"/>
          <p:cNvSpPr txBox="1">
            <a:spLocks noChangeArrowheads="1"/>
          </p:cNvSpPr>
          <p:nvPr/>
        </p:nvSpPr>
        <p:spPr bwMode="auto">
          <a:xfrm>
            <a:off x="2484438" y="1628775"/>
            <a:ext cx="316865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MX" sz="2400" i="0">
                <a:solidFill>
                  <a:schemeClr val="tx2"/>
                </a:solidFill>
                <a:latin typeface="Arial" charset="0"/>
                <a:cs typeface="+mn-cs"/>
              </a:rPr>
              <a:t>Carbono: 2.55</a:t>
            </a:r>
            <a:endParaRPr lang="es-ES" sz="2400" i="0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899079" name="Text Box 7"/>
          <p:cNvSpPr txBox="1">
            <a:spLocks noChangeArrowheads="1"/>
          </p:cNvSpPr>
          <p:nvPr/>
        </p:nvSpPr>
        <p:spPr bwMode="auto">
          <a:xfrm>
            <a:off x="3419475" y="5518150"/>
            <a:ext cx="55800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MX" sz="2400" i="0">
                <a:solidFill>
                  <a:schemeClr val="tx2"/>
                </a:solidFill>
                <a:latin typeface="Arial" charset="0"/>
                <a:cs typeface="+mn-cs"/>
              </a:rPr>
              <a:t>Enlace carbono-hidrógeno</a:t>
            </a:r>
            <a:br>
              <a:rPr lang="es-MX" sz="2400" i="0">
                <a:solidFill>
                  <a:schemeClr val="tx2"/>
                </a:solidFill>
                <a:latin typeface="Arial" charset="0"/>
                <a:cs typeface="+mn-cs"/>
              </a:rPr>
            </a:br>
            <a:r>
              <a:rPr lang="es-MX" sz="2400" i="0">
                <a:solidFill>
                  <a:schemeClr val="tx2"/>
                </a:solidFill>
                <a:latin typeface="Arial" charset="0"/>
                <a:cs typeface="+mn-cs"/>
              </a:rPr>
              <a:t>Diferencia de electronegatividad: 0.35</a:t>
            </a:r>
            <a:endParaRPr lang="es-ES" sz="2400" i="0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899080" name="Text Box 8"/>
          <p:cNvSpPr txBox="1">
            <a:spLocks noChangeArrowheads="1"/>
          </p:cNvSpPr>
          <p:nvPr/>
        </p:nvSpPr>
        <p:spPr bwMode="auto">
          <a:xfrm>
            <a:off x="2557463" y="3500438"/>
            <a:ext cx="2735262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MX" sz="2400" i="0">
                <a:solidFill>
                  <a:schemeClr val="tx2"/>
                </a:solidFill>
                <a:latin typeface="Arial" charset="0"/>
                <a:cs typeface="+mn-cs"/>
              </a:rPr>
              <a:t>Hidrógeno: 2.20</a:t>
            </a:r>
            <a:endParaRPr lang="es-ES" sz="2400" i="0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grpSp>
        <p:nvGrpSpPr>
          <p:cNvPr id="139272" name="Group 9"/>
          <p:cNvGrpSpPr>
            <a:grpSpLocks/>
          </p:cNvGrpSpPr>
          <p:nvPr/>
        </p:nvGrpSpPr>
        <p:grpSpPr bwMode="auto">
          <a:xfrm>
            <a:off x="754063" y="4822825"/>
            <a:ext cx="2449512" cy="1223963"/>
            <a:chOff x="612" y="3038"/>
            <a:chExt cx="1543" cy="771"/>
          </a:xfrm>
        </p:grpSpPr>
        <p:sp>
          <p:nvSpPr>
            <p:cNvPr id="899082" name="Oval 10"/>
            <p:cNvSpPr>
              <a:spLocks noChangeArrowheads="1"/>
            </p:cNvSpPr>
            <p:nvPr/>
          </p:nvSpPr>
          <p:spPr bwMode="auto">
            <a:xfrm>
              <a:off x="1656" y="3157"/>
              <a:ext cx="499" cy="499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899083" name="Line 11"/>
            <p:cNvSpPr>
              <a:spLocks noChangeShapeType="1"/>
            </p:cNvSpPr>
            <p:nvPr/>
          </p:nvSpPr>
          <p:spPr bwMode="auto">
            <a:xfrm>
              <a:off x="1374" y="3429"/>
              <a:ext cx="282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899084" name="Oval 12"/>
            <p:cNvSpPr>
              <a:spLocks noChangeArrowheads="1"/>
            </p:cNvSpPr>
            <p:nvPr/>
          </p:nvSpPr>
          <p:spPr bwMode="auto">
            <a:xfrm>
              <a:off x="612" y="3038"/>
              <a:ext cx="771" cy="771"/>
            </a:xfrm>
            <a:prstGeom prst="ellipse">
              <a:avLst/>
            </a:prstGeom>
            <a:solidFill>
              <a:srgbClr val="0099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899085" name="Rectangle 13"/>
          <p:cNvSpPr>
            <a:spLocks noChangeArrowheads="1"/>
          </p:cNvSpPr>
          <p:nvPr/>
        </p:nvSpPr>
        <p:spPr bwMode="auto">
          <a:xfrm>
            <a:off x="1042988" y="1773238"/>
            <a:ext cx="50482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/>
            </a:pPr>
            <a:r>
              <a:rPr lang="es-MX" sz="3200" i="0">
                <a:solidFill>
                  <a:srgbClr val="000000"/>
                </a:solidFill>
                <a:latin typeface="Arial" charset="0"/>
                <a:cs typeface="+mn-cs"/>
              </a:rPr>
              <a:t>C</a:t>
            </a:r>
            <a:endParaRPr lang="es-ES" sz="3200" i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899086" name="Rectangle 14"/>
          <p:cNvSpPr>
            <a:spLocks noChangeArrowheads="1"/>
          </p:cNvSpPr>
          <p:nvPr/>
        </p:nvSpPr>
        <p:spPr bwMode="auto">
          <a:xfrm>
            <a:off x="1116013" y="5157788"/>
            <a:ext cx="50482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/>
            </a:pPr>
            <a:r>
              <a:rPr lang="es-MX" sz="3200" i="0">
                <a:solidFill>
                  <a:srgbClr val="000000"/>
                </a:solidFill>
                <a:latin typeface="Arial" charset="0"/>
                <a:cs typeface="+mn-cs"/>
              </a:rPr>
              <a:t>C</a:t>
            </a:r>
            <a:endParaRPr lang="es-ES" sz="3200" i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899087" name="Rectangle 15"/>
          <p:cNvSpPr>
            <a:spLocks noChangeArrowheads="1"/>
          </p:cNvSpPr>
          <p:nvPr/>
        </p:nvSpPr>
        <p:spPr bwMode="auto">
          <a:xfrm>
            <a:off x="2555875" y="5157788"/>
            <a:ext cx="50482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/>
            </a:pPr>
            <a:r>
              <a:rPr lang="es-MX" sz="3200" i="0">
                <a:solidFill>
                  <a:srgbClr val="000000"/>
                </a:solidFill>
                <a:latin typeface="Arial" charset="0"/>
                <a:cs typeface="+mn-cs"/>
              </a:rPr>
              <a:t>H</a:t>
            </a:r>
            <a:endParaRPr lang="es-ES" sz="3200" i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899088" name="Rectangle 16"/>
          <p:cNvSpPr>
            <a:spLocks noChangeArrowheads="1"/>
          </p:cNvSpPr>
          <p:nvPr/>
        </p:nvSpPr>
        <p:spPr bwMode="auto">
          <a:xfrm>
            <a:off x="1042988" y="3429000"/>
            <a:ext cx="50482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/>
            </a:pPr>
            <a:r>
              <a:rPr lang="es-MX" sz="3200" i="0">
                <a:solidFill>
                  <a:srgbClr val="000000"/>
                </a:solidFill>
                <a:latin typeface="Arial" charset="0"/>
                <a:cs typeface="+mn-cs"/>
              </a:rPr>
              <a:t>H</a:t>
            </a:r>
            <a:endParaRPr lang="es-ES" sz="3200" i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3839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22" name="Text Box 2"/>
          <p:cNvSpPr txBox="1">
            <a:spLocks noChangeArrowheads="1"/>
          </p:cNvSpPr>
          <p:nvPr/>
        </p:nvSpPr>
        <p:spPr bwMode="auto">
          <a:xfrm>
            <a:off x="395288" y="333375"/>
            <a:ext cx="7777162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MX" sz="2800" i="0">
                <a:solidFill>
                  <a:schemeClr val="tx2"/>
                </a:solidFill>
                <a:latin typeface="Arial" charset="0"/>
                <a:cs typeface="+mn-cs"/>
              </a:rPr>
              <a:t>Electronegatividad:</a:t>
            </a:r>
            <a:endParaRPr lang="es-ES" sz="2800" i="0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901123" name="Line 3"/>
          <p:cNvSpPr>
            <a:spLocks noChangeShapeType="1"/>
          </p:cNvSpPr>
          <p:nvPr/>
        </p:nvSpPr>
        <p:spPr bwMode="auto">
          <a:xfrm>
            <a:off x="323850" y="836613"/>
            <a:ext cx="82804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124" name="Text Box 4"/>
          <p:cNvSpPr txBox="1">
            <a:spLocks noChangeArrowheads="1"/>
          </p:cNvSpPr>
          <p:nvPr/>
        </p:nvSpPr>
        <p:spPr bwMode="auto">
          <a:xfrm>
            <a:off x="3419475" y="3357563"/>
            <a:ext cx="55800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MX" sz="2400" i="0">
                <a:solidFill>
                  <a:schemeClr val="tx2"/>
                </a:solidFill>
                <a:latin typeface="Arial" charset="0"/>
                <a:cs typeface="+mn-cs"/>
              </a:rPr>
              <a:t>Enlace carbono-hidrógeno</a:t>
            </a:r>
            <a:br>
              <a:rPr lang="es-MX" sz="2400" i="0">
                <a:solidFill>
                  <a:schemeClr val="tx2"/>
                </a:solidFill>
                <a:latin typeface="Arial" charset="0"/>
                <a:cs typeface="+mn-cs"/>
              </a:rPr>
            </a:br>
            <a:r>
              <a:rPr lang="es-MX" sz="2400" i="0">
                <a:solidFill>
                  <a:schemeClr val="tx2"/>
                </a:solidFill>
                <a:latin typeface="Arial" charset="0"/>
                <a:cs typeface="+mn-cs"/>
              </a:rPr>
              <a:t>Diferencia de electronegatividad: 0.35</a:t>
            </a:r>
            <a:endParaRPr lang="es-ES" sz="2400" i="0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grpSp>
        <p:nvGrpSpPr>
          <p:cNvPr id="141316" name="Group 5"/>
          <p:cNvGrpSpPr>
            <a:grpSpLocks/>
          </p:cNvGrpSpPr>
          <p:nvPr/>
        </p:nvGrpSpPr>
        <p:grpSpPr bwMode="auto">
          <a:xfrm>
            <a:off x="611188" y="1125538"/>
            <a:ext cx="2808287" cy="1223962"/>
            <a:chOff x="431" y="890"/>
            <a:chExt cx="1769" cy="771"/>
          </a:xfrm>
        </p:grpSpPr>
        <p:sp>
          <p:nvSpPr>
            <p:cNvPr id="901126" name="Oval 6"/>
            <p:cNvSpPr>
              <a:spLocks noChangeArrowheads="1"/>
            </p:cNvSpPr>
            <p:nvPr/>
          </p:nvSpPr>
          <p:spPr bwMode="auto">
            <a:xfrm>
              <a:off x="431" y="890"/>
              <a:ext cx="771" cy="771"/>
            </a:xfrm>
            <a:prstGeom prst="ellipse">
              <a:avLst/>
            </a:prstGeom>
            <a:solidFill>
              <a:srgbClr val="0099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01127" name="Oval 7"/>
            <p:cNvSpPr>
              <a:spLocks noChangeArrowheads="1"/>
            </p:cNvSpPr>
            <p:nvPr/>
          </p:nvSpPr>
          <p:spPr bwMode="auto">
            <a:xfrm>
              <a:off x="1429" y="890"/>
              <a:ext cx="771" cy="771"/>
            </a:xfrm>
            <a:prstGeom prst="ellipse">
              <a:avLst/>
            </a:prstGeom>
            <a:solidFill>
              <a:srgbClr val="0099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01128" name="Line 8"/>
            <p:cNvSpPr>
              <a:spLocks noChangeShapeType="1"/>
            </p:cNvSpPr>
            <p:nvPr/>
          </p:nvSpPr>
          <p:spPr bwMode="auto">
            <a:xfrm>
              <a:off x="1202" y="1253"/>
              <a:ext cx="227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901129" name="Text Box 9"/>
          <p:cNvSpPr txBox="1">
            <a:spLocks noChangeArrowheads="1"/>
          </p:cNvSpPr>
          <p:nvPr/>
        </p:nvSpPr>
        <p:spPr bwMode="auto">
          <a:xfrm>
            <a:off x="3563938" y="1412875"/>
            <a:ext cx="558006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MX" sz="2400" i="0">
                <a:solidFill>
                  <a:schemeClr val="tx2"/>
                </a:solidFill>
                <a:latin typeface="Arial" charset="0"/>
                <a:cs typeface="+mn-cs"/>
              </a:rPr>
              <a:t>Enlace carbono-carbono</a:t>
            </a:r>
            <a:br>
              <a:rPr lang="es-MX" sz="2400" i="0">
                <a:solidFill>
                  <a:schemeClr val="tx2"/>
                </a:solidFill>
                <a:latin typeface="Arial" charset="0"/>
                <a:cs typeface="+mn-cs"/>
              </a:rPr>
            </a:br>
            <a:r>
              <a:rPr lang="es-MX" sz="2400" i="0">
                <a:solidFill>
                  <a:schemeClr val="tx2"/>
                </a:solidFill>
                <a:latin typeface="Arial" charset="0"/>
                <a:cs typeface="+mn-cs"/>
              </a:rPr>
              <a:t>Diferencia de electronegatividad: 0.00</a:t>
            </a:r>
            <a:endParaRPr lang="es-ES" sz="2400" i="0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grpSp>
        <p:nvGrpSpPr>
          <p:cNvPr id="141318" name="Group 10"/>
          <p:cNvGrpSpPr>
            <a:grpSpLocks/>
          </p:cNvGrpSpPr>
          <p:nvPr/>
        </p:nvGrpSpPr>
        <p:grpSpPr bwMode="auto">
          <a:xfrm>
            <a:off x="611188" y="4941888"/>
            <a:ext cx="2736850" cy="1511300"/>
            <a:chOff x="385" y="3113"/>
            <a:chExt cx="1724" cy="952"/>
          </a:xfrm>
        </p:grpSpPr>
        <p:sp>
          <p:nvSpPr>
            <p:cNvPr id="901131" name="Oval 11"/>
            <p:cNvSpPr>
              <a:spLocks noChangeArrowheads="1"/>
            </p:cNvSpPr>
            <p:nvPr/>
          </p:nvSpPr>
          <p:spPr bwMode="auto">
            <a:xfrm>
              <a:off x="1610" y="3339"/>
              <a:ext cx="499" cy="499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01132" name="Oval 12"/>
            <p:cNvSpPr>
              <a:spLocks noChangeArrowheads="1"/>
            </p:cNvSpPr>
            <p:nvPr/>
          </p:nvSpPr>
          <p:spPr bwMode="auto">
            <a:xfrm>
              <a:off x="385" y="3113"/>
              <a:ext cx="952" cy="95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01133" name="Line 13"/>
            <p:cNvSpPr>
              <a:spLocks noChangeShapeType="1"/>
            </p:cNvSpPr>
            <p:nvPr/>
          </p:nvSpPr>
          <p:spPr bwMode="auto">
            <a:xfrm>
              <a:off x="1337" y="3611"/>
              <a:ext cx="273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901134" name="Text Box 14"/>
          <p:cNvSpPr txBox="1">
            <a:spLocks noChangeArrowheads="1"/>
          </p:cNvSpPr>
          <p:nvPr/>
        </p:nvSpPr>
        <p:spPr bwMode="auto">
          <a:xfrm>
            <a:off x="3348038" y="5516563"/>
            <a:ext cx="558006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MX" sz="2400" i="0">
                <a:solidFill>
                  <a:schemeClr val="tx2"/>
                </a:solidFill>
                <a:latin typeface="Arial" charset="0"/>
                <a:cs typeface="+mn-cs"/>
              </a:rPr>
              <a:t>Enlace oxígeno-hidrógeno</a:t>
            </a:r>
            <a:br>
              <a:rPr lang="es-MX" sz="2400" i="0">
                <a:solidFill>
                  <a:schemeClr val="tx2"/>
                </a:solidFill>
                <a:latin typeface="Arial" charset="0"/>
                <a:cs typeface="+mn-cs"/>
              </a:rPr>
            </a:br>
            <a:r>
              <a:rPr lang="es-MX" sz="2400" i="0">
                <a:solidFill>
                  <a:schemeClr val="tx2"/>
                </a:solidFill>
                <a:latin typeface="Arial" charset="0"/>
                <a:cs typeface="+mn-cs"/>
              </a:rPr>
              <a:t>Diferencia de electronegatividad: 1.24</a:t>
            </a:r>
            <a:endParaRPr lang="es-ES" sz="2400" i="0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grpSp>
        <p:nvGrpSpPr>
          <p:cNvPr id="901135" name="Group 15"/>
          <p:cNvGrpSpPr>
            <a:grpSpLocks/>
          </p:cNvGrpSpPr>
          <p:nvPr/>
        </p:nvGrpSpPr>
        <p:grpSpPr bwMode="auto">
          <a:xfrm>
            <a:off x="1979613" y="1844675"/>
            <a:ext cx="2305050" cy="996950"/>
            <a:chOff x="1247" y="1162"/>
            <a:chExt cx="1452" cy="628"/>
          </a:xfrm>
        </p:grpSpPr>
        <p:sp>
          <p:nvSpPr>
            <p:cNvPr id="901136" name="Text Box 16"/>
            <p:cNvSpPr txBox="1">
              <a:spLocks noChangeArrowheads="1"/>
            </p:cNvSpPr>
            <p:nvPr/>
          </p:nvSpPr>
          <p:spPr bwMode="auto">
            <a:xfrm>
              <a:off x="1429" y="1540"/>
              <a:ext cx="12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s-MX" sz="2000" i="0">
                  <a:solidFill>
                    <a:schemeClr val="tx2"/>
                  </a:solidFill>
                  <a:latin typeface="Arial" charset="0"/>
                  <a:cs typeface="+mn-cs"/>
                </a:rPr>
                <a:t>Enlace no polar</a:t>
              </a:r>
              <a:endParaRPr lang="es-ES" sz="2000" i="0">
                <a:solidFill>
                  <a:schemeClr val="tx2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01137" name="Oval 17"/>
            <p:cNvSpPr>
              <a:spLocks noChangeArrowheads="1"/>
            </p:cNvSpPr>
            <p:nvPr/>
          </p:nvSpPr>
          <p:spPr bwMode="auto">
            <a:xfrm>
              <a:off x="1292" y="1517"/>
              <a:ext cx="1406" cy="273"/>
            </a:xfrm>
            <a:prstGeom prst="ellips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01138" name="Line 18"/>
            <p:cNvSpPr>
              <a:spLocks noChangeShapeType="1"/>
            </p:cNvSpPr>
            <p:nvPr/>
          </p:nvSpPr>
          <p:spPr bwMode="auto">
            <a:xfrm>
              <a:off x="1247" y="1162"/>
              <a:ext cx="136" cy="408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901139" name="Group 19"/>
          <p:cNvGrpSpPr>
            <a:grpSpLocks/>
          </p:cNvGrpSpPr>
          <p:nvPr/>
        </p:nvGrpSpPr>
        <p:grpSpPr bwMode="auto">
          <a:xfrm>
            <a:off x="1979613" y="3716338"/>
            <a:ext cx="2232025" cy="923925"/>
            <a:chOff x="1247" y="2341"/>
            <a:chExt cx="1406" cy="582"/>
          </a:xfrm>
        </p:grpSpPr>
        <p:sp>
          <p:nvSpPr>
            <p:cNvPr id="901140" name="Text Box 20"/>
            <p:cNvSpPr txBox="1">
              <a:spLocks noChangeArrowheads="1"/>
            </p:cNvSpPr>
            <p:nvPr/>
          </p:nvSpPr>
          <p:spPr bwMode="auto">
            <a:xfrm>
              <a:off x="1383" y="2674"/>
              <a:ext cx="12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s-MX" sz="2000" i="0">
                  <a:solidFill>
                    <a:schemeClr val="tx2"/>
                  </a:solidFill>
                  <a:latin typeface="Arial" charset="0"/>
                  <a:cs typeface="+mn-cs"/>
                </a:rPr>
                <a:t>Enlace no polar</a:t>
              </a:r>
              <a:endParaRPr lang="es-ES" sz="2000" i="0">
                <a:solidFill>
                  <a:schemeClr val="tx2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01141" name="Oval 21"/>
            <p:cNvSpPr>
              <a:spLocks noChangeArrowheads="1"/>
            </p:cNvSpPr>
            <p:nvPr/>
          </p:nvSpPr>
          <p:spPr bwMode="auto">
            <a:xfrm>
              <a:off x="1247" y="2650"/>
              <a:ext cx="1406" cy="273"/>
            </a:xfrm>
            <a:prstGeom prst="ellips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01142" name="Line 22"/>
            <p:cNvSpPr>
              <a:spLocks noChangeShapeType="1"/>
            </p:cNvSpPr>
            <p:nvPr/>
          </p:nvSpPr>
          <p:spPr bwMode="auto">
            <a:xfrm>
              <a:off x="1292" y="2341"/>
              <a:ext cx="136" cy="363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901143" name="Group 23"/>
          <p:cNvGrpSpPr>
            <a:grpSpLocks/>
          </p:cNvGrpSpPr>
          <p:nvPr/>
        </p:nvGrpSpPr>
        <p:grpSpPr bwMode="auto">
          <a:xfrm>
            <a:off x="2268538" y="5805488"/>
            <a:ext cx="2257425" cy="936625"/>
            <a:chOff x="1429" y="3657"/>
            <a:chExt cx="1422" cy="590"/>
          </a:xfrm>
        </p:grpSpPr>
        <p:sp>
          <p:nvSpPr>
            <p:cNvPr id="901144" name="Line 24"/>
            <p:cNvSpPr>
              <a:spLocks noChangeShapeType="1"/>
            </p:cNvSpPr>
            <p:nvPr/>
          </p:nvSpPr>
          <p:spPr bwMode="auto">
            <a:xfrm>
              <a:off x="1429" y="3657"/>
              <a:ext cx="136" cy="363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01145" name="Oval 25"/>
            <p:cNvSpPr>
              <a:spLocks noChangeArrowheads="1"/>
            </p:cNvSpPr>
            <p:nvPr/>
          </p:nvSpPr>
          <p:spPr bwMode="auto">
            <a:xfrm>
              <a:off x="1429" y="3974"/>
              <a:ext cx="1406" cy="273"/>
            </a:xfrm>
            <a:prstGeom prst="ellips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01146" name="Text Box 26"/>
            <p:cNvSpPr txBox="1">
              <a:spLocks noChangeArrowheads="1"/>
            </p:cNvSpPr>
            <p:nvPr/>
          </p:nvSpPr>
          <p:spPr bwMode="auto">
            <a:xfrm>
              <a:off x="1581" y="4019"/>
              <a:ext cx="12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s-MX" sz="2000" i="0">
                  <a:solidFill>
                    <a:schemeClr val="tx2"/>
                  </a:solidFill>
                  <a:latin typeface="Arial" charset="0"/>
                  <a:cs typeface="+mn-cs"/>
                </a:rPr>
                <a:t>Enlace </a:t>
              </a:r>
              <a:r>
                <a:rPr lang="es-MX" sz="2000" b="1" i="0">
                  <a:solidFill>
                    <a:schemeClr val="tx2"/>
                  </a:solidFill>
                  <a:latin typeface="Arial" charset="0"/>
                  <a:cs typeface="+mn-cs"/>
                </a:rPr>
                <a:t>polar</a:t>
              </a:r>
              <a:endParaRPr lang="es-ES" sz="2000" b="1" i="0">
                <a:solidFill>
                  <a:schemeClr val="tx2"/>
                </a:solidFill>
                <a:latin typeface="Arial" charset="0"/>
                <a:cs typeface="+mn-cs"/>
              </a:endParaRPr>
            </a:p>
          </p:txBody>
        </p:sp>
      </p:grpSp>
      <p:grpSp>
        <p:nvGrpSpPr>
          <p:cNvPr id="141323" name="Group 31"/>
          <p:cNvGrpSpPr>
            <a:grpSpLocks/>
          </p:cNvGrpSpPr>
          <p:nvPr/>
        </p:nvGrpSpPr>
        <p:grpSpPr bwMode="auto">
          <a:xfrm>
            <a:off x="684213" y="3068638"/>
            <a:ext cx="2449512" cy="1223962"/>
            <a:chOff x="431" y="1933"/>
            <a:chExt cx="1543" cy="771"/>
          </a:xfrm>
        </p:grpSpPr>
        <p:sp>
          <p:nvSpPr>
            <p:cNvPr id="901152" name="Oval 32"/>
            <p:cNvSpPr>
              <a:spLocks noChangeArrowheads="1"/>
            </p:cNvSpPr>
            <p:nvPr/>
          </p:nvSpPr>
          <p:spPr bwMode="auto">
            <a:xfrm>
              <a:off x="1475" y="2052"/>
              <a:ext cx="499" cy="499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01153" name="Line 33"/>
            <p:cNvSpPr>
              <a:spLocks noChangeShapeType="1"/>
            </p:cNvSpPr>
            <p:nvPr/>
          </p:nvSpPr>
          <p:spPr bwMode="auto">
            <a:xfrm>
              <a:off x="1202" y="2324"/>
              <a:ext cx="272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01154" name="Oval 34"/>
            <p:cNvSpPr>
              <a:spLocks noChangeArrowheads="1"/>
            </p:cNvSpPr>
            <p:nvPr/>
          </p:nvSpPr>
          <p:spPr bwMode="auto">
            <a:xfrm>
              <a:off x="431" y="1933"/>
              <a:ext cx="771" cy="771"/>
            </a:xfrm>
            <a:prstGeom prst="ellipse">
              <a:avLst/>
            </a:prstGeom>
            <a:solidFill>
              <a:srgbClr val="009999"/>
            </a:solidFill>
            <a:ln w="9525">
              <a:solidFill>
                <a:srgbClr val="0099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901155" name="Rectangle 35"/>
          <p:cNvSpPr>
            <a:spLocks noChangeArrowheads="1"/>
          </p:cNvSpPr>
          <p:nvPr/>
        </p:nvSpPr>
        <p:spPr bwMode="auto">
          <a:xfrm>
            <a:off x="971550" y="1484313"/>
            <a:ext cx="50482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/>
            </a:pPr>
            <a:r>
              <a:rPr lang="es-MX" sz="3200" i="0">
                <a:solidFill>
                  <a:srgbClr val="000000"/>
                </a:solidFill>
                <a:latin typeface="Arial" charset="0"/>
                <a:cs typeface="+mn-cs"/>
              </a:rPr>
              <a:t>C</a:t>
            </a:r>
            <a:endParaRPr lang="es-ES" sz="3200" i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901156" name="Rectangle 36"/>
          <p:cNvSpPr>
            <a:spLocks noChangeArrowheads="1"/>
          </p:cNvSpPr>
          <p:nvPr/>
        </p:nvSpPr>
        <p:spPr bwMode="auto">
          <a:xfrm>
            <a:off x="2555875" y="1484313"/>
            <a:ext cx="50482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/>
            </a:pPr>
            <a:r>
              <a:rPr lang="es-MX" sz="3200" i="0">
                <a:solidFill>
                  <a:srgbClr val="000000"/>
                </a:solidFill>
                <a:latin typeface="Arial" charset="0"/>
                <a:cs typeface="+mn-cs"/>
              </a:rPr>
              <a:t>C</a:t>
            </a:r>
            <a:endParaRPr lang="es-ES" sz="3200" i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901157" name="Rectangle 37"/>
          <p:cNvSpPr>
            <a:spLocks noChangeArrowheads="1"/>
          </p:cNvSpPr>
          <p:nvPr/>
        </p:nvSpPr>
        <p:spPr bwMode="auto">
          <a:xfrm>
            <a:off x="1042988" y="3429000"/>
            <a:ext cx="50482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/>
            </a:pPr>
            <a:r>
              <a:rPr lang="es-MX" sz="3200" i="0">
                <a:solidFill>
                  <a:srgbClr val="000000"/>
                </a:solidFill>
                <a:latin typeface="Arial" charset="0"/>
                <a:cs typeface="+mn-cs"/>
              </a:rPr>
              <a:t>C</a:t>
            </a:r>
            <a:endParaRPr lang="es-ES" sz="3200" i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901158" name="Rectangle 38"/>
          <p:cNvSpPr>
            <a:spLocks noChangeArrowheads="1"/>
          </p:cNvSpPr>
          <p:nvPr/>
        </p:nvSpPr>
        <p:spPr bwMode="auto">
          <a:xfrm>
            <a:off x="2484438" y="3429000"/>
            <a:ext cx="50482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/>
            </a:pPr>
            <a:r>
              <a:rPr lang="es-MX" sz="3200" i="0">
                <a:solidFill>
                  <a:srgbClr val="000000"/>
                </a:solidFill>
                <a:latin typeface="Arial" charset="0"/>
                <a:cs typeface="+mn-cs"/>
              </a:rPr>
              <a:t>H</a:t>
            </a:r>
            <a:endParaRPr lang="es-ES" sz="3200" i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901159" name="Rectangle 39"/>
          <p:cNvSpPr>
            <a:spLocks noChangeArrowheads="1"/>
          </p:cNvSpPr>
          <p:nvPr/>
        </p:nvSpPr>
        <p:spPr bwMode="auto">
          <a:xfrm>
            <a:off x="2700338" y="5445125"/>
            <a:ext cx="50482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/>
            </a:pPr>
            <a:r>
              <a:rPr lang="es-MX" sz="3200" i="0">
                <a:solidFill>
                  <a:srgbClr val="000000"/>
                </a:solidFill>
                <a:latin typeface="Arial" charset="0"/>
                <a:cs typeface="+mn-cs"/>
              </a:rPr>
              <a:t>H</a:t>
            </a:r>
            <a:endParaRPr lang="es-ES" sz="3200" i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901160" name="Rectangle 40"/>
          <p:cNvSpPr>
            <a:spLocks noChangeArrowheads="1"/>
          </p:cNvSpPr>
          <p:nvPr/>
        </p:nvSpPr>
        <p:spPr bwMode="auto">
          <a:xfrm>
            <a:off x="1116013" y="5445125"/>
            <a:ext cx="50482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/>
            </a:pPr>
            <a:r>
              <a:rPr lang="es-MX" sz="3200" i="0">
                <a:latin typeface="Arial" charset="0"/>
                <a:cs typeface="+mn-cs"/>
              </a:rPr>
              <a:t>O</a:t>
            </a:r>
            <a:endParaRPr lang="es-ES" sz="3200" i="0"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5621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2" descr="phospholip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2657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794" name="Picture 2" descr="burbujas y mice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7450" y="0"/>
            <a:ext cx="2746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0" name="Picture 3" descr="jabón-detergen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404813"/>
            <a:ext cx="3070225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4" descr="micela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954088"/>
            <a:ext cx="6535737" cy="4995862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2" descr="membr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476250"/>
            <a:ext cx="6985000" cy="5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2" descr="cell membra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8125"/>
            <a:ext cx="9144000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2" descr="RAWN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12788"/>
            <a:ext cx="9144000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Rectangle 2"/>
          <p:cNvSpPr>
            <a:spLocks noChangeArrowheads="1"/>
          </p:cNvSpPr>
          <p:nvPr/>
        </p:nvSpPr>
        <p:spPr bwMode="auto">
          <a:xfrm>
            <a:off x="323850" y="1412875"/>
            <a:ext cx="8569325" cy="25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lnSpc>
                <a:spcPct val="120000"/>
              </a:lnSpc>
              <a:spcBef>
                <a:spcPct val="0"/>
              </a:spcBef>
              <a:buSzTx/>
              <a:buFontTx/>
              <a:buNone/>
              <a:defRPr/>
            </a:pPr>
            <a:r>
              <a:rPr lang="es-MX" sz="6000" b="1" i="0">
                <a:solidFill>
                  <a:srgbClr val="FF9900"/>
                </a:solidFill>
                <a:latin typeface="Arial" charset="0"/>
                <a:cs typeface="+mn-cs"/>
              </a:rPr>
              <a:t>ADN: la molécula de la herencia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074" name="Picture 2" descr="ADN ver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1970088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3075" name="Picture 3" descr="Doble Hél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688" y="333375"/>
            <a:ext cx="2174875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3076" name="Picture 4" descr="dna2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0900" y="333375"/>
            <a:ext cx="2260600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4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64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64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 txBox="1">
            <a:spLocks/>
          </p:cNvSpPr>
          <p:nvPr/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9900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99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99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99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99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9900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9900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9900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990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ES" i="0" dirty="0" smtClean="0"/>
              <a:t>¿Química?</a:t>
            </a:r>
            <a:endParaRPr lang="es-ES" i="0" dirty="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396056" y="908720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pic>
        <p:nvPicPr>
          <p:cNvPr id="8" name="Imagen 7" descr="Foto_082311_0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340768"/>
            <a:ext cx="2880320" cy="3600400"/>
          </a:xfrm>
          <a:prstGeom prst="rect">
            <a:avLst/>
          </a:prstGeom>
        </p:spPr>
      </p:pic>
      <p:pic>
        <p:nvPicPr>
          <p:cNvPr id="9" name="Imagen 8" descr="Foto_082311_0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1340767"/>
            <a:ext cx="4104456" cy="513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3" name="Picture 2" descr="Estructura ADN ver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14300"/>
            <a:ext cx="8351837" cy="677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1" name="Picture 4" descr="dna_ba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338" y="50800"/>
            <a:ext cx="3944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89" name="Picture 4" descr="Base_pai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42888"/>
            <a:ext cx="8496300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5" name="Picture 2" descr="D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9525"/>
            <a:ext cx="6911975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09" name="Picture 2" descr="Replicación simpl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2625" y="0"/>
            <a:ext cx="2573338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7" name="Picture 2" descr="Replicación si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4163" y="188913"/>
            <a:ext cx="5970587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5" name="Picture 2" descr="replicación complic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6875" y="0"/>
            <a:ext cx="5826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4339" name="Rectangle 3"/>
          <p:cNvSpPr>
            <a:spLocks noChangeArrowheads="1"/>
          </p:cNvSpPr>
          <p:nvPr/>
        </p:nvSpPr>
        <p:spPr bwMode="auto">
          <a:xfrm>
            <a:off x="1763713" y="227013"/>
            <a:ext cx="431800" cy="2447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54340" name="Rectangle 4"/>
          <p:cNvSpPr>
            <a:spLocks noChangeArrowheads="1"/>
          </p:cNvSpPr>
          <p:nvPr/>
        </p:nvSpPr>
        <p:spPr bwMode="auto">
          <a:xfrm>
            <a:off x="1763713" y="4857750"/>
            <a:ext cx="504825" cy="18716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54341" name="Rectangle 5"/>
          <p:cNvSpPr>
            <a:spLocks noChangeArrowheads="1"/>
          </p:cNvSpPr>
          <p:nvPr/>
        </p:nvSpPr>
        <p:spPr bwMode="auto">
          <a:xfrm>
            <a:off x="1763713" y="2852738"/>
            <a:ext cx="360362" cy="15843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54342" name="Rectangle 6"/>
          <p:cNvSpPr>
            <a:spLocks noChangeArrowheads="1"/>
          </p:cNvSpPr>
          <p:nvPr/>
        </p:nvSpPr>
        <p:spPr bwMode="auto">
          <a:xfrm>
            <a:off x="1763713" y="2565400"/>
            <a:ext cx="288925" cy="431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ChangeArrowheads="1"/>
          </p:cNvSpPr>
          <p:nvPr/>
        </p:nvSpPr>
        <p:spPr bwMode="auto">
          <a:xfrm>
            <a:off x="323850" y="1412875"/>
            <a:ext cx="8569325" cy="25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lnSpc>
                <a:spcPct val="120000"/>
              </a:lnSpc>
              <a:spcBef>
                <a:spcPct val="0"/>
              </a:spcBef>
              <a:buSzTx/>
              <a:buFontTx/>
              <a:buNone/>
              <a:defRPr/>
            </a:pPr>
            <a:r>
              <a:rPr lang="es-MX" sz="6000" b="1" i="0">
                <a:solidFill>
                  <a:srgbClr val="FF9900"/>
                </a:solidFill>
                <a:latin typeface="Arial" charset="0"/>
                <a:cs typeface="+mn-cs"/>
              </a:rPr>
              <a:t>Proteínas: expresión de los genes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1693863"/>
            <a:ext cx="9163050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5" name="Picture 2" descr="ahelix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16" t="1953" r="24504" b="6215"/>
          <a:stretch>
            <a:fillRect/>
          </a:stretch>
        </p:blipFill>
        <p:spPr bwMode="auto">
          <a:xfrm>
            <a:off x="3128963" y="-26988"/>
            <a:ext cx="2813050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Química: una ciencia analítica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ES" b="1" dirty="0" smtClean="0">
                <a:solidFill>
                  <a:srgbClr val="99CC00"/>
                </a:solidFill>
              </a:rPr>
              <a:t>¿De qué están hechas las cosas?</a:t>
            </a:r>
            <a:br>
              <a:rPr lang="es-ES" b="1" dirty="0" smtClean="0">
                <a:solidFill>
                  <a:srgbClr val="99CC00"/>
                </a:solidFill>
              </a:rPr>
            </a:br>
            <a:endParaRPr lang="es-ES" b="1" dirty="0" smtClean="0">
              <a:solidFill>
                <a:srgbClr val="99CC00"/>
              </a:solidFill>
            </a:endParaRPr>
          </a:p>
          <a:p>
            <a:pPr algn="ctr"/>
            <a:r>
              <a:rPr lang="es-ES" dirty="0" smtClean="0"/>
              <a:t>Análisis químico</a:t>
            </a:r>
            <a:endParaRPr lang="es-ES" dirty="0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396056" y="1340768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18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1" name="Rectangle 3"/>
          <p:cNvSpPr>
            <a:spLocks noChangeArrowheads="1"/>
          </p:cNvSpPr>
          <p:nvPr/>
        </p:nvSpPr>
        <p:spPr bwMode="auto">
          <a:xfrm>
            <a:off x="468313" y="333375"/>
            <a:ext cx="8424862" cy="60483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284674" name="Picture 2" descr="aheli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29" t="22670" r="15311" b="13190"/>
          <a:stretch>
            <a:fillRect/>
          </a:stretch>
        </p:blipFill>
        <p:spPr bwMode="auto">
          <a:xfrm>
            <a:off x="320675" y="412750"/>
            <a:ext cx="8715375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1" name="Picture 4" descr="transmembra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6" t="2112" r="1126"/>
          <a:stretch>
            <a:fillRect/>
          </a:stretch>
        </p:blipFill>
        <p:spPr bwMode="auto">
          <a:xfrm>
            <a:off x="755650" y="195263"/>
            <a:ext cx="7632700" cy="658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3" name="Rectangle 3"/>
          <p:cNvSpPr>
            <a:spLocks noChangeArrowheads="1"/>
          </p:cNvSpPr>
          <p:nvPr/>
        </p:nvSpPr>
        <p:spPr bwMode="auto">
          <a:xfrm>
            <a:off x="684213" y="981075"/>
            <a:ext cx="7850187" cy="48244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288770" name="Picture 2" descr="bshe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66" t="25822" r="12166" b="15298"/>
          <a:stretch>
            <a:fillRect/>
          </a:stretch>
        </p:blipFill>
        <p:spPr bwMode="auto">
          <a:xfrm>
            <a:off x="684213" y="1196975"/>
            <a:ext cx="7850187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7" name="Picture 2" descr="beta she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347663"/>
            <a:ext cx="7775575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09" name="Picture 2" descr="greekk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7650" y="982663"/>
            <a:ext cx="6007100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7" name="Picture 3" descr="hcc-be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217613"/>
            <a:ext cx="8642350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1" name="Picture 2" descr="Escanear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2175" y="1052513"/>
            <a:ext cx="46799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49" name="Picture 2" descr="Escanear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50" y="981075"/>
            <a:ext cx="4608513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7" name="Picture 2" descr="Escanear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50" y="1052513"/>
            <a:ext cx="482600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5" name="Picture 2" descr="Escanear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5013" y="1195388"/>
            <a:ext cx="4872037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Química: una ciencia sintética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Aft>
                <a:spcPts val="1800"/>
              </a:spcAft>
              <a:buNone/>
            </a:pPr>
            <a:r>
              <a:rPr lang="es-ES" b="1" dirty="0" smtClean="0">
                <a:solidFill>
                  <a:srgbClr val="99CC00"/>
                </a:solidFill>
              </a:rPr>
              <a:t>¿Cómo fabricar sustancias?</a:t>
            </a:r>
          </a:p>
          <a:p>
            <a:pPr algn="ctr">
              <a:spcAft>
                <a:spcPts val="1800"/>
              </a:spcAft>
            </a:pPr>
            <a:r>
              <a:rPr lang="es-ES" b="1" dirty="0" smtClean="0"/>
              <a:t>Síntesis química</a:t>
            </a:r>
          </a:p>
          <a:p>
            <a:pPr algn="ctr">
              <a:spcAft>
                <a:spcPts val="1200"/>
              </a:spcAft>
            </a:pPr>
            <a:r>
              <a:rPr lang="es-ES" dirty="0" smtClean="0"/>
              <a:t>La química es la única ciencia que crea su propio objeto de estudio</a:t>
            </a:r>
          </a:p>
          <a:p>
            <a:pPr marL="1427163" lvl="1">
              <a:spcAft>
                <a:spcPts val="1200"/>
              </a:spcAft>
            </a:pPr>
            <a:r>
              <a:rPr lang="es-ES_tradnl" dirty="0" smtClean="0"/>
              <a:t>1800: </a:t>
            </a:r>
            <a:r>
              <a:rPr lang="es-ES_tradnl" dirty="0" smtClean="0">
                <a:solidFill>
                  <a:schemeClr val="tx1"/>
                </a:solidFill>
                <a:effectLst/>
                <a:cs typeface="ＭＳ Ｐゴシック" charset="0"/>
              </a:rPr>
              <a:t>algunos cientos</a:t>
            </a:r>
            <a:endParaRPr lang="es-ES_tradnl" dirty="0" smtClean="0"/>
          </a:p>
          <a:p>
            <a:pPr marL="1427163" lvl="1"/>
            <a:r>
              <a:rPr lang="es-ES_tradnl" dirty="0" smtClean="0"/>
              <a:t>Mayo 2011: 56 millones</a:t>
            </a:r>
          </a:p>
          <a:p>
            <a:pPr marL="1427163" lvl="1"/>
            <a:r>
              <a:rPr lang="es-ES_tradnl" dirty="0" smtClean="0"/>
              <a:t>(aproximadamente</a:t>
            </a:r>
            <a:r>
              <a:rPr lang="es-ES_tradnl" baseline="0" dirty="0"/>
              <a:t> </a:t>
            </a:r>
            <a:r>
              <a:rPr lang="pt-BR" dirty="0" smtClean="0"/>
              <a:t>6 </a:t>
            </a:r>
            <a:r>
              <a:rPr lang="pt-BR" dirty="0"/>
              <a:t>mil cada </a:t>
            </a:r>
            <a:r>
              <a:rPr lang="pt-BR" dirty="0" err="1" smtClean="0"/>
              <a:t>día</a:t>
            </a:r>
            <a:r>
              <a:rPr lang="pt-BR" dirty="0" smtClean="0"/>
              <a:t>)</a:t>
            </a:r>
            <a:endParaRPr lang="es-ES" dirty="0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396056" y="1340768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55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3" name="Picture 4" descr="protein foldi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8175" y="765175"/>
            <a:ext cx="532765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&quot;peptide self-assembly mimic&quot; (PSAM) scaffol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9" y="1098848"/>
            <a:ext cx="9053465" cy="384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6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7-bladed propeller fol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191" y="0"/>
            <a:ext cx="7109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poptosome-Procaspase-9 - CARD Comple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543" y="22148"/>
            <a:ext cx="7793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7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sulin hexam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20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8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oteinase Inhibitor CI-2 from Cebada Seed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960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8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Human liver alcohol dehydrogena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86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4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Hydroperoxide resistance protein OsmC (1vla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734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5" name="Picture 2" descr="glóbulo-hemoglob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950" y="822325"/>
            <a:ext cx="7058025" cy="519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3" name="Picture 2" descr="mioglob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875" y="260350"/>
            <a:ext cx="606425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ES" b="1" dirty="0" err="1" smtClean="0"/>
              <a:t>Quimiofobia</a:t>
            </a:r>
            <a:endParaRPr lang="es-ES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4294967295"/>
          </p:nvPr>
        </p:nvSpPr>
        <p:spPr>
          <a:xfrm>
            <a:off x="518864" y="1772816"/>
            <a:ext cx="8229600" cy="4358109"/>
          </a:xfrm>
        </p:spPr>
        <p:txBody>
          <a:bodyPr/>
          <a:lstStyle/>
          <a:p>
            <a:pPr marL="0" lvl="0" indent="0" algn="ctr">
              <a:buNone/>
            </a:pPr>
            <a:r>
              <a:rPr lang="es-ES" sz="4000" dirty="0" smtClean="0"/>
              <a:t>El</a:t>
            </a:r>
            <a:r>
              <a:rPr lang="es-ES" sz="4000" baseline="0" dirty="0" smtClean="0"/>
              <a:t> prejuicio de que algo, </a:t>
            </a:r>
            <a:br>
              <a:rPr lang="es-ES" sz="4000" baseline="0" dirty="0" smtClean="0"/>
            </a:br>
            <a:r>
              <a:rPr lang="es-ES" sz="4000" baseline="0" dirty="0" smtClean="0"/>
              <a:t>sólo por ser químico, </a:t>
            </a:r>
            <a:br>
              <a:rPr lang="es-ES" sz="4000" baseline="0" dirty="0" smtClean="0"/>
            </a:br>
            <a:r>
              <a:rPr lang="es-ES" sz="4000" baseline="0" dirty="0" smtClean="0"/>
              <a:t>es “malo” o dañino.</a:t>
            </a:r>
            <a:endParaRPr lang="es-ES" sz="4000" dirty="0" smtClean="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396056" y="1268760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78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1" name="Picture 2" descr="hemoglobi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4138" y="0"/>
            <a:ext cx="6435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29" name="Picture 2" descr="mb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775" y="728663"/>
            <a:ext cx="4606925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730" name="Picture 3" descr="e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963" y="3284538"/>
            <a:ext cx="27051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7" name="Picture 4" descr="hb-anim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8875" y="1285875"/>
            <a:ext cx="4286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780" name="Picture 4" descr="prebio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-28575"/>
            <a:ext cx="7489825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9781" name="Text Box 5"/>
          <p:cNvSpPr txBox="1">
            <a:spLocks noChangeArrowheads="1"/>
          </p:cNvSpPr>
          <p:nvPr/>
        </p:nvSpPr>
        <p:spPr bwMode="auto">
          <a:xfrm>
            <a:off x="2519363" y="1125538"/>
            <a:ext cx="4140200" cy="28733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16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Moléculas orgánicas del espacio</a:t>
            </a:r>
            <a:endParaRPr lang="es-ES" sz="16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59782" name="Text Box 6"/>
          <p:cNvSpPr txBox="1">
            <a:spLocks noChangeArrowheads="1"/>
          </p:cNvSpPr>
          <p:nvPr/>
        </p:nvSpPr>
        <p:spPr bwMode="auto">
          <a:xfrm>
            <a:off x="2700338" y="4725988"/>
            <a:ext cx="4140200" cy="28733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16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Moléculas orgánicas sencillas</a:t>
            </a:r>
            <a:endParaRPr lang="es-ES" sz="16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59783" name="Text Box 7"/>
          <p:cNvSpPr txBox="1">
            <a:spLocks noChangeArrowheads="1"/>
          </p:cNvSpPr>
          <p:nvPr/>
        </p:nvSpPr>
        <p:spPr bwMode="auto">
          <a:xfrm>
            <a:off x="2700338" y="6526213"/>
            <a:ext cx="4140200" cy="28733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16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Moléculas inorgánicas de la Tierra</a:t>
            </a:r>
            <a:endParaRPr lang="es-ES" sz="16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59784" name="Text Box 8"/>
          <p:cNvSpPr txBox="1">
            <a:spLocks noChangeArrowheads="1"/>
          </p:cNvSpPr>
          <p:nvPr/>
        </p:nvSpPr>
        <p:spPr bwMode="auto">
          <a:xfrm>
            <a:off x="2700338" y="2852738"/>
            <a:ext cx="3816350" cy="28733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16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Moléculas orgánicas complejas</a:t>
            </a:r>
            <a:endParaRPr lang="es-ES" sz="16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879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924" name="Picture 4" descr="millerur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213" y="476250"/>
            <a:ext cx="2828925" cy="43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5940" name="Group 20"/>
          <p:cNvGrpSpPr>
            <a:grpSpLocks/>
          </p:cNvGrpSpPr>
          <p:nvPr/>
        </p:nvGrpSpPr>
        <p:grpSpPr bwMode="auto">
          <a:xfrm>
            <a:off x="3563938" y="431800"/>
            <a:ext cx="5248275" cy="6021388"/>
            <a:chOff x="2245" y="272"/>
            <a:chExt cx="3306" cy="3793"/>
          </a:xfrm>
        </p:grpSpPr>
        <p:pic>
          <p:nvPicPr>
            <p:cNvPr id="465926" name="Picture 6" descr="Urey-Miller-tex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" y="272"/>
              <a:ext cx="3306" cy="3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5927" name="Text Box 7"/>
            <p:cNvSpPr txBox="1">
              <a:spLocks noChangeArrowheads="1"/>
            </p:cNvSpPr>
            <p:nvPr/>
          </p:nvSpPr>
          <p:spPr bwMode="auto">
            <a:xfrm>
              <a:off x="2290" y="1842"/>
              <a:ext cx="907" cy="40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r>
                <a:rPr lang="ja-JP" altLang="es-MX" sz="1600" i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/>
                </a:rPr>
                <a:t>“</a:t>
              </a:r>
              <a:r>
                <a:rPr lang="es-MX" sz="1600" i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Océano primitivo</a:t>
              </a:r>
              <a:r>
                <a:rPr lang="ja-JP" altLang="es-MX" sz="1600" i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/>
                </a:rPr>
                <a:t>”</a:t>
              </a:r>
              <a:endParaRPr lang="es-ES" sz="1600" i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465928" name="Text Box 8"/>
            <p:cNvSpPr txBox="1">
              <a:spLocks noChangeArrowheads="1"/>
            </p:cNvSpPr>
            <p:nvPr/>
          </p:nvSpPr>
          <p:spPr bwMode="auto">
            <a:xfrm>
              <a:off x="3425" y="1616"/>
              <a:ext cx="861" cy="2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r>
                <a:rPr lang="ja-JP" altLang="es-MX" sz="1600" i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/>
                </a:rPr>
                <a:t>“</a:t>
              </a:r>
              <a:r>
                <a:rPr lang="es-MX" sz="1600" i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Atmósfera primitiva</a:t>
              </a:r>
              <a:r>
                <a:rPr lang="ja-JP" altLang="es-MX" sz="1600" i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/>
                </a:rPr>
                <a:t>”</a:t>
              </a:r>
              <a:endParaRPr lang="es-ES" sz="1600" i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465933" name="Text Box 13"/>
            <p:cNvSpPr txBox="1">
              <a:spLocks noChangeArrowheads="1"/>
            </p:cNvSpPr>
            <p:nvPr/>
          </p:nvSpPr>
          <p:spPr bwMode="auto">
            <a:xfrm>
              <a:off x="5012" y="1616"/>
              <a:ext cx="454" cy="3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r>
                <a:rPr lang="es-MX" sz="1600" i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Agua fría</a:t>
              </a:r>
              <a:endParaRPr lang="es-ES" sz="1600" i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465934" name="Text Box 14"/>
            <p:cNvSpPr txBox="1">
              <a:spLocks noChangeArrowheads="1"/>
            </p:cNvSpPr>
            <p:nvPr/>
          </p:nvSpPr>
          <p:spPr bwMode="auto">
            <a:xfrm>
              <a:off x="3515" y="2160"/>
              <a:ext cx="907" cy="2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r>
                <a:rPr lang="es-MX" sz="1600" i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Agua condensada</a:t>
              </a:r>
              <a:endParaRPr lang="es-ES" sz="1600" i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465935" name="Text Box 15"/>
            <p:cNvSpPr txBox="1">
              <a:spLocks noChangeArrowheads="1"/>
            </p:cNvSpPr>
            <p:nvPr/>
          </p:nvSpPr>
          <p:spPr bwMode="auto">
            <a:xfrm>
              <a:off x="3470" y="800"/>
              <a:ext cx="680" cy="3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r>
                <a:rPr lang="es-MX" sz="1600" i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Chispa eléctrica</a:t>
              </a:r>
              <a:endParaRPr lang="es-ES" sz="1600" i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465936" name="Text Box 16"/>
            <p:cNvSpPr txBox="1">
              <a:spLocks noChangeArrowheads="1"/>
            </p:cNvSpPr>
            <p:nvPr/>
          </p:nvSpPr>
          <p:spPr bwMode="auto">
            <a:xfrm>
              <a:off x="3016" y="3385"/>
              <a:ext cx="635" cy="1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r>
                <a:rPr lang="es-MX" sz="1600" i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Calor</a:t>
              </a:r>
              <a:endParaRPr lang="es-ES" sz="1600" i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465937" name="Line 17"/>
            <p:cNvSpPr>
              <a:spLocks noChangeShapeType="1"/>
            </p:cNvSpPr>
            <p:nvPr/>
          </p:nvSpPr>
          <p:spPr bwMode="auto">
            <a:xfrm>
              <a:off x="4059" y="935"/>
              <a:ext cx="182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65938" name="Text Box 18"/>
            <p:cNvSpPr txBox="1">
              <a:spLocks noChangeArrowheads="1"/>
            </p:cNvSpPr>
            <p:nvPr/>
          </p:nvSpPr>
          <p:spPr bwMode="auto">
            <a:xfrm>
              <a:off x="2290" y="3566"/>
              <a:ext cx="908" cy="31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endParaRPr lang="es-ES" sz="1600" i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465939" name="Text Box 19"/>
            <p:cNvSpPr txBox="1">
              <a:spLocks noChangeArrowheads="1"/>
            </p:cNvSpPr>
            <p:nvPr/>
          </p:nvSpPr>
          <p:spPr bwMode="auto">
            <a:xfrm>
              <a:off x="2254" y="273"/>
              <a:ext cx="908" cy="31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endParaRPr lang="es-ES" sz="1600" i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198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65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65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ES" b="1" dirty="0" err="1" smtClean="0"/>
              <a:t>Quimiofobia</a:t>
            </a:r>
            <a:endParaRPr lang="es-ES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ES" sz="3600" b="1" dirty="0" smtClean="0">
                <a:solidFill>
                  <a:srgbClr val="CCFF33"/>
                </a:solidFill>
              </a:rPr>
              <a:t>¡Venenos!</a:t>
            </a:r>
          </a:p>
          <a:p>
            <a:r>
              <a:rPr lang="es-ES" dirty="0" smtClean="0"/>
              <a:t>Pero la gran mayoría de los venenos son naturales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396056" y="1268760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2852936"/>
            <a:ext cx="2722136" cy="3672408"/>
          </a:xfrm>
          <a:prstGeom prst="rect">
            <a:avLst/>
          </a:prstGeom>
        </p:spPr>
      </p:pic>
      <p:grpSp>
        <p:nvGrpSpPr>
          <p:cNvPr id="6" name="Agrupar 5"/>
          <p:cNvGrpSpPr/>
          <p:nvPr/>
        </p:nvGrpSpPr>
        <p:grpSpPr>
          <a:xfrm>
            <a:off x="809709" y="3284984"/>
            <a:ext cx="3618275" cy="3456384"/>
            <a:chOff x="1960820" y="476672"/>
            <a:chExt cx="3835316" cy="4320480"/>
          </a:xfrm>
        </p:grpSpPr>
        <p:sp>
          <p:nvSpPr>
            <p:cNvPr id="7" name="Rectángulo 6"/>
            <p:cNvSpPr/>
            <p:nvPr/>
          </p:nvSpPr>
          <p:spPr bwMode="auto">
            <a:xfrm>
              <a:off x="2195736" y="476672"/>
              <a:ext cx="3600400" cy="432048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60000"/>
                <a:buFont typeface="Arial" charset="0"/>
                <a:buNone/>
                <a:tabLst/>
              </a:pPr>
              <a:endParaRPr kumimoji="0" lang="es-ES" sz="8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ＭＳ Ｐゴシック" charset="0"/>
              </a:endParaRP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60820" y="476672"/>
              <a:ext cx="3544183" cy="4279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979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99" y="548680"/>
            <a:ext cx="5400601" cy="404523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71600" y="4653136"/>
            <a:ext cx="532859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CC66"/>
                </a:solidFill>
              </a:rPr>
              <a:t>Amanita muscaria</a:t>
            </a:r>
            <a:endParaRPr lang="es-ES" sz="3200" dirty="0">
              <a:solidFill>
                <a:srgbClr val="FFC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68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ES" b="1" dirty="0" err="1" smtClean="0"/>
              <a:t>Quimiofobia</a:t>
            </a:r>
            <a:endParaRPr lang="es-ES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ES" sz="3600" b="1" dirty="0" smtClean="0">
                <a:solidFill>
                  <a:srgbClr val="CCFF33"/>
                </a:solidFill>
              </a:rPr>
              <a:t>¡Venenos!</a:t>
            </a:r>
          </a:p>
          <a:p>
            <a:r>
              <a:rPr lang="es-ES" dirty="0" smtClean="0"/>
              <a:t>Pero la gran mayoría de los venenos son naturales</a:t>
            </a:r>
          </a:p>
          <a:p>
            <a:pPr lvl="1"/>
            <a:r>
              <a:rPr lang="es-ES" dirty="0" smtClean="0"/>
              <a:t>Botulismo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396056" y="1268760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2852936"/>
            <a:ext cx="2722136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5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39825"/>
          </a:xfrm>
        </p:spPr>
        <p:txBody>
          <a:bodyPr/>
          <a:lstStyle/>
          <a:p>
            <a:r>
              <a:rPr lang="es-ES" dirty="0" smtClean="0"/>
              <a:t>Botulismo:</a:t>
            </a:r>
            <a:endParaRPr lang="es-ES" dirty="0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457200" y="1035571"/>
            <a:ext cx="8229600" cy="4530725"/>
          </a:xfrm>
        </p:spPr>
        <p:txBody>
          <a:bodyPr/>
          <a:lstStyle/>
          <a:p>
            <a:r>
              <a:rPr lang="es-ES" dirty="0" smtClean="0"/>
              <a:t>Intoxicación alimentaria</a:t>
            </a:r>
          </a:p>
          <a:p>
            <a:pPr lvl="1"/>
            <a:r>
              <a:rPr lang="es-ES" dirty="0" smtClean="0"/>
              <a:t>Causada por la bacteria </a:t>
            </a:r>
            <a:r>
              <a:rPr lang="es-ES" i="1" dirty="0" err="1" smtClean="0">
                <a:solidFill>
                  <a:srgbClr val="CCFFCC"/>
                </a:solidFill>
              </a:rPr>
              <a:t>Clostridium</a:t>
            </a:r>
            <a:r>
              <a:rPr lang="es-ES" i="1" dirty="0" smtClean="0">
                <a:solidFill>
                  <a:srgbClr val="CCFFCC"/>
                </a:solidFill>
              </a:rPr>
              <a:t> </a:t>
            </a:r>
            <a:r>
              <a:rPr lang="es-ES" i="1" dirty="0" err="1" smtClean="0">
                <a:solidFill>
                  <a:srgbClr val="CCFFCC"/>
                </a:solidFill>
              </a:rPr>
              <a:t>botulinum</a:t>
            </a:r>
            <a:endParaRPr lang="es-ES" i="1" dirty="0" smtClean="0">
              <a:solidFill>
                <a:srgbClr val="CCFFCC"/>
              </a:solidFill>
            </a:endParaRPr>
          </a:p>
          <a:p>
            <a:pPr lvl="1"/>
            <a:r>
              <a:rPr lang="es-ES" dirty="0" smtClean="0"/>
              <a:t>Requiere condiciones </a:t>
            </a:r>
            <a:r>
              <a:rPr lang="es-ES" dirty="0" err="1" smtClean="0"/>
              <a:t>anaerobicas</a:t>
            </a:r>
            <a:r>
              <a:rPr lang="es-ES" dirty="0" smtClean="0"/>
              <a:t> (p. ej. </a:t>
            </a:r>
            <a:r>
              <a:rPr lang="es-ES" dirty="0" smtClean="0">
                <a:solidFill>
                  <a:srgbClr val="CCFFCC"/>
                </a:solidFill>
              </a:rPr>
              <a:t>latas</a:t>
            </a:r>
            <a:r>
              <a:rPr lang="es-ES" dirty="0" smtClean="0"/>
              <a:t>)</a:t>
            </a:r>
          </a:p>
          <a:p>
            <a:r>
              <a:rPr lang="es-ES" dirty="0" err="1" smtClean="0"/>
              <a:t>Botulina</a:t>
            </a:r>
            <a:r>
              <a:rPr lang="es-ES" dirty="0" smtClean="0"/>
              <a:t> (toxina botulínica):Es la toxina más potente conocida</a:t>
            </a:r>
          </a:p>
          <a:p>
            <a:pPr lvl="1"/>
            <a:r>
              <a:rPr lang="es-ES" dirty="0" smtClean="0"/>
              <a:t>Dosis letal media:</a:t>
            </a:r>
            <a:r>
              <a:rPr lang="es-ES" dirty="0">
                <a:solidFill>
                  <a:srgbClr val="FFCC66"/>
                </a:solidFill>
              </a:rPr>
              <a:t>1.3–2.1 </a:t>
            </a:r>
            <a:r>
              <a:rPr lang="es-ES" dirty="0" err="1">
                <a:solidFill>
                  <a:srgbClr val="FFCC66"/>
                </a:solidFill>
              </a:rPr>
              <a:t>ng</a:t>
            </a:r>
            <a:r>
              <a:rPr lang="es-ES" dirty="0">
                <a:solidFill>
                  <a:srgbClr val="FFCC66"/>
                </a:solidFill>
              </a:rPr>
              <a:t>/</a:t>
            </a:r>
            <a:r>
              <a:rPr lang="es-ES" dirty="0" smtClean="0">
                <a:solidFill>
                  <a:srgbClr val="FFCC66"/>
                </a:solidFill>
              </a:rPr>
              <a:t>kg</a:t>
            </a:r>
            <a:br>
              <a:rPr lang="es-ES" dirty="0" smtClean="0">
                <a:solidFill>
                  <a:srgbClr val="FFCC66"/>
                </a:solidFill>
              </a:rPr>
            </a:br>
            <a:r>
              <a:rPr lang="es-ES" sz="2400" dirty="0" smtClean="0"/>
              <a:t>(</a:t>
            </a:r>
            <a:r>
              <a:rPr lang="es-ES" sz="2400" dirty="0" err="1" smtClean="0"/>
              <a:t>Nanogramos</a:t>
            </a:r>
            <a:r>
              <a:rPr lang="es-ES" sz="2400" dirty="0" smtClean="0"/>
              <a:t>: milmillonésimas de gramo)</a:t>
            </a:r>
          </a:p>
          <a:p>
            <a:pPr marL="457200" lvl="1" indent="0" algn="ctr">
              <a:buNone/>
            </a:pPr>
            <a:r>
              <a:rPr lang="es-ES" sz="1400" dirty="0" smtClean="0">
                <a:solidFill>
                  <a:srgbClr val="FFCC66"/>
                </a:solidFill>
              </a:rPr>
              <a:t/>
            </a:r>
            <a:br>
              <a:rPr lang="es-ES" sz="1400" dirty="0" smtClean="0">
                <a:solidFill>
                  <a:srgbClr val="FFCC66"/>
                </a:solidFill>
              </a:rPr>
            </a:br>
            <a:r>
              <a:rPr lang="es-ES" b="1" dirty="0" smtClean="0">
                <a:solidFill>
                  <a:srgbClr val="FFCC66"/>
                </a:solidFill>
              </a:rPr>
              <a:t>Persona 80 kg = 120 </a:t>
            </a:r>
            <a:r>
              <a:rPr lang="es-ES" b="1" dirty="0" err="1" smtClean="0">
                <a:solidFill>
                  <a:srgbClr val="FFCC66"/>
                </a:solidFill>
              </a:rPr>
              <a:t>ng</a:t>
            </a:r>
            <a:endParaRPr lang="es-ES" b="1" dirty="0">
              <a:solidFill>
                <a:srgbClr val="FFCC66"/>
              </a:solidFill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396056" y="891555"/>
            <a:ext cx="82804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48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28935"/>
            <a:ext cx="8229600" cy="1139825"/>
          </a:xfrm>
        </p:spPr>
        <p:txBody>
          <a:bodyPr/>
          <a:lstStyle/>
          <a:p>
            <a:r>
              <a:rPr lang="es-ES" dirty="0" smtClean="0"/>
              <a:t>Curva dosis-respuesta: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59" y="1268760"/>
            <a:ext cx="8309382" cy="524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5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lobo">
  <a:themeElements>
    <a:clrScheme name="Globo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o">
      <a:majorFont>
        <a:latin typeface="Arial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Pct val="60000"/>
          <a:buFont typeface="Arial" charset="0"/>
          <a:buNone/>
          <a:tabLst/>
          <a:defRPr kumimoji="0" lang="es-MX" sz="8000" b="0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Pct val="60000"/>
          <a:buFont typeface="Arial" charset="0"/>
          <a:buNone/>
          <a:tabLst/>
          <a:defRPr kumimoji="0" lang="es-MX" sz="8000" b="0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charset="0"/>
            <a:ea typeface="ＭＳ Ｐゴシック" charset="0"/>
          </a:defRPr>
        </a:defPPr>
      </a:lstStyle>
    </a:lnDef>
  </a:objectDefaults>
  <a:extraClrSchemeLst>
    <a:extraClrScheme>
      <a:clrScheme name="Globo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5867</TotalTime>
  <Words>814</Words>
  <Application>Microsoft Macintosh PowerPoint</Application>
  <PresentationFormat>Presentación en pantalla (4:3)</PresentationFormat>
  <Paragraphs>271</Paragraphs>
  <Slides>132</Slides>
  <Notes>93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132</vt:i4>
      </vt:variant>
    </vt:vector>
  </HeadingPairs>
  <TitlesOfParts>
    <vt:vector size="133" baseType="lpstr">
      <vt:lpstr>Globo</vt:lpstr>
      <vt:lpstr>La química  no es como la pintan</vt:lpstr>
      <vt:lpstr>¿Quién soy?</vt:lpstr>
      <vt:lpstr>Presentación de PowerPoint</vt:lpstr>
      <vt:lpstr>Presentación de PowerPoint</vt:lpstr>
      <vt:lpstr>Presentación de PowerPoint</vt:lpstr>
      <vt:lpstr>Presentación de PowerPoint</vt:lpstr>
      <vt:lpstr>Química: una ciencia analítica</vt:lpstr>
      <vt:lpstr>Química: una ciencia sintética</vt:lpstr>
      <vt:lpstr>Quimiofobia</vt:lpstr>
      <vt:lpstr>Quimiofobia:</vt:lpstr>
      <vt:lpstr>Quimiofobia</vt:lpstr>
      <vt:lpstr>Quimiofobia</vt:lpstr>
      <vt:lpstr>Presentación de PowerPoint</vt:lpstr>
      <vt:lpstr>Presentación de PowerPoint</vt:lpstr>
      <vt:lpstr>Presentación de PowerPoint</vt:lpstr>
      <vt:lpstr>Presentación de PowerPoint</vt:lpstr>
      <vt:lpstr>¡Dicotomía!</vt:lpstr>
      <vt:lpstr>Presentación de PowerPoint</vt:lpstr>
      <vt:lpstr>Presentación de PowerPoint</vt:lpstr>
      <vt:lpstr>¡Química orgánica!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Tabla periódica de los elementos</vt:lpstr>
      <vt:lpstr>Bioelementos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Quimiofobia</vt:lpstr>
      <vt:lpstr>Presentación de PowerPoint</vt:lpstr>
      <vt:lpstr>Quimiofobia</vt:lpstr>
      <vt:lpstr>Botulismo:</vt:lpstr>
      <vt:lpstr>Curva dosis-respuesta:</vt:lpstr>
      <vt:lpstr>Botulismo:</vt:lpstr>
      <vt:lpstr>Quimiofobia</vt:lpstr>
      <vt:lpstr>Presentación de PowerPoint</vt:lpstr>
      <vt:lpstr>Presentación de PowerPoint</vt:lpstr>
      <vt:lpstr>Presentación de PowerPoint</vt:lpstr>
      <vt:lpstr>Presentación de PowerPoint</vt:lpstr>
      <vt:lpstr>Quimiofobia</vt:lpstr>
      <vt:lpstr>La dosis hace el veneno</vt:lpstr>
      <vt:lpstr>El lado oscuro de la química:</vt:lpstr>
      <vt:lpstr>Presentación de PowerPoint</vt:lpstr>
      <vt:lpstr>Seudociencia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Martín Bonfil Olivera</vt:lpstr>
    </vt:vector>
  </TitlesOfParts>
  <Company>Universum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Mito y realidad  en la ciencia</dc:title>
  <dc:creator>Universidad  Nacional Autòno</dc:creator>
  <cp:lastModifiedBy>Martín Bonfil</cp:lastModifiedBy>
  <cp:revision>481</cp:revision>
  <dcterms:created xsi:type="dcterms:W3CDTF">2004-03-30T02:16:48Z</dcterms:created>
  <dcterms:modified xsi:type="dcterms:W3CDTF">2017-11-04T20:11:07Z</dcterms:modified>
</cp:coreProperties>
</file>