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8"/>
  </p:notesMasterIdLst>
  <p:sldIdLst>
    <p:sldId id="261" r:id="rId2"/>
    <p:sldId id="348" r:id="rId3"/>
    <p:sldId id="323" r:id="rId4"/>
    <p:sldId id="322" r:id="rId5"/>
    <p:sldId id="327" r:id="rId6"/>
    <p:sldId id="324" r:id="rId7"/>
    <p:sldId id="301" r:id="rId8"/>
    <p:sldId id="330" r:id="rId9"/>
    <p:sldId id="331" r:id="rId10"/>
    <p:sldId id="329" r:id="rId11"/>
    <p:sldId id="303" r:id="rId12"/>
    <p:sldId id="305" r:id="rId13"/>
    <p:sldId id="335" r:id="rId14"/>
    <p:sldId id="333" r:id="rId15"/>
    <p:sldId id="302" r:id="rId16"/>
    <p:sldId id="336" r:id="rId17"/>
    <p:sldId id="320" r:id="rId18"/>
    <p:sldId id="325" r:id="rId19"/>
    <p:sldId id="314" r:id="rId20"/>
    <p:sldId id="283" r:id="rId21"/>
    <p:sldId id="284" r:id="rId22"/>
    <p:sldId id="337" r:id="rId23"/>
    <p:sldId id="285" r:id="rId24"/>
    <p:sldId id="338" r:id="rId25"/>
    <p:sldId id="288" r:id="rId26"/>
    <p:sldId id="286" r:id="rId27"/>
    <p:sldId id="289" r:id="rId28"/>
    <p:sldId id="321" r:id="rId29"/>
    <p:sldId id="264" r:id="rId30"/>
    <p:sldId id="267" r:id="rId31"/>
    <p:sldId id="265" r:id="rId32"/>
    <p:sldId id="297" r:id="rId33"/>
    <p:sldId id="258" r:id="rId34"/>
    <p:sldId id="268" r:id="rId35"/>
    <p:sldId id="269" r:id="rId36"/>
    <p:sldId id="259" r:id="rId37"/>
    <p:sldId id="260" r:id="rId38"/>
    <p:sldId id="270" r:id="rId39"/>
    <p:sldId id="355" r:id="rId40"/>
    <p:sldId id="272" r:id="rId41"/>
    <p:sldId id="363" r:id="rId42"/>
    <p:sldId id="271" r:id="rId43"/>
    <p:sldId id="356" r:id="rId44"/>
    <p:sldId id="357" r:id="rId45"/>
    <p:sldId id="274" r:id="rId46"/>
    <p:sldId id="275" r:id="rId47"/>
    <p:sldId id="298" r:id="rId48"/>
    <p:sldId id="316" r:id="rId49"/>
    <p:sldId id="364" r:id="rId50"/>
    <p:sldId id="343" r:id="rId51"/>
    <p:sldId id="315" r:id="rId52"/>
    <p:sldId id="317" r:id="rId53"/>
    <p:sldId id="318" r:id="rId54"/>
    <p:sldId id="307" r:id="rId55"/>
    <p:sldId id="309" r:id="rId56"/>
    <p:sldId id="296" r:id="rId57"/>
    <p:sldId id="295" r:id="rId58"/>
    <p:sldId id="346" r:id="rId59"/>
    <p:sldId id="345" r:id="rId60"/>
    <p:sldId id="341" r:id="rId61"/>
    <p:sldId id="342" r:id="rId62"/>
    <p:sldId id="358" r:id="rId63"/>
    <p:sldId id="360" r:id="rId64"/>
    <p:sldId id="292" r:id="rId65"/>
    <p:sldId id="362" r:id="rId66"/>
    <p:sldId id="344" r:id="rId67"/>
    <p:sldId id="310" r:id="rId68"/>
    <p:sldId id="349" r:id="rId69"/>
    <p:sldId id="350" r:id="rId70"/>
    <p:sldId id="294" r:id="rId71"/>
    <p:sldId id="351" r:id="rId72"/>
    <p:sldId id="361" r:id="rId73"/>
    <p:sldId id="279" r:id="rId74"/>
    <p:sldId id="352" r:id="rId75"/>
    <p:sldId id="353" r:id="rId76"/>
    <p:sldId id="354" r:id="rId77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CC"/>
    <a:srgbClr val="FF3399"/>
    <a:srgbClr val="FF00FF"/>
    <a:srgbClr val="0000FF"/>
    <a:srgbClr val="009900"/>
    <a:srgbClr val="00CC00"/>
    <a:srgbClr val="33CC33"/>
    <a:srgbClr val="CC00FF"/>
    <a:srgbClr val="FFFF66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27" autoAdjust="0"/>
    <p:restoredTop sz="94618" autoAdjust="0"/>
  </p:normalViewPr>
  <p:slideViewPr>
    <p:cSldViewPr snapToGrid="0">
      <p:cViewPr varScale="1">
        <p:scale>
          <a:sx n="81" d="100"/>
          <a:sy n="81" d="100"/>
        </p:scale>
        <p:origin x="826" y="6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0C6FC3-C0C9-49FF-8D84-D4EFB10D75A6}" type="datetimeFigureOut">
              <a:rPr lang="es-MX" smtClean="0"/>
              <a:t>25/11/2017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3BF49D-7358-4988-A080-3846244B327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64812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BF49D-7358-4988-A080-3846244B3273}" type="slidenum">
              <a:rPr lang="es-MX" smtClean="0"/>
              <a:t>39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7712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BF49D-7358-4988-A080-3846244B3273}" type="slidenum">
              <a:rPr lang="es-MX" smtClean="0"/>
              <a:t>44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302036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BF49D-7358-4988-A080-3846244B3273}" type="slidenum">
              <a:rPr lang="es-MX" smtClean="0"/>
              <a:t>47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12376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0166F5-C189-4848-AB85-50E7A9694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937EED2-AEE9-4691-964D-C33D024048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61E6959-43C8-4879-8CC8-AE075E132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5D34-CF34-401C-A49B-4B77FF2F2A26}" type="datetime1">
              <a:rPr lang="es-MX" smtClean="0"/>
              <a:t>25/11/2017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8DFA631-B908-44CC-8059-9737A9398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Laura Gasque. Noviembre 2017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E8437A1-6747-4932-B143-09DD6D2D6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526E8-AE35-4B52-ACF2-25F1F95E5D5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23781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172C22-4898-4B70-B652-22012ACE2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16E3AFC-CFC9-4C26-AC5A-68CE10F53B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2F6973-BD4E-4B36-8280-E6E2FBC1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D3CDF-5B16-4A2B-AF8F-CABFCA67BA63}" type="datetime1">
              <a:rPr lang="es-MX" smtClean="0"/>
              <a:t>25/11/2017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F72E367-E091-4289-B3F1-9FA267285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Laura Gasque. Noviembre 2017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F6FF186-220E-432E-8652-44954E68F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526E8-AE35-4B52-ACF2-25F1F95E5D5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40041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D205E37-CFDD-49E2-AF32-591532AF70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F3DC16C-E02B-4731-8072-DEE1165E7A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0249726-C1CC-43FB-80BF-4A9387F4A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7344B-092F-417B-81D5-F9B463960678}" type="datetime1">
              <a:rPr lang="es-MX" smtClean="0"/>
              <a:t>25/11/2017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C8F8161-15BB-4BC2-8570-718EA556D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Laura Gasque. Noviembre 2017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16D533-6D1B-4683-8F44-C526AAA3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526E8-AE35-4B52-ACF2-25F1F95E5D5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208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6EAB02-228D-40C2-B784-66374D6BA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B5BB0B0-8E22-45C6-B8C7-B1C771AAEB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3A296D4-D7A7-4487-8883-3469A2CC7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7C884-25A4-4A67-8105-AEE75E65F6A8}" type="datetime1">
              <a:rPr lang="es-MX" smtClean="0"/>
              <a:t>25/11/2017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6408EFC-CE9C-4F8F-A777-EBBD52ED0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Laura Gasque. Noviembre 2017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698EA19-7560-45A1-A3F2-6C6D5C122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526E8-AE35-4B52-ACF2-25F1F95E5D5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05119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3D8AFC-1278-4D35-AB08-8B8BE142F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F184CE-DD0A-44CE-9381-D5EC3E267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2405CD9-9D29-4E6A-B250-2EFA7C10F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E1BD7-275F-4947-8C2C-6C3DB42EBDF2}" type="datetime1">
              <a:rPr lang="es-MX" smtClean="0"/>
              <a:t>25/11/2017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930252E-229A-4C45-AD5F-1F969DEC0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Laura Gasque. Noviembre 2017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F71493C-EFAF-4FE2-BD43-F5D1309A5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526E8-AE35-4B52-ACF2-25F1F95E5D5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43134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20236F-CDFF-48B6-9E8D-E7799B5F1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6885D27-603E-42D1-88EE-3393FFE605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A2C2622-A4D6-432C-A9E0-DD0E472653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7F4AB2C-F1CA-4BBD-B472-0714320D0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4A567-B22D-4241-AF3F-BC9E7D293249}" type="datetime1">
              <a:rPr lang="es-MX" smtClean="0"/>
              <a:t>25/11/2017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3BF7C01-B0DF-4299-BD8B-40885C910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Laura Gasque. Noviembre 2017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6962ADE-8F1E-4B7A-80D3-C24601791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526E8-AE35-4B52-ACF2-25F1F95E5D5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2352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5086F1-9DD4-4E13-A7A3-91F3379A0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A6ED0AC-A6E4-4841-8AC4-CB0A6362D0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588AC89-40FB-487D-8DAC-6CEEBB0789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18A9530-9F86-4ACA-847C-80E98D241F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E93584B-08BF-481C-88FB-34E4AD3857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2EA6DE4-8CEE-4708-AF2D-A0E421E36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76C34-B141-4818-B86C-96F390DFCB77}" type="datetime1">
              <a:rPr lang="es-MX" smtClean="0"/>
              <a:t>25/11/2017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6AECCB1-0F9C-406E-BEE5-317647BE0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Laura Gasque. Noviembre 2017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9854B04-C2AC-47FD-ABAF-058DA2214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526E8-AE35-4B52-ACF2-25F1F95E5D5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53825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E91037-EC2D-4511-864C-5C3375C8A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D1A624C-0DE4-4767-8378-B8DF9C582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AFCE2-9B9C-462D-B29D-F6EB027458D1}" type="datetime1">
              <a:rPr lang="es-MX" smtClean="0"/>
              <a:t>25/11/2017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1830DA6-18C9-4C14-83BF-8D23110CC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Laura Gasque. Noviembre 2017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4B487B3-EA56-4762-9F90-F93086978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526E8-AE35-4B52-ACF2-25F1F95E5D5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77060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E85DF35-9E1D-4E29-9978-D576E68C6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9CCF2-4B47-4428-8F91-4046B94123B6}" type="datetime1">
              <a:rPr lang="es-MX" smtClean="0"/>
              <a:t>25/11/2017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469831C-96B2-4C3B-AF4A-BCE3AA823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Laura Gasque. Noviembre 2017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2BC3672-B815-4753-9B58-A740DCFED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526E8-AE35-4B52-ACF2-25F1F95E5D5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3461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85A881-A970-4B2D-9135-6516BDD80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FB7C8DB-E673-46DA-B769-EFEA099375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3A29D77-BDB8-4562-BC49-EE4BAA560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D6BBBA-932F-470B-8EAD-AE29ABA52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060BE-6549-4C8E-82EA-4BFA89CAF7CB}" type="datetime1">
              <a:rPr lang="es-MX" smtClean="0"/>
              <a:t>25/11/2017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FA5252C-9E93-48CB-8062-F334699D0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Laura Gasque. Noviembre 2017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E58F6EC-B726-456A-9D9A-7AE0B6C0A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526E8-AE35-4B52-ACF2-25F1F95E5D5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14279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F22AD3-5AD0-4167-A143-3F1C4024C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2936177-BD3B-42D9-AD2B-F56274C92E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1ACDDBD-15E0-4395-8A70-B671B93A10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A9E4EFF-C390-4858-85E3-9AE7F6A45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94307-0F3A-43C8-950F-E40A429E427E}" type="datetime1">
              <a:rPr lang="es-MX" smtClean="0"/>
              <a:t>25/11/2017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A8154A4-BEB6-428D-A7CC-80651386A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Laura Gasque. Noviembre 2017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D4B1606-A751-4372-858F-366565202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526E8-AE35-4B52-ACF2-25F1F95E5D5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9202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3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1592C6F-2832-4357-A8DA-81ED6D820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8B639BB-E0F3-47D3-A11F-40F2F20B6E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B64CB3B-00E3-43A8-8CFC-04E1198661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A0B12D-1065-4427-9277-A16333C4B802}" type="datetime1">
              <a:rPr lang="es-MX" smtClean="0"/>
              <a:t>25/11/2017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2079EA4-C365-488F-A64A-64A5B83C2C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MX"/>
              <a:t>Laura Gasque. Noviembre 2017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18723D5-A295-4562-A444-6B3EC4F11F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A526E8-AE35-4B52-ACF2-25F1F95E5D5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78199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gi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Tabla 21">
            <a:extLst>
              <a:ext uri="{FF2B5EF4-FFF2-40B4-BE49-F238E27FC236}">
                <a16:creationId xmlns:a16="http://schemas.microsoft.com/office/drawing/2014/main" id="{9C1BB213-8F39-4505-B4DB-CA527CCAB6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7179446"/>
              </p:ext>
            </p:extLst>
          </p:nvPr>
        </p:nvGraphicFramePr>
        <p:xfrm>
          <a:off x="1008644" y="908403"/>
          <a:ext cx="10573290" cy="35529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7405">
                  <a:extLst>
                    <a:ext uri="{9D8B030D-6E8A-4147-A177-3AD203B41FA5}">
                      <a16:colId xmlns:a16="http://schemas.microsoft.com/office/drawing/2014/main" val="1518344609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2318742993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1860979854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3902274302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1576613909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159157608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1042312465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1719953132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311093617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287240864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262412997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2124382665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610638231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1532870926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1427060967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3499841286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2112742718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3129906862"/>
                    </a:ext>
                  </a:extLst>
                </a:gridCol>
              </a:tblGrid>
              <a:tr h="507571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H</a:t>
                      </a: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16"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He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3798670"/>
                  </a:ext>
                </a:extLst>
              </a:tr>
              <a:tr h="507571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Li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Be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 rowSpan="2" gridSpan="10"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  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B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C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N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O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 F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b="1" dirty="0">
                          <a:solidFill>
                            <a:srgbClr val="CDD9EF"/>
                          </a:solidFill>
                        </a:rPr>
                        <a:t>N</a:t>
                      </a:r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e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4019318"/>
                  </a:ext>
                </a:extLst>
              </a:tr>
              <a:tr h="507571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Na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Mg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10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Al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Si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 P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 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Cl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Ar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4990250"/>
                  </a:ext>
                </a:extLst>
              </a:tr>
              <a:tr h="507571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K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Ca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Sc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Ti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 V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 Cr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Mn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Fe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Co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Ni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Cu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Zn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Ga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Ge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As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Se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Br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Kr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6920038"/>
                  </a:ext>
                </a:extLst>
              </a:tr>
              <a:tr h="507571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Rb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Sr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Y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Zr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Nb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Mo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Tc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Ru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Rh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Pd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Ag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Cd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In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Sn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Sb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Te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 I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Xe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913440"/>
                  </a:ext>
                </a:extLst>
              </a:tr>
              <a:tr h="507571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Cs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Ba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rgbClr val="CDD9EF"/>
                        </a:solidFill>
                      </a:endParaRP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Hf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Ta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W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Re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Os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Ir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Pt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Au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Hg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Tl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Pb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Bi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Po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At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Rn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609094"/>
                  </a:ext>
                </a:extLst>
              </a:tr>
              <a:tr h="507571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Fr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Ra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736859"/>
                  </a:ext>
                </a:extLst>
              </a:tr>
            </a:tbl>
          </a:graphicData>
        </a:graphic>
      </p:graphicFrame>
      <p:graphicFrame>
        <p:nvGraphicFramePr>
          <p:cNvPr id="23" name="Tabla 22">
            <a:extLst>
              <a:ext uri="{FF2B5EF4-FFF2-40B4-BE49-F238E27FC236}">
                <a16:creationId xmlns:a16="http://schemas.microsoft.com/office/drawing/2014/main" id="{3F0EC5F4-82AB-41C7-A21A-16FA93E2F1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1089804"/>
              </p:ext>
            </p:extLst>
          </p:nvPr>
        </p:nvGraphicFramePr>
        <p:xfrm>
          <a:off x="1788607" y="4945435"/>
          <a:ext cx="9013365" cy="11740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0891">
                  <a:extLst>
                    <a:ext uri="{9D8B030D-6E8A-4147-A177-3AD203B41FA5}">
                      <a16:colId xmlns:a16="http://schemas.microsoft.com/office/drawing/2014/main" val="1880548172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1047823585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2827017939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2834040814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1464532575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3312374428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3506344944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3860876603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2246215923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1925138361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127075740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73291555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152782847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765995942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4045856797"/>
                    </a:ext>
                  </a:extLst>
                </a:gridCol>
              </a:tblGrid>
              <a:tr h="587006">
                <a:tc>
                  <a:txBody>
                    <a:bodyPr/>
                    <a:lstStyle/>
                    <a:p>
                      <a:r>
                        <a:rPr lang="es-MX" sz="2300" dirty="0"/>
                        <a:t>La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Ce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Pr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Nd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Pm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Sm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Eu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Gd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Tb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Dy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Ho 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Er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Tm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Yb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Lu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1186193"/>
                  </a:ext>
                </a:extLst>
              </a:tr>
              <a:tr h="587006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Ac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Th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Pa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U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Np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Pu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Am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Cm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Bk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Cf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Es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Fm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Md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No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Lr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3265710"/>
                  </a:ext>
                </a:extLst>
              </a:tr>
            </a:tbl>
          </a:graphicData>
        </a:graphic>
      </p:graphicFrame>
      <p:pic>
        <p:nvPicPr>
          <p:cNvPr id="24" name="Imagen 23">
            <a:extLst>
              <a:ext uri="{FF2B5EF4-FFF2-40B4-BE49-F238E27FC236}">
                <a16:creationId xmlns:a16="http://schemas.microsoft.com/office/drawing/2014/main" id="{1D9E776B-C9DC-49E5-ADCB-D76D78E1A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400545">
            <a:off x="1925934" y="1448619"/>
            <a:ext cx="6285521" cy="768163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9FD34E25-EA59-4F28-9760-081F252FE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32851">
            <a:off x="3091285" y="2619811"/>
            <a:ext cx="4401693" cy="688908"/>
          </a:xfrm>
          <a:prstGeom prst="rect">
            <a:avLst/>
          </a:prstGeom>
        </p:spPr>
      </p:pic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697CD294-743A-4A3C-AB7B-A6EE4374A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Laura Gasque. Noviembre 2017</a:t>
            </a:r>
          </a:p>
        </p:txBody>
      </p:sp>
    </p:spTree>
    <p:extLst>
      <p:ext uri="{BB962C8B-B14F-4D97-AF65-F5344CB8AC3E}">
        <p14:creationId xmlns:p14="http://schemas.microsoft.com/office/powerpoint/2010/main" val="10289510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Tabla 21">
            <a:extLst>
              <a:ext uri="{FF2B5EF4-FFF2-40B4-BE49-F238E27FC236}">
                <a16:creationId xmlns:a16="http://schemas.microsoft.com/office/drawing/2014/main" id="{9C1BB213-8F39-4505-B4DB-CA527CCAB6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0763596"/>
              </p:ext>
            </p:extLst>
          </p:nvPr>
        </p:nvGraphicFramePr>
        <p:xfrm>
          <a:off x="729453" y="678660"/>
          <a:ext cx="10573290" cy="35529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7405">
                  <a:extLst>
                    <a:ext uri="{9D8B030D-6E8A-4147-A177-3AD203B41FA5}">
                      <a16:colId xmlns:a16="http://schemas.microsoft.com/office/drawing/2014/main" val="1518344609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2318742993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1860979854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3902274302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1576613909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159157608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1042312465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1719953132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311093617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287240864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262412997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2124382665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610638231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1532870926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1427060967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3499841286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2112742718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3129906862"/>
                    </a:ext>
                  </a:extLst>
                </a:gridCol>
              </a:tblGrid>
              <a:tr h="507571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H</a:t>
                      </a: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16"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He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3798670"/>
                  </a:ext>
                </a:extLst>
              </a:tr>
              <a:tr h="507571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Li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Be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 rowSpan="2" gridSpan="10"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B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C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N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O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 F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b="1" dirty="0">
                          <a:solidFill>
                            <a:srgbClr val="CDD9EF"/>
                          </a:solidFill>
                        </a:rPr>
                        <a:t>N</a:t>
                      </a:r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e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4019318"/>
                  </a:ext>
                </a:extLst>
              </a:tr>
              <a:tr h="507571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Na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Mg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10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Al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Si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 P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 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Cl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Ar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4990250"/>
                  </a:ext>
                </a:extLst>
              </a:tr>
              <a:tr h="507571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K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Ca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Sc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Ti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 V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 Cr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Mn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Fe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Co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Ni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Cu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Zn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Ga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Ge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As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Se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Br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Kr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6920038"/>
                  </a:ext>
                </a:extLst>
              </a:tr>
              <a:tr h="507571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Rb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Sr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Y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Zr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Nb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Mo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Tc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Ru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Rh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Pd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Ag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Cd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In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Sn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Sb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Te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 I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Xe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913440"/>
                  </a:ext>
                </a:extLst>
              </a:tr>
              <a:tr h="507571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Cs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Ba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rgbClr val="CDD9EF"/>
                        </a:solidFill>
                      </a:endParaRP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Hf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Ta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W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Re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Os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 Ir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Pt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Au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Hg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Tl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Pb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Bi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Po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At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Rn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609094"/>
                  </a:ext>
                </a:extLst>
              </a:tr>
              <a:tr h="507571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Fr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Ra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736859"/>
                  </a:ext>
                </a:extLst>
              </a:tr>
            </a:tbl>
          </a:graphicData>
        </a:graphic>
      </p:graphicFrame>
      <p:graphicFrame>
        <p:nvGraphicFramePr>
          <p:cNvPr id="23" name="Tabla 22">
            <a:extLst>
              <a:ext uri="{FF2B5EF4-FFF2-40B4-BE49-F238E27FC236}">
                <a16:creationId xmlns:a16="http://schemas.microsoft.com/office/drawing/2014/main" id="{3F0EC5F4-82AB-41C7-A21A-16FA93E2F1C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788607" y="4945435"/>
          <a:ext cx="9013365" cy="11740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0891">
                  <a:extLst>
                    <a:ext uri="{9D8B030D-6E8A-4147-A177-3AD203B41FA5}">
                      <a16:colId xmlns:a16="http://schemas.microsoft.com/office/drawing/2014/main" val="1880548172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1047823585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2827017939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2834040814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1464532575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3312374428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3506344944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3860876603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2246215923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1925138361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127075740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73291555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152782847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765995942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4045856797"/>
                    </a:ext>
                  </a:extLst>
                </a:gridCol>
              </a:tblGrid>
              <a:tr h="587006">
                <a:tc>
                  <a:txBody>
                    <a:bodyPr/>
                    <a:lstStyle/>
                    <a:p>
                      <a:r>
                        <a:rPr lang="es-MX" sz="2300" dirty="0"/>
                        <a:t>La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Ce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Pr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Nd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Pm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Sm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Eu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Gd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Tb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Dy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Ho 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Er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Tm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Yb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Lu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1186193"/>
                  </a:ext>
                </a:extLst>
              </a:tr>
              <a:tr h="587006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Ac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Th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Pa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U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Np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Pu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Am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Cm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Bk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Cf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Es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Fm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Md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No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Lr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3265710"/>
                  </a:ext>
                </a:extLst>
              </a:tr>
            </a:tbl>
          </a:graphicData>
        </a:graphic>
      </p:graphicFrame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697CD294-743A-4A3C-AB7B-A6EE4374A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Laura Gasque. Noviembre 2017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E007B4B-E44B-4021-91DB-88BC09026CC4}"/>
              </a:ext>
            </a:extLst>
          </p:cNvPr>
          <p:cNvSpPr txBox="1"/>
          <p:nvPr/>
        </p:nvSpPr>
        <p:spPr>
          <a:xfrm>
            <a:off x="2244984" y="307855"/>
            <a:ext cx="51564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 metales del grupo del platino: </a:t>
            </a:r>
          </a:p>
          <a:p>
            <a:pPr algn="ctr"/>
            <a:r>
              <a:rPr lang="es-MX" sz="20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Descubierto(s) en América</a:t>
            </a:r>
          </a:p>
          <a:p>
            <a:pPr algn="ctr"/>
            <a:r>
              <a:rPr lang="es-MX" sz="20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(“Platina”)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98F69FA-BBBC-48EB-AF1E-6FD86AEFC030}"/>
              </a:ext>
            </a:extLst>
          </p:cNvPr>
          <p:cNvSpPr txBox="1"/>
          <p:nvPr/>
        </p:nvSpPr>
        <p:spPr>
          <a:xfrm>
            <a:off x="7401446" y="4265380"/>
            <a:ext cx="4044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Juntos y revueltos:</a:t>
            </a:r>
          </a:p>
          <a:p>
            <a:pPr algn="ctr"/>
            <a:r>
              <a:rPr lang="es-MX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 </a:t>
            </a:r>
            <a:r>
              <a:rPr lang="es-MX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300 años sin lograr separarlos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22C5713-D368-4EE5-9E17-D28459965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7940" y="136525"/>
            <a:ext cx="3280533" cy="2187022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CDB12D80-A038-432B-A0C5-C4BAEE59DE27}"/>
              </a:ext>
            </a:extLst>
          </p:cNvPr>
          <p:cNvSpPr txBox="1"/>
          <p:nvPr/>
        </p:nvSpPr>
        <p:spPr>
          <a:xfrm>
            <a:off x="4364610" y="1781666"/>
            <a:ext cx="2422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chemeClr val="accent1">
                    <a:lumMod val="75000"/>
                  </a:schemeClr>
                </a:solidFill>
              </a:rPr>
              <a:t>Tercer ejemplo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6F6DFB22-B792-4C56-8AA4-D93B7BC344EC}"/>
              </a:ext>
            </a:extLst>
          </p:cNvPr>
          <p:cNvSpPr/>
          <p:nvPr/>
        </p:nvSpPr>
        <p:spPr>
          <a:xfrm>
            <a:off x="4481342" y="2455158"/>
            <a:ext cx="2538919" cy="15369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24672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Tabla 21">
            <a:extLst>
              <a:ext uri="{FF2B5EF4-FFF2-40B4-BE49-F238E27FC236}">
                <a16:creationId xmlns:a16="http://schemas.microsoft.com/office/drawing/2014/main" id="{9C1BB213-8F39-4505-B4DB-CA527CCAB6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3274765"/>
              </p:ext>
            </p:extLst>
          </p:nvPr>
        </p:nvGraphicFramePr>
        <p:xfrm>
          <a:off x="729453" y="678660"/>
          <a:ext cx="10573290" cy="36672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7405">
                  <a:extLst>
                    <a:ext uri="{9D8B030D-6E8A-4147-A177-3AD203B41FA5}">
                      <a16:colId xmlns:a16="http://schemas.microsoft.com/office/drawing/2014/main" val="1518344609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2318742993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1860979854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3902274302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1576613909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159157608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1042312465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1719953132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311093617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287240864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262412997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2124382665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610638231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1532870926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1427060967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3499841286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2112742718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3129906862"/>
                    </a:ext>
                  </a:extLst>
                </a:gridCol>
              </a:tblGrid>
              <a:tr h="621820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H</a:t>
                      </a: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16"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He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3798670"/>
                  </a:ext>
                </a:extLst>
              </a:tr>
              <a:tr h="507571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Li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Be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 rowSpan="2" gridSpan="10"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B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C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N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O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 F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b="1" dirty="0">
                          <a:solidFill>
                            <a:srgbClr val="CDD9EF"/>
                          </a:solidFill>
                        </a:rPr>
                        <a:t>N</a:t>
                      </a:r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e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4019318"/>
                  </a:ext>
                </a:extLst>
              </a:tr>
              <a:tr h="507571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Na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Mg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10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Al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Si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 P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 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Cl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Ar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4990250"/>
                  </a:ext>
                </a:extLst>
              </a:tr>
              <a:tr h="507571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K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Ca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Sc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Ti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 V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 Cr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Mn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Fe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Co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Ni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Cu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Zn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Ga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Ge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</a:t>
                      </a:r>
                      <a:r>
                        <a:rPr lang="es-MX" sz="2300" b="1" dirty="0">
                          <a:solidFill>
                            <a:srgbClr val="FF0000"/>
                          </a:solidFill>
                        </a:rPr>
                        <a:t>As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Br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Kr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6920038"/>
                  </a:ext>
                </a:extLst>
              </a:tr>
              <a:tr h="507571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Rb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Sr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Y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Zr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Nb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Mo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Tc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Ru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Rh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Pd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Ag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Cd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In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Sn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Sb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 I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Xe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913440"/>
                  </a:ext>
                </a:extLst>
              </a:tr>
              <a:tr h="507571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Cs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Ba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rgbClr val="CDD9EF"/>
                        </a:solidFill>
                      </a:endParaRP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Hf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Ta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W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Re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Os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Ir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Pt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Au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Hg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Tl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Pb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Bi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Po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At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Rn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609094"/>
                  </a:ext>
                </a:extLst>
              </a:tr>
              <a:tr h="507571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Fr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Ra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736859"/>
                  </a:ext>
                </a:extLst>
              </a:tr>
            </a:tbl>
          </a:graphicData>
        </a:graphic>
      </p:graphicFrame>
      <p:graphicFrame>
        <p:nvGraphicFramePr>
          <p:cNvPr id="23" name="Tabla 22">
            <a:extLst>
              <a:ext uri="{FF2B5EF4-FFF2-40B4-BE49-F238E27FC236}">
                <a16:creationId xmlns:a16="http://schemas.microsoft.com/office/drawing/2014/main" id="{3F0EC5F4-82AB-41C7-A21A-16FA93E2F1C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788607" y="4945435"/>
          <a:ext cx="9013365" cy="11740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0891">
                  <a:extLst>
                    <a:ext uri="{9D8B030D-6E8A-4147-A177-3AD203B41FA5}">
                      <a16:colId xmlns:a16="http://schemas.microsoft.com/office/drawing/2014/main" val="1880548172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1047823585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2827017939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2834040814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1464532575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3312374428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3506344944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3860876603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2246215923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1925138361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127075740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73291555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152782847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765995942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4045856797"/>
                    </a:ext>
                  </a:extLst>
                </a:gridCol>
              </a:tblGrid>
              <a:tr h="587006">
                <a:tc>
                  <a:txBody>
                    <a:bodyPr/>
                    <a:lstStyle/>
                    <a:p>
                      <a:r>
                        <a:rPr lang="es-MX" sz="2300" dirty="0"/>
                        <a:t>La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Ce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Pr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Nd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Pm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Sm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Eu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Gd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Tb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Dy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Ho 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Er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Tm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Yb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Lu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1186193"/>
                  </a:ext>
                </a:extLst>
              </a:tr>
              <a:tr h="587006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Ac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Th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Pa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U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Np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Pu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Am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Cm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Bk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Cf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Es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Fm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Md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No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Lr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3265710"/>
                  </a:ext>
                </a:extLst>
              </a:tr>
            </a:tbl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E4B88FE4-D5BE-4F64-9C6B-EFF57F385A6E}"/>
              </a:ext>
            </a:extLst>
          </p:cNvPr>
          <p:cNvSpPr txBox="1"/>
          <p:nvPr/>
        </p:nvSpPr>
        <p:spPr>
          <a:xfrm>
            <a:off x="2326640" y="762000"/>
            <a:ext cx="4958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E3B102F3-A5B6-4375-A484-53FC6CFE55E4}"/>
              </a:ext>
            </a:extLst>
          </p:cNvPr>
          <p:cNvSpPr/>
          <p:nvPr/>
        </p:nvSpPr>
        <p:spPr>
          <a:xfrm>
            <a:off x="998631" y="284946"/>
            <a:ext cx="740124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MX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Arsénico:</a:t>
            </a:r>
            <a:r>
              <a:rPr lang="es-MX" sz="2800" b="1" dirty="0">
                <a:ln/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es-MX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el elemento inclasificable</a:t>
            </a:r>
            <a:endParaRPr lang="es-MX" sz="2800" b="1" dirty="0">
              <a:ln/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8811497-D02C-4D67-8558-F9C68A636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Laura Gasque. Noviembre 2017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66000EA-DA6F-41CD-9DDB-667ACA093680}"/>
              </a:ext>
            </a:extLst>
          </p:cNvPr>
          <p:cNvSpPr txBox="1"/>
          <p:nvPr/>
        </p:nvSpPr>
        <p:spPr>
          <a:xfrm>
            <a:off x="4579227" y="1913640"/>
            <a:ext cx="2705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chemeClr val="accent1">
                    <a:lumMod val="75000"/>
                  </a:schemeClr>
                </a:solidFill>
              </a:rPr>
              <a:t>Cuarto ejemplo</a:t>
            </a:r>
          </a:p>
        </p:txBody>
      </p:sp>
    </p:spTree>
    <p:extLst>
      <p:ext uri="{BB962C8B-B14F-4D97-AF65-F5344CB8AC3E}">
        <p14:creationId xmlns:p14="http://schemas.microsoft.com/office/powerpoint/2010/main" val="281029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C77EE0A8-E167-49BF-B98D-D2E176B72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2561"/>
            <a:ext cx="10515600" cy="884644"/>
          </a:xfrm>
        </p:spPr>
        <p:txBody>
          <a:bodyPr>
            <a:noAutofit/>
          </a:bodyPr>
          <a:lstStyle/>
          <a:p>
            <a:pPr algn="ctr"/>
            <a:r>
              <a:rPr lang="es-MX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¿Metal o no metal?</a:t>
            </a:r>
            <a:br>
              <a:rPr lang="es-MX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s-MX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9A64DD0B-36E5-412C-AC30-1D0112ACA6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8236" y="2503487"/>
            <a:ext cx="5181600" cy="4351338"/>
          </a:xfrm>
        </p:spPr>
        <p:txBody>
          <a:bodyPr/>
          <a:lstStyle/>
          <a:p>
            <a:endParaRPr lang="es-MX" dirty="0"/>
          </a:p>
          <a:p>
            <a:endParaRPr lang="es-MX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s-MX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Alótropo gris: </a:t>
            </a:r>
          </a:p>
          <a:p>
            <a:pPr lvl="1"/>
            <a:r>
              <a:rPr lang="es-MX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 metálica (como el antimonio)  </a:t>
            </a:r>
          </a:p>
          <a:p>
            <a:pPr lvl="1"/>
            <a:r>
              <a:rPr lang="es-MX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buena conductividad eléctrica</a:t>
            </a:r>
          </a:p>
          <a:p>
            <a:pPr lvl="1"/>
            <a:r>
              <a:rPr lang="es-MX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 aleaciones (metálicas) con Cu, Pb, conocidas desde la edad de bronce.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15031E1-BBAF-4F87-8CDC-CD35D1A328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2166" y="2692891"/>
            <a:ext cx="5181600" cy="4351338"/>
          </a:xfrm>
        </p:spPr>
        <p:txBody>
          <a:bodyPr/>
          <a:lstStyle/>
          <a:p>
            <a:endParaRPr lang="es-MX" dirty="0"/>
          </a:p>
          <a:p>
            <a:endParaRPr lang="es-MX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s-MX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Alótropo amarillo:</a:t>
            </a:r>
          </a:p>
          <a:p>
            <a:pPr lvl="1"/>
            <a:r>
              <a:rPr lang="es-MX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Moléculas tetraédricas As</a:t>
            </a:r>
            <a:r>
              <a:rPr lang="es-MX" baseline="-250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s-MX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(como el fósforo blanco)</a:t>
            </a:r>
          </a:p>
          <a:p>
            <a:pPr lvl="1"/>
            <a:r>
              <a:rPr lang="es-MX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conductor</a:t>
            </a:r>
          </a:p>
        </p:txBody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8DD1BE57-7CE5-4794-8EF0-EAF03FA7B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Laura Gasque. Noviembre 2017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C46391E3-9074-4C27-A2C7-682F04FFBBDA}"/>
              </a:ext>
            </a:extLst>
          </p:cNvPr>
          <p:cNvGrpSpPr/>
          <p:nvPr/>
        </p:nvGrpSpPr>
        <p:grpSpPr>
          <a:xfrm>
            <a:off x="8396099" y="2082533"/>
            <a:ext cx="1590782" cy="1326409"/>
            <a:chOff x="8396099" y="2082533"/>
            <a:chExt cx="1590782" cy="1326409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D545FA2E-4E68-4012-847D-561CF7B2C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85246" y="2739986"/>
              <a:ext cx="703402" cy="657923"/>
            </a:xfrm>
            <a:prstGeom prst="rect">
              <a:avLst/>
            </a:prstGeom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E04E5BC6-CD31-40D5-AFCB-4884953053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86379" y="2086824"/>
              <a:ext cx="700961" cy="657453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15D18A8E-9849-4325-A1F3-AC3C180D6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85920" y="2082533"/>
              <a:ext cx="700961" cy="657453"/>
            </a:xfrm>
            <a:prstGeom prst="rect">
              <a:avLst/>
            </a:prstGeom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EF5F376E-E5D3-47E4-B32C-995171C3D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96099" y="2746728"/>
              <a:ext cx="706037" cy="662214"/>
            </a:xfrm>
            <a:prstGeom prst="rect">
              <a:avLst/>
            </a:prstGeom>
          </p:spPr>
        </p:pic>
      </p:grpSp>
      <p:grpSp>
        <p:nvGrpSpPr>
          <p:cNvPr id="17" name="Grupo 16">
            <a:extLst>
              <a:ext uri="{FF2B5EF4-FFF2-40B4-BE49-F238E27FC236}">
                <a16:creationId xmlns:a16="http://schemas.microsoft.com/office/drawing/2014/main" id="{F3681685-B71B-4B6B-A9DE-2B07D0B20662}"/>
              </a:ext>
            </a:extLst>
          </p:cNvPr>
          <p:cNvGrpSpPr/>
          <p:nvPr/>
        </p:nvGrpSpPr>
        <p:grpSpPr>
          <a:xfrm>
            <a:off x="624483" y="1710938"/>
            <a:ext cx="3527528" cy="1585097"/>
            <a:chOff x="0" y="761444"/>
            <a:chExt cx="3527528" cy="1585097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7388144A-2E2A-4367-BE3C-C8F32474B3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761444"/>
              <a:ext cx="2116883" cy="1584157"/>
            </a:xfrm>
            <a:prstGeom prst="rect">
              <a:avLst/>
            </a:prstGeom>
          </p:spPr>
        </p:pic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640F2E6C-1015-477F-8426-E0EDD869A4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292"/>
            <a:stretch/>
          </p:blipFill>
          <p:spPr>
            <a:xfrm>
              <a:off x="1524000" y="761444"/>
              <a:ext cx="2003528" cy="1585097"/>
            </a:xfrm>
            <a:prstGeom prst="rect">
              <a:avLst/>
            </a:prstGeom>
          </p:spPr>
        </p:pic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0CB19D94-C538-4F97-8321-953B2E8B17B1}"/>
              </a:ext>
            </a:extLst>
          </p:cNvPr>
          <p:cNvSpPr txBox="1"/>
          <p:nvPr/>
        </p:nvSpPr>
        <p:spPr>
          <a:xfrm>
            <a:off x="4152011" y="751965"/>
            <a:ext cx="4244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¿Cómo es en forma elemental?</a:t>
            </a:r>
            <a:endParaRPr lang="es-MX" sz="2400" dirty="0"/>
          </a:p>
        </p:txBody>
      </p:sp>
    </p:spTree>
    <p:extLst>
      <p:ext uri="{BB962C8B-B14F-4D97-AF65-F5344CB8AC3E}">
        <p14:creationId xmlns:p14="http://schemas.microsoft.com/office/powerpoint/2010/main" val="236815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76FD81-ED94-45BE-B197-80A5611E9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25195"/>
          </a:xfrm>
        </p:spPr>
        <p:txBody>
          <a:bodyPr/>
          <a:lstStyle/>
          <a:p>
            <a:r>
              <a:rPr lang="es-MX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¿Forma cationes o aniones?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22881D2-EA7A-4AFC-A239-89321C8343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598105"/>
            <a:ext cx="5181600" cy="4351338"/>
          </a:xfrm>
        </p:spPr>
        <p:txBody>
          <a:bodyPr/>
          <a:lstStyle/>
          <a:p>
            <a:r>
              <a:rPr lang="es-MX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 metales forman cationes:</a:t>
            </a:r>
          </a:p>
          <a:p>
            <a:r>
              <a:rPr lang="es-MX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</a:t>
            </a:r>
            <a:r>
              <a:rPr lang="es-MX" baseline="-25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s-MX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s-MX" baseline="-25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   </a:t>
            </a:r>
            <a:r>
              <a:rPr lang="es-MX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(¿Cómo el Fe</a:t>
            </a:r>
            <a:r>
              <a:rPr lang="es-MX" baseline="-25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s-MX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s-MX" baseline="-25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s-MX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?)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FF2A4E8-DC15-41BF-A208-1E8AF6E755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697227"/>
            <a:ext cx="5181600" cy="4351338"/>
          </a:xfrm>
        </p:spPr>
        <p:txBody>
          <a:bodyPr/>
          <a:lstStyle/>
          <a:p>
            <a:r>
              <a:rPr lang="es-MX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 no metales forman aniones</a:t>
            </a:r>
          </a:p>
          <a:p>
            <a:pPr marL="0" indent="0">
              <a:buNone/>
            </a:pPr>
            <a:endParaRPr lang="es-MX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MX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PtAs</a:t>
            </a:r>
            <a:r>
              <a:rPr lang="es-MX" baseline="-25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  <a:p>
            <a:endParaRPr lang="es-MX" baseline="-25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MX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Semejante a la pirita</a:t>
            </a:r>
          </a:p>
          <a:p>
            <a:pPr marL="0" indent="0">
              <a:buNone/>
            </a:pPr>
            <a:r>
              <a:rPr lang="es-MX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FeS</a:t>
            </a:r>
            <a:r>
              <a:rPr lang="es-MX" baseline="-25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  <a:p>
            <a:endParaRPr lang="es-MX" baseline="-25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s-MX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¿Estados de oxidación?</a:t>
            </a:r>
          </a:p>
          <a:p>
            <a:endParaRPr lang="es-MX" baseline="-25000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434980C-2A02-45CA-BADA-4DD0D1C81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Laura Gasque. Noviembre 2017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6D92D65-C7AB-4505-80B0-49A6B1E85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5742" y="2186909"/>
            <a:ext cx="1619250" cy="158686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A0FCB28-5E2C-4637-AA48-392923A0E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0880" y="3952241"/>
            <a:ext cx="2480671" cy="252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046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6EE9FA61-D79C-4BC7-A295-94B60591F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001"/>
            <a:ext cx="10515600" cy="765638"/>
          </a:xfrm>
        </p:spPr>
        <p:txBody>
          <a:bodyPr/>
          <a:lstStyle/>
          <a:p>
            <a:r>
              <a:rPr lang="es-MX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¿Qué clase de óxidos forma?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4F60174C-57E9-403A-BA86-C6D7B41F5A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10151"/>
            <a:ext cx="5181600" cy="4866812"/>
          </a:xfrm>
        </p:spPr>
        <p:txBody>
          <a:bodyPr/>
          <a:lstStyle/>
          <a:p>
            <a:r>
              <a:rPr lang="es-MX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 metales forman óxidos iónicos </a:t>
            </a:r>
          </a:p>
          <a:p>
            <a:r>
              <a:rPr lang="es-MX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Redes : Altos puntos de fusión</a:t>
            </a:r>
          </a:p>
        </p:txBody>
      </p:sp>
      <p:sp>
        <p:nvSpPr>
          <p:cNvPr id="8" name="Marcador de contenido 7">
            <a:extLst>
              <a:ext uri="{FF2B5EF4-FFF2-40B4-BE49-F238E27FC236}">
                <a16:creationId xmlns:a16="http://schemas.microsoft.com/office/drawing/2014/main" id="{5DB84D04-2BEB-48C3-9344-5DDC925D8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70469"/>
            <a:ext cx="5181600" cy="4866812"/>
          </a:xfrm>
        </p:spPr>
        <p:txBody>
          <a:bodyPr/>
          <a:lstStyle/>
          <a:p>
            <a:r>
              <a:rPr lang="es-MX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 no metales forman óxidos covalentes </a:t>
            </a:r>
          </a:p>
          <a:p>
            <a:r>
              <a:rPr lang="es-MX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Moléculas: Bajos puntos de fusión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0E60A52-3A83-4DC7-9FF5-47DE40C7E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dirty="0"/>
              <a:t>Laura Gasque. Noviembre 2017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DDECCCB-55AE-4617-A320-3DE2CF1848F2}"/>
              </a:ext>
            </a:extLst>
          </p:cNvPr>
          <p:cNvSpPr txBox="1"/>
          <p:nvPr/>
        </p:nvSpPr>
        <p:spPr>
          <a:xfrm>
            <a:off x="4667250" y="4524375"/>
            <a:ext cx="201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</a:t>
            </a:r>
            <a:r>
              <a:rPr lang="es-MX" baseline="-250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s-MX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s-MX" baseline="-250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8E7588F-D15E-4B68-88C7-D7C0B9294FAA}"/>
              </a:ext>
            </a:extLst>
          </p:cNvPr>
          <p:cNvSpPr txBox="1"/>
          <p:nvPr/>
        </p:nvSpPr>
        <p:spPr>
          <a:xfrm>
            <a:off x="10695633" y="4510556"/>
            <a:ext cx="1316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¿veneno o medicina?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ABAA0409-284A-4A42-8E18-8038952469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73" r="13980"/>
          <a:stretch/>
        </p:blipFill>
        <p:spPr>
          <a:xfrm>
            <a:off x="10272206" y="5191593"/>
            <a:ext cx="1919794" cy="166640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1E08FAB-BBBA-4C62-98A6-9D5B1976E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7281" y="2801502"/>
            <a:ext cx="1854719" cy="1666407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11E7181A-7320-42A5-8598-391274186F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3285007"/>
            <a:ext cx="3778186" cy="321739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FD5C2EC-0D34-4106-96D6-2D5266C60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6225" y="3285007"/>
            <a:ext cx="3467734" cy="303137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BF79B79-74C2-4C2B-B92A-FA4960A19A4F}"/>
              </a:ext>
            </a:extLst>
          </p:cNvPr>
          <p:cNvSpPr txBox="1"/>
          <p:nvPr/>
        </p:nvSpPr>
        <p:spPr>
          <a:xfrm>
            <a:off x="1240854" y="3059668"/>
            <a:ext cx="1118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claudetita</a:t>
            </a:r>
            <a:endParaRPr lang="es-MX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E18C2A8E-F9B7-49B7-A4B3-CDA95B68EE04}"/>
              </a:ext>
            </a:extLst>
          </p:cNvPr>
          <p:cNvSpPr txBox="1"/>
          <p:nvPr/>
        </p:nvSpPr>
        <p:spPr>
          <a:xfrm>
            <a:off x="8608728" y="3059668"/>
            <a:ext cx="1110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arsenolita</a:t>
            </a:r>
            <a:endParaRPr lang="es-MX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51728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Tabla 21">
            <a:extLst>
              <a:ext uri="{FF2B5EF4-FFF2-40B4-BE49-F238E27FC236}">
                <a16:creationId xmlns:a16="http://schemas.microsoft.com/office/drawing/2014/main" id="{9C1BB213-8F39-4505-B4DB-CA527CCAB6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9573001"/>
              </p:ext>
            </p:extLst>
          </p:nvPr>
        </p:nvGraphicFramePr>
        <p:xfrm>
          <a:off x="697143" y="669756"/>
          <a:ext cx="10573290" cy="35529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7405">
                  <a:extLst>
                    <a:ext uri="{9D8B030D-6E8A-4147-A177-3AD203B41FA5}">
                      <a16:colId xmlns:a16="http://schemas.microsoft.com/office/drawing/2014/main" val="1518344609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2318742993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1860979854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3902274302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1576613909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159157608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1042312465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1719953132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311093617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287240864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262412997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2124382665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610638231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1532870926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1427060967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3499841286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2112742718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3129906862"/>
                    </a:ext>
                  </a:extLst>
                </a:gridCol>
              </a:tblGrid>
              <a:tr h="507571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H</a:t>
                      </a: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16"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He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3798670"/>
                  </a:ext>
                </a:extLst>
              </a:tr>
              <a:tr h="507571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Li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Be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 rowSpan="2" gridSpan="10"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B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C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N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O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 F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b="1" dirty="0">
                          <a:solidFill>
                            <a:srgbClr val="CDD9EF"/>
                          </a:solidFill>
                        </a:rPr>
                        <a:t>N</a:t>
                      </a:r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e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4019318"/>
                  </a:ext>
                </a:extLst>
              </a:tr>
              <a:tr h="507571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Na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Mg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10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Al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s-MX" sz="23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 P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 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Cl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Ar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4990250"/>
                  </a:ext>
                </a:extLst>
              </a:tr>
              <a:tr h="507571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K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Ca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Sc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Ti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 V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 Cr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Mn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Fe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Co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Ni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Cu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Zn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Ga</a:t>
                      </a:r>
                    </a:p>
                  </a:txBody>
                  <a:tcPr>
                    <a:lnR w="12700" cmpd="sng">
                      <a:noFill/>
                    </a:ln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</a:rPr>
                        <a:t> </a:t>
                      </a:r>
                      <a:r>
                        <a:rPr lang="es-MX" sz="230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</a:rPr>
                        <a:t> </a:t>
                      </a:r>
                      <a:r>
                        <a:rPr lang="es-MX" sz="230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Se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Br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Kr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6920038"/>
                  </a:ext>
                </a:extLst>
              </a:tr>
              <a:tr h="507571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Rb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Sr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Y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Zr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Nb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Mo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Tc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Ru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Rh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Pd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Ag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Cd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In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Sn</a:t>
                      </a:r>
                    </a:p>
                  </a:txBody>
                  <a:tcPr>
                    <a:lnT w="12700" cmpd="sng">
                      <a:noFill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Sb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 I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Xe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913440"/>
                  </a:ext>
                </a:extLst>
              </a:tr>
              <a:tr h="507571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Cs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Ba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rgbClr val="CDD9EF"/>
                        </a:solidFill>
                      </a:endParaRP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Hf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Ta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W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Re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Os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Ir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Pt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Au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Hg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Tl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Pb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Bi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Po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At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Rn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609094"/>
                  </a:ext>
                </a:extLst>
              </a:tr>
              <a:tr h="507571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Fr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Ra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736859"/>
                  </a:ext>
                </a:extLst>
              </a:tr>
            </a:tbl>
          </a:graphicData>
        </a:graphic>
      </p:graphicFrame>
      <p:graphicFrame>
        <p:nvGraphicFramePr>
          <p:cNvPr id="23" name="Tabla 22">
            <a:extLst>
              <a:ext uri="{FF2B5EF4-FFF2-40B4-BE49-F238E27FC236}">
                <a16:creationId xmlns:a16="http://schemas.microsoft.com/office/drawing/2014/main" id="{3F0EC5F4-82AB-41C7-A21A-16FA93E2F1C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788607" y="4945435"/>
          <a:ext cx="9013365" cy="11740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0891">
                  <a:extLst>
                    <a:ext uri="{9D8B030D-6E8A-4147-A177-3AD203B41FA5}">
                      <a16:colId xmlns:a16="http://schemas.microsoft.com/office/drawing/2014/main" val="1880548172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1047823585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2827017939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2834040814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1464532575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3312374428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3506344944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3860876603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2246215923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1925138361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127075740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73291555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152782847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765995942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4045856797"/>
                    </a:ext>
                  </a:extLst>
                </a:gridCol>
              </a:tblGrid>
              <a:tr h="587006">
                <a:tc>
                  <a:txBody>
                    <a:bodyPr/>
                    <a:lstStyle/>
                    <a:p>
                      <a:r>
                        <a:rPr lang="es-MX" sz="2300" dirty="0"/>
                        <a:t>La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Ce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Pr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Nd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Pm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Sm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Eu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Gd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Tb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Dy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Ho 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Er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Tm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Yb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Lu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1186193"/>
                  </a:ext>
                </a:extLst>
              </a:tr>
              <a:tr h="587006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Ac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Th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Pa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U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Np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Pu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Am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Cm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Bk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Cf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Es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Fm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Md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No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Lr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3265710"/>
                  </a:ext>
                </a:extLst>
              </a:tr>
            </a:tbl>
          </a:graphicData>
        </a:graphic>
      </p:graphicFrame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35EF900E-38FC-43DF-91D1-14A1D12BD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Laura Gasque. Noviembre 2017</a:t>
            </a: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CC956B5D-C5A7-470D-9E78-1ECD47824B6C}"/>
              </a:ext>
            </a:extLst>
          </p:cNvPr>
          <p:cNvSpPr/>
          <p:nvPr/>
        </p:nvSpPr>
        <p:spPr>
          <a:xfrm>
            <a:off x="8352150" y="2187018"/>
            <a:ext cx="537328" cy="51847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EC4BC331-34F5-449E-8A6E-59752529EDFA}"/>
              </a:ext>
            </a:extLst>
          </p:cNvPr>
          <p:cNvSpPr/>
          <p:nvPr/>
        </p:nvSpPr>
        <p:spPr>
          <a:xfrm>
            <a:off x="8352150" y="1668543"/>
            <a:ext cx="537328" cy="51847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1156F35-9817-477D-99CF-E2ADC52D4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1444414"/>
            <a:ext cx="3619499" cy="271462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3993A79-31CB-4E3C-B509-473DB5A4F40F}"/>
              </a:ext>
            </a:extLst>
          </p:cNvPr>
          <p:cNvSpPr txBox="1"/>
          <p:nvPr/>
        </p:nvSpPr>
        <p:spPr>
          <a:xfrm>
            <a:off x="1870140" y="261499"/>
            <a:ext cx="65610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 vecinos del Arsénico: </a:t>
            </a:r>
          </a:p>
          <a:p>
            <a:pPr algn="ctr"/>
            <a:r>
              <a:rPr lang="es-MX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semiconductores</a:t>
            </a:r>
          </a:p>
        </p:txBody>
      </p:sp>
    </p:spTree>
    <p:extLst>
      <p:ext uri="{BB962C8B-B14F-4D97-AF65-F5344CB8AC3E}">
        <p14:creationId xmlns:p14="http://schemas.microsoft.com/office/powerpoint/2010/main" val="488014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310ABD33-8203-4F96-AEA3-94B0567E1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034" y="50782"/>
            <a:ext cx="10515600" cy="1325563"/>
          </a:xfrm>
        </p:spPr>
        <p:txBody>
          <a:bodyPr>
            <a:normAutofit/>
          </a:bodyPr>
          <a:lstStyle/>
          <a:p>
            <a:r>
              <a:rPr lang="es-MX" sz="36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¿Por qué Silicio y no Germanio?</a:t>
            </a:r>
          </a:p>
        </p:txBody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6586BE4F-0240-4724-B3F7-B2640CDB0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Laura Gasque. Noviembre 2017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2ABDF4C-DE7F-4F7B-A59B-49988717DC72}"/>
              </a:ext>
            </a:extLst>
          </p:cNvPr>
          <p:cNvSpPr txBox="1"/>
          <p:nvPr/>
        </p:nvSpPr>
        <p:spPr>
          <a:xfrm>
            <a:off x="329152" y="1590280"/>
            <a:ext cx="7418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accent5">
                    <a:lumMod val="50000"/>
                  </a:schemeClr>
                </a:solidFill>
              </a:rPr>
              <a:t>Silicio      27.2 %   de la corteza terrestre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94724C8-9DD4-433C-A090-1F3BE0FF5C3A}"/>
              </a:ext>
            </a:extLst>
          </p:cNvPr>
          <p:cNvSpPr txBox="1"/>
          <p:nvPr/>
        </p:nvSpPr>
        <p:spPr>
          <a:xfrm>
            <a:off x="309304" y="2136528"/>
            <a:ext cx="4779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accent5">
                    <a:lumMod val="50000"/>
                  </a:schemeClr>
                </a:solidFill>
              </a:rPr>
              <a:t>Germanio   0.00015 % de la corteza terrestre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C2FA7B1-CBAD-4679-86A5-C1E74785D7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970" y="7377416"/>
            <a:ext cx="12192000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731CD30-7532-47D9-91C6-329793CD9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8153" y="1442385"/>
            <a:ext cx="7395239" cy="455616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DAAF85A-A10E-4EB7-B2C1-11938737AC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353" y="3745068"/>
            <a:ext cx="41148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52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A5C3C5-4FDD-43A6-90F9-8DF4134899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“PROMEDIOS”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2CF7CC0B-9630-4205-ADE5-65C934C8128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A870C2F-7B98-41CD-AE9C-F162D56EE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Laura Gasque. Noviembre 2017</a:t>
            </a:r>
          </a:p>
        </p:txBody>
      </p:sp>
    </p:spTree>
    <p:extLst>
      <p:ext uri="{BB962C8B-B14F-4D97-AF65-F5344CB8AC3E}">
        <p14:creationId xmlns:p14="http://schemas.microsoft.com/office/powerpoint/2010/main" val="20063506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Tabla 21">
            <a:extLst>
              <a:ext uri="{FF2B5EF4-FFF2-40B4-BE49-F238E27FC236}">
                <a16:creationId xmlns:a16="http://schemas.microsoft.com/office/drawing/2014/main" id="{9C1BB213-8F39-4505-B4DB-CA527CCAB6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5621501"/>
              </p:ext>
            </p:extLst>
          </p:nvPr>
        </p:nvGraphicFramePr>
        <p:xfrm>
          <a:off x="672159" y="669756"/>
          <a:ext cx="10573290" cy="35529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7405">
                  <a:extLst>
                    <a:ext uri="{9D8B030D-6E8A-4147-A177-3AD203B41FA5}">
                      <a16:colId xmlns:a16="http://schemas.microsoft.com/office/drawing/2014/main" val="1518344609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2318742993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1860979854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3902274302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1576613909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159157608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1042312465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1719953132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311093617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287240864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262412997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2124382665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610638231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1532870926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1427060967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3499841286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2112742718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3129906862"/>
                    </a:ext>
                  </a:extLst>
                </a:gridCol>
              </a:tblGrid>
              <a:tr h="507571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H</a:t>
                      </a: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16"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                                 </a:t>
                      </a:r>
                      <a:r>
                        <a:rPr lang="es-MX" sz="2300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Promedios: primer ejemplo</a:t>
                      </a:r>
                      <a:endParaRPr lang="es-MX" sz="23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He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3798670"/>
                  </a:ext>
                </a:extLst>
              </a:tr>
              <a:tr h="507571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Li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Be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 rowSpan="2" gridSpan="10"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                               </a:t>
                      </a:r>
                      <a:r>
                        <a:rPr lang="es-MX" sz="2300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½ (Ga + As) </a:t>
                      </a:r>
                      <a:r>
                        <a:rPr lang="es-MX" sz="2300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Symbol" panose="05050102010706020507" pitchFamily="18" charset="2"/>
                        </a:rPr>
                        <a:t>  Ge</a:t>
                      </a:r>
                      <a:endParaRPr lang="es-MX" sz="2300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endParaRPr lang="es-MX" sz="23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B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C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N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O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 F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b="1" dirty="0">
                          <a:solidFill>
                            <a:srgbClr val="CDD9EF"/>
                          </a:solidFill>
                        </a:rPr>
                        <a:t>N</a:t>
                      </a:r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e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4019318"/>
                  </a:ext>
                </a:extLst>
              </a:tr>
              <a:tr h="507571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Na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Mg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10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Al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s-MX" sz="2300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Si</a:t>
                      </a:r>
                    </a:p>
                  </a:txBody>
                  <a:tcPr>
                    <a:lnB w="12700" cmpd="sng"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 P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 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Cl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Ar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4990250"/>
                  </a:ext>
                </a:extLst>
              </a:tr>
              <a:tr h="507571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K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Ca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Sc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Ti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 V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 Cr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Mn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Fe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Co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Ni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Cu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Zn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</a:t>
                      </a:r>
                      <a:r>
                        <a:rPr lang="es-MX" sz="2300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Ga</a:t>
                      </a:r>
                    </a:p>
                  </a:txBody>
                  <a:tcPr>
                    <a:lnR w="12700" cmpd="sng">
                      <a:noFill/>
                    </a:ln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</a:t>
                      </a:r>
                      <a:r>
                        <a:rPr lang="es-MX" sz="2300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</a:t>
                      </a:r>
                      <a:r>
                        <a:rPr lang="es-MX" sz="2300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As</a:t>
                      </a:r>
                    </a:p>
                  </a:txBody>
                  <a:tcPr>
                    <a:lnL w="12700" cmpd="sng">
                      <a:noFill/>
                    </a:lnL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Se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Br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Kr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6920038"/>
                  </a:ext>
                </a:extLst>
              </a:tr>
              <a:tr h="507571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Rb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Sr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Y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Zr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Nb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Mo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Tc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Ru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Rh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Pd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Ag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Cd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In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Sn</a:t>
                      </a:r>
                    </a:p>
                  </a:txBody>
                  <a:tcPr>
                    <a:lnT w="12700" cmpd="sng">
                      <a:noFill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Sb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Te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 I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Xe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913440"/>
                  </a:ext>
                </a:extLst>
              </a:tr>
              <a:tr h="507571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Cs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Ba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rgbClr val="CDD9EF"/>
                        </a:solidFill>
                      </a:endParaRP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Hf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Ta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W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Re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Os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Ir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Pt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Au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Hg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Tl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Pb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Bi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Po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At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Rn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609094"/>
                  </a:ext>
                </a:extLst>
              </a:tr>
              <a:tr h="507571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Fr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Ra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736859"/>
                  </a:ext>
                </a:extLst>
              </a:tr>
            </a:tbl>
          </a:graphicData>
        </a:graphic>
      </p:graphicFrame>
      <p:graphicFrame>
        <p:nvGraphicFramePr>
          <p:cNvPr id="23" name="Tabla 22">
            <a:extLst>
              <a:ext uri="{FF2B5EF4-FFF2-40B4-BE49-F238E27FC236}">
                <a16:creationId xmlns:a16="http://schemas.microsoft.com/office/drawing/2014/main" id="{3F0EC5F4-82AB-41C7-A21A-16FA93E2F1C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788607" y="4945435"/>
          <a:ext cx="9013365" cy="11740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0891">
                  <a:extLst>
                    <a:ext uri="{9D8B030D-6E8A-4147-A177-3AD203B41FA5}">
                      <a16:colId xmlns:a16="http://schemas.microsoft.com/office/drawing/2014/main" val="1880548172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1047823585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2827017939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2834040814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1464532575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3312374428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3506344944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3860876603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2246215923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1925138361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127075740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73291555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152782847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765995942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4045856797"/>
                    </a:ext>
                  </a:extLst>
                </a:gridCol>
              </a:tblGrid>
              <a:tr h="587006">
                <a:tc>
                  <a:txBody>
                    <a:bodyPr/>
                    <a:lstStyle/>
                    <a:p>
                      <a:r>
                        <a:rPr lang="es-MX" sz="2300" dirty="0"/>
                        <a:t>La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Ce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Pr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Nd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Pm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Sm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Eu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Gd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Tb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Dy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Ho 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Er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Tm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Yb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Lu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1186193"/>
                  </a:ext>
                </a:extLst>
              </a:tr>
              <a:tr h="587006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Ac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Th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Pa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U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Np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Pu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Am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Cm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Bk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Cf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Es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Fm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Md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No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Lr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3265710"/>
                  </a:ext>
                </a:extLst>
              </a:tr>
            </a:tbl>
          </a:graphicData>
        </a:graphic>
      </p:graphicFrame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35EF900E-38FC-43DF-91D1-14A1D12BD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Laura Gasque. Noviembre 2017</a:t>
            </a: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CC956B5D-C5A7-470D-9E78-1ECD47824B6C}"/>
              </a:ext>
            </a:extLst>
          </p:cNvPr>
          <p:cNvSpPr/>
          <p:nvPr/>
        </p:nvSpPr>
        <p:spPr>
          <a:xfrm>
            <a:off x="8352150" y="2187018"/>
            <a:ext cx="537328" cy="51847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8CEF0DD3-DAC9-4643-B66A-397C2787C98F}"/>
              </a:ext>
            </a:extLst>
          </p:cNvPr>
          <p:cNvSpPr/>
          <p:nvPr/>
        </p:nvSpPr>
        <p:spPr>
          <a:xfrm>
            <a:off x="7711126" y="2187018"/>
            <a:ext cx="641024" cy="518475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41CD2B68-EB57-4817-B5C3-35AC075A2F22}"/>
              </a:ext>
            </a:extLst>
          </p:cNvPr>
          <p:cNvSpPr/>
          <p:nvPr/>
        </p:nvSpPr>
        <p:spPr>
          <a:xfrm>
            <a:off x="8889478" y="2187018"/>
            <a:ext cx="641024" cy="518475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AE57FA1-FC50-4C4A-97ED-4EF0A9A9D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13" y="1912565"/>
            <a:ext cx="6489816" cy="486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303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CB65D184-5570-464B-9B09-2206F4555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Laura Gasque. Noviembre 2017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F404422-20FA-4F8E-ADF4-1CFA385FE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224" y="537288"/>
            <a:ext cx="10354765" cy="581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348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CA6ADBEE-6F8B-4925-8350-B88B090D8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Laura Gasque. Noviembre 2017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0BC53729-7737-4B1E-BE82-E44862E84593}"/>
              </a:ext>
            </a:extLst>
          </p:cNvPr>
          <p:cNvSpPr/>
          <p:nvPr/>
        </p:nvSpPr>
        <p:spPr>
          <a:xfrm>
            <a:off x="1404594" y="1140644"/>
            <a:ext cx="872922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s-MX" b="1" dirty="0"/>
              <a:t>alcance</a:t>
            </a:r>
          </a:p>
          <a:p>
            <a:r>
              <a:rPr lang="es-MX" i="1" dirty="0"/>
              <a:t>Sustantivo  masculino</a:t>
            </a:r>
          </a:p>
          <a:p>
            <a:endParaRPr lang="es-MX" dirty="0"/>
          </a:p>
          <a:p>
            <a:r>
              <a:rPr lang="es-MX" b="1" dirty="0"/>
              <a:t>1. Importancia, trascendencia o valor de una cosa, generalmente no material</a:t>
            </a:r>
            <a:r>
              <a:rPr lang="es-MX" dirty="0"/>
              <a:t>.</a:t>
            </a:r>
          </a:p>
          <a:p>
            <a:endParaRPr lang="es-MX" dirty="0"/>
          </a:p>
          <a:p>
            <a:endParaRPr lang="es-MX" b="1" dirty="0"/>
          </a:p>
          <a:p>
            <a:r>
              <a:rPr lang="es-MX" b="1" dirty="0"/>
              <a:t>2. Distancia que alcanza la acción o la influencia de una cosa.</a:t>
            </a:r>
          </a:p>
          <a:p>
            <a:r>
              <a:rPr lang="es-MX" b="1" dirty="0"/>
              <a:t> </a:t>
            </a:r>
            <a:endParaRPr lang="es-MX" dirty="0">
              <a:effectLst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613F0F8-6DBB-436D-8B95-2115CE531B26}"/>
              </a:ext>
            </a:extLst>
          </p:cNvPr>
          <p:cNvSpPr txBox="1"/>
          <p:nvPr/>
        </p:nvSpPr>
        <p:spPr>
          <a:xfrm>
            <a:off x="9431517" y="2027946"/>
            <a:ext cx="970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s-MX" sz="3600" b="1" dirty="0">
              <a:solidFill>
                <a:srgbClr val="FF0000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E17454E-1CA8-4B75-A7AC-7E3D524AC785}"/>
              </a:ext>
            </a:extLst>
          </p:cNvPr>
          <p:cNvSpPr txBox="1"/>
          <p:nvPr/>
        </p:nvSpPr>
        <p:spPr>
          <a:xfrm>
            <a:off x="10077254" y="3596500"/>
            <a:ext cx="1046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s-MX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681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Tabla 21">
            <a:extLst>
              <a:ext uri="{FF2B5EF4-FFF2-40B4-BE49-F238E27FC236}">
                <a16:creationId xmlns:a16="http://schemas.microsoft.com/office/drawing/2014/main" id="{9C1BB213-8F39-4505-B4DB-CA527CCAB6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0071416"/>
              </p:ext>
            </p:extLst>
          </p:nvPr>
        </p:nvGraphicFramePr>
        <p:xfrm>
          <a:off x="729453" y="678660"/>
          <a:ext cx="10573290" cy="35529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7405">
                  <a:extLst>
                    <a:ext uri="{9D8B030D-6E8A-4147-A177-3AD203B41FA5}">
                      <a16:colId xmlns:a16="http://schemas.microsoft.com/office/drawing/2014/main" val="1518344609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2318742993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1860979854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3902274302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1576613909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159157608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1042312465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1719953132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311093617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287240864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262412997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2124382665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610638231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1532870926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1427060967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3499841286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2112742718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3129906862"/>
                    </a:ext>
                  </a:extLst>
                </a:gridCol>
              </a:tblGrid>
              <a:tr h="507571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H</a:t>
                      </a: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16"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He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3798670"/>
                  </a:ext>
                </a:extLst>
              </a:tr>
              <a:tr h="507571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Li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Be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 rowSpan="2" gridSpan="10"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B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s-MX" sz="23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O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 F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b="1" dirty="0">
                          <a:solidFill>
                            <a:srgbClr val="CDD9EF"/>
                          </a:solidFill>
                        </a:rPr>
                        <a:t>N</a:t>
                      </a:r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e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4019318"/>
                  </a:ext>
                </a:extLst>
              </a:tr>
              <a:tr h="507571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Na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Mg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10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Al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Si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 P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 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Cl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Ar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4990250"/>
                  </a:ext>
                </a:extLst>
              </a:tr>
              <a:tr h="507571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K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Ca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Sc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Ti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 V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 Cr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Mn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Fe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Co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Ni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Cu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Zn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Ga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Ge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As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Se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Br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Kr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6920038"/>
                  </a:ext>
                </a:extLst>
              </a:tr>
              <a:tr h="507571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Rb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Sr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Y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Zr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Nb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Mo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Tc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Ru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Rh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Pd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Ag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Cd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In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Sn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Sb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Te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 I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Xe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913440"/>
                  </a:ext>
                </a:extLst>
              </a:tr>
              <a:tr h="507571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Cs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Ba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rgbClr val="CDD9EF"/>
                        </a:solidFill>
                      </a:endParaRP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Hf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Ta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W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Re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Os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Ir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Pt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Au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Hg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Tl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Pb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Bi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Po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At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Rn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609094"/>
                  </a:ext>
                </a:extLst>
              </a:tr>
              <a:tr h="507571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Fr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Ra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736859"/>
                  </a:ext>
                </a:extLst>
              </a:tr>
            </a:tbl>
          </a:graphicData>
        </a:graphic>
      </p:graphicFrame>
      <p:graphicFrame>
        <p:nvGraphicFramePr>
          <p:cNvPr id="23" name="Tabla 22">
            <a:extLst>
              <a:ext uri="{FF2B5EF4-FFF2-40B4-BE49-F238E27FC236}">
                <a16:creationId xmlns:a16="http://schemas.microsoft.com/office/drawing/2014/main" id="{3F0EC5F4-82AB-41C7-A21A-16FA93E2F1C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788607" y="4945435"/>
          <a:ext cx="9013365" cy="11740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0891">
                  <a:extLst>
                    <a:ext uri="{9D8B030D-6E8A-4147-A177-3AD203B41FA5}">
                      <a16:colId xmlns:a16="http://schemas.microsoft.com/office/drawing/2014/main" val="1880548172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1047823585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2827017939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2834040814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1464532575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3312374428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3506344944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3860876603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2246215923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1925138361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127075740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73291555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152782847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765995942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4045856797"/>
                    </a:ext>
                  </a:extLst>
                </a:gridCol>
              </a:tblGrid>
              <a:tr h="587006">
                <a:tc>
                  <a:txBody>
                    <a:bodyPr/>
                    <a:lstStyle/>
                    <a:p>
                      <a:r>
                        <a:rPr lang="es-MX" sz="2300" dirty="0"/>
                        <a:t>La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Ce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Pr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Nd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Pm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Sm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Eu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Gd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Tb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Dy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Ho 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Er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Tm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Yb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Lu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1186193"/>
                  </a:ext>
                </a:extLst>
              </a:tr>
              <a:tr h="587006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Ac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Th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Pa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U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Np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Pu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Am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Cm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Bk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Cf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Es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Fm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Md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No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Lr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3265710"/>
                  </a:ext>
                </a:extLst>
              </a:tr>
            </a:tbl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5AB345DA-169C-48E5-B444-E6C3763A00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733" r="53203" b="49065"/>
          <a:stretch/>
        </p:blipFill>
        <p:spPr>
          <a:xfrm>
            <a:off x="559474" y="457230"/>
            <a:ext cx="2947298" cy="233882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6D03C1D-0858-4F2F-939B-A5A9B27B3B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29" t="58756" r="9997"/>
          <a:stretch/>
        </p:blipFill>
        <p:spPr>
          <a:xfrm>
            <a:off x="889257" y="3378465"/>
            <a:ext cx="6080289" cy="266013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15FA7BB-A90D-4D2F-9BFE-0F170C1955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486" t="9798" r="6792" b="50000"/>
          <a:stretch/>
        </p:blipFill>
        <p:spPr>
          <a:xfrm>
            <a:off x="4322520" y="457230"/>
            <a:ext cx="2934788" cy="233882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7565852D-5226-478D-9010-CE941A4F6468}"/>
              </a:ext>
            </a:extLst>
          </p:cNvPr>
          <p:cNvSpPr txBox="1"/>
          <p:nvPr/>
        </p:nvSpPr>
        <p:spPr>
          <a:xfrm>
            <a:off x="7615856" y="210924"/>
            <a:ext cx="4118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Promedios: Segundo ejemplo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F185029-8373-491E-A69E-6AC9D39FE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Laura Gasque. Noviembre 2017</a:t>
            </a:r>
          </a:p>
        </p:txBody>
      </p:sp>
    </p:spTree>
    <p:extLst>
      <p:ext uri="{BB962C8B-B14F-4D97-AF65-F5344CB8AC3E}">
        <p14:creationId xmlns:p14="http://schemas.microsoft.com/office/powerpoint/2010/main" val="587576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Tabla 21">
            <a:extLst>
              <a:ext uri="{FF2B5EF4-FFF2-40B4-BE49-F238E27FC236}">
                <a16:creationId xmlns:a16="http://schemas.microsoft.com/office/drawing/2014/main" id="{9C1BB213-8F39-4505-B4DB-CA527CCAB6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5615390"/>
              </p:ext>
            </p:extLst>
          </p:nvPr>
        </p:nvGraphicFramePr>
        <p:xfrm>
          <a:off x="729453" y="678660"/>
          <a:ext cx="10573290" cy="35529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7405">
                  <a:extLst>
                    <a:ext uri="{9D8B030D-6E8A-4147-A177-3AD203B41FA5}">
                      <a16:colId xmlns:a16="http://schemas.microsoft.com/office/drawing/2014/main" val="1518344609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2318742993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1860979854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3902274302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1576613909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159157608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1042312465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1719953132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311093617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287240864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262412997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2124382665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610638231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1532870926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1427060967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3499841286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2112742718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3129906862"/>
                    </a:ext>
                  </a:extLst>
                </a:gridCol>
              </a:tblGrid>
              <a:tr h="507571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H</a:t>
                      </a: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16"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He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3798670"/>
                  </a:ext>
                </a:extLst>
              </a:tr>
              <a:tr h="507571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Li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Be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 rowSpan="2" gridSpan="10"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</a:t>
                      </a:r>
                      <a:r>
                        <a:rPr lang="es-MX" sz="2300" dirty="0">
                          <a:solidFill>
                            <a:srgbClr val="FF0000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C</a:t>
                      </a:r>
                      <a:endParaRPr lang="es-MX" sz="2300" dirty="0">
                        <a:solidFill>
                          <a:srgbClr val="D5EA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</a:t>
                      </a:r>
                      <a:r>
                        <a:rPr lang="es-MX" sz="2300" dirty="0">
                          <a:solidFill>
                            <a:srgbClr val="FF0000"/>
                          </a:solidFill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 F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b="1" dirty="0">
                          <a:solidFill>
                            <a:srgbClr val="CDD9EF"/>
                          </a:solidFill>
                        </a:rPr>
                        <a:t>N</a:t>
                      </a:r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e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4019318"/>
                  </a:ext>
                </a:extLst>
              </a:tr>
              <a:tr h="507571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Na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Mg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10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Al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Si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 P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 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Cl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Ar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4990250"/>
                  </a:ext>
                </a:extLst>
              </a:tr>
              <a:tr h="507571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K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Ca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Sc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Ti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 V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 Cr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Mn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Fe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Co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Ni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Cu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Zn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Ga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Ge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As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Se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Br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Kr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6920038"/>
                  </a:ext>
                </a:extLst>
              </a:tr>
              <a:tr h="507571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Rb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Sr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Y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Zr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Nb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Mo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Tc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Ru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Rh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Pd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Ag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Cd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In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Sn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Sb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Te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 I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Xe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913440"/>
                  </a:ext>
                </a:extLst>
              </a:tr>
              <a:tr h="507571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Cs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Ba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rgbClr val="CDD9EF"/>
                        </a:solidFill>
                      </a:endParaRP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Hf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Ta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W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Re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Os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Ir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Pt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Au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Hg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Tl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Pb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Bi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Po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At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Rn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609094"/>
                  </a:ext>
                </a:extLst>
              </a:tr>
              <a:tr h="507571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Fr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Ra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736859"/>
                  </a:ext>
                </a:extLst>
              </a:tr>
            </a:tbl>
          </a:graphicData>
        </a:graphic>
      </p:graphicFrame>
      <p:graphicFrame>
        <p:nvGraphicFramePr>
          <p:cNvPr id="23" name="Tabla 22">
            <a:extLst>
              <a:ext uri="{FF2B5EF4-FFF2-40B4-BE49-F238E27FC236}">
                <a16:creationId xmlns:a16="http://schemas.microsoft.com/office/drawing/2014/main" id="{3F0EC5F4-82AB-41C7-A21A-16FA93E2F1C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788607" y="4945435"/>
          <a:ext cx="9013365" cy="11740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0891">
                  <a:extLst>
                    <a:ext uri="{9D8B030D-6E8A-4147-A177-3AD203B41FA5}">
                      <a16:colId xmlns:a16="http://schemas.microsoft.com/office/drawing/2014/main" val="1880548172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1047823585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2827017939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2834040814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1464532575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3312374428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3506344944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3860876603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2246215923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1925138361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127075740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73291555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152782847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765995942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4045856797"/>
                    </a:ext>
                  </a:extLst>
                </a:gridCol>
              </a:tblGrid>
              <a:tr h="587006">
                <a:tc>
                  <a:txBody>
                    <a:bodyPr/>
                    <a:lstStyle/>
                    <a:p>
                      <a:r>
                        <a:rPr lang="es-MX" sz="2300" dirty="0"/>
                        <a:t>La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Ce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Pr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Nd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Pm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Sm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Eu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Gd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Tb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Dy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Ho 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Er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Tm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Yb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Lu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1186193"/>
                  </a:ext>
                </a:extLst>
              </a:tr>
              <a:tr h="587006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Ac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Th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Pa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U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Np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Pu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Am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Cm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Bk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Cf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Es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Fm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Md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No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Lr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3265710"/>
                  </a:ext>
                </a:extLst>
              </a:tr>
            </a:tbl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C426D3AD-1171-4E14-ADE9-53920863C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0632" y="574056"/>
            <a:ext cx="2626771" cy="303445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9EC9D2F-014E-45AA-8A2E-8A3799A2FF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483" b="8186"/>
          <a:stretch/>
        </p:blipFill>
        <p:spPr>
          <a:xfrm>
            <a:off x="1115043" y="3608509"/>
            <a:ext cx="5587414" cy="310406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1978989-0D8A-4D56-B388-4423000FF7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859" y="626129"/>
            <a:ext cx="2732670" cy="2982380"/>
          </a:xfrm>
          <a:prstGeom prst="rect">
            <a:avLst/>
          </a:prstGeom>
        </p:spPr>
      </p:pic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0C371BF3-54FF-4149-885F-71595ED71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Laura Gasque. Noviembre 2017</a:t>
            </a:r>
          </a:p>
        </p:txBody>
      </p:sp>
    </p:spTree>
    <p:extLst>
      <p:ext uri="{BB962C8B-B14F-4D97-AF65-F5344CB8AC3E}">
        <p14:creationId xmlns:p14="http://schemas.microsoft.com/office/powerpoint/2010/main" val="32151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0BF11E91-9004-45B1-819F-8B1394665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Laura Gasque. Noviembre 2017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2403322-2942-4FA2-B453-DB598F314E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9085" y="52983"/>
            <a:ext cx="6763635" cy="6752034"/>
          </a:xfrm>
          <a:prstGeom prst="rect">
            <a:avLst/>
          </a:prstGeom>
        </p:spPr>
      </p:pic>
      <p:sp>
        <p:nvSpPr>
          <p:cNvPr id="5" name="Flecha: hacia la izquierda 4">
            <a:extLst>
              <a:ext uri="{FF2B5EF4-FFF2-40B4-BE49-F238E27FC236}">
                <a16:creationId xmlns:a16="http://schemas.microsoft.com/office/drawing/2014/main" id="{94362700-9838-45CA-943C-37F5653ED491}"/>
              </a:ext>
            </a:extLst>
          </p:cNvPr>
          <p:cNvSpPr/>
          <p:nvPr/>
        </p:nvSpPr>
        <p:spPr>
          <a:xfrm>
            <a:off x="3759200" y="2814320"/>
            <a:ext cx="2021840" cy="18288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6954FB9-C647-4F10-AE48-5C2A0EFADE6E}"/>
              </a:ext>
            </a:extLst>
          </p:cNvPr>
          <p:cNvSpPr txBox="1"/>
          <p:nvPr/>
        </p:nvSpPr>
        <p:spPr>
          <a:xfrm>
            <a:off x="5862320" y="2721094"/>
            <a:ext cx="772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(BN)x</a:t>
            </a:r>
          </a:p>
        </p:txBody>
      </p:sp>
    </p:spTree>
    <p:extLst>
      <p:ext uri="{BB962C8B-B14F-4D97-AF65-F5344CB8AC3E}">
        <p14:creationId xmlns:p14="http://schemas.microsoft.com/office/powerpoint/2010/main" val="3576333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82AD5C-A480-4CF0-9310-CE2B657B4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4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Otros materiales –modernos- de carbono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7EAE88A3-33D8-416B-83DE-3524C3BAE5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nanotubos</a:t>
            </a: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4B39BF2E-8FAF-4C4D-8EDE-7398FF39151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951" y="2505075"/>
            <a:ext cx="5157787" cy="2960354"/>
          </a:xfrm>
          <a:prstGeom prst="rect">
            <a:avLst/>
          </a:prstGeom>
        </p:spPr>
      </p:pic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5761070F-FB26-4F4C-99AE-0C673FFFC9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MX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grafeno</a:t>
            </a:r>
          </a:p>
        </p:txBody>
      </p:sp>
      <p:sp>
        <p:nvSpPr>
          <p:cNvPr id="14" name="Marcador de contenido 13">
            <a:extLst>
              <a:ext uri="{FF2B5EF4-FFF2-40B4-BE49-F238E27FC236}">
                <a16:creationId xmlns:a16="http://schemas.microsoft.com/office/drawing/2014/main" id="{7DE1823A-DDAA-4CEA-B1D0-4416E9064BE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96B05B81-B786-4A1C-A3BF-04FEF4B01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2505075"/>
            <a:ext cx="5183188" cy="2960354"/>
          </a:xfrm>
          <a:prstGeom prst="rect">
            <a:avLst/>
          </a:prstGeom>
        </p:spPr>
      </p:pic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BB0E9CC-A319-411B-B64D-7EDA30203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Laura Gasque. Noviembre 2017</a:t>
            </a:r>
          </a:p>
        </p:txBody>
      </p:sp>
    </p:spTree>
    <p:extLst>
      <p:ext uri="{BB962C8B-B14F-4D97-AF65-F5344CB8AC3E}">
        <p14:creationId xmlns:p14="http://schemas.microsoft.com/office/powerpoint/2010/main" val="3211762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53C859C8-A82C-4C69-8CD0-890933B43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Laura Gasque. Noviembre 2017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5272EC4-AEFC-48D9-9E4B-FA87A9C726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8" t="22857" r="31025" b="8952"/>
          <a:stretch/>
        </p:blipFill>
        <p:spPr>
          <a:xfrm>
            <a:off x="1227907" y="349500"/>
            <a:ext cx="8961119" cy="579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3607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82AD5C-A480-4CF0-9310-CE2B657B4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4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 los análogos de (BN)x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7EAE88A3-33D8-416B-83DE-3524C3BAE5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nanotubos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5761070F-FB26-4F4C-99AE-0C673FFFC9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MX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grafeno</a:t>
            </a:r>
          </a:p>
        </p:txBody>
      </p:sp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4EB8A9E6-EF17-46B2-BA93-1CCF5FE97D7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2"/>
          <a:srcRect r="61857"/>
          <a:stretch/>
        </p:blipFill>
        <p:spPr>
          <a:xfrm>
            <a:off x="7367954" y="2505075"/>
            <a:ext cx="3253154" cy="3894586"/>
          </a:xfrm>
          <a:prstGeom prst="rect">
            <a:avLst/>
          </a:prstGeom>
        </p:spPr>
      </p:pic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18F58703-39B9-480B-85ED-D3E19119040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b="3989"/>
          <a:stretch/>
        </p:blipFill>
        <p:spPr>
          <a:xfrm rot="16200000">
            <a:off x="1416818" y="2917927"/>
            <a:ext cx="3822238" cy="3141229"/>
          </a:xfrm>
          <a:prstGeom prst="rect">
            <a:avLst/>
          </a:prstGeom>
        </p:spPr>
      </p:pic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81E4621-BE57-4BB8-AE7C-FD8F836C3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Laura Gasque. Noviembre 2017</a:t>
            </a:r>
          </a:p>
        </p:txBody>
      </p:sp>
    </p:spTree>
    <p:extLst>
      <p:ext uri="{BB962C8B-B14F-4D97-AF65-F5344CB8AC3E}">
        <p14:creationId xmlns:p14="http://schemas.microsoft.com/office/powerpoint/2010/main" val="23074406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Tabla 21">
            <a:extLst>
              <a:ext uri="{FF2B5EF4-FFF2-40B4-BE49-F238E27FC236}">
                <a16:creationId xmlns:a16="http://schemas.microsoft.com/office/drawing/2014/main" id="{9C1BB213-8F39-4505-B4DB-CA527CCAB6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1068718"/>
              </p:ext>
            </p:extLst>
          </p:nvPr>
        </p:nvGraphicFramePr>
        <p:xfrm>
          <a:off x="729453" y="678660"/>
          <a:ext cx="10573290" cy="35529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7405">
                  <a:extLst>
                    <a:ext uri="{9D8B030D-6E8A-4147-A177-3AD203B41FA5}">
                      <a16:colId xmlns:a16="http://schemas.microsoft.com/office/drawing/2014/main" val="1518344609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2318742993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1860979854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3902274302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1576613909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159157608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1042312465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1719953132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311093617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287240864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262412997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2124382665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610638231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1532870926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1427060967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3499841286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2112742718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3129906862"/>
                    </a:ext>
                  </a:extLst>
                </a:gridCol>
              </a:tblGrid>
              <a:tr h="507571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H</a:t>
                      </a: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16"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He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3798670"/>
                  </a:ext>
                </a:extLst>
              </a:tr>
              <a:tr h="507571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Li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Be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 rowSpan="2" gridSpan="10"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B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C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N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O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 F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b="1" dirty="0">
                          <a:solidFill>
                            <a:srgbClr val="CDD9EF"/>
                          </a:solidFill>
                        </a:rPr>
                        <a:t>N</a:t>
                      </a:r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e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4019318"/>
                  </a:ext>
                </a:extLst>
              </a:tr>
              <a:tr h="507571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Na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Mg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10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Al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Si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 P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 S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s-MX" sz="23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Cl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4990250"/>
                  </a:ext>
                </a:extLst>
              </a:tr>
              <a:tr h="507571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K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Ca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Sc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Ti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 V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 Cr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Mn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Fe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Co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Ni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Cu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Zn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Ga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Ge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As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Se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</a:t>
                      </a:r>
                      <a:r>
                        <a:rPr lang="es-MX" sz="2300" b="1" dirty="0">
                          <a:solidFill>
                            <a:srgbClr val="800000"/>
                          </a:solidFill>
                        </a:rPr>
                        <a:t>Br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Kr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BF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6920038"/>
                  </a:ext>
                </a:extLst>
              </a:tr>
              <a:tr h="507571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Rb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Sr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Y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Zr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Nb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Mo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Tc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Ru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Rh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Pd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Ag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Cd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In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Sn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Sb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Te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b="1" dirty="0">
                          <a:solidFill>
                            <a:schemeClr val="bg1"/>
                          </a:solidFill>
                        </a:rPr>
                        <a:t>  </a:t>
                      </a:r>
                      <a:r>
                        <a:rPr lang="es-MX" sz="2300" b="1" dirty="0">
                          <a:solidFill>
                            <a:srgbClr val="800080"/>
                          </a:solidFill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Xe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913440"/>
                  </a:ext>
                </a:extLst>
              </a:tr>
              <a:tr h="507571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Cs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Ba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rgbClr val="CDD9EF"/>
                        </a:solidFill>
                      </a:endParaRP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Hf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Ta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W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Re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Os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Ir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Pt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Au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Hg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Tl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Pb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Bi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Po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At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Rn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609094"/>
                  </a:ext>
                </a:extLst>
              </a:tr>
              <a:tr h="507571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Fr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Ra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736859"/>
                  </a:ext>
                </a:extLst>
              </a:tr>
            </a:tbl>
          </a:graphicData>
        </a:graphic>
      </p:graphicFrame>
      <p:graphicFrame>
        <p:nvGraphicFramePr>
          <p:cNvPr id="23" name="Tabla 22">
            <a:extLst>
              <a:ext uri="{FF2B5EF4-FFF2-40B4-BE49-F238E27FC236}">
                <a16:creationId xmlns:a16="http://schemas.microsoft.com/office/drawing/2014/main" id="{3F0EC5F4-82AB-41C7-A21A-16FA93E2F1C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788607" y="4945435"/>
          <a:ext cx="9013365" cy="11740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0891">
                  <a:extLst>
                    <a:ext uri="{9D8B030D-6E8A-4147-A177-3AD203B41FA5}">
                      <a16:colId xmlns:a16="http://schemas.microsoft.com/office/drawing/2014/main" val="1880548172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1047823585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2827017939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2834040814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1464532575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3312374428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3506344944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3860876603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2246215923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1925138361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127075740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73291555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152782847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765995942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4045856797"/>
                    </a:ext>
                  </a:extLst>
                </a:gridCol>
              </a:tblGrid>
              <a:tr h="587006">
                <a:tc>
                  <a:txBody>
                    <a:bodyPr/>
                    <a:lstStyle/>
                    <a:p>
                      <a:r>
                        <a:rPr lang="es-MX" sz="2300" dirty="0"/>
                        <a:t>La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Ce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Pr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Nd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Pm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Sm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Eu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Gd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Tb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Dy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Ho 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Er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Tm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Yb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Lu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1186193"/>
                  </a:ext>
                </a:extLst>
              </a:tr>
              <a:tr h="587006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Ac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Th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Pa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U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Np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Pu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Am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Cm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Bk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Cf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Es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Fm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Md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No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Lr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3265710"/>
                  </a:ext>
                </a:extLst>
              </a:tr>
            </a:tbl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8DC2B832-F2C5-4ADD-9FC0-9C6EC8D8D438}"/>
              </a:ext>
            </a:extLst>
          </p:cNvPr>
          <p:cNvSpPr txBox="1"/>
          <p:nvPr/>
        </p:nvSpPr>
        <p:spPr>
          <a:xfrm>
            <a:off x="3228975" y="503870"/>
            <a:ext cx="4838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Promedios: Tercer ejemplo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77991EC-17B0-4CD5-97EB-7BBA177C31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31" r="34209"/>
          <a:stretch/>
        </p:blipFill>
        <p:spPr>
          <a:xfrm>
            <a:off x="2933700" y="1375520"/>
            <a:ext cx="5429250" cy="4063255"/>
          </a:xfrm>
          <a:prstGeom prst="rect">
            <a:avLst/>
          </a:prstGeom>
        </p:spPr>
      </p:pic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75DDC05-529A-4AE6-AFF7-22D0E1FD5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Laura Gasque. Noviembre 2017</a:t>
            </a:r>
          </a:p>
        </p:txBody>
      </p:sp>
    </p:spTree>
    <p:extLst>
      <p:ext uri="{BB962C8B-B14F-4D97-AF65-F5344CB8AC3E}">
        <p14:creationId xmlns:p14="http://schemas.microsoft.com/office/powerpoint/2010/main" val="242416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82AD5C-A480-4CF0-9310-CE2B657B4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290703"/>
          </a:xfrm>
        </p:spPr>
        <p:txBody>
          <a:bodyPr>
            <a:normAutofit fontScale="90000"/>
          </a:bodyPr>
          <a:lstStyle/>
          <a:p>
            <a:endParaRPr lang="es-MX" dirty="0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7EAE88A3-33D8-416B-83DE-3524C3BAE5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z="2800" dirty="0"/>
              <a:t>Br</a:t>
            </a:r>
            <a:r>
              <a:rPr lang="es-MX" sz="2800" baseline="-25000" dirty="0"/>
              <a:t>2</a:t>
            </a:r>
            <a:r>
              <a:rPr lang="es-MX" sz="2800" dirty="0"/>
              <a:t>   </a:t>
            </a:r>
            <a:r>
              <a:rPr lang="es-MX" sz="2800" dirty="0" err="1"/>
              <a:t>p.f</a:t>
            </a:r>
            <a:r>
              <a:rPr lang="es-MX" sz="2800" dirty="0"/>
              <a:t> = -7 °C, </a:t>
            </a:r>
            <a:r>
              <a:rPr lang="es-MX" sz="2800" dirty="0" err="1"/>
              <a:t>p.eb</a:t>
            </a:r>
            <a:r>
              <a:rPr lang="es-MX" sz="2800" dirty="0"/>
              <a:t> = 59°C</a:t>
            </a:r>
          </a:p>
          <a:p>
            <a:endParaRPr lang="es-MX" dirty="0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5761070F-FB26-4F4C-99AE-0C673FFFC9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15100" y="1695451"/>
            <a:ext cx="5183188" cy="823912"/>
          </a:xfrm>
        </p:spPr>
        <p:txBody>
          <a:bodyPr>
            <a:noAutofit/>
          </a:bodyPr>
          <a:lstStyle/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r>
              <a:rPr lang="es-MX" sz="2800" dirty="0" err="1"/>
              <a:t>ICl</a:t>
            </a:r>
            <a:r>
              <a:rPr lang="es-MX" sz="2800" dirty="0"/>
              <a:t>      </a:t>
            </a:r>
            <a:r>
              <a:rPr lang="es-MX" sz="2800" dirty="0" err="1"/>
              <a:t>p.f</a:t>
            </a:r>
            <a:r>
              <a:rPr lang="es-MX" sz="2800" dirty="0"/>
              <a:t>. = 27°C,  </a:t>
            </a:r>
            <a:r>
              <a:rPr lang="es-MX" sz="2800" dirty="0" err="1"/>
              <a:t>p.eb</a:t>
            </a:r>
            <a:r>
              <a:rPr lang="es-MX" sz="2800" dirty="0"/>
              <a:t>. = 97.4°C</a:t>
            </a:r>
          </a:p>
          <a:p>
            <a:endParaRPr lang="es-MX" dirty="0"/>
          </a:p>
        </p:txBody>
      </p:sp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7013229B-3D1F-4C6C-8F09-3AA6C257B61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2"/>
          <a:srcRect l="24961" r="17850"/>
          <a:stretch/>
        </p:blipFill>
        <p:spPr>
          <a:xfrm>
            <a:off x="689028" y="2519363"/>
            <a:ext cx="2964264" cy="3577022"/>
          </a:xfrm>
          <a:prstGeom prst="rect">
            <a:avLst/>
          </a:prstGeom>
        </p:spPr>
      </p:pic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F39072AD-1E09-492C-866F-FA9CBD5BDED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641123" y="2505075"/>
            <a:ext cx="2589169" cy="357702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05BB8E8-D16E-4094-A181-9F9DF08B5190}"/>
              </a:ext>
            </a:extLst>
          </p:cNvPr>
          <p:cNvSpPr txBox="1"/>
          <p:nvPr/>
        </p:nvSpPr>
        <p:spPr>
          <a:xfrm>
            <a:off x="3981450" y="3648075"/>
            <a:ext cx="4543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/>
              <a:t>Cl</a:t>
            </a:r>
            <a:r>
              <a:rPr lang="es-MX" sz="3200" baseline="-25000" dirty="0"/>
              <a:t>2(g)  </a:t>
            </a:r>
            <a:r>
              <a:rPr lang="es-MX" sz="3200" dirty="0"/>
              <a:t>+  I</a:t>
            </a:r>
            <a:r>
              <a:rPr lang="es-MX" sz="3200" baseline="-25000" dirty="0"/>
              <a:t>2 (s)</a:t>
            </a:r>
            <a:r>
              <a:rPr lang="es-MX" sz="3200" dirty="0"/>
              <a:t>    </a:t>
            </a:r>
            <a:r>
              <a:rPr lang="es-MX" sz="3200" dirty="0">
                <a:sym typeface="Symbol" panose="05050102010706020507" pitchFamily="18" charset="2"/>
              </a:rPr>
              <a:t>   2 </a:t>
            </a:r>
            <a:r>
              <a:rPr lang="es-MX" sz="3200" dirty="0" err="1">
                <a:sym typeface="Symbol" panose="05050102010706020507" pitchFamily="18" charset="2"/>
              </a:rPr>
              <a:t>ICl</a:t>
            </a:r>
            <a:r>
              <a:rPr lang="es-MX" sz="3200" baseline="-25000" dirty="0">
                <a:sym typeface="Symbol" panose="05050102010706020507" pitchFamily="18" charset="2"/>
              </a:rPr>
              <a:t>(l)</a:t>
            </a:r>
            <a:endParaRPr lang="es-MX" sz="3200" baseline="-25000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24D8BD1-718C-4AC6-8BA5-3F5FC17B4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Laura Gasque. Noviembre 2017</a:t>
            </a:r>
          </a:p>
        </p:txBody>
      </p:sp>
    </p:spTree>
    <p:extLst>
      <p:ext uri="{BB962C8B-B14F-4D97-AF65-F5344CB8AC3E}">
        <p14:creationId xmlns:p14="http://schemas.microsoft.com/office/powerpoint/2010/main" val="232753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A5C3C5-4FDD-43A6-90F9-8DF413489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Segunda parte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BB86DEE-1916-4EC6-9005-9FB7DA3318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9FA901E-638E-4AF2-89CE-2FE53CE5C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Laura Gasque. Noviembre 2017</a:t>
            </a:r>
          </a:p>
        </p:txBody>
      </p:sp>
    </p:spTree>
    <p:extLst>
      <p:ext uri="{BB962C8B-B14F-4D97-AF65-F5344CB8AC3E}">
        <p14:creationId xmlns:p14="http://schemas.microsoft.com/office/powerpoint/2010/main" val="5742052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9000">
              <a:schemeClr val="accent1">
                <a:lumMod val="40000"/>
                <a:lumOff val="6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3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7D4199-C088-46F9-AC72-4F7660BA7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sz="66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Berlin Sans FB" panose="020E0602020502020306" pitchFamily="34" charset="0"/>
                <a:ea typeface="+mn-ea"/>
                <a:cs typeface="+mn-cs"/>
              </a:rPr>
              <a:t>Los lantánidos o   </a:t>
            </a:r>
            <a:br>
              <a:rPr lang="es-MX" sz="66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Berlin Sans FB" panose="020E0602020502020306" pitchFamily="34" charset="0"/>
                <a:ea typeface="+mn-ea"/>
                <a:cs typeface="+mn-cs"/>
              </a:rPr>
            </a:br>
            <a:r>
              <a:rPr lang="es-MX" sz="66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Berlin Sans FB" panose="020E0602020502020306" pitchFamily="34" charset="0"/>
                <a:ea typeface="+mn-ea"/>
                <a:cs typeface="+mn-cs"/>
              </a:rPr>
              <a:t>tierras  raras </a:t>
            </a:r>
            <a:br>
              <a:rPr lang="es-MX" sz="66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Berlin Sans FB" panose="020E0602020502020306" pitchFamily="34" charset="0"/>
                <a:ea typeface="+mn-ea"/>
                <a:cs typeface="+mn-cs"/>
              </a:rPr>
            </a:br>
            <a:endParaRPr lang="es-MX" sz="6600" dirty="0">
              <a:ln w="12700">
                <a:solidFill>
                  <a:schemeClr val="accent1"/>
                </a:solidFill>
                <a:prstDash val="solid"/>
              </a:ln>
              <a:solidFill>
                <a:srgbClr val="7030A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Berlin Sans FB" panose="020E0602020502020306" pitchFamily="34" charset="0"/>
              <a:ea typeface="+mn-ea"/>
              <a:cs typeface="+mn-cs"/>
            </a:endParaRP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3058847-0420-4DB8-B74C-9D1FA8CF1B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endParaRPr lang="es-MX" sz="4000" dirty="0">
              <a:ln w="12700">
                <a:solidFill>
                  <a:schemeClr val="accent1"/>
                </a:solidFill>
                <a:prstDash val="solid"/>
              </a:ln>
              <a:solidFill>
                <a:srgbClr val="7030A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Berlin Sans FB" panose="020E0602020502020306" pitchFamily="34" charset="0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FD505E2-EFA4-4BE3-891B-CAD21C34B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Laura Gasque. Noviembre 2017</a:t>
            </a:r>
          </a:p>
        </p:txBody>
      </p:sp>
    </p:spTree>
    <p:extLst>
      <p:ext uri="{BB962C8B-B14F-4D97-AF65-F5344CB8AC3E}">
        <p14:creationId xmlns:p14="http://schemas.microsoft.com/office/powerpoint/2010/main" val="30767107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ABBFE6BB-D3AA-453D-B1CA-3FE8C47A9B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3396" y="828115"/>
            <a:ext cx="10334183" cy="1068387"/>
          </a:xfrm>
        </p:spPr>
        <p:txBody>
          <a:bodyPr>
            <a:noAutofit/>
          </a:bodyPr>
          <a:lstStyle/>
          <a:p>
            <a:r>
              <a:rPr lang="es-MX" sz="4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La química es una historia fascinante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795EE168-B51A-4140-B09C-DF416C33BD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039269"/>
            <a:ext cx="9144000" cy="779462"/>
          </a:xfrm>
        </p:spPr>
        <p:txBody>
          <a:bodyPr/>
          <a:lstStyle/>
          <a:p>
            <a:r>
              <a:rPr lang="es-MX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 elementos químicos son los personajes</a:t>
            </a:r>
          </a:p>
          <a:p>
            <a:endParaRPr lang="es-MX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3CEACF1-99C3-488F-9353-B03B14C3564C}"/>
              </a:ext>
            </a:extLst>
          </p:cNvPr>
          <p:cNvSpPr txBox="1"/>
          <p:nvPr/>
        </p:nvSpPr>
        <p:spPr>
          <a:xfrm>
            <a:off x="1138238" y="4715366"/>
            <a:ext cx="99155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Tabla Periódica nos ayuda a conocer y entender  a los personajes</a:t>
            </a:r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150F5F33-5E9B-4002-A701-995FFF23C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Laura Gasque. Noviembre 2017</a:t>
            </a:r>
          </a:p>
        </p:txBody>
      </p:sp>
    </p:spTree>
    <p:extLst>
      <p:ext uri="{BB962C8B-B14F-4D97-AF65-F5344CB8AC3E}">
        <p14:creationId xmlns:p14="http://schemas.microsoft.com/office/powerpoint/2010/main" val="3467824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Tabla 21">
            <a:extLst>
              <a:ext uri="{FF2B5EF4-FFF2-40B4-BE49-F238E27FC236}">
                <a16:creationId xmlns:a16="http://schemas.microsoft.com/office/drawing/2014/main" id="{9C1BB213-8F39-4505-B4DB-CA527CCAB6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4246426"/>
              </p:ext>
            </p:extLst>
          </p:nvPr>
        </p:nvGraphicFramePr>
        <p:xfrm>
          <a:off x="809355" y="255274"/>
          <a:ext cx="10573290" cy="35529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7405">
                  <a:extLst>
                    <a:ext uri="{9D8B030D-6E8A-4147-A177-3AD203B41FA5}">
                      <a16:colId xmlns:a16="http://schemas.microsoft.com/office/drawing/2014/main" val="1518344609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2318742993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1860979854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3902274302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1576613909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159157608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1042312465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1719953132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311093617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287240864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262412997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2124382665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610638231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1532870926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1427060967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3499841286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2112742718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3129906862"/>
                    </a:ext>
                  </a:extLst>
                </a:gridCol>
              </a:tblGrid>
              <a:tr h="507571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H</a:t>
                      </a: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16"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                                                                                        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He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3798670"/>
                  </a:ext>
                </a:extLst>
              </a:tr>
              <a:tr h="507571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Li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Be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 rowSpan="2" gridSpan="10">
                  <a:txBody>
                    <a:bodyPr/>
                    <a:lstStyle/>
                    <a:p>
                      <a:pPr algn="ctr"/>
                      <a:r>
                        <a:rPr kumimoji="0" lang="es-MX" sz="4800" b="0" i="0" u="none" strike="noStrike" kern="1200" cap="none" spc="0" normalizeH="0" baseline="0" noProof="0" dirty="0">
                          <a:ln w="12700">
                            <a:solidFill>
                              <a:srgbClr val="4472C4"/>
                            </a:solidFill>
                            <a:prstDash val="solid"/>
                          </a:ln>
                          <a:solidFill>
                            <a:srgbClr val="7030A0"/>
                          </a:solidFill>
                          <a:effectLst>
                            <a:outerShdw dist="38100" dir="2640000" algn="bl" rotWithShape="0">
                              <a:srgbClr val="4472C4"/>
                            </a:outerShdw>
                          </a:effectLst>
                          <a:uLnTx/>
                          <a:uFillTx/>
                          <a:latin typeface="+mn-lt"/>
                          <a:ea typeface="+mj-ea"/>
                          <a:cs typeface="+mj-cs"/>
                        </a:rPr>
                        <a:t>“tierras  ¿</a:t>
                      </a:r>
                      <a:r>
                        <a:rPr kumimoji="0" lang="es-MX" sz="4800" b="0" i="1" u="none" strike="noStrike" kern="1200" cap="none" spc="0" normalizeH="0" baseline="0" noProof="0" dirty="0">
                          <a:ln w="12700">
                            <a:solidFill>
                              <a:srgbClr val="4472C4"/>
                            </a:solidFill>
                            <a:prstDash val="solid"/>
                          </a:ln>
                          <a:solidFill>
                            <a:srgbClr val="7030A0"/>
                          </a:solidFill>
                          <a:effectLst>
                            <a:outerShdw dist="38100" dir="2640000" algn="bl" rotWithShape="0">
                              <a:srgbClr val="4472C4"/>
                            </a:outerShdw>
                          </a:effectLst>
                          <a:uLnTx/>
                          <a:uFillTx/>
                          <a:latin typeface="+mn-lt"/>
                          <a:ea typeface="+mj-ea"/>
                          <a:cs typeface="+mj-cs"/>
                        </a:rPr>
                        <a:t>raras</a:t>
                      </a:r>
                      <a:r>
                        <a:rPr kumimoji="0" lang="es-MX" sz="4800" b="0" i="0" u="none" strike="noStrike" kern="1200" cap="none" spc="0" normalizeH="0" baseline="0" noProof="0" dirty="0">
                          <a:ln w="12700">
                            <a:solidFill>
                              <a:srgbClr val="4472C4"/>
                            </a:solidFill>
                            <a:prstDash val="solid"/>
                          </a:ln>
                          <a:solidFill>
                            <a:srgbClr val="7030A0"/>
                          </a:solidFill>
                          <a:effectLst>
                            <a:outerShdw dist="38100" dir="2640000" algn="bl" rotWithShape="0">
                              <a:srgbClr val="4472C4"/>
                            </a:outerShdw>
                          </a:effectLst>
                          <a:uLnTx/>
                          <a:uFillTx/>
                          <a:latin typeface="+mn-lt"/>
                          <a:ea typeface="+mj-ea"/>
                          <a:cs typeface="+mj-cs"/>
                        </a:rPr>
                        <a:t>? ”</a:t>
                      </a:r>
                      <a:endParaRPr lang="es-MX" sz="4800" b="0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b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</a:rPr>
                        <a:t> B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C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N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O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 F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b="1" dirty="0">
                          <a:solidFill>
                            <a:srgbClr val="CDD9EF"/>
                          </a:solidFill>
                        </a:rPr>
                        <a:t>N</a:t>
                      </a:r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e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4019318"/>
                  </a:ext>
                </a:extLst>
              </a:tr>
              <a:tr h="507571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Na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Mg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10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Al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Si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 P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 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Cl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Ar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4990250"/>
                  </a:ext>
                </a:extLst>
              </a:tr>
              <a:tr h="507571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K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Ca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Sc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Ti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 V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 Cr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Mn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Fe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Co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Ni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Cu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Zn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Ga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Ge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As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Se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Br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Kr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6920038"/>
                  </a:ext>
                </a:extLst>
              </a:tr>
              <a:tr h="507571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Rb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Sr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Y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Zr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Nb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Mo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Tc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Ru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Rh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Pd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Ag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Cd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In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Sn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Sb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Te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 I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Xe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913440"/>
                  </a:ext>
                </a:extLst>
              </a:tr>
              <a:tr h="507571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Cs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Ba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rgbClr val="CDD9EF"/>
                        </a:solidFill>
                      </a:endParaRP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Hf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Ta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W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Re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Os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Ir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Pt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Au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Hg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Tl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Pb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Bi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Po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At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Rn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609094"/>
                  </a:ext>
                </a:extLst>
              </a:tr>
              <a:tr h="507571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Fr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Ra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736859"/>
                  </a:ext>
                </a:extLst>
              </a:tr>
            </a:tbl>
          </a:graphicData>
        </a:graphic>
      </p:graphicFrame>
      <p:graphicFrame>
        <p:nvGraphicFramePr>
          <p:cNvPr id="23" name="Tabla 22">
            <a:extLst>
              <a:ext uri="{FF2B5EF4-FFF2-40B4-BE49-F238E27FC236}">
                <a16:creationId xmlns:a16="http://schemas.microsoft.com/office/drawing/2014/main" id="{3F0EC5F4-82AB-41C7-A21A-16FA93E2F1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3896105"/>
              </p:ext>
            </p:extLst>
          </p:nvPr>
        </p:nvGraphicFramePr>
        <p:xfrm>
          <a:off x="507502" y="4048217"/>
          <a:ext cx="11176995" cy="20773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5133">
                  <a:extLst>
                    <a:ext uri="{9D8B030D-6E8A-4147-A177-3AD203B41FA5}">
                      <a16:colId xmlns:a16="http://schemas.microsoft.com/office/drawing/2014/main" val="1880548172"/>
                    </a:ext>
                  </a:extLst>
                </a:gridCol>
                <a:gridCol w="745133">
                  <a:extLst>
                    <a:ext uri="{9D8B030D-6E8A-4147-A177-3AD203B41FA5}">
                      <a16:colId xmlns:a16="http://schemas.microsoft.com/office/drawing/2014/main" val="1047823585"/>
                    </a:ext>
                  </a:extLst>
                </a:gridCol>
                <a:gridCol w="745133">
                  <a:extLst>
                    <a:ext uri="{9D8B030D-6E8A-4147-A177-3AD203B41FA5}">
                      <a16:colId xmlns:a16="http://schemas.microsoft.com/office/drawing/2014/main" val="2827017939"/>
                    </a:ext>
                  </a:extLst>
                </a:gridCol>
                <a:gridCol w="745133">
                  <a:extLst>
                    <a:ext uri="{9D8B030D-6E8A-4147-A177-3AD203B41FA5}">
                      <a16:colId xmlns:a16="http://schemas.microsoft.com/office/drawing/2014/main" val="2834040814"/>
                    </a:ext>
                  </a:extLst>
                </a:gridCol>
                <a:gridCol w="745133">
                  <a:extLst>
                    <a:ext uri="{9D8B030D-6E8A-4147-A177-3AD203B41FA5}">
                      <a16:colId xmlns:a16="http://schemas.microsoft.com/office/drawing/2014/main" val="1464532575"/>
                    </a:ext>
                  </a:extLst>
                </a:gridCol>
                <a:gridCol w="745133">
                  <a:extLst>
                    <a:ext uri="{9D8B030D-6E8A-4147-A177-3AD203B41FA5}">
                      <a16:colId xmlns:a16="http://schemas.microsoft.com/office/drawing/2014/main" val="3312374428"/>
                    </a:ext>
                  </a:extLst>
                </a:gridCol>
                <a:gridCol w="745133">
                  <a:extLst>
                    <a:ext uri="{9D8B030D-6E8A-4147-A177-3AD203B41FA5}">
                      <a16:colId xmlns:a16="http://schemas.microsoft.com/office/drawing/2014/main" val="3506344944"/>
                    </a:ext>
                  </a:extLst>
                </a:gridCol>
                <a:gridCol w="745133">
                  <a:extLst>
                    <a:ext uri="{9D8B030D-6E8A-4147-A177-3AD203B41FA5}">
                      <a16:colId xmlns:a16="http://schemas.microsoft.com/office/drawing/2014/main" val="3860876603"/>
                    </a:ext>
                  </a:extLst>
                </a:gridCol>
                <a:gridCol w="745133">
                  <a:extLst>
                    <a:ext uri="{9D8B030D-6E8A-4147-A177-3AD203B41FA5}">
                      <a16:colId xmlns:a16="http://schemas.microsoft.com/office/drawing/2014/main" val="2246215923"/>
                    </a:ext>
                  </a:extLst>
                </a:gridCol>
                <a:gridCol w="745133">
                  <a:extLst>
                    <a:ext uri="{9D8B030D-6E8A-4147-A177-3AD203B41FA5}">
                      <a16:colId xmlns:a16="http://schemas.microsoft.com/office/drawing/2014/main" val="1925138361"/>
                    </a:ext>
                  </a:extLst>
                </a:gridCol>
                <a:gridCol w="745133">
                  <a:extLst>
                    <a:ext uri="{9D8B030D-6E8A-4147-A177-3AD203B41FA5}">
                      <a16:colId xmlns:a16="http://schemas.microsoft.com/office/drawing/2014/main" val="127075740"/>
                    </a:ext>
                  </a:extLst>
                </a:gridCol>
                <a:gridCol w="745133">
                  <a:extLst>
                    <a:ext uri="{9D8B030D-6E8A-4147-A177-3AD203B41FA5}">
                      <a16:colId xmlns:a16="http://schemas.microsoft.com/office/drawing/2014/main" val="73291555"/>
                    </a:ext>
                  </a:extLst>
                </a:gridCol>
                <a:gridCol w="745133">
                  <a:extLst>
                    <a:ext uri="{9D8B030D-6E8A-4147-A177-3AD203B41FA5}">
                      <a16:colId xmlns:a16="http://schemas.microsoft.com/office/drawing/2014/main" val="152782847"/>
                    </a:ext>
                  </a:extLst>
                </a:gridCol>
                <a:gridCol w="745133">
                  <a:extLst>
                    <a:ext uri="{9D8B030D-6E8A-4147-A177-3AD203B41FA5}">
                      <a16:colId xmlns:a16="http://schemas.microsoft.com/office/drawing/2014/main" val="765995942"/>
                    </a:ext>
                  </a:extLst>
                </a:gridCol>
                <a:gridCol w="745133">
                  <a:extLst>
                    <a:ext uri="{9D8B030D-6E8A-4147-A177-3AD203B41FA5}">
                      <a16:colId xmlns:a16="http://schemas.microsoft.com/office/drawing/2014/main" val="4045856797"/>
                    </a:ext>
                  </a:extLst>
                </a:gridCol>
              </a:tblGrid>
              <a:tr h="1038688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es-MX" sz="3200" baseline="0" dirty="0">
                          <a:solidFill>
                            <a:srgbClr val="7030A0"/>
                          </a:solidFill>
                        </a:rPr>
                        <a:t>La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es-MX" sz="3200" baseline="0" dirty="0">
                          <a:solidFill>
                            <a:srgbClr val="7030A0"/>
                          </a:solidFill>
                        </a:rPr>
                        <a:t>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3200" baseline="0" dirty="0">
                          <a:solidFill>
                            <a:srgbClr val="7030A0"/>
                          </a:solidFill>
                        </a:rPr>
                        <a:t>Pr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3200" baseline="0" dirty="0">
                          <a:solidFill>
                            <a:srgbClr val="7030A0"/>
                          </a:solidFill>
                        </a:rPr>
                        <a:t>Nd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3200" baseline="0" dirty="0">
                          <a:solidFill>
                            <a:srgbClr val="7030A0"/>
                          </a:solidFill>
                        </a:rPr>
                        <a:t>Pm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3200" baseline="0" dirty="0">
                          <a:solidFill>
                            <a:srgbClr val="7030A0"/>
                          </a:solidFill>
                        </a:rPr>
                        <a:t>Sm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3200" baseline="0" dirty="0">
                          <a:solidFill>
                            <a:srgbClr val="7030A0"/>
                          </a:solidFill>
                        </a:rPr>
                        <a:t>Eu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3200" baseline="0" dirty="0">
                          <a:solidFill>
                            <a:srgbClr val="7030A0"/>
                          </a:solidFill>
                        </a:rPr>
                        <a:t>Gd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3200" baseline="0" dirty="0">
                          <a:solidFill>
                            <a:srgbClr val="7030A0"/>
                          </a:solidFill>
                        </a:rPr>
                        <a:t>Tb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3200" baseline="0" dirty="0">
                          <a:solidFill>
                            <a:srgbClr val="7030A0"/>
                          </a:solidFill>
                        </a:rPr>
                        <a:t>Dy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3200" baseline="0" dirty="0">
                          <a:solidFill>
                            <a:srgbClr val="7030A0"/>
                          </a:solidFill>
                        </a:rPr>
                        <a:t>Ho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3200" baseline="0" dirty="0">
                          <a:solidFill>
                            <a:srgbClr val="7030A0"/>
                          </a:solidFill>
                        </a:rPr>
                        <a:t>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3200" baseline="0" dirty="0">
                          <a:solidFill>
                            <a:srgbClr val="7030A0"/>
                          </a:solidFill>
                        </a:rPr>
                        <a:t>Tm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3200" baseline="0" dirty="0">
                          <a:solidFill>
                            <a:srgbClr val="7030A0"/>
                          </a:solidFill>
                        </a:rPr>
                        <a:t>Yb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3200" baseline="0" dirty="0">
                          <a:solidFill>
                            <a:srgbClr val="7030A0"/>
                          </a:solidFill>
                        </a:rPr>
                        <a:t>Lu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1186193"/>
                  </a:ext>
                </a:extLst>
              </a:tr>
              <a:tr h="1038688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Ac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Th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Pa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U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Np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Pu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Am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Cm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Bk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Cf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Es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Fm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Md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No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Lr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3265710"/>
                  </a:ext>
                </a:extLst>
              </a:tr>
            </a:tbl>
          </a:graphicData>
        </a:graphic>
      </p:graphicFrame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E0B8146-1A13-4434-8BC7-60F309445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dirty="0"/>
              <a:t>Laura Gasque. Noviembre 2017</a:t>
            </a:r>
          </a:p>
        </p:txBody>
      </p:sp>
    </p:spTree>
    <p:extLst>
      <p:ext uri="{BB962C8B-B14F-4D97-AF65-F5344CB8AC3E}">
        <p14:creationId xmlns:p14="http://schemas.microsoft.com/office/powerpoint/2010/main" val="39157900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AF53E91-296D-4C2D-B7F6-6FB906AD2B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351" y="1855434"/>
            <a:ext cx="6922576" cy="4869772"/>
          </a:xfrm>
          <a:prstGeom prst="rect">
            <a:avLst/>
          </a:prstGeom>
        </p:spPr>
      </p:pic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8A69C3EB-9EFC-43B3-B79E-E093D67C1C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9691003"/>
              </p:ext>
            </p:extLst>
          </p:nvPr>
        </p:nvGraphicFramePr>
        <p:xfrm>
          <a:off x="7460941" y="1363985"/>
          <a:ext cx="3877434" cy="35183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6239">
                  <a:extLst>
                    <a:ext uri="{9D8B030D-6E8A-4147-A177-3AD203B41FA5}">
                      <a16:colId xmlns:a16="http://schemas.microsoft.com/office/drawing/2014/main" val="3382532048"/>
                    </a:ext>
                  </a:extLst>
                </a:gridCol>
                <a:gridCol w="646239">
                  <a:extLst>
                    <a:ext uri="{9D8B030D-6E8A-4147-A177-3AD203B41FA5}">
                      <a16:colId xmlns:a16="http://schemas.microsoft.com/office/drawing/2014/main" val="4118324127"/>
                    </a:ext>
                  </a:extLst>
                </a:gridCol>
                <a:gridCol w="646239">
                  <a:extLst>
                    <a:ext uri="{9D8B030D-6E8A-4147-A177-3AD203B41FA5}">
                      <a16:colId xmlns:a16="http://schemas.microsoft.com/office/drawing/2014/main" val="2477501839"/>
                    </a:ext>
                  </a:extLst>
                </a:gridCol>
                <a:gridCol w="646239">
                  <a:extLst>
                    <a:ext uri="{9D8B030D-6E8A-4147-A177-3AD203B41FA5}">
                      <a16:colId xmlns:a16="http://schemas.microsoft.com/office/drawing/2014/main" val="508442284"/>
                    </a:ext>
                  </a:extLst>
                </a:gridCol>
                <a:gridCol w="646239">
                  <a:extLst>
                    <a:ext uri="{9D8B030D-6E8A-4147-A177-3AD203B41FA5}">
                      <a16:colId xmlns:a16="http://schemas.microsoft.com/office/drawing/2014/main" val="2201333538"/>
                    </a:ext>
                  </a:extLst>
                </a:gridCol>
                <a:gridCol w="646239">
                  <a:extLst>
                    <a:ext uri="{9D8B030D-6E8A-4147-A177-3AD203B41FA5}">
                      <a16:colId xmlns:a16="http://schemas.microsoft.com/office/drawing/2014/main" val="3423492575"/>
                    </a:ext>
                  </a:extLst>
                </a:gridCol>
              </a:tblGrid>
              <a:tr h="755703">
                <a:tc>
                  <a:txBody>
                    <a:bodyPr/>
                    <a:lstStyle/>
                    <a:p>
                      <a:r>
                        <a:rPr lang="es-MX" sz="1500" dirty="0"/>
                        <a:t>  B </a:t>
                      </a:r>
                    </a:p>
                    <a:p>
                      <a:r>
                        <a:rPr lang="es-MX" sz="1500" dirty="0"/>
                        <a:t>  9  </a:t>
                      </a:r>
                    </a:p>
                    <a:p>
                      <a:endParaRPr lang="es-MX" sz="1500" dirty="0"/>
                    </a:p>
                  </a:txBody>
                  <a:tcPr marT="37785" marB="37785"/>
                </a:tc>
                <a:tc>
                  <a:txBody>
                    <a:bodyPr/>
                    <a:lstStyle/>
                    <a:p>
                      <a:endParaRPr lang="es-MX" sz="1500" dirty="0"/>
                    </a:p>
                  </a:txBody>
                  <a:tcPr marT="37785" marB="37785"/>
                </a:tc>
                <a:tc>
                  <a:txBody>
                    <a:bodyPr/>
                    <a:lstStyle/>
                    <a:p>
                      <a:endParaRPr lang="es-MX" sz="1500" dirty="0"/>
                    </a:p>
                  </a:txBody>
                  <a:tcPr marT="37785" marB="37785"/>
                </a:tc>
                <a:tc>
                  <a:txBody>
                    <a:bodyPr/>
                    <a:lstStyle/>
                    <a:p>
                      <a:endParaRPr lang="es-MX" sz="1500" dirty="0"/>
                    </a:p>
                  </a:txBody>
                  <a:tcPr marT="37785" marB="37785"/>
                </a:tc>
                <a:tc>
                  <a:txBody>
                    <a:bodyPr/>
                    <a:lstStyle/>
                    <a:p>
                      <a:endParaRPr lang="es-MX" sz="1500"/>
                    </a:p>
                  </a:txBody>
                  <a:tcPr marT="37785" marB="37785"/>
                </a:tc>
                <a:tc>
                  <a:txBody>
                    <a:bodyPr/>
                    <a:lstStyle/>
                    <a:p>
                      <a:endParaRPr lang="es-MX" sz="1500"/>
                    </a:p>
                  </a:txBody>
                  <a:tcPr marT="37785" marB="37785"/>
                </a:tc>
                <a:extLst>
                  <a:ext uri="{0D108BD9-81ED-4DB2-BD59-A6C34878D82A}">
                    <a16:rowId xmlns:a16="http://schemas.microsoft.com/office/drawing/2014/main" val="1655072383"/>
                  </a:ext>
                </a:extLst>
              </a:tr>
              <a:tr h="646258">
                <a:tc>
                  <a:txBody>
                    <a:bodyPr/>
                    <a:lstStyle/>
                    <a:p>
                      <a:endParaRPr lang="es-MX" sz="1500" dirty="0"/>
                    </a:p>
                  </a:txBody>
                  <a:tcPr marT="37785" marB="37785"/>
                </a:tc>
                <a:tc>
                  <a:txBody>
                    <a:bodyPr/>
                    <a:lstStyle/>
                    <a:p>
                      <a:endParaRPr lang="es-MX" sz="1500" dirty="0"/>
                    </a:p>
                  </a:txBody>
                  <a:tcPr marT="37785" marB="37785"/>
                </a:tc>
                <a:tc>
                  <a:txBody>
                    <a:bodyPr/>
                    <a:lstStyle/>
                    <a:p>
                      <a:endParaRPr lang="es-MX" sz="1500" dirty="0"/>
                    </a:p>
                  </a:txBody>
                  <a:tcPr marT="37785" marB="37785"/>
                </a:tc>
                <a:tc>
                  <a:txBody>
                    <a:bodyPr/>
                    <a:lstStyle/>
                    <a:p>
                      <a:endParaRPr lang="es-MX" sz="1500" dirty="0"/>
                    </a:p>
                  </a:txBody>
                  <a:tcPr marT="37785" marB="37785"/>
                </a:tc>
                <a:tc>
                  <a:txBody>
                    <a:bodyPr/>
                    <a:lstStyle/>
                    <a:p>
                      <a:endParaRPr lang="es-MX" sz="1500" dirty="0"/>
                    </a:p>
                  </a:txBody>
                  <a:tcPr marT="37785" marB="37785"/>
                </a:tc>
                <a:tc>
                  <a:txBody>
                    <a:bodyPr/>
                    <a:lstStyle/>
                    <a:p>
                      <a:endParaRPr lang="es-MX" sz="1500" dirty="0"/>
                    </a:p>
                  </a:txBody>
                  <a:tcPr marT="37785" marB="37785"/>
                </a:tc>
                <a:extLst>
                  <a:ext uri="{0D108BD9-81ED-4DB2-BD59-A6C34878D82A}">
                    <a16:rowId xmlns:a16="http://schemas.microsoft.com/office/drawing/2014/main" val="2566463144"/>
                  </a:ext>
                </a:extLst>
              </a:tr>
              <a:tr h="732225">
                <a:tc>
                  <a:txBody>
                    <a:bodyPr/>
                    <a:lstStyle/>
                    <a:p>
                      <a:r>
                        <a:rPr lang="es-MX" sz="15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Ga</a:t>
                      </a:r>
                    </a:p>
                    <a:p>
                      <a:r>
                        <a:rPr lang="es-MX" sz="15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19</a:t>
                      </a:r>
                    </a:p>
                  </a:txBody>
                  <a:tcPr marT="37785" marB="37785"/>
                </a:tc>
                <a:tc>
                  <a:txBody>
                    <a:bodyPr/>
                    <a:lstStyle/>
                    <a:p>
                      <a:r>
                        <a:rPr lang="es-MX" sz="15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</a:t>
                      </a:r>
                    </a:p>
                    <a:p>
                      <a:r>
                        <a:rPr lang="es-MX" sz="15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1.5</a:t>
                      </a:r>
                    </a:p>
                  </a:txBody>
                  <a:tcPr marT="37785" marB="37785"/>
                </a:tc>
                <a:tc>
                  <a:txBody>
                    <a:bodyPr/>
                    <a:lstStyle/>
                    <a:p>
                      <a:r>
                        <a:rPr lang="es-MX" sz="15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As</a:t>
                      </a:r>
                    </a:p>
                    <a:p>
                      <a:r>
                        <a:rPr lang="es-MX" sz="15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1.8</a:t>
                      </a:r>
                    </a:p>
                  </a:txBody>
                  <a:tcPr marT="37785" marB="37785"/>
                </a:tc>
                <a:tc>
                  <a:txBody>
                    <a:bodyPr/>
                    <a:lstStyle/>
                    <a:p>
                      <a:r>
                        <a:rPr lang="es-MX" sz="15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Se</a:t>
                      </a:r>
                    </a:p>
                    <a:p>
                      <a:r>
                        <a:rPr lang="es-MX" sz="15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0.05</a:t>
                      </a:r>
                    </a:p>
                  </a:txBody>
                  <a:tcPr marT="37785" marB="37785"/>
                </a:tc>
                <a:tc>
                  <a:txBody>
                    <a:bodyPr/>
                    <a:lstStyle/>
                    <a:p>
                      <a:r>
                        <a:rPr lang="es-MX" sz="15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Br</a:t>
                      </a:r>
                    </a:p>
                    <a:p>
                      <a:r>
                        <a:rPr lang="es-MX" sz="15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2.5</a:t>
                      </a:r>
                    </a:p>
                  </a:txBody>
                  <a:tcPr marT="37785" marB="37785"/>
                </a:tc>
                <a:tc>
                  <a:txBody>
                    <a:bodyPr/>
                    <a:lstStyle/>
                    <a:p>
                      <a:endParaRPr lang="es-MX" sz="1500" dirty="0"/>
                    </a:p>
                  </a:txBody>
                  <a:tcPr marT="37785" marB="37785"/>
                </a:tc>
                <a:extLst>
                  <a:ext uri="{0D108BD9-81ED-4DB2-BD59-A6C34878D82A}">
                    <a16:rowId xmlns:a16="http://schemas.microsoft.com/office/drawing/2014/main" val="2138805145"/>
                  </a:ext>
                </a:extLst>
              </a:tr>
              <a:tr h="732225">
                <a:tc>
                  <a:txBody>
                    <a:bodyPr/>
                    <a:lstStyle/>
                    <a:p>
                      <a:endParaRPr lang="es-MX" sz="1500" b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T="37785" marB="37785"/>
                </a:tc>
                <a:tc>
                  <a:txBody>
                    <a:bodyPr/>
                    <a:lstStyle/>
                    <a:p>
                      <a:r>
                        <a:rPr lang="es-MX" sz="15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Sn</a:t>
                      </a:r>
                    </a:p>
                    <a:p>
                      <a:r>
                        <a:rPr lang="es-MX" sz="15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2.1</a:t>
                      </a:r>
                    </a:p>
                  </a:txBody>
                  <a:tcPr marT="37785" marB="37785"/>
                </a:tc>
                <a:tc>
                  <a:txBody>
                    <a:bodyPr/>
                    <a:lstStyle/>
                    <a:p>
                      <a:r>
                        <a:rPr lang="es-MX" sz="15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Sb</a:t>
                      </a:r>
                    </a:p>
                    <a:p>
                      <a:r>
                        <a:rPr lang="es-MX" sz="15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0.2</a:t>
                      </a:r>
                    </a:p>
                  </a:txBody>
                  <a:tcPr marT="37785" marB="37785"/>
                </a:tc>
                <a:tc>
                  <a:txBody>
                    <a:bodyPr/>
                    <a:lstStyle/>
                    <a:p>
                      <a:endParaRPr lang="es-MX" sz="15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T="37785" marB="37785"/>
                </a:tc>
                <a:tc>
                  <a:txBody>
                    <a:bodyPr/>
                    <a:lstStyle/>
                    <a:p>
                      <a:r>
                        <a:rPr lang="es-MX" sz="15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</a:t>
                      </a:r>
                    </a:p>
                    <a:p>
                      <a:r>
                        <a:rPr lang="es-MX" sz="15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0.5</a:t>
                      </a:r>
                    </a:p>
                  </a:txBody>
                  <a:tcPr marT="37785" marB="37785"/>
                </a:tc>
                <a:tc>
                  <a:txBody>
                    <a:bodyPr/>
                    <a:lstStyle/>
                    <a:p>
                      <a:endParaRPr lang="es-MX" sz="1500" dirty="0"/>
                    </a:p>
                  </a:txBody>
                  <a:tcPr marT="37785" marB="37785"/>
                </a:tc>
                <a:extLst>
                  <a:ext uri="{0D108BD9-81ED-4DB2-BD59-A6C34878D82A}">
                    <a16:rowId xmlns:a16="http://schemas.microsoft.com/office/drawing/2014/main" val="3697117188"/>
                  </a:ext>
                </a:extLst>
              </a:tr>
              <a:tr h="646258">
                <a:tc>
                  <a:txBody>
                    <a:bodyPr/>
                    <a:lstStyle/>
                    <a:p>
                      <a:endParaRPr lang="es-MX" sz="1500" b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T="37785" marB="37785"/>
                </a:tc>
                <a:tc>
                  <a:txBody>
                    <a:bodyPr/>
                    <a:lstStyle/>
                    <a:p>
                      <a:r>
                        <a:rPr lang="es-MX" sz="15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Pb</a:t>
                      </a:r>
                    </a:p>
                    <a:p>
                      <a:r>
                        <a:rPr lang="es-MX" sz="15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13</a:t>
                      </a:r>
                    </a:p>
                  </a:txBody>
                  <a:tcPr marT="37785" marB="37785"/>
                </a:tc>
                <a:tc>
                  <a:txBody>
                    <a:bodyPr/>
                    <a:lstStyle/>
                    <a:p>
                      <a:endParaRPr lang="es-MX" sz="1500" b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T="37785" marB="37785"/>
                </a:tc>
                <a:tc>
                  <a:txBody>
                    <a:bodyPr/>
                    <a:lstStyle/>
                    <a:p>
                      <a:endParaRPr lang="es-MX" sz="1500" b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T="37785" marB="37785"/>
                </a:tc>
                <a:tc>
                  <a:txBody>
                    <a:bodyPr/>
                    <a:lstStyle/>
                    <a:p>
                      <a:endParaRPr lang="es-MX" sz="15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T="37785" marB="37785"/>
                </a:tc>
                <a:tc>
                  <a:txBody>
                    <a:bodyPr/>
                    <a:lstStyle/>
                    <a:p>
                      <a:endParaRPr lang="es-MX" sz="1500" dirty="0"/>
                    </a:p>
                  </a:txBody>
                  <a:tcPr marT="37785" marB="37785"/>
                </a:tc>
                <a:extLst>
                  <a:ext uri="{0D108BD9-81ED-4DB2-BD59-A6C34878D82A}">
                    <a16:rowId xmlns:a16="http://schemas.microsoft.com/office/drawing/2014/main" val="3893693988"/>
                  </a:ext>
                </a:extLst>
              </a:tr>
            </a:tbl>
          </a:graphicData>
        </a:graphic>
      </p:graphicFrame>
      <p:sp>
        <p:nvSpPr>
          <p:cNvPr id="6" name="Título 5">
            <a:extLst>
              <a:ext uri="{FF2B5EF4-FFF2-40B4-BE49-F238E27FC236}">
                <a16:creationId xmlns:a16="http://schemas.microsoft.com/office/drawing/2014/main" id="{CCB762D5-7471-4540-98CA-47EADC06C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66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Abundancias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CC67A8C6-CCD5-4209-A0E6-9D2E5178235F}"/>
              </a:ext>
            </a:extLst>
          </p:cNvPr>
          <p:cNvSpPr/>
          <p:nvPr/>
        </p:nvSpPr>
        <p:spPr>
          <a:xfrm>
            <a:off x="4286647" y="2692959"/>
            <a:ext cx="838014" cy="623691"/>
          </a:xfrm>
          <a:prstGeom prst="ellipse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B5D7527-753F-4A5C-9CED-C4AEC76F6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4386" y="4559205"/>
            <a:ext cx="865707" cy="64623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375D161-5B70-4354-815C-2329E9873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3928" y="3527915"/>
            <a:ext cx="865707" cy="64623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0F0D02E-441C-4011-A468-1408A88D05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3502" y="3527915"/>
            <a:ext cx="865707" cy="64623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66441D5-4E68-413D-919A-40213BB36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2932" y="4647755"/>
            <a:ext cx="865707" cy="64623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1BAD664-D44B-4EB2-82E2-197BBF692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4274" y="4676016"/>
            <a:ext cx="865707" cy="646232"/>
          </a:xfrm>
          <a:prstGeom prst="rect">
            <a:avLst/>
          </a:prstGeom>
        </p:spPr>
      </p:pic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FB02AFAF-9994-4590-BC49-CE77A5CB0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Laura Gasque. Noviembre 2017</a:t>
            </a:r>
          </a:p>
        </p:txBody>
      </p:sp>
    </p:spTree>
    <p:extLst>
      <p:ext uri="{BB962C8B-B14F-4D97-AF65-F5344CB8AC3E}">
        <p14:creationId xmlns:p14="http://schemas.microsoft.com/office/powerpoint/2010/main" val="204305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824BBF-64BC-4661-9C55-25D0DD6F6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600" dirty="0"/>
              <a:t>http://www.bbc.com/news/magazine-26687605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815386E-189C-4FAD-A048-510BB0472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953" y="1919022"/>
            <a:ext cx="8481340" cy="4091160"/>
          </a:xfrm>
          <a:prstGeom prst="rect">
            <a:avLst/>
          </a:prstGeom>
        </p:spPr>
      </p:pic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A69398A-FE7C-461A-B52F-AF556B9EF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Laura Gasque. Noviembre 2017</a:t>
            </a:r>
          </a:p>
        </p:txBody>
      </p:sp>
    </p:spTree>
    <p:extLst>
      <p:ext uri="{BB962C8B-B14F-4D97-AF65-F5344CB8AC3E}">
        <p14:creationId xmlns:p14="http://schemas.microsoft.com/office/powerpoint/2010/main" val="13555052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DD2094-5ECB-4997-8F99-395AEF6B2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9178" y="2350760"/>
            <a:ext cx="10515600" cy="2879725"/>
          </a:xfrm>
        </p:spPr>
        <p:txBody>
          <a:bodyPr/>
          <a:lstStyle/>
          <a:p>
            <a:r>
              <a:rPr lang="es-MX" sz="66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Berlin Sans FB" panose="020E0602020502020306" pitchFamily="34" charset="0"/>
                <a:ea typeface="+mn-ea"/>
                <a:cs typeface="+mn-cs"/>
              </a:rPr>
              <a:t>Historia y geografía</a:t>
            </a:r>
            <a:br>
              <a:rPr lang="es-MX" dirty="0"/>
            </a:br>
            <a:br>
              <a:rPr lang="es-MX" dirty="0"/>
            </a:b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C4C8FA2-B9F2-47F5-840D-3A989B8E40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  <a:p>
            <a:endParaRPr lang="es-MX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466AAAF-76C7-46A7-B926-9515739BC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Laura Gasque. Noviembre 2017</a:t>
            </a:r>
          </a:p>
        </p:txBody>
      </p:sp>
    </p:spTree>
    <p:extLst>
      <p:ext uri="{BB962C8B-B14F-4D97-AF65-F5344CB8AC3E}">
        <p14:creationId xmlns:p14="http://schemas.microsoft.com/office/powerpoint/2010/main" val="21779692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C9F076E4-BFF6-4D00-AED8-48C1AEF2847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641023" y="377596"/>
            <a:ext cx="10815687" cy="6078339"/>
          </a:xfrm>
          <a:prstGeom prst="rect">
            <a:avLst/>
          </a:prstGeom>
        </p:spPr>
      </p:pic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B54B573D-1D1B-416F-9937-8F71A89FE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Laura Gasque. Noviembre 2017</a:t>
            </a:r>
          </a:p>
        </p:txBody>
      </p:sp>
    </p:spTree>
    <p:extLst>
      <p:ext uri="{BB962C8B-B14F-4D97-AF65-F5344CB8AC3E}">
        <p14:creationId xmlns:p14="http://schemas.microsoft.com/office/powerpoint/2010/main" val="31440764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412693A-2147-40FA-9276-F79A58085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293" y="108890"/>
            <a:ext cx="8504534" cy="6407043"/>
          </a:xfrm>
          <a:prstGeom prst="rect">
            <a:avLst/>
          </a:prstGeom>
        </p:spPr>
      </p:pic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D2B9577-1022-4E12-9372-4C2FA55E5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Laura Gasque. Noviembre 2017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86D2689-732E-4B7A-B0EC-694308A310E8}"/>
              </a:ext>
            </a:extLst>
          </p:cNvPr>
          <p:cNvSpPr txBox="1"/>
          <p:nvPr/>
        </p:nvSpPr>
        <p:spPr>
          <a:xfrm>
            <a:off x="9702800" y="853440"/>
            <a:ext cx="17529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7030A0"/>
                </a:solidFill>
              </a:rPr>
              <a:t>Y     1794</a:t>
            </a:r>
          </a:p>
          <a:p>
            <a:r>
              <a:rPr lang="es-MX" sz="2000" dirty="0">
                <a:solidFill>
                  <a:srgbClr val="7030A0"/>
                </a:solidFill>
              </a:rPr>
              <a:t>Tb   1842</a:t>
            </a:r>
          </a:p>
          <a:p>
            <a:r>
              <a:rPr lang="es-MX" sz="2000" dirty="0">
                <a:solidFill>
                  <a:srgbClr val="7030A0"/>
                </a:solidFill>
              </a:rPr>
              <a:t>Er    1842</a:t>
            </a:r>
          </a:p>
          <a:p>
            <a:r>
              <a:rPr lang="es-MX" sz="2000" dirty="0">
                <a:solidFill>
                  <a:srgbClr val="7030A0"/>
                </a:solidFill>
              </a:rPr>
              <a:t>Yb   1878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C7B70AE-A45C-479B-97F7-96739B5B9882}"/>
              </a:ext>
            </a:extLst>
          </p:cNvPr>
          <p:cNvSpPr txBox="1"/>
          <p:nvPr/>
        </p:nvSpPr>
        <p:spPr>
          <a:xfrm>
            <a:off x="9448800" y="2733040"/>
            <a:ext cx="256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Holmio:</a:t>
            </a:r>
          </a:p>
          <a:p>
            <a:r>
              <a:rPr lang="es-MX" dirty="0"/>
              <a:t>Gadolinio</a:t>
            </a:r>
          </a:p>
          <a:p>
            <a:r>
              <a:rPr lang="es-MX" dirty="0"/>
              <a:t>Tulio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2271674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0E9765-BEB9-44E9-8001-748967C0B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6345A848-D908-4968-930A-027125539E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6362" y="136525"/>
            <a:ext cx="6438758" cy="6509961"/>
          </a:xfrm>
          <a:prstGeom prst="rect">
            <a:avLst/>
          </a:prstGeom>
        </p:spPr>
      </p:pic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17437F9-FF1B-4EDF-B8BE-229556BC0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Laura Gasque. Noviembre 2017</a:t>
            </a:r>
          </a:p>
        </p:txBody>
      </p:sp>
    </p:spTree>
    <p:extLst>
      <p:ext uri="{BB962C8B-B14F-4D97-AF65-F5344CB8AC3E}">
        <p14:creationId xmlns:p14="http://schemas.microsoft.com/office/powerpoint/2010/main" val="31789648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E41D3F-029F-430B-8FCA-0E9438A45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B618DF67-9088-4E25-B4F3-5432F6991B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0358" y="0"/>
            <a:ext cx="9651283" cy="6825949"/>
          </a:xfrm>
          <a:prstGeom prst="rect">
            <a:avLst/>
          </a:prstGeom>
        </p:spPr>
      </p:pic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9CB9664-E858-46A7-B0C8-0C4AD5CEE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Laura Gasque. Noviembre 2017</a:t>
            </a: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8A412F80-D37C-405E-ABD8-788F6FF74845}"/>
              </a:ext>
            </a:extLst>
          </p:cNvPr>
          <p:cNvSpPr/>
          <p:nvPr/>
        </p:nvSpPr>
        <p:spPr>
          <a:xfrm>
            <a:off x="3027680" y="3429000"/>
            <a:ext cx="2062480" cy="9398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76DFBD9C-6E17-431A-98F5-3249AF534FC6}"/>
              </a:ext>
            </a:extLst>
          </p:cNvPr>
          <p:cNvSpPr/>
          <p:nvPr/>
        </p:nvSpPr>
        <p:spPr>
          <a:xfrm>
            <a:off x="7211505" y="2413262"/>
            <a:ext cx="1989056" cy="93325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49002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A6E0A8-FBA3-418E-928D-72648F56A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860" y="178797"/>
            <a:ext cx="10515600" cy="568129"/>
          </a:xfrm>
        </p:spPr>
        <p:txBody>
          <a:bodyPr>
            <a:normAutofit fontScale="90000"/>
          </a:bodyPr>
          <a:lstStyle/>
          <a:p>
            <a:r>
              <a:rPr lang="es-MX" sz="36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Propiedades magnéticas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C43FAF18-5323-4D3B-BD89-CA4BAD3A08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08920" y="2225553"/>
            <a:ext cx="3129412" cy="4495922"/>
          </a:xfrm>
          <a:prstGeom prst="rect">
            <a:avLst/>
          </a:prstGeom>
        </p:spPr>
      </p:pic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19B1C5F-4F71-4F7C-A0BD-F9834B437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Laura Gasque. Noviembre 2017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1A8147B-B443-42AC-9258-F38B470EEE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3728" y="136525"/>
            <a:ext cx="3038272" cy="456656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CD87076-82C1-4137-BB6F-5D1D6D466D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421" t="40873" r="31797" b="9047"/>
          <a:stretch/>
        </p:blipFill>
        <p:spPr>
          <a:xfrm>
            <a:off x="0" y="770545"/>
            <a:ext cx="5876622" cy="2980653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9A472E6-9669-40A7-8E4E-D0B9C7879994}"/>
              </a:ext>
            </a:extLst>
          </p:cNvPr>
          <p:cNvSpPr txBox="1"/>
          <p:nvPr/>
        </p:nvSpPr>
        <p:spPr>
          <a:xfrm>
            <a:off x="9455285" y="5087566"/>
            <a:ext cx="2208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Compuestos de coordinación de </a:t>
            </a:r>
            <a:r>
              <a:rPr lang="es-MX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L</a:t>
            </a:r>
            <a:r>
              <a:rPr lang="es-MX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n</a:t>
            </a:r>
            <a:endParaRPr lang="es-MX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999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3802DD24-F74F-4075-AD9F-9D3C1DD7D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Laura Gasque. Noviembre 2017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0A48BFE-7608-4BA2-B257-E155DCF328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86" y="357187"/>
            <a:ext cx="4452397" cy="386655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D56D0A4-FEAC-4AD5-87FB-41E7FF90F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9841" y="357187"/>
            <a:ext cx="6667500" cy="618172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768CE41-3D45-44D4-A11C-45405E1AA7CF}"/>
              </a:ext>
            </a:extLst>
          </p:cNvPr>
          <p:cNvSpPr txBox="1"/>
          <p:nvPr/>
        </p:nvSpPr>
        <p:spPr>
          <a:xfrm>
            <a:off x="301658" y="4958499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Utilizados en </a:t>
            </a:r>
          </a:p>
          <a:p>
            <a:r>
              <a:rPr lang="es-MX" sz="24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NUEVAS TECNOLOGÍAS</a:t>
            </a:r>
          </a:p>
        </p:txBody>
      </p:sp>
    </p:spTree>
    <p:extLst>
      <p:ext uri="{BB962C8B-B14F-4D97-AF65-F5344CB8AC3E}">
        <p14:creationId xmlns:p14="http://schemas.microsoft.com/office/powerpoint/2010/main" val="16016343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722EBC4-9350-4EB4-8CFF-5C64F784D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5692" y="59799"/>
            <a:ext cx="3957142" cy="5195346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3C08453C-F185-4221-96DD-3F9018FC2A93}"/>
              </a:ext>
            </a:extLst>
          </p:cNvPr>
          <p:cNvSpPr/>
          <p:nvPr/>
        </p:nvSpPr>
        <p:spPr>
          <a:xfrm>
            <a:off x="114300" y="1104037"/>
            <a:ext cx="424541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u="sng" dirty="0"/>
              <a:t>Romeo:</a:t>
            </a:r>
            <a:r>
              <a:rPr lang="es-MX" dirty="0"/>
              <a:t> guapo joven apasionado e idealista, heredero de la casa Montesco</a:t>
            </a:r>
          </a:p>
          <a:p>
            <a:endParaRPr lang="es-MX" dirty="0"/>
          </a:p>
          <a:p>
            <a:r>
              <a:rPr lang="es-MX" u="sng" dirty="0"/>
              <a:t>Mercurio</a:t>
            </a:r>
            <a:r>
              <a:rPr lang="es-MX" dirty="0"/>
              <a:t>: joven noble, el mejor amigo        de Romeo</a:t>
            </a:r>
          </a:p>
          <a:p>
            <a:endParaRPr lang="es-MX" dirty="0"/>
          </a:p>
          <a:p>
            <a:r>
              <a:rPr lang="es-MX" dirty="0"/>
              <a:t>El </a:t>
            </a:r>
            <a:r>
              <a:rPr lang="es-MX" u="sng" dirty="0"/>
              <a:t>Sr. Montesco</a:t>
            </a:r>
            <a:r>
              <a:rPr lang="es-MX" dirty="0"/>
              <a:t>: padre de Romeo; odia        a  los Capuleto</a:t>
            </a:r>
          </a:p>
          <a:p>
            <a:endParaRPr lang="es-MX" dirty="0"/>
          </a:p>
          <a:p>
            <a:r>
              <a:rPr lang="es-MX" u="sng" dirty="0" err="1"/>
              <a:t>Benvolio</a:t>
            </a:r>
            <a:r>
              <a:rPr lang="es-MX" dirty="0"/>
              <a:t>: primo de Romeo</a:t>
            </a:r>
          </a:p>
          <a:p>
            <a:endParaRPr lang="es-MX" dirty="0"/>
          </a:p>
          <a:p>
            <a:r>
              <a:rPr lang="es-MX" u="sng" dirty="0"/>
              <a:t>Baltazar:</a:t>
            </a:r>
            <a:r>
              <a:rPr lang="es-MX" dirty="0"/>
              <a:t> Leal sirviente de Romeo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94DD117C-856E-45D7-BB7B-8884CDFF5919}"/>
              </a:ext>
            </a:extLst>
          </p:cNvPr>
          <p:cNvSpPr/>
          <p:nvPr/>
        </p:nvSpPr>
        <p:spPr>
          <a:xfrm>
            <a:off x="8515350" y="1104037"/>
            <a:ext cx="367665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u="sng" dirty="0"/>
              <a:t>Julieta</a:t>
            </a:r>
            <a:r>
              <a:rPr lang="es-MX" dirty="0"/>
              <a:t>: Bella adolescente, hija de los aristócratas Capuleto</a:t>
            </a:r>
          </a:p>
          <a:p>
            <a:endParaRPr lang="es-MX" dirty="0"/>
          </a:p>
          <a:p>
            <a:r>
              <a:rPr lang="es-MX" u="sng" dirty="0"/>
              <a:t>La nodriza</a:t>
            </a:r>
            <a:r>
              <a:rPr lang="es-MX" dirty="0"/>
              <a:t>: acompañante de Julieta</a:t>
            </a:r>
          </a:p>
          <a:p>
            <a:endParaRPr lang="es-MX" dirty="0"/>
          </a:p>
          <a:p>
            <a:r>
              <a:rPr lang="es-MX" u="sng" dirty="0" err="1"/>
              <a:t>Tybalt</a:t>
            </a:r>
            <a:r>
              <a:rPr lang="es-MX" dirty="0"/>
              <a:t>: joven Capuleto, hábil con la espada; que odia a los Montesco </a:t>
            </a:r>
          </a:p>
          <a:p>
            <a:endParaRPr lang="es-MX" dirty="0"/>
          </a:p>
          <a:p>
            <a:r>
              <a:rPr lang="es-MX" dirty="0"/>
              <a:t>El </a:t>
            </a:r>
            <a:r>
              <a:rPr lang="es-MX" u="sng" dirty="0"/>
              <a:t>Sr. Capuleto</a:t>
            </a:r>
            <a:r>
              <a:rPr lang="es-MX" dirty="0"/>
              <a:t>: padre amoroso de Julieta; odia a los Montesco</a:t>
            </a:r>
          </a:p>
          <a:p>
            <a:endParaRPr lang="es-MX" dirty="0"/>
          </a:p>
          <a:p>
            <a:r>
              <a:rPr lang="es-MX" u="sng" dirty="0"/>
              <a:t>Paris:</a:t>
            </a:r>
            <a:r>
              <a:rPr lang="es-MX" dirty="0"/>
              <a:t> Joven noble, a quien se ha prometido la mano de Julieta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15971467-326C-4268-A64D-8BFDFBA51C16}"/>
              </a:ext>
            </a:extLst>
          </p:cNvPr>
          <p:cNvSpPr/>
          <p:nvPr/>
        </p:nvSpPr>
        <p:spPr>
          <a:xfrm>
            <a:off x="2504192" y="5482582"/>
            <a:ext cx="69414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u="sng" dirty="0"/>
              <a:t>Fray Laurencio</a:t>
            </a:r>
            <a:r>
              <a:rPr lang="es-MX" dirty="0"/>
              <a:t>: amigo de ambas familias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u="sng" dirty="0"/>
              <a:t>El Príncipe </a:t>
            </a:r>
            <a:r>
              <a:rPr lang="es-MX" u="sng" dirty="0" err="1"/>
              <a:t>Escalus</a:t>
            </a:r>
            <a:r>
              <a:rPr lang="es-MX" dirty="0"/>
              <a:t>: Príncipe de Verona que busca mantener la paz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0A6BB38-0A3A-48D4-A73F-2A618080D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3622" y="5364523"/>
            <a:ext cx="7114311" cy="101609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0DFAA99-30BE-4A01-A156-FAD52DF76A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2343"/>
            <a:ext cx="4038600" cy="471280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AB9A8C5-770D-4075-BC45-80A4FA7791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834" y="637728"/>
            <a:ext cx="4019166" cy="4673149"/>
          </a:xfrm>
          <a:prstGeom prst="rect">
            <a:avLst/>
          </a:prstGeom>
        </p:spPr>
      </p:pic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E810DAB9-02FF-4825-A93B-59491272C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Laura Gasque. Noviembre 2017</a:t>
            </a: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44E6C440-FFA7-4C41-A6F5-F4702F5B3DD8}"/>
              </a:ext>
            </a:extLst>
          </p:cNvPr>
          <p:cNvSpPr/>
          <p:nvPr/>
        </p:nvSpPr>
        <p:spPr>
          <a:xfrm>
            <a:off x="4298728" y="168028"/>
            <a:ext cx="3791069" cy="49340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2B24268-C732-4197-843C-6C79F1D3386C}"/>
              </a:ext>
            </a:extLst>
          </p:cNvPr>
          <p:cNvSpPr txBox="1"/>
          <p:nvPr/>
        </p:nvSpPr>
        <p:spPr>
          <a:xfrm>
            <a:off x="4702227" y="942680"/>
            <a:ext cx="31300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>
                <a:solidFill>
                  <a:schemeClr val="bg1"/>
                </a:solidFill>
              </a:rPr>
              <a:t>Lo importante no es solo el nombre de los personajes, </a:t>
            </a:r>
          </a:p>
          <a:p>
            <a:pPr algn="ctr"/>
            <a:endParaRPr lang="es-MX" sz="2400" dirty="0">
              <a:solidFill>
                <a:schemeClr val="bg1"/>
              </a:solidFill>
            </a:endParaRPr>
          </a:p>
          <a:p>
            <a:pPr algn="ctr"/>
            <a:endParaRPr lang="es-MX" sz="2400" dirty="0">
              <a:solidFill>
                <a:schemeClr val="bg1"/>
              </a:solidFill>
            </a:endParaRPr>
          </a:p>
          <a:p>
            <a:pPr algn="ctr"/>
            <a:r>
              <a:rPr lang="es-MX" sz="2400" dirty="0">
                <a:solidFill>
                  <a:schemeClr val="bg1"/>
                </a:solidFill>
              </a:rPr>
              <a:t>sino </a:t>
            </a:r>
            <a:r>
              <a:rPr lang="es-MX" sz="2400" b="1" i="1" dirty="0">
                <a:solidFill>
                  <a:schemeClr val="bg1"/>
                </a:solidFill>
              </a:rPr>
              <a:t>la relación que guardan entre ellos</a:t>
            </a:r>
          </a:p>
        </p:txBody>
      </p:sp>
    </p:spTree>
    <p:extLst>
      <p:ext uri="{BB962C8B-B14F-4D97-AF65-F5344CB8AC3E}">
        <p14:creationId xmlns:p14="http://schemas.microsoft.com/office/powerpoint/2010/main" val="988705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>
            <a:extLst>
              <a:ext uri="{FF2B5EF4-FFF2-40B4-BE49-F238E27FC236}">
                <a16:creationId xmlns:a16="http://schemas.microsoft.com/office/drawing/2014/main" id="{D0B748A1-136C-4F57-8398-266911D55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0285"/>
            <a:ext cx="10515600" cy="700606"/>
          </a:xfrm>
        </p:spPr>
        <p:txBody>
          <a:bodyPr/>
          <a:lstStyle/>
          <a:p>
            <a:r>
              <a:rPr lang="es-MX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¿Quién los produce?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6AEC116-1B58-4643-9471-AF9CBE66F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Laura Gasque. Noviembre 2017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AC5B72B-344E-4A2D-BAE1-BC769BF558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260" y="1336048"/>
            <a:ext cx="7864213" cy="474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990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31DA0D7-261B-4F8F-AE67-91C64C2B5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Laura Gasque. Noviembre 2017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D5AE5C0-0E5D-494F-A735-6C2EDE181B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19" t="10526" r="22138" b="5324"/>
          <a:stretch/>
        </p:blipFill>
        <p:spPr>
          <a:xfrm>
            <a:off x="2018575" y="185765"/>
            <a:ext cx="7775873" cy="648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4520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B81543-A250-4C10-A44D-B63D0A487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31" y="-26464"/>
            <a:ext cx="10515600" cy="1325563"/>
          </a:xfrm>
        </p:spPr>
        <p:txBody>
          <a:bodyPr/>
          <a:lstStyle/>
          <a:p>
            <a:r>
              <a:rPr lang="es-MX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¿Son muy caros?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B3AA2052-E528-4197-BE01-C32026527E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2077" y="1299099"/>
            <a:ext cx="9270274" cy="5674248"/>
          </a:xfrm>
          <a:prstGeom prst="rect">
            <a:avLst/>
          </a:prstGeom>
        </p:spPr>
      </p:pic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BF36F56-17C4-4E92-94F6-20D1EF077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Laura Gasque. Noviembre 2017</a:t>
            </a:r>
          </a:p>
        </p:txBody>
      </p:sp>
    </p:spTree>
    <p:extLst>
      <p:ext uri="{BB962C8B-B14F-4D97-AF65-F5344CB8AC3E}">
        <p14:creationId xmlns:p14="http://schemas.microsoft.com/office/powerpoint/2010/main" val="42036498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3CB05F-C3D0-4F02-9013-5BF09EEF0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0BB7E0BD-E2CC-455B-A9D3-DD9EDD1EE5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432" t="13722" r="17179"/>
          <a:stretch/>
        </p:blipFill>
        <p:spPr>
          <a:xfrm>
            <a:off x="5046675" y="83040"/>
            <a:ext cx="6738046" cy="4852553"/>
          </a:xfrm>
          <a:prstGeom prst="rect">
            <a:avLst/>
          </a:prstGeom>
        </p:spPr>
      </p:pic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B06F2E7-825B-43B0-B27C-2CF196FF2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Laura Gasque. Noviembre 2017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4E05D7D-7C80-4D1C-AF95-0C00903F25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36" t="14571" r="17886" b="5324"/>
          <a:stretch/>
        </p:blipFill>
        <p:spPr>
          <a:xfrm>
            <a:off x="115449" y="2017644"/>
            <a:ext cx="7277572" cy="485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172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FABEECF-EF90-4190-A394-C39273BF0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Laura Gasque. Noviembre 2017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79FF81EB-0B92-4FB9-8369-86092316D5D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/>
          <a:srcRect l="16094" t="15165" r="18227" b="7405"/>
          <a:stretch/>
        </p:blipFill>
        <p:spPr>
          <a:xfrm>
            <a:off x="6400800" y="3230774"/>
            <a:ext cx="5469898" cy="362722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0F48F30-11C4-4698-A846-D7F15CC5A2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781" t="14820" r="19297" b="7294"/>
          <a:stretch/>
        </p:blipFill>
        <p:spPr>
          <a:xfrm>
            <a:off x="51061" y="3230775"/>
            <a:ext cx="5360208" cy="362722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156DDAB-ACB1-47C9-88A6-AB90A345D3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429" t="15088" r="17974" b="10371"/>
          <a:stretch/>
        </p:blipFill>
        <p:spPr>
          <a:xfrm>
            <a:off x="6400800" y="0"/>
            <a:ext cx="5469898" cy="349631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F1A75C1-1FBC-490F-B23E-27B1A478180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327" t="12911" r="16368" b="10346"/>
          <a:stretch/>
        </p:blipFill>
        <p:spPr>
          <a:xfrm>
            <a:off x="51061" y="-38095"/>
            <a:ext cx="5360208" cy="326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0210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BA44B1-1844-45CB-9D91-A2E4FD868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00104"/>
          </a:xfrm>
        </p:spPr>
        <p:txBody>
          <a:bodyPr>
            <a:normAutofit/>
          </a:bodyPr>
          <a:lstStyle/>
          <a:p>
            <a:r>
              <a:rPr lang="es-MX" sz="32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¿Algunos lantánidos son más caros qué otros?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A246982-8EFE-4E1E-8652-CFD3EB34A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614" y="1125521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s-MX" dirty="0"/>
          </a:p>
          <a:p>
            <a:r>
              <a:rPr lang="es-MX" dirty="0"/>
              <a:t>Pr(NO</a:t>
            </a:r>
            <a:r>
              <a:rPr lang="es-MX" baseline="-25000" dirty="0"/>
              <a:t>3</a:t>
            </a:r>
            <a:r>
              <a:rPr lang="es-MX" dirty="0"/>
              <a:t>)</a:t>
            </a:r>
            <a:r>
              <a:rPr lang="es-MX" baseline="-25000" dirty="0"/>
              <a:t>3</a:t>
            </a:r>
            <a:r>
              <a:rPr lang="es-MX" dirty="0"/>
              <a:t>.6H</a:t>
            </a:r>
            <a:r>
              <a:rPr lang="es-MX" baseline="-25000" dirty="0"/>
              <a:t>2</a:t>
            </a:r>
            <a:r>
              <a:rPr lang="es-MX" dirty="0"/>
              <a:t>O 	99.9	25g  	2790.00  MXP</a:t>
            </a:r>
          </a:p>
          <a:p>
            <a:r>
              <a:rPr lang="es-MX" dirty="0"/>
              <a:t>Nd(NO</a:t>
            </a:r>
            <a:r>
              <a:rPr lang="es-MX" baseline="-25000" dirty="0"/>
              <a:t>3</a:t>
            </a:r>
            <a:r>
              <a:rPr lang="es-MX" dirty="0"/>
              <a:t>)</a:t>
            </a:r>
            <a:r>
              <a:rPr lang="es-MX" baseline="-25000" dirty="0"/>
              <a:t>3</a:t>
            </a:r>
            <a:r>
              <a:rPr lang="es-MX" dirty="0"/>
              <a:t>.6H</a:t>
            </a:r>
            <a:r>
              <a:rPr lang="es-MX" baseline="-25000" dirty="0"/>
              <a:t>2</a:t>
            </a:r>
            <a:r>
              <a:rPr lang="es-MX" dirty="0"/>
              <a:t>O   	99.9%   	25g    	1008.00  MXP  </a:t>
            </a:r>
          </a:p>
          <a:p>
            <a:r>
              <a:rPr lang="es-MX" dirty="0"/>
              <a:t>Sm(NO</a:t>
            </a:r>
            <a:r>
              <a:rPr lang="es-MX" baseline="-25000" dirty="0"/>
              <a:t>3</a:t>
            </a:r>
            <a:r>
              <a:rPr lang="es-MX" dirty="0"/>
              <a:t>)</a:t>
            </a:r>
            <a:r>
              <a:rPr lang="es-MX" baseline="-25000" dirty="0"/>
              <a:t>3</a:t>
            </a:r>
            <a:r>
              <a:rPr lang="es-MX" dirty="0"/>
              <a:t>.6H</a:t>
            </a:r>
            <a:r>
              <a:rPr lang="es-MX" baseline="-25000" dirty="0"/>
              <a:t>2</a:t>
            </a:r>
            <a:r>
              <a:rPr lang="es-MX" dirty="0"/>
              <a:t>O     	99.9     	25g      	1969.00  MXP</a:t>
            </a:r>
          </a:p>
          <a:p>
            <a:r>
              <a:rPr lang="es-MX" b="1" dirty="0">
                <a:solidFill>
                  <a:srgbClr val="FF0000"/>
                </a:solidFill>
              </a:rPr>
              <a:t>Eu(NO</a:t>
            </a:r>
            <a:r>
              <a:rPr lang="es-MX" b="1" baseline="-25000" dirty="0">
                <a:solidFill>
                  <a:srgbClr val="FF0000"/>
                </a:solidFill>
              </a:rPr>
              <a:t>3</a:t>
            </a:r>
            <a:r>
              <a:rPr lang="es-MX" b="1" dirty="0">
                <a:solidFill>
                  <a:srgbClr val="FF0000"/>
                </a:solidFill>
              </a:rPr>
              <a:t>)</a:t>
            </a:r>
            <a:r>
              <a:rPr lang="es-MX" b="1" baseline="-25000" dirty="0">
                <a:solidFill>
                  <a:srgbClr val="FF0000"/>
                </a:solidFill>
              </a:rPr>
              <a:t>3</a:t>
            </a:r>
            <a:r>
              <a:rPr lang="es-MX" b="1" dirty="0">
                <a:solidFill>
                  <a:srgbClr val="FF0000"/>
                </a:solidFill>
              </a:rPr>
              <a:t>.5H</a:t>
            </a:r>
            <a:r>
              <a:rPr lang="es-MX" b="1" baseline="-25000" dirty="0">
                <a:solidFill>
                  <a:srgbClr val="FF0000"/>
                </a:solidFill>
              </a:rPr>
              <a:t>2</a:t>
            </a:r>
            <a:r>
              <a:rPr lang="es-MX" b="1" dirty="0">
                <a:solidFill>
                  <a:srgbClr val="FF0000"/>
                </a:solidFill>
              </a:rPr>
              <a:t>O     	99.9    	25g     14,850.00  MXP</a:t>
            </a:r>
            <a:endParaRPr lang="es-MX" dirty="0"/>
          </a:p>
          <a:p>
            <a:r>
              <a:rPr lang="es-MX" dirty="0"/>
              <a:t>Gd(NO</a:t>
            </a:r>
            <a:r>
              <a:rPr lang="es-MX" baseline="-25000" dirty="0"/>
              <a:t>3</a:t>
            </a:r>
            <a:r>
              <a:rPr lang="es-MX" dirty="0"/>
              <a:t>)</a:t>
            </a:r>
            <a:r>
              <a:rPr lang="es-MX" baseline="-25000" dirty="0"/>
              <a:t>3</a:t>
            </a:r>
            <a:r>
              <a:rPr lang="es-MX" dirty="0"/>
              <a:t>.6H</a:t>
            </a:r>
            <a:r>
              <a:rPr lang="es-MX" baseline="-25000" dirty="0"/>
              <a:t>2</a:t>
            </a:r>
            <a:r>
              <a:rPr lang="es-MX" dirty="0"/>
              <a:t>O    	99.9    	25g      	1628.00  MXP</a:t>
            </a:r>
          </a:p>
          <a:p>
            <a:r>
              <a:rPr lang="es-MX" b="1" dirty="0">
                <a:solidFill>
                  <a:srgbClr val="00B050"/>
                </a:solidFill>
              </a:rPr>
              <a:t>Tb(NO</a:t>
            </a:r>
            <a:r>
              <a:rPr lang="es-MX" b="1" baseline="-25000" dirty="0">
                <a:solidFill>
                  <a:srgbClr val="00B050"/>
                </a:solidFill>
              </a:rPr>
              <a:t>3</a:t>
            </a:r>
            <a:r>
              <a:rPr lang="es-MX" b="1" dirty="0">
                <a:solidFill>
                  <a:srgbClr val="00B050"/>
                </a:solidFill>
              </a:rPr>
              <a:t>)</a:t>
            </a:r>
            <a:r>
              <a:rPr lang="es-MX" b="1" baseline="-25000" dirty="0">
                <a:solidFill>
                  <a:srgbClr val="00B050"/>
                </a:solidFill>
              </a:rPr>
              <a:t>3</a:t>
            </a:r>
            <a:r>
              <a:rPr lang="es-MX" b="1" dirty="0">
                <a:solidFill>
                  <a:srgbClr val="00B050"/>
                </a:solidFill>
              </a:rPr>
              <a:t>.5H</a:t>
            </a:r>
            <a:r>
              <a:rPr lang="es-MX" b="1" baseline="-25000" dirty="0">
                <a:solidFill>
                  <a:srgbClr val="00B050"/>
                </a:solidFill>
              </a:rPr>
              <a:t>2</a:t>
            </a:r>
            <a:r>
              <a:rPr lang="es-MX" b="1" dirty="0">
                <a:solidFill>
                  <a:srgbClr val="00B050"/>
                </a:solidFill>
              </a:rPr>
              <a:t>O     	99.9     	25g      	5750.00  MXP</a:t>
            </a:r>
          </a:p>
          <a:p>
            <a:r>
              <a:rPr lang="es-MX" dirty="0"/>
              <a:t>Dy(NO</a:t>
            </a:r>
            <a:r>
              <a:rPr lang="es-MX" baseline="-25000" dirty="0"/>
              <a:t>3</a:t>
            </a:r>
            <a:r>
              <a:rPr lang="es-MX" dirty="0"/>
              <a:t>)</a:t>
            </a:r>
            <a:r>
              <a:rPr lang="es-MX" baseline="-25000" dirty="0"/>
              <a:t>3</a:t>
            </a:r>
            <a:r>
              <a:rPr lang="es-MX" dirty="0"/>
              <a:t>.6H</a:t>
            </a:r>
            <a:r>
              <a:rPr lang="es-MX" baseline="-25000" dirty="0"/>
              <a:t>2</a:t>
            </a:r>
            <a:r>
              <a:rPr lang="es-MX" dirty="0"/>
              <a:t>O     	99.9     	25g      	1389.00  MXP</a:t>
            </a:r>
            <a:endParaRPr lang="es-MX" b="1" dirty="0">
              <a:solidFill>
                <a:srgbClr val="00B050"/>
              </a:solidFill>
            </a:endParaRPr>
          </a:p>
          <a:p>
            <a:r>
              <a:rPr lang="es-MX" dirty="0"/>
              <a:t>Ho(NO</a:t>
            </a:r>
            <a:r>
              <a:rPr lang="es-MX" baseline="-25000" dirty="0"/>
              <a:t>3</a:t>
            </a:r>
            <a:r>
              <a:rPr lang="es-MX" dirty="0"/>
              <a:t>)</a:t>
            </a:r>
            <a:r>
              <a:rPr lang="es-MX" baseline="-25000" dirty="0"/>
              <a:t>3</a:t>
            </a:r>
            <a:r>
              <a:rPr lang="es-MX" dirty="0"/>
              <a:t>.5H</a:t>
            </a:r>
            <a:r>
              <a:rPr lang="es-MX" baseline="-25000" dirty="0"/>
              <a:t>2</a:t>
            </a:r>
            <a:r>
              <a:rPr lang="es-MX" dirty="0"/>
              <a:t>O     	99.9       25g     	1465.00  MXP</a:t>
            </a:r>
          </a:p>
          <a:p>
            <a:r>
              <a:rPr lang="es-MX" dirty="0"/>
              <a:t>Er(NO</a:t>
            </a:r>
            <a:r>
              <a:rPr lang="es-MX" baseline="-25000" dirty="0"/>
              <a:t>3</a:t>
            </a:r>
            <a:r>
              <a:rPr lang="es-MX" dirty="0"/>
              <a:t>)</a:t>
            </a:r>
            <a:r>
              <a:rPr lang="es-MX" baseline="-25000" dirty="0"/>
              <a:t>3</a:t>
            </a:r>
            <a:r>
              <a:rPr lang="es-MX" dirty="0"/>
              <a:t>. 5H</a:t>
            </a:r>
            <a:r>
              <a:rPr lang="es-MX" baseline="-25000" dirty="0"/>
              <a:t>2</a:t>
            </a:r>
            <a:r>
              <a:rPr lang="es-MX" dirty="0"/>
              <a:t>O     	99.9       25g     	2141.00  MXP</a:t>
            </a:r>
          </a:p>
          <a:p>
            <a:r>
              <a:rPr lang="es-MX" dirty="0"/>
              <a:t>Dy(NO</a:t>
            </a:r>
            <a:r>
              <a:rPr lang="es-MX" baseline="-25000" dirty="0"/>
              <a:t>3</a:t>
            </a:r>
            <a:r>
              <a:rPr lang="es-MX" dirty="0"/>
              <a:t>)</a:t>
            </a:r>
            <a:r>
              <a:rPr lang="es-MX" baseline="-25000" dirty="0"/>
              <a:t>3</a:t>
            </a:r>
            <a:r>
              <a:rPr lang="es-MX" dirty="0"/>
              <a:t>.5H</a:t>
            </a:r>
            <a:r>
              <a:rPr lang="es-MX" baseline="-25000" dirty="0"/>
              <a:t>2</a:t>
            </a:r>
            <a:r>
              <a:rPr lang="es-MX" dirty="0"/>
              <a:t>O     	99.9       25g      	1389.00  MXP</a:t>
            </a:r>
            <a:endParaRPr lang="es-MX" b="1" dirty="0">
              <a:solidFill>
                <a:srgbClr val="00B050"/>
              </a:solidFill>
            </a:endParaRPr>
          </a:p>
          <a:p>
            <a:r>
              <a:rPr lang="es-MX" dirty="0"/>
              <a:t>Yb(NO</a:t>
            </a:r>
            <a:r>
              <a:rPr lang="es-MX" baseline="-25000" dirty="0"/>
              <a:t>3</a:t>
            </a:r>
            <a:r>
              <a:rPr lang="es-MX" dirty="0"/>
              <a:t>)</a:t>
            </a:r>
            <a:r>
              <a:rPr lang="es-MX" baseline="-25000" dirty="0"/>
              <a:t>3</a:t>
            </a:r>
            <a:r>
              <a:rPr lang="es-MX" dirty="0"/>
              <a:t>.5H</a:t>
            </a:r>
            <a:r>
              <a:rPr lang="es-MX" baseline="-25000" dirty="0"/>
              <a:t>2</a:t>
            </a:r>
            <a:r>
              <a:rPr lang="es-MX" dirty="0"/>
              <a:t>O     	99.9  	25g      	2373.00  MXP</a:t>
            </a:r>
          </a:p>
          <a:p>
            <a:endParaRPr lang="es-MX" dirty="0"/>
          </a:p>
          <a:p>
            <a:endParaRPr lang="es-MX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05452D2-EFD0-4B71-8DD6-4B5955429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Laura Gasque. Noviembre 2017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2BFF5F8-50B1-4D5E-B814-C98FCC434DAA}"/>
              </a:ext>
            </a:extLst>
          </p:cNvPr>
          <p:cNvSpPr txBox="1"/>
          <p:nvPr/>
        </p:nvSpPr>
        <p:spPr>
          <a:xfrm rot="20055638">
            <a:off x="8408709" y="3471967"/>
            <a:ext cx="2771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dirty="0">
                <a:solidFill>
                  <a:srgbClr val="CC00CC"/>
                </a:solidFill>
                <a:latin typeface="Berlin Sans FB" panose="020E0602020502020306" pitchFamily="34" charset="0"/>
              </a:rPr>
              <a:t>¿Por qué?</a:t>
            </a:r>
          </a:p>
        </p:txBody>
      </p:sp>
    </p:spTree>
    <p:extLst>
      <p:ext uri="{BB962C8B-B14F-4D97-AF65-F5344CB8AC3E}">
        <p14:creationId xmlns:p14="http://schemas.microsoft.com/office/powerpoint/2010/main" val="4259569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53C6D949-8643-4B7E-8A27-269AF071185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202916" y="369694"/>
            <a:ext cx="7918515" cy="5812708"/>
          </a:xfrm>
          <a:prstGeom prst="rect">
            <a:avLst/>
          </a:prstGeom>
        </p:spPr>
      </p:pic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FB9F86A0-6915-4F69-BF8E-0D73EAE24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Laura Gasque. Noviembre 2017</a:t>
            </a:r>
          </a:p>
        </p:txBody>
      </p:sp>
    </p:spTree>
    <p:extLst>
      <p:ext uri="{BB962C8B-B14F-4D97-AF65-F5344CB8AC3E}">
        <p14:creationId xmlns:p14="http://schemas.microsoft.com/office/powerpoint/2010/main" val="17284379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7825D7C-55A4-4B9D-B331-824A0B2BA7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762" y="470517"/>
            <a:ext cx="5171969" cy="267083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5B9B8BA-D4C7-42B3-997F-33766DE228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0164" y="575579"/>
            <a:ext cx="4965170" cy="256577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74F333D-4293-45EC-AA16-2145ABC684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2704" y="3731360"/>
            <a:ext cx="4952630" cy="272122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193018B-8735-43B6-B73D-A6B91E2F83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481" y="3720281"/>
            <a:ext cx="5277250" cy="2732304"/>
          </a:xfrm>
          <a:prstGeom prst="rect">
            <a:avLst/>
          </a:prstGeom>
        </p:spPr>
      </p:pic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450F3B4-C0D2-42AE-BAFD-6E3BD6AD8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Laura Gasque. Noviembre 2017</a:t>
            </a:r>
          </a:p>
        </p:txBody>
      </p:sp>
    </p:spTree>
    <p:extLst>
      <p:ext uri="{BB962C8B-B14F-4D97-AF65-F5344CB8AC3E}">
        <p14:creationId xmlns:p14="http://schemas.microsoft.com/office/powerpoint/2010/main" val="17653408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F78B8C98-8BCB-45F2-A73A-429F36C7206D}"/>
              </a:ext>
            </a:extLst>
          </p:cNvPr>
          <p:cNvSpPr/>
          <p:nvPr/>
        </p:nvSpPr>
        <p:spPr>
          <a:xfrm>
            <a:off x="1707502" y="2143236"/>
            <a:ext cx="1066489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660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FF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Berlin Sans FB" panose="020E0602020502020306" pitchFamily="34" charset="0"/>
                <a:ea typeface="+mj-ea"/>
                <a:cs typeface="+mj-cs"/>
              </a:rPr>
              <a:t>¿Qué es la fluorescencia? </a:t>
            </a:r>
            <a:endParaRPr lang="es-MX" dirty="0">
              <a:latin typeface="Berlin Sans FB" panose="020E0602020502020306" pitchFamily="34" charset="0"/>
            </a:endParaRPr>
          </a:p>
        </p:txBody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EE62C33B-4327-4C77-8CEE-48D877122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Laura Gasque. Noviembre 2017</a:t>
            </a:r>
          </a:p>
        </p:txBody>
      </p:sp>
    </p:spTree>
    <p:extLst>
      <p:ext uri="{BB962C8B-B14F-4D97-AF65-F5344CB8AC3E}">
        <p14:creationId xmlns:p14="http://schemas.microsoft.com/office/powerpoint/2010/main" val="18050670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7DA1531B-F53E-4DAD-9094-C82F40008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Laura Gasque. Noviembre 2017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535E3D79-9C67-4261-915B-33FFEE6CE868}"/>
              </a:ext>
            </a:extLst>
          </p:cNvPr>
          <p:cNvGrpSpPr/>
          <p:nvPr/>
        </p:nvGrpSpPr>
        <p:grpSpPr>
          <a:xfrm>
            <a:off x="4272448" y="1752046"/>
            <a:ext cx="4889416" cy="2286198"/>
            <a:chOff x="3777970" y="1920488"/>
            <a:chExt cx="4889416" cy="2286198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B8F8FF36-C604-454D-B88A-4002F29ED2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77970" y="1920488"/>
              <a:ext cx="4889416" cy="2286198"/>
            </a:xfrm>
            <a:prstGeom prst="rect">
              <a:avLst/>
            </a:prstGeom>
          </p:spPr>
        </p:pic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FD039D20-BF3E-4E7C-B30F-2E2F94DE8419}"/>
                </a:ext>
              </a:extLst>
            </p:cNvPr>
            <p:cNvSpPr/>
            <p:nvPr/>
          </p:nvSpPr>
          <p:spPr>
            <a:xfrm>
              <a:off x="5139836" y="2832754"/>
              <a:ext cx="216568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MX" sz="2400" dirty="0">
                  <a:solidFill>
                    <a:srgbClr val="0000FF"/>
                  </a:solidFill>
                  <a:latin typeface="Berlin Sans FB" panose="020E0602020502020306" pitchFamily="34" charset="0"/>
                </a:rPr>
                <a:t>Luminiscencia</a:t>
              </a:r>
            </a:p>
          </p:txBody>
        </p:sp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D5A0B231-0549-4692-933C-B799A986CC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938" y="319088"/>
            <a:ext cx="4188315" cy="180457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18B2B07-6915-45B5-B9E6-BD18486D2F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204" y="4709953"/>
            <a:ext cx="4023709" cy="182895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8591FF5-FC2B-4EED-9A38-FF01336A15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1468" y="92574"/>
            <a:ext cx="3712786" cy="169483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07E866A-C978-4BC5-9C1B-D45D69A329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1468" y="3667120"/>
            <a:ext cx="3712786" cy="169483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596E384A-E6A1-4A24-91F9-73FAE094C1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5725" y="4600615"/>
            <a:ext cx="3718882" cy="1694835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CAF9EF56-4DA3-4FD8-9926-89638FF4F3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906161"/>
            <a:ext cx="2456901" cy="1987468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AEF0AEDC-27F7-4AE9-A762-DB6CF8497F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8572" y="4918354"/>
            <a:ext cx="3048264" cy="1975275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082B477A-DD95-4864-A689-95293B8B87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34059" y="147948"/>
            <a:ext cx="2627604" cy="1743607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3437A30A-DFE9-4C6B-9F48-B53CD4EDFD3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03496" y="3719601"/>
            <a:ext cx="2822693" cy="1883827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D50F9BED-7586-4823-BCDF-AC7316E926E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28921" y="4709953"/>
            <a:ext cx="2883658" cy="203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645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Tabla 21">
            <a:extLst>
              <a:ext uri="{FF2B5EF4-FFF2-40B4-BE49-F238E27FC236}">
                <a16:creationId xmlns:a16="http://schemas.microsoft.com/office/drawing/2014/main" id="{9C1BB213-8F39-4505-B4DB-CA527CCAB6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4738327"/>
              </p:ext>
            </p:extLst>
          </p:nvPr>
        </p:nvGraphicFramePr>
        <p:xfrm>
          <a:off x="729453" y="678660"/>
          <a:ext cx="10573290" cy="35529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7405">
                  <a:extLst>
                    <a:ext uri="{9D8B030D-6E8A-4147-A177-3AD203B41FA5}">
                      <a16:colId xmlns:a16="http://schemas.microsoft.com/office/drawing/2014/main" val="1518344609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2318742993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1860979854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3902274302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1576613909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159157608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1042312465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1719953132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311093617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287240864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262412997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2124382665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610638231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1532870926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1427060967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3499841286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2112742718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3129906862"/>
                    </a:ext>
                  </a:extLst>
                </a:gridCol>
              </a:tblGrid>
              <a:tr h="507571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H</a:t>
                      </a: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16"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He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3798670"/>
                  </a:ext>
                </a:extLst>
              </a:tr>
              <a:tr h="507571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Li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Be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 rowSpan="2" gridSpan="10"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B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C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N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O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 F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b="1" dirty="0">
                          <a:solidFill>
                            <a:srgbClr val="CDD9EF"/>
                          </a:solidFill>
                        </a:rPr>
                        <a:t>N</a:t>
                      </a:r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e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4019318"/>
                  </a:ext>
                </a:extLst>
              </a:tr>
              <a:tr h="507571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s-MX" sz="23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Mg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10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Al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Si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 P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 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Cl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Ar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4990250"/>
                  </a:ext>
                </a:extLst>
              </a:tr>
              <a:tr h="507571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K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Ca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Sc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Ti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 V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 Cr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Mn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Fe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Co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Ni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Cu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Zn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Ga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Ge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As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Se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Br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Kr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6920038"/>
                  </a:ext>
                </a:extLst>
              </a:tr>
              <a:tr h="507571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Rb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Sr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Y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Zr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Nb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Mo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Tc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Ru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Rh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Pd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Ag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Cd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In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Sn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Sb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Te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 I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Xe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913440"/>
                  </a:ext>
                </a:extLst>
              </a:tr>
              <a:tr h="507571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Cs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Ba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rgbClr val="CDD9EF"/>
                        </a:solidFill>
                      </a:endParaRP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Hf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Ta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W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Re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Os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Ir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Pt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Au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Hg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Tl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Pb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Bi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Po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At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Rn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609094"/>
                  </a:ext>
                </a:extLst>
              </a:tr>
              <a:tr h="507571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Fr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Ra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736859"/>
                  </a:ext>
                </a:extLst>
              </a:tr>
            </a:tbl>
          </a:graphicData>
        </a:graphic>
      </p:graphicFrame>
      <p:graphicFrame>
        <p:nvGraphicFramePr>
          <p:cNvPr id="23" name="Tabla 22">
            <a:extLst>
              <a:ext uri="{FF2B5EF4-FFF2-40B4-BE49-F238E27FC236}">
                <a16:creationId xmlns:a16="http://schemas.microsoft.com/office/drawing/2014/main" id="{3F0EC5F4-82AB-41C7-A21A-16FA93E2F1C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788607" y="4945435"/>
          <a:ext cx="9013365" cy="11740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0891">
                  <a:extLst>
                    <a:ext uri="{9D8B030D-6E8A-4147-A177-3AD203B41FA5}">
                      <a16:colId xmlns:a16="http://schemas.microsoft.com/office/drawing/2014/main" val="1880548172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1047823585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2827017939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2834040814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1464532575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3312374428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3506344944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3860876603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2246215923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1925138361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127075740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73291555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152782847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765995942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4045856797"/>
                    </a:ext>
                  </a:extLst>
                </a:gridCol>
              </a:tblGrid>
              <a:tr h="587006">
                <a:tc>
                  <a:txBody>
                    <a:bodyPr/>
                    <a:lstStyle/>
                    <a:p>
                      <a:r>
                        <a:rPr lang="es-MX" sz="2300" dirty="0"/>
                        <a:t>La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Ce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Pr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Nd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Pm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Sm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Eu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Gd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Tb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Dy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Ho 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Er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Tm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Yb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Lu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1186193"/>
                  </a:ext>
                </a:extLst>
              </a:tr>
              <a:tr h="587006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Ac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Th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Pa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U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Np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Pu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Am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Cm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Bk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Cf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Es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Fm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Md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No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Lr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3265710"/>
                  </a:ext>
                </a:extLst>
              </a:tr>
            </a:tbl>
          </a:graphicData>
        </a:graphic>
      </p:graphicFrame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697CD294-743A-4A3C-AB7B-A6EE4374A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Laura Gasque. Noviembre 2017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4BA057D-EA72-4D0C-99B4-77D9825EF5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0567" y="281501"/>
            <a:ext cx="2814626" cy="3237257"/>
          </a:xfrm>
          <a:prstGeom prst="rect">
            <a:avLst/>
          </a:prstGeom>
        </p:spPr>
      </p:pic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0D8FA567-6D6F-4103-9805-9484A0436211}"/>
              </a:ext>
            </a:extLst>
          </p:cNvPr>
          <p:cNvSpPr/>
          <p:nvPr/>
        </p:nvSpPr>
        <p:spPr>
          <a:xfrm>
            <a:off x="2997724" y="254524"/>
            <a:ext cx="2865748" cy="3299381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45922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398ECD4C-6D56-4735-B350-4636D129D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Laura Gasque. Noviembre 2017</a:t>
            </a: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B9803591-25E2-4522-946A-BA441E7854C4}"/>
              </a:ext>
            </a:extLst>
          </p:cNvPr>
          <p:cNvGrpSpPr/>
          <p:nvPr/>
        </p:nvGrpSpPr>
        <p:grpSpPr>
          <a:xfrm>
            <a:off x="2959447" y="863600"/>
            <a:ext cx="5317352" cy="2427297"/>
            <a:chOff x="2959447" y="863600"/>
            <a:chExt cx="5317352" cy="2427297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DA296CEB-8782-48F2-8C58-D7D466425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59447" y="863600"/>
              <a:ext cx="5317352" cy="2427297"/>
            </a:xfrm>
            <a:prstGeom prst="rect">
              <a:avLst/>
            </a:prstGeom>
          </p:spPr>
        </p:pic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1CA304E6-065A-46F9-9B23-F0FEADB0B6D0}"/>
                </a:ext>
              </a:extLst>
            </p:cNvPr>
            <p:cNvSpPr txBox="1"/>
            <p:nvPr/>
          </p:nvSpPr>
          <p:spPr>
            <a:xfrm>
              <a:off x="3786783" y="1679273"/>
              <a:ext cx="3662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3600" dirty="0">
                  <a:solidFill>
                    <a:srgbClr val="0000FF"/>
                  </a:solidFill>
                  <a:latin typeface="Berlin Sans FB" panose="020E0602020502020306" pitchFamily="34" charset="0"/>
                </a:rPr>
                <a:t>Fotoluminiscencia</a:t>
              </a:r>
            </a:p>
          </p:txBody>
        </p:sp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41EBB93F-8DB1-435F-819D-991BD3624B5A}"/>
              </a:ext>
            </a:extLst>
          </p:cNvPr>
          <p:cNvGrpSpPr/>
          <p:nvPr/>
        </p:nvGrpSpPr>
        <p:grpSpPr>
          <a:xfrm>
            <a:off x="711200" y="3411680"/>
            <a:ext cx="3870976" cy="1767047"/>
            <a:chOff x="711200" y="3411680"/>
            <a:chExt cx="3870976" cy="1767047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1204B8B6-7565-4124-802C-5AF6DD6FAB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1200" y="3411680"/>
              <a:ext cx="3870976" cy="1767047"/>
            </a:xfrm>
            <a:prstGeom prst="rect">
              <a:avLst/>
            </a:prstGeom>
          </p:spPr>
        </p:pic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2972A496-C89A-4D4F-B1F8-AB4CCED19EC6}"/>
                </a:ext>
              </a:extLst>
            </p:cNvPr>
            <p:cNvSpPr/>
            <p:nvPr/>
          </p:nvSpPr>
          <p:spPr>
            <a:xfrm>
              <a:off x="1564500" y="4033593"/>
              <a:ext cx="216437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MX" sz="2800" dirty="0">
                  <a:solidFill>
                    <a:srgbClr val="CC00FF"/>
                  </a:solidFill>
                  <a:latin typeface="Berlin Sans FB" panose="020E0602020502020306" pitchFamily="34" charset="0"/>
                </a:rPr>
                <a:t>Fluorescencia</a:t>
              </a:r>
            </a:p>
          </p:txBody>
        </p:sp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6CF6C2EA-CE51-4934-B538-89D1B9C95803}"/>
              </a:ext>
            </a:extLst>
          </p:cNvPr>
          <p:cNvGrpSpPr/>
          <p:nvPr/>
        </p:nvGrpSpPr>
        <p:grpSpPr>
          <a:xfrm>
            <a:off x="7495909" y="3534003"/>
            <a:ext cx="3712786" cy="1694835"/>
            <a:chOff x="7495909" y="3534003"/>
            <a:chExt cx="3712786" cy="1694835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71DDFF8C-0690-40E3-868C-D799818B0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95909" y="3534003"/>
              <a:ext cx="3712786" cy="1694835"/>
            </a:xfrm>
            <a:prstGeom prst="rect">
              <a:avLst/>
            </a:prstGeom>
          </p:spPr>
        </p:pic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AC7F3F9B-5CBB-4750-A791-58A630CF662F}"/>
                </a:ext>
              </a:extLst>
            </p:cNvPr>
            <p:cNvSpPr/>
            <p:nvPr/>
          </p:nvSpPr>
          <p:spPr>
            <a:xfrm>
              <a:off x="8386963" y="4119811"/>
              <a:ext cx="228460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MX" sz="2800" dirty="0">
                  <a:solidFill>
                    <a:srgbClr val="009900"/>
                  </a:solidFill>
                  <a:latin typeface="Berlin Sans FB" panose="020E0602020502020306" pitchFamily="34" charset="0"/>
                </a:rPr>
                <a:t>Fosforescencia</a:t>
              </a:r>
            </a:p>
          </p:txBody>
        </p:sp>
      </p:grp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5145836-795F-4B57-92AE-189492783B90}"/>
              </a:ext>
            </a:extLst>
          </p:cNvPr>
          <p:cNvSpPr txBox="1"/>
          <p:nvPr/>
        </p:nvSpPr>
        <p:spPr>
          <a:xfrm>
            <a:off x="325814" y="6413698"/>
            <a:ext cx="37127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/>
              <a:t>Diferencia, etimologías</a:t>
            </a:r>
          </a:p>
        </p:txBody>
      </p:sp>
    </p:spTree>
    <p:extLst>
      <p:ext uri="{BB962C8B-B14F-4D97-AF65-F5344CB8AC3E}">
        <p14:creationId xmlns:p14="http://schemas.microsoft.com/office/powerpoint/2010/main" val="180172344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D8403500-510A-446B-B26A-B58AC333C46E}"/>
              </a:ext>
            </a:extLst>
          </p:cNvPr>
          <p:cNvSpPr/>
          <p:nvPr/>
        </p:nvSpPr>
        <p:spPr>
          <a:xfrm>
            <a:off x="544869" y="92543"/>
            <a:ext cx="1022635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4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ea typeface="+mj-ea"/>
                <a:cs typeface="+mj-cs"/>
              </a:rPr>
              <a:t>Primer paso: Absorción de fotones y </a:t>
            </a:r>
            <a:r>
              <a:rPr lang="es-MX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ea typeface="+mj-ea"/>
                <a:cs typeface="+mj-cs"/>
              </a:rPr>
              <a:t>c</a:t>
            </a:r>
            <a:r>
              <a:rPr lang="es-MX" sz="4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ea typeface="+mj-ea"/>
                <a:cs typeface="+mj-cs"/>
              </a:rPr>
              <a:t>o</a:t>
            </a:r>
            <a:r>
              <a:rPr lang="es-MX" sz="4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ea typeface="+mj-ea"/>
                <a:cs typeface="+mj-cs"/>
              </a:rPr>
              <a:t>l</a:t>
            </a:r>
            <a:r>
              <a:rPr lang="es-MX" sz="4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ea typeface="+mj-ea"/>
                <a:cs typeface="+mj-cs"/>
              </a:rPr>
              <a:t>o</a:t>
            </a:r>
            <a:r>
              <a:rPr lang="es-MX" sz="4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ea typeface="+mj-ea"/>
                <a:cs typeface="+mj-cs"/>
              </a:rPr>
              <a:t>r</a:t>
            </a:r>
            <a:endParaRPr lang="es-MX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03E7CEE7-EA6E-4780-90E0-984B33E32833}"/>
              </a:ext>
            </a:extLst>
          </p:cNvPr>
          <p:cNvSpPr/>
          <p:nvPr/>
        </p:nvSpPr>
        <p:spPr>
          <a:xfrm>
            <a:off x="714550" y="1406788"/>
            <a:ext cx="1656223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MX" sz="2800" dirty="0">
                <a:solidFill>
                  <a:prstClr val="black"/>
                </a:solidFill>
                <a:latin typeface="Berlin Sans FB" panose="020E0602020502020306" pitchFamily="34" charset="0"/>
                <a:sym typeface="Symbol" panose="05050102010706020507" pitchFamily="18" charset="2"/>
              </a:rPr>
              <a:t> = h </a:t>
            </a:r>
          </a:p>
        </p:txBody>
      </p: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704E2603-69D4-40CA-84F4-78C9A1D752EE}"/>
              </a:ext>
            </a:extLst>
          </p:cNvPr>
          <p:cNvCxnSpPr>
            <a:cxnSpLocks/>
          </p:cNvCxnSpPr>
          <p:nvPr/>
        </p:nvCxnSpPr>
        <p:spPr>
          <a:xfrm flipH="1">
            <a:off x="2500604" y="1646853"/>
            <a:ext cx="77444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37440E6B-19A0-4E9F-A4D7-F3880C370DF7}"/>
              </a:ext>
            </a:extLst>
          </p:cNvPr>
          <p:cNvCxnSpPr>
            <a:cxnSpLocks/>
          </p:cNvCxnSpPr>
          <p:nvPr/>
        </p:nvCxnSpPr>
        <p:spPr>
          <a:xfrm flipV="1">
            <a:off x="1222309" y="1886919"/>
            <a:ext cx="0" cy="6531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uadroTexto 9">
            <a:extLst>
              <a:ext uri="{FF2B5EF4-FFF2-40B4-BE49-F238E27FC236}">
                <a16:creationId xmlns:a16="http://schemas.microsoft.com/office/drawing/2014/main" id="{0F950FF2-3219-4A39-B86B-6AAC2FD0412E}"/>
              </a:ext>
            </a:extLst>
          </p:cNvPr>
          <p:cNvSpPr txBox="1"/>
          <p:nvPr/>
        </p:nvSpPr>
        <p:spPr>
          <a:xfrm>
            <a:off x="3404876" y="1440808"/>
            <a:ext cx="3910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Berlin Sans FB" panose="020E0602020502020306" pitchFamily="34" charset="0"/>
              </a:rPr>
              <a:t>Frecuencia de los fotones incidentes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2446227-EACC-48EB-B5AD-35D8D4399C04}"/>
              </a:ext>
            </a:extLst>
          </p:cNvPr>
          <p:cNvSpPr txBox="1"/>
          <p:nvPr/>
        </p:nvSpPr>
        <p:spPr>
          <a:xfrm>
            <a:off x="139959" y="2687217"/>
            <a:ext cx="23606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Berlin Sans FB" panose="020E0602020502020306" pitchFamily="34" charset="0"/>
              </a:rPr>
              <a:t>Diferencia de energía entre dos niveles en el átomo o molécula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656C78AC-002B-4EED-BB71-6645CCEC2FCC}"/>
              </a:ext>
            </a:extLst>
          </p:cNvPr>
          <p:cNvSpPr/>
          <p:nvPr/>
        </p:nvSpPr>
        <p:spPr>
          <a:xfrm>
            <a:off x="2294533" y="2023675"/>
            <a:ext cx="5495415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s-MX" sz="2800" dirty="0">
                <a:solidFill>
                  <a:prstClr val="black"/>
                </a:solidFill>
                <a:latin typeface="Berlin Sans FB" panose="020E0602020502020306" pitchFamily="34" charset="0"/>
                <a:sym typeface="Symbol" panose="05050102010706020507" pitchFamily="18" charset="2"/>
              </a:rPr>
              <a:t>OJO:  </a:t>
            </a:r>
            <a:r>
              <a:rPr lang="es-MX" sz="2800" dirty="0">
                <a:solidFill>
                  <a:srgbClr val="FF0000"/>
                </a:solidFill>
                <a:latin typeface="Berlin Sans FB" panose="020E0602020502020306" pitchFamily="34" charset="0"/>
                <a:sym typeface="Symbol" panose="05050102010706020507" pitchFamily="18" charset="2"/>
              </a:rPr>
              <a:t>Color absorbido  </a:t>
            </a:r>
            <a:r>
              <a:rPr lang="es-MX" sz="2800" b="1" dirty="0">
                <a:solidFill>
                  <a:prstClr val="black"/>
                </a:solidFill>
                <a:latin typeface="Berlin Sans FB" panose="020E0602020502020306" pitchFamily="34" charset="0"/>
                <a:sym typeface="Symbol" panose="05050102010706020507" pitchFamily="18" charset="2"/>
              </a:rPr>
              <a:t></a:t>
            </a:r>
            <a:r>
              <a:rPr lang="es-MX" sz="2800" i="1" dirty="0">
                <a:solidFill>
                  <a:prstClr val="black"/>
                </a:solidFill>
                <a:latin typeface="Berlin Sans FB" panose="020E0602020502020306" pitchFamily="34" charset="0"/>
                <a:sym typeface="Symbol" panose="05050102010706020507" pitchFamily="18" charset="2"/>
              </a:rPr>
              <a:t> </a:t>
            </a:r>
            <a:r>
              <a:rPr lang="es-MX" sz="2800" dirty="0">
                <a:solidFill>
                  <a:prstClr val="black"/>
                </a:solidFill>
                <a:latin typeface="Berlin Sans FB" panose="020E0602020502020306" pitchFamily="34" charset="0"/>
                <a:sym typeface="Symbol" panose="05050102010706020507" pitchFamily="18" charset="2"/>
              </a:rPr>
              <a:t> </a:t>
            </a:r>
            <a:r>
              <a:rPr lang="es-MX" sz="2800" dirty="0">
                <a:solidFill>
                  <a:srgbClr val="33CC33"/>
                </a:solidFill>
                <a:latin typeface="Berlin Sans FB" panose="020E0602020502020306" pitchFamily="34" charset="0"/>
                <a:sym typeface="Symbol" panose="05050102010706020507" pitchFamily="18" charset="2"/>
              </a:rPr>
              <a:t>Color visto</a:t>
            </a:r>
            <a:endParaRPr lang="es-MX" sz="2800" dirty="0">
              <a:solidFill>
                <a:srgbClr val="33CC33"/>
              </a:solidFill>
              <a:latin typeface="Berlin Sans FB" panose="020E0602020502020306" pitchFamily="34" charset="0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6A47EFCA-944F-4C6C-80FA-964E3B52D4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2480" y="2640562"/>
            <a:ext cx="5699497" cy="2612573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84819A49-5D6A-47BC-AB18-9EE01D323E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394"/>
          <a:stretch/>
        </p:blipFill>
        <p:spPr>
          <a:xfrm>
            <a:off x="0" y="4294135"/>
            <a:ext cx="6429375" cy="2563865"/>
          </a:xfrm>
          <a:prstGeom prst="rect">
            <a:avLst/>
          </a:prstGeom>
        </p:spPr>
      </p:pic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5AAA22BE-CC82-486B-B1E2-3684BF406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Laura Gasque. Noviembre 2017</a:t>
            </a:r>
          </a:p>
        </p:txBody>
      </p:sp>
    </p:spTree>
    <p:extLst>
      <p:ext uri="{BB962C8B-B14F-4D97-AF65-F5344CB8AC3E}">
        <p14:creationId xmlns:p14="http://schemas.microsoft.com/office/powerpoint/2010/main" val="5873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3" grpId="0"/>
      <p:bldP spid="1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48667E8A-6C8A-45F0-A479-7443FA947B7A}"/>
              </a:ext>
            </a:extLst>
          </p:cNvPr>
          <p:cNvSpPr/>
          <p:nvPr/>
        </p:nvSpPr>
        <p:spPr>
          <a:xfrm>
            <a:off x="89684" y="262170"/>
            <a:ext cx="210987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4400" dirty="0">
                <a:solidFill>
                  <a:prstClr val="black"/>
                </a:solidFill>
                <a:latin typeface="Berlin Sans FB" panose="020E0602020502020306" pitchFamily="34" charset="0"/>
                <a:ea typeface="+mj-ea"/>
                <a:cs typeface="+mj-cs"/>
              </a:rPr>
              <a:t>Emisión:</a:t>
            </a:r>
            <a:endParaRPr lang="es-MX" dirty="0">
              <a:latin typeface="Berlin Sans FB" panose="020E0602020502020306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D92F84A-3E69-4654-BBBD-CECF49149B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510"/>
          <a:stretch/>
        </p:blipFill>
        <p:spPr>
          <a:xfrm>
            <a:off x="2121733" y="117964"/>
            <a:ext cx="6358679" cy="1823156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18A264F3-12EC-4D3A-82C6-76B91F61B115}"/>
              </a:ext>
            </a:extLst>
          </p:cNvPr>
          <p:cNvSpPr/>
          <p:nvPr/>
        </p:nvSpPr>
        <p:spPr>
          <a:xfrm>
            <a:off x="8480414" y="726912"/>
            <a:ext cx="3762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MX" dirty="0">
                <a:solidFill>
                  <a:prstClr val="black"/>
                </a:solidFill>
                <a:latin typeface="Berlin Sans FB" panose="020E0602020502020306" pitchFamily="34" charset="0"/>
              </a:rPr>
              <a:t>Lámpara de hidrógeno emitiendo luz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738B507-64AF-40DE-8101-FEDDA32E1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072" y="2183949"/>
            <a:ext cx="5459999" cy="2142951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5660C08B-6812-4126-A56E-3D2862E2BAB2}"/>
              </a:ext>
            </a:extLst>
          </p:cNvPr>
          <p:cNvSpPr/>
          <p:nvPr/>
        </p:nvSpPr>
        <p:spPr>
          <a:xfrm>
            <a:off x="7987125" y="2932260"/>
            <a:ext cx="42867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MX" dirty="0">
                <a:solidFill>
                  <a:prstClr val="black"/>
                </a:solidFill>
                <a:latin typeface="Berlin Sans FB" panose="020E0602020502020306" pitchFamily="34" charset="0"/>
              </a:rPr>
              <a:t>Luz emitida pasada a través de una rejilla </a:t>
            </a:r>
          </a:p>
          <a:p>
            <a:pPr lvl="0"/>
            <a:r>
              <a:rPr lang="es-MX" dirty="0">
                <a:solidFill>
                  <a:prstClr val="black"/>
                </a:solidFill>
                <a:latin typeface="Berlin Sans FB" panose="020E0602020502020306" pitchFamily="34" charset="0"/>
              </a:rPr>
              <a:t>de difracción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79D969B-9A5C-4A26-ADD8-2EFA1DE70F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7126" y="4687695"/>
            <a:ext cx="5459999" cy="1975312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B475F898-E845-4228-BAF5-C09115201FF3}"/>
              </a:ext>
            </a:extLst>
          </p:cNvPr>
          <p:cNvSpPr/>
          <p:nvPr/>
        </p:nvSpPr>
        <p:spPr>
          <a:xfrm>
            <a:off x="8184796" y="5420994"/>
            <a:ext cx="33441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MX" dirty="0">
                <a:solidFill>
                  <a:prstClr val="black"/>
                </a:solidFill>
                <a:latin typeface="Berlin Sans FB" panose="020E0602020502020306" pitchFamily="34" charset="0"/>
              </a:rPr>
              <a:t>El gran logro del modelo de </a:t>
            </a:r>
            <a:r>
              <a:rPr lang="es-MX" dirty="0" err="1">
                <a:solidFill>
                  <a:prstClr val="black"/>
                </a:solidFill>
                <a:latin typeface="Berlin Sans FB" panose="020E0602020502020306" pitchFamily="34" charset="0"/>
              </a:rPr>
              <a:t>Böhr</a:t>
            </a:r>
            <a:endParaRPr lang="es-MX" dirty="0">
              <a:solidFill>
                <a:prstClr val="black"/>
              </a:solidFill>
              <a:latin typeface="Berlin Sans FB" panose="020E0602020502020306" pitchFamily="34" charset="0"/>
            </a:endParaRPr>
          </a:p>
        </p:txBody>
      </p:sp>
      <p:sp>
        <p:nvSpPr>
          <p:cNvPr id="9" name="Marcador de pie de página 8">
            <a:extLst>
              <a:ext uri="{FF2B5EF4-FFF2-40B4-BE49-F238E27FC236}">
                <a16:creationId xmlns:a16="http://schemas.microsoft.com/office/drawing/2014/main" id="{BDEBBCEA-9536-4512-A683-10719B7DC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Laura Gasque. Noviembre 2017</a:t>
            </a:r>
          </a:p>
        </p:txBody>
      </p:sp>
    </p:spTree>
    <p:extLst>
      <p:ext uri="{BB962C8B-B14F-4D97-AF65-F5344CB8AC3E}">
        <p14:creationId xmlns:p14="http://schemas.microsoft.com/office/powerpoint/2010/main" val="2417501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8BB21DC-5C9F-43A6-AD3F-1B0CC0E6B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0295" y="-2708"/>
            <a:ext cx="7309880" cy="1256473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5D0D61DA-D7C0-4881-AE79-3B23E074A2F8}"/>
              </a:ext>
            </a:extLst>
          </p:cNvPr>
          <p:cNvSpPr/>
          <p:nvPr/>
        </p:nvSpPr>
        <p:spPr>
          <a:xfrm>
            <a:off x="483909" y="207325"/>
            <a:ext cx="2711777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4400" dirty="0">
                <a:solidFill>
                  <a:prstClr val="black"/>
                </a:solidFill>
                <a:latin typeface="Berlin Sans FB" panose="020E0602020502020306" pitchFamily="34" charset="0"/>
                <a:ea typeface="+mj-ea"/>
                <a:cs typeface="+mj-cs"/>
              </a:rPr>
              <a:t>Un detalle:</a:t>
            </a:r>
            <a:br>
              <a:rPr lang="es-MX" sz="4400" dirty="0">
                <a:solidFill>
                  <a:prstClr val="black"/>
                </a:solidFill>
                <a:latin typeface="Berlin Sans FB" panose="020E0602020502020306" pitchFamily="34" charset="0"/>
                <a:ea typeface="+mj-ea"/>
                <a:cs typeface="+mj-cs"/>
              </a:rPr>
            </a:br>
            <a:endParaRPr lang="es-MX" dirty="0">
              <a:latin typeface="Berlin Sans FB" panose="020E0602020502020306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DAEA4297-1161-42DA-AF56-9402F1349F97}"/>
              </a:ext>
            </a:extLst>
          </p:cNvPr>
          <p:cNvSpPr/>
          <p:nvPr/>
        </p:nvSpPr>
        <p:spPr>
          <a:xfrm>
            <a:off x="377072" y="2022433"/>
            <a:ext cx="952107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600" dirty="0">
                <a:solidFill>
                  <a:prstClr val="black"/>
                </a:solidFill>
                <a:latin typeface="Berlin Sans FB" panose="020E0602020502020306" pitchFamily="34" charset="0"/>
                <a:ea typeface="+mj-ea"/>
                <a:cs typeface="+mj-cs"/>
              </a:rPr>
              <a:t>En la lámpara hay gas H</a:t>
            </a:r>
            <a:r>
              <a:rPr lang="es-MX" sz="3600" baseline="-25000" dirty="0">
                <a:solidFill>
                  <a:prstClr val="black"/>
                </a:solidFill>
                <a:latin typeface="Berlin Sans FB" panose="020E0602020502020306" pitchFamily="34" charset="0"/>
                <a:ea typeface="+mj-ea"/>
                <a:cs typeface="+mj-cs"/>
              </a:rPr>
              <a:t>2</a:t>
            </a:r>
            <a:br>
              <a:rPr lang="es-MX" sz="3600" dirty="0">
                <a:solidFill>
                  <a:prstClr val="black"/>
                </a:solidFill>
                <a:latin typeface="Berlin Sans FB" panose="020E0602020502020306" pitchFamily="34" charset="0"/>
                <a:ea typeface="+mj-ea"/>
                <a:cs typeface="+mj-cs"/>
              </a:rPr>
            </a:br>
            <a:r>
              <a:rPr lang="es-MX" sz="3600" dirty="0">
                <a:solidFill>
                  <a:prstClr val="black"/>
                </a:solidFill>
                <a:latin typeface="Berlin Sans FB" panose="020E0602020502020306" pitchFamily="34" charset="0"/>
                <a:ea typeface="+mj-ea"/>
                <a:cs typeface="+mj-cs"/>
              </a:rPr>
              <a:t>pero . . . .</a:t>
            </a:r>
            <a:br>
              <a:rPr lang="es-MX" sz="3600" dirty="0">
                <a:solidFill>
                  <a:prstClr val="black"/>
                </a:solidFill>
                <a:latin typeface="Berlin Sans FB" panose="020E0602020502020306" pitchFamily="34" charset="0"/>
                <a:ea typeface="+mj-ea"/>
                <a:cs typeface="+mj-cs"/>
              </a:rPr>
            </a:br>
            <a:br>
              <a:rPr lang="es-MX" sz="3600" dirty="0">
                <a:solidFill>
                  <a:prstClr val="black"/>
                </a:solidFill>
                <a:latin typeface="Berlin Sans FB" panose="020E0602020502020306" pitchFamily="34" charset="0"/>
                <a:ea typeface="+mj-ea"/>
                <a:cs typeface="+mj-cs"/>
              </a:rPr>
            </a:br>
            <a:r>
              <a:rPr lang="es-MX" sz="3600" dirty="0">
                <a:solidFill>
                  <a:prstClr val="black"/>
                </a:solidFill>
                <a:latin typeface="Berlin Sans FB" panose="020E0602020502020306" pitchFamily="34" charset="0"/>
                <a:ea typeface="+mj-ea"/>
                <a:cs typeface="+mj-cs"/>
              </a:rPr>
              <a:t>H</a:t>
            </a:r>
            <a:r>
              <a:rPr lang="es-MX" sz="3600" baseline="-25000" dirty="0">
                <a:solidFill>
                  <a:prstClr val="black"/>
                </a:solidFill>
                <a:latin typeface="Berlin Sans FB" panose="020E0602020502020306" pitchFamily="34" charset="0"/>
                <a:ea typeface="+mj-ea"/>
                <a:cs typeface="+mj-cs"/>
              </a:rPr>
              <a:t>2    </a:t>
            </a:r>
            <a:r>
              <a:rPr lang="es-MX" sz="3600" dirty="0">
                <a:solidFill>
                  <a:prstClr val="black"/>
                </a:solidFill>
                <a:latin typeface="Berlin Sans FB" panose="020E0602020502020306" pitchFamily="34" charset="0"/>
                <a:ea typeface="+mj-ea"/>
                <a:cs typeface="+mj-cs"/>
                <a:sym typeface="Symbol" panose="05050102010706020507" pitchFamily="18" charset="2"/>
              </a:rPr>
              <a:t>    2 H    </a:t>
            </a:r>
            <a:br>
              <a:rPr lang="es-MX" sz="3600" dirty="0">
                <a:solidFill>
                  <a:prstClr val="black"/>
                </a:solidFill>
                <a:latin typeface="Berlin Sans FB" panose="020E0602020502020306" pitchFamily="34" charset="0"/>
                <a:ea typeface="+mj-ea"/>
                <a:cs typeface="+mj-cs"/>
                <a:sym typeface="Symbol" panose="05050102010706020507" pitchFamily="18" charset="2"/>
              </a:rPr>
            </a:br>
            <a:br>
              <a:rPr lang="es-MX" sz="3600" dirty="0">
                <a:solidFill>
                  <a:prstClr val="black"/>
                </a:solidFill>
                <a:latin typeface="Berlin Sans FB" panose="020E0602020502020306" pitchFamily="34" charset="0"/>
                <a:ea typeface="+mj-ea"/>
                <a:cs typeface="+mj-cs"/>
                <a:sym typeface="Symbol" panose="05050102010706020507" pitchFamily="18" charset="2"/>
              </a:rPr>
            </a:br>
            <a:r>
              <a:rPr lang="es-MX" sz="3600" dirty="0">
                <a:solidFill>
                  <a:prstClr val="black"/>
                </a:solidFill>
                <a:latin typeface="Berlin Sans FB" panose="020E0602020502020306" pitchFamily="34" charset="0"/>
                <a:ea typeface="+mj-ea"/>
                <a:cs typeface="+mj-cs"/>
                <a:sym typeface="Symbol" panose="05050102010706020507" pitchFamily="18" charset="2"/>
              </a:rPr>
              <a:t>Lo que vemos es el espectro de los átomos de H</a:t>
            </a:r>
            <a:endParaRPr lang="es-MX" sz="3600" dirty="0">
              <a:latin typeface="Berlin Sans FB" panose="020E0602020502020306" pitchFamily="34" charset="0"/>
            </a:endParaRPr>
          </a:p>
        </p:txBody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05079C8C-FB3F-4988-8C8A-8CAE20709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Laura Gasque. Noviembre 2017</a:t>
            </a:r>
          </a:p>
        </p:txBody>
      </p:sp>
    </p:spTree>
    <p:extLst>
      <p:ext uri="{BB962C8B-B14F-4D97-AF65-F5344CB8AC3E}">
        <p14:creationId xmlns:p14="http://schemas.microsoft.com/office/powerpoint/2010/main" val="420665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76BE9B56-60EF-4089-9158-3A3C37C13AA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" y="212725"/>
            <a:ext cx="5715000" cy="4286250"/>
          </a:xfrm>
        </p:spPr>
      </p:pic>
      <p:sp>
        <p:nvSpPr>
          <p:cNvPr id="15" name="Elipse 14">
            <a:extLst>
              <a:ext uri="{FF2B5EF4-FFF2-40B4-BE49-F238E27FC236}">
                <a16:creationId xmlns:a16="http://schemas.microsoft.com/office/drawing/2014/main" id="{EF812E4B-25B7-4395-BB8E-46F803FB87C6}"/>
              </a:ext>
            </a:extLst>
          </p:cNvPr>
          <p:cNvSpPr/>
          <p:nvPr/>
        </p:nvSpPr>
        <p:spPr>
          <a:xfrm>
            <a:off x="2036870" y="1488381"/>
            <a:ext cx="4630629" cy="13620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CFC1F393-0FEB-4DA3-85B3-3C28150F7D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8300" y="48757"/>
            <a:ext cx="6815919" cy="1072989"/>
          </a:xfrm>
          <a:prstGeom prst="rect">
            <a:avLst/>
          </a:prstGeom>
        </p:spPr>
      </p:pic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B180EE7F-6894-4025-BE1B-54C046DEC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Laura Gasque. Noviembre 2017</a:t>
            </a:r>
          </a:p>
        </p:txBody>
      </p:sp>
    </p:spTree>
    <p:extLst>
      <p:ext uri="{BB962C8B-B14F-4D97-AF65-F5344CB8AC3E}">
        <p14:creationId xmlns:p14="http://schemas.microsoft.com/office/powerpoint/2010/main" val="34728293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26E0D46-31CD-45BF-A40A-AABDE45CCD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152" b="35793"/>
          <a:stretch/>
        </p:blipFill>
        <p:spPr>
          <a:xfrm>
            <a:off x="5083703" y="876300"/>
            <a:ext cx="6317722" cy="1038226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E138342-1DB4-4AD5-9EFC-8E7A47136556}"/>
              </a:ext>
            </a:extLst>
          </p:cNvPr>
          <p:cNvSpPr txBox="1"/>
          <p:nvPr/>
        </p:nvSpPr>
        <p:spPr>
          <a:xfrm>
            <a:off x="714375" y="1026081"/>
            <a:ext cx="551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Luces de </a:t>
            </a:r>
            <a:r>
              <a:rPr lang="es-MX" dirty="0" err="1"/>
              <a:t>Na</a:t>
            </a:r>
            <a:r>
              <a:rPr lang="es-MX" dirty="0"/>
              <a:t>: contienen también Hg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459A81B-8C5C-4AC8-871F-C0C1978BABAB}"/>
              </a:ext>
            </a:extLst>
          </p:cNvPr>
          <p:cNvSpPr txBox="1"/>
          <p:nvPr/>
        </p:nvSpPr>
        <p:spPr>
          <a:xfrm>
            <a:off x="533399" y="4275931"/>
            <a:ext cx="6181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¿ Luces “fluorescentes” 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dirty="0"/>
              <a:t>  Hg se excita y emite,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dirty="0"/>
              <a:t>  y a su vez,  emite y excita a un “fósforo” </a:t>
            </a:r>
          </a:p>
          <a:p>
            <a:r>
              <a:rPr lang="es-MX" dirty="0"/>
              <a:t>      (material fosforescente con el que se recubre el vidrio)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4DD1E2A-508F-49DD-B112-6CBCA58BB6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3703" y="2380823"/>
            <a:ext cx="6291617" cy="1048603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9BB66AB-53FE-405C-8E6D-6D8B404366AD}"/>
              </a:ext>
            </a:extLst>
          </p:cNvPr>
          <p:cNvSpPr txBox="1"/>
          <p:nvPr/>
        </p:nvSpPr>
        <p:spPr>
          <a:xfrm>
            <a:off x="2085975" y="547626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¿?</a:t>
            </a:r>
          </a:p>
        </p:txBody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F7176779-CFE2-4323-8C21-69C009AF4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Laura Gasque. Noviembre 2017</a:t>
            </a:r>
          </a:p>
        </p:txBody>
      </p:sp>
    </p:spTree>
    <p:extLst>
      <p:ext uri="{BB962C8B-B14F-4D97-AF65-F5344CB8AC3E}">
        <p14:creationId xmlns:p14="http://schemas.microsoft.com/office/powerpoint/2010/main" val="357664076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4FAA1F1-A6C7-457F-A6B1-80C03C2EC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Laura Gasque. Noviembre 2017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7B075DA-303F-402D-A6BA-D4ED6F6D3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597" y="589636"/>
            <a:ext cx="4639879" cy="536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80924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724FFC-7C57-44F8-9C6F-1A947D2EF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MX" sz="3600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¿Cómo es el espectro de absorción de </a:t>
            </a:r>
            <a:br>
              <a:rPr lang="es-MX" sz="3600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</a:br>
            <a:r>
              <a:rPr lang="es-MX" sz="3600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un compuesto en disolución?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F0A51D33-D15E-44AB-BB85-0D597B5DA1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710" y="1690688"/>
            <a:ext cx="6287770" cy="4379376"/>
          </a:xfrm>
        </p:spPr>
      </p:pic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2CBB5A1-4C06-48A4-8F40-8B543FC6E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Laura Gasque. Noviembre 2017</a:t>
            </a:r>
          </a:p>
        </p:txBody>
      </p:sp>
    </p:spTree>
    <p:extLst>
      <p:ext uri="{BB962C8B-B14F-4D97-AF65-F5344CB8AC3E}">
        <p14:creationId xmlns:p14="http://schemas.microsoft.com/office/powerpoint/2010/main" val="16495156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A8CF24F-C770-41C5-B9C9-C6A216C55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Laura Gasque. Noviembre 2017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716D03F-963B-46C1-B4A4-F5BC4FA9EA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8454"/>
          <a:stretch/>
        </p:blipFill>
        <p:spPr>
          <a:xfrm>
            <a:off x="866490" y="1168189"/>
            <a:ext cx="1702034" cy="445046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2CF5B63-992E-45BC-9FA2-84E79C5434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454"/>
          <a:stretch/>
        </p:blipFill>
        <p:spPr>
          <a:xfrm>
            <a:off x="4297680" y="1078989"/>
            <a:ext cx="1702034" cy="445046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79BA2DB-C335-4E86-97F6-AA9A14357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8663" y="2057433"/>
            <a:ext cx="737680" cy="2048434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668A24C3-264C-47E2-9F29-D10551572D7C}"/>
              </a:ext>
            </a:extLst>
          </p:cNvPr>
          <p:cNvSpPr/>
          <p:nvPr/>
        </p:nvSpPr>
        <p:spPr>
          <a:xfrm>
            <a:off x="1748864" y="2746703"/>
            <a:ext cx="10086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sym typeface="Symbol" panose="05050102010706020507" pitchFamily="18" charset="2"/>
              </a:rPr>
              <a:t> = h</a:t>
            </a:r>
            <a:r>
              <a:rPr lang="es-MX" baseline="-25000" dirty="0">
                <a:sym typeface="Symbol" panose="05050102010706020507" pitchFamily="18" charset="2"/>
              </a:rPr>
              <a:t>1</a:t>
            </a:r>
            <a:endParaRPr lang="es-MX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B186932-3FF3-4CEA-9557-6277D7BD80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3066" y="1078989"/>
            <a:ext cx="1713124" cy="434682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0A050B78-4917-4D26-B009-85915A4F35FA}"/>
              </a:ext>
            </a:extLst>
          </p:cNvPr>
          <p:cNvSpPr txBox="1"/>
          <p:nvPr/>
        </p:nvSpPr>
        <p:spPr>
          <a:xfrm>
            <a:off x="837966" y="5893186"/>
            <a:ext cx="196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Estado basal S</a:t>
            </a:r>
            <a:r>
              <a:rPr lang="es-MX" baseline="-25000" dirty="0"/>
              <a:t>0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82C68F2-9EAB-4D86-BB1C-09E1E0A81D93}"/>
              </a:ext>
            </a:extLst>
          </p:cNvPr>
          <p:cNvSpPr txBox="1"/>
          <p:nvPr/>
        </p:nvSpPr>
        <p:spPr>
          <a:xfrm>
            <a:off x="4297680" y="5887913"/>
            <a:ext cx="2346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1er estado excitado S</a:t>
            </a:r>
            <a:r>
              <a:rPr lang="es-MX" baseline="-25000" dirty="0"/>
              <a:t>1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EB628C5B-8E3D-4962-8682-72A08A81C3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5810" y="1489745"/>
            <a:ext cx="969348" cy="2725148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D30BB32C-EADD-4735-B95F-D97F69B774AE}"/>
              </a:ext>
            </a:extLst>
          </p:cNvPr>
          <p:cNvSpPr txBox="1"/>
          <p:nvPr/>
        </p:nvSpPr>
        <p:spPr>
          <a:xfrm>
            <a:off x="3253345" y="2151856"/>
            <a:ext cx="58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h</a:t>
            </a:r>
            <a:r>
              <a:rPr lang="es-MX" dirty="0">
                <a:sym typeface="Symbol" panose="05050102010706020507" pitchFamily="18" charset="2"/>
              </a:rPr>
              <a:t></a:t>
            </a:r>
            <a:r>
              <a:rPr lang="es-MX" baseline="-25000" dirty="0">
                <a:sym typeface="Symbol" panose="05050102010706020507" pitchFamily="18" charset="2"/>
              </a:rPr>
              <a:t>2</a:t>
            </a:r>
            <a:endParaRPr lang="es-MX" baseline="-25000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AB9195E-C17E-48FC-85E0-C505E4354B85}"/>
              </a:ext>
            </a:extLst>
          </p:cNvPr>
          <p:cNvSpPr txBox="1"/>
          <p:nvPr/>
        </p:nvSpPr>
        <p:spPr>
          <a:xfrm>
            <a:off x="8143474" y="5896565"/>
            <a:ext cx="2534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2° estado excitado S</a:t>
            </a:r>
            <a:r>
              <a:rPr lang="es-MX" baseline="-25000" dirty="0"/>
              <a:t>2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115DF9BC-4521-4F39-9827-99D1998AA6CF}"/>
              </a:ext>
            </a:extLst>
          </p:cNvPr>
          <p:cNvSpPr/>
          <p:nvPr/>
        </p:nvSpPr>
        <p:spPr>
          <a:xfrm>
            <a:off x="2375810" y="46058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MX" sz="2800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¿Qué sucede en las moléculas cuando</a:t>
            </a:r>
            <a:br>
              <a:rPr lang="es-MX" sz="2800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</a:br>
            <a:r>
              <a:rPr lang="es-MX" sz="2800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absorben fotones?</a:t>
            </a:r>
            <a:endParaRPr lang="es-MX" sz="2800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88AC2E1D-438F-4A31-9704-66960FF747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924" y="927157"/>
            <a:ext cx="164606" cy="5084505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756AD5AF-9886-4510-A563-0516967520F3}"/>
              </a:ext>
            </a:extLst>
          </p:cNvPr>
          <p:cNvSpPr txBox="1"/>
          <p:nvPr/>
        </p:nvSpPr>
        <p:spPr>
          <a:xfrm>
            <a:off x="88734" y="878358"/>
            <a:ext cx="408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/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353703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3" grpId="0"/>
      <p:bldP spid="1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D5C8E88-C6BA-4CF0-B228-B24DAE297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Laura Gasque. Noviembre 2017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C7A7077-C3C8-45BA-B367-5C5C30BF6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642" y="1376899"/>
            <a:ext cx="6623835" cy="4614862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3B3F185-00B9-40EA-83E3-70ACD93F804C}"/>
              </a:ext>
            </a:extLst>
          </p:cNvPr>
          <p:cNvSpPr txBox="1"/>
          <p:nvPr/>
        </p:nvSpPr>
        <p:spPr>
          <a:xfrm>
            <a:off x="5527040" y="4881026"/>
            <a:ext cx="2392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/>
              <a:t>S</a:t>
            </a:r>
            <a:r>
              <a:rPr lang="es-MX" sz="2400" baseline="-25000" dirty="0"/>
              <a:t>0</a:t>
            </a:r>
            <a:r>
              <a:rPr lang="es-MX" sz="2400" dirty="0">
                <a:sym typeface="Symbol" panose="05050102010706020507" pitchFamily="18" charset="2"/>
              </a:rPr>
              <a:t>S</a:t>
            </a:r>
            <a:r>
              <a:rPr lang="es-MX" sz="2400" baseline="-25000" dirty="0">
                <a:sym typeface="Symbol" panose="05050102010706020507" pitchFamily="18" charset="2"/>
              </a:rPr>
              <a:t>1</a:t>
            </a:r>
            <a:endParaRPr lang="es-MX" sz="2400" baseline="-25000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7D076A01-B0E7-49AA-B761-1E961FEBBAEE}"/>
              </a:ext>
            </a:extLst>
          </p:cNvPr>
          <p:cNvSpPr/>
          <p:nvPr/>
        </p:nvSpPr>
        <p:spPr>
          <a:xfrm>
            <a:off x="1103028" y="4731474"/>
            <a:ext cx="9781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400" dirty="0"/>
              <a:t>S</a:t>
            </a:r>
            <a:r>
              <a:rPr lang="es-MX" sz="2400" baseline="-25000" dirty="0"/>
              <a:t>0</a:t>
            </a:r>
            <a:r>
              <a:rPr lang="es-MX" sz="2400" dirty="0">
                <a:sym typeface="Symbol" panose="05050102010706020507" pitchFamily="18" charset="2"/>
              </a:rPr>
              <a:t>S</a:t>
            </a:r>
            <a:r>
              <a:rPr lang="es-MX" sz="2400" baseline="-25000" dirty="0">
                <a:sym typeface="Symbol" panose="05050102010706020507" pitchFamily="18" charset="2"/>
              </a:rPr>
              <a:t>2</a:t>
            </a:r>
            <a:endParaRPr lang="es-MX" sz="2400" baseline="-250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3A40FC1-D279-4205-A45C-3CF2E2F07653}"/>
              </a:ext>
            </a:extLst>
          </p:cNvPr>
          <p:cNvSpPr txBox="1"/>
          <p:nvPr/>
        </p:nvSpPr>
        <p:spPr>
          <a:xfrm>
            <a:off x="7379838" y="1551818"/>
            <a:ext cx="421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Vemos a la sustancia del color de la luz QUE NO ABSORBE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5106BACB-BAC1-46D1-A88A-9D42EE4D86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9838" y="2655757"/>
            <a:ext cx="4456562" cy="3700593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5CA3D899-0FD3-4C2F-B00D-7CA40C8E3D5B}"/>
              </a:ext>
            </a:extLst>
          </p:cNvPr>
          <p:cNvSpPr txBox="1"/>
          <p:nvPr/>
        </p:nvSpPr>
        <p:spPr>
          <a:xfrm>
            <a:off x="1592104" y="672861"/>
            <a:ext cx="9441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¿Qué relación hay entre el color de  la luz absorbida y el color que vemos? 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AFD8856-24C3-4384-A1C0-8C8AEEB631BB}"/>
              </a:ext>
            </a:extLst>
          </p:cNvPr>
          <p:cNvSpPr txBox="1"/>
          <p:nvPr/>
        </p:nvSpPr>
        <p:spPr>
          <a:xfrm>
            <a:off x="1679971" y="168878"/>
            <a:ext cx="3823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PREGUNTA:</a:t>
            </a:r>
          </a:p>
        </p:txBody>
      </p:sp>
    </p:spTree>
    <p:extLst>
      <p:ext uri="{BB962C8B-B14F-4D97-AF65-F5344CB8AC3E}">
        <p14:creationId xmlns:p14="http://schemas.microsoft.com/office/powerpoint/2010/main" val="2246816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DC2180BA-0C82-413A-906B-E0D904ED3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615" y="768350"/>
            <a:ext cx="10515600" cy="3478393"/>
          </a:xfrm>
        </p:spPr>
        <p:txBody>
          <a:bodyPr>
            <a:normAutofit/>
          </a:bodyPr>
          <a:lstStyle/>
          <a:p>
            <a:pPr algn="ctr"/>
            <a:r>
              <a:rPr lang="es-MX" sz="4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 ir conociendo las propiedades de </a:t>
            </a:r>
            <a:r>
              <a:rPr lang="es-MX" sz="4800" i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algunos</a:t>
            </a:r>
            <a:r>
              <a:rPr lang="es-MX" sz="4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elementos, </a:t>
            </a:r>
            <a:br>
              <a:rPr lang="es-MX" sz="4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s-MX" sz="4800" dirty="0"/>
            </a:br>
            <a:r>
              <a:rPr lang="es-MX" sz="4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Tabla periódica nos ayuda a predecir cómo son </a:t>
            </a:r>
            <a:r>
              <a:rPr lang="es-MX" sz="4800" i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muchos otros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0C007AC-F0C6-41E3-ADF2-E0FEFEEB5F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  <a:p>
            <a:r>
              <a:rPr lang="es-MX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es-MX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. . . </a:t>
            </a:r>
            <a:r>
              <a:rPr lang="es-MX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 así, nos ayuda a disfrutar mucho más de la historia </a:t>
            </a:r>
          </a:p>
        </p:txBody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12843F24-FD8D-4135-9B75-ECE20A1B6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Laura Gasque. Noviembre 2017</a:t>
            </a:r>
          </a:p>
        </p:txBody>
      </p:sp>
    </p:spTree>
    <p:extLst>
      <p:ext uri="{BB962C8B-B14F-4D97-AF65-F5344CB8AC3E}">
        <p14:creationId xmlns:p14="http://schemas.microsoft.com/office/powerpoint/2010/main" val="2514590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DE051910-E64F-4D32-9F5C-EC973509A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Laura Gasque. Noviembre 2017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C3C8EC5-19E6-4D13-9924-B277B67947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66" y="1706420"/>
            <a:ext cx="5565935" cy="412155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1E56769-1055-47A0-9078-2CEE489D7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3040" y="1706420"/>
            <a:ext cx="5225599" cy="4121555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14D1764-E528-4246-9C1F-836439A85910}"/>
              </a:ext>
            </a:extLst>
          </p:cNvPr>
          <p:cNvSpPr txBox="1"/>
          <p:nvPr/>
        </p:nvSpPr>
        <p:spPr>
          <a:xfrm>
            <a:off x="1026160" y="136525"/>
            <a:ext cx="528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OTRA PREGUNTA: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21B1196-ADF2-46F9-A018-312C79729814}"/>
              </a:ext>
            </a:extLst>
          </p:cNvPr>
          <p:cNvSpPr txBox="1"/>
          <p:nvPr/>
        </p:nvSpPr>
        <p:spPr>
          <a:xfrm>
            <a:off x="833120" y="659745"/>
            <a:ext cx="9519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¿Por qué los espectros de las moléculas son tan distintos de los espectros de los átomos?  (bandas anchas </a:t>
            </a:r>
            <a:r>
              <a:rPr lang="es-MX" sz="2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es-MX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 líneas)</a:t>
            </a:r>
          </a:p>
        </p:txBody>
      </p:sp>
    </p:spTree>
    <p:extLst>
      <p:ext uri="{BB962C8B-B14F-4D97-AF65-F5344CB8AC3E}">
        <p14:creationId xmlns:p14="http://schemas.microsoft.com/office/powerpoint/2010/main" val="63409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EE76246A-7000-4D3D-A3AC-2C891ADCF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Laura Gasque. Noviembre 2017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AAA46210-A61E-482B-BE5A-5EF4B789EC8D}"/>
              </a:ext>
            </a:extLst>
          </p:cNvPr>
          <p:cNvSpPr/>
          <p:nvPr/>
        </p:nvSpPr>
        <p:spPr>
          <a:xfrm>
            <a:off x="672446" y="4137281"/>
            <a:ext cx="685015" cy="2219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s-MX" sz="1400" dirty="0">
                <a:solidFill>
                  <a:prstClr val="black"/>
                </a:solidFill>
              </a:rPr>
              <a:t>_____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s-MX" sz="1400" dirty="0">
                <a:solidFill>
                  <a:prstClr val="black"/>
                </a:solidFill>
              </a:rPr>
              <a:t>_____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s-MX" sz="1400" dirty="0">
              <a:solidFill>
                <a:prstClr val="black"/>
              </a:solidFill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s-MX" sz="1400" dirty="0">
              <a:solidFill>
                <a:prstClr val="black"/>
              </a:solidFill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s-MX" sz="1400" dirty="0">
                <a:solidFill>
                  <a:prstClr val="black"/>
                </a:solidFill>
              </a:rPr>
              <a:t>_</a:t>
            </a:r>
            <a:r>
              <a:rPr lang="es-MX" sz="1400" u="sng" dirty="0">
                <a:solidFill>
                  <a:prstClr val="black"/>
                </a:solidFill>
                <a:sym typeface="Symbol" panose="05050102010706020507" pitchFamily="18" charset="2"/>
              </a:rPr>
              <a:t></a:t>
            </a:r>
            <a:r>
              <a:rPr lang="es-MX" sz="1400" u="sng" dirty="0">
                <a:solidFill>
                  <a:prstClr val="black"/>
                </a:solidFill>
              </a:rPr>
              <a:t>_</a:t>
            </a:r>
            <a:r>
              <a:rPr lang="es-MX" sz="1400" u="sng" dirty="0">
                <a:solidFill>
                  <a:prstClr val="black"/>
                </a:solidFill>
                <a:sym typeface="Symbol" panose="05050102010706020507" pitchFamily="18" charset="2"/>
              </a:rPr>
              <a:t></a:t>
            </a:r>
            <a:r>
              <a:rPr lang="es-MX" sz="1400" dirty="0">
                <a:solidFill>
                  <a:prstClr val="black"/>
                </a:solidFill>
              </a:rPr>
              <a:t> 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s-MX" sz="1400" u="sng" dirty="0">
                <a:solidFill>
                  <a:prstClr val="black"/>
                </a:solidFill>
                <a:sym typeface="Symbol" panose="05050102010706020507" pitchFamily="18" charset="2"/>
              </a:rPr>
              <a:t>  </a:t>
            </a:r>
            <a:r>
              <a:rPr lang="es-MX" sz="1400" u="sng" dirty="0">
                <a:solidFill>
                  <a:prstClr val="black"/>
                </a:solidFill>
              </a:rPr>
              <a:t>_</a:t>
            </a:r>
            <a:r>
              <a:rPr lang="es-MX" sz="1400" u="sng" dirty="0">
                <a:solidFill>
                  <a:prstClr val="black"/>
                </a:solidFill>
                <a:sym typeface="Symbol" panose="05050102010706020507" pitchFamily="18" charset="2"/>
              </a:rPr>
              <a:t></a:t>
            </a:r>
            <a:endParaRPr lang="es-MX" sz="1400" dirty="0">
              <a:solidFill>
                <a:prstClr val="black"/>
              </a:solidFill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s-MX" sz="1400" u="sng" dirty="0">
                <a:solidFill>
                  <a:prstClr val="black"/>
                </a:solidFill>
                <a:sym typeface="Symbol" panose="05050102010706020507" pitchFamily="18" charset="2"/>
              </a:rPr>
              <a:t> </a:t>
            </a:r>
            <a:r>
              <a:rPr lang="es-MX" sz="1400" u="sng" dirty="0">
                <a:solidFill>
                  <a:prstClr val="black"/>
                </a:solidFill>
              </a:rPr>
              <a:t>_</a:t>
            </a:r>
            <a:r>
              <a:rPr lang="es-MX" sz="1400" u="sng" dirty="0">
                <a:solidFill>
                  <a:prstClr val="black"/>
                </a:solidFill>
                <a:sym typeface="Symbol" panose="05050102010706020507" pitchFamily="18" charset="2"/>
              </a:rPr>
              <a:t>_</a:t>
            </a:r>
            <a:endParaRPr lang="es-MX" sz="1400" dirty="0">
              <a:solidFill>
                <a:prstClr val="black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6F251CE-3676-42A7-A9A2-CDD042742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457" y="1799396"/>
            <a:ext cx="764160" cy="221906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890A2D7-2522-4D8B-A077-FCEA4D8F2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5982" y="36597"/>
            <a:ext cx="867853" cy="2173412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3E7F8062-C0A3-440C-A680-E80D96F59B51}"/>
              </a:ext>
            </a:extLst>
          </p:cNvPr>
          <p:cNvSpPr/>
          <p:nvPr/>
        </p:nvSpPr>
        <p:spPr>
          <a:xfrm>
            <a:off x="1357460" y="5601034"/>
            <a:ext cx="86726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>
                <a:solidFill>
                  <a:srgbClr val="0070C0"/>
                </a:solidFill>
                <a:latin typeface="Berlin Sans FB" panose="020E0602020502020306" pitchFamily="34" charset="0"/>
              </a:rPr>
              <a:t>Estado basal S</a:t>
            </a:r>
            <a:r>
              <a:rPr lang="es-MX" baseline="-25000" dirty="0">
                <a:solidFill>
                  <a:srgbClr val="0070C0"/>
                </a:solidFill>
                <a:latin typeface="Berlin Sans FB" panose="020E0602020502020306" pitchFamily="34" charset="0"/>
              </a:rPr>
              <a:t>0                                                                                            </a:t>
            </a:r>
            <a:r>
              <a:rPr lang="es-MX" b="1" dirty="0"/>
              <a:t>______  S</a:t>
            </a:r>
            <a:r>
              <a:rPr lang="es-MX" b="1" baseline="-25000" dirty="0"/>
              <a:t>0</a:t>
            </a:r>
            <a:endParaRPr lang="es-MX" baseline="-25000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F0F8F55D-C8FF-4E46-8470-C0B70B8E66C6}"/>
              </a:ext>
            </a:extLst>
          </p:cNvPr>
          <p:cNvSpPr/>
          <p:nvPr/>
        </p:nvSpPr>
        <p:spPr>
          <a:xfrm>
            <a:off x="2227617" y="3362168"/>
            <a:ext cx="80682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>
                <a:solidFill>
                  <a:srgbClr val="0070C0"/>
                </a:solidFill>
                <a:latin typeface="Berlin Sans FB" panose="020E0602020502020306" pitchFamily="34" charset="0"/>
              </a:rPr>
              <a:t>1er estado excitado S</a:t>
            </a:r>
            <a:r>
              <a:rPr lang="es-MX" baseline="-25000" dirty="0">
                <a:solidFill>
                  <a:srgbClr val="0070C0"/>
                </a:solidFill>
                <a:latin typeface="Berlin Sans FB" panose="020E0602020502020306" pitchFamily="34" charset="0"/>
              </a:rPr>
              <a:t>1</a:t>
            </a:r>
            <a:r>
              <a:rPr lang="es-MX" dirty="0"/>
              <a:t>                                     </a:t>
            </a:r>
            <a:r>
              <a:rPr lang="es-MX" b="1" dirty="0"/>
              <a:t>______  S</a:t>
            </a:r>
            <a:r>
              <a:rPr lang="es-MX" b="1" baseline="-25000" dirty="0"/>
              <a:t>1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9D10A93F-5626-4579-B60C-664074060098}"/>
              </a:ext>
            </a:extLst>
          </p:cNvPr>
          <p:cNvSpPr/>
          <p:nvPr/>
        </p:nvSpPr>
        <p:spPr>
          <a:xfrm>
            <a:off x="3110845" y="1123303"/>
            <a:ext cx="44117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>
                <a:solidFill>
                  <a:srgbClr val="0070C0"/>
                </a:solidFill>
                <a:latin typeface="Berlin Sans FB" panose="020E0602020502020306" pitchFamily="34" charset="0"/>
              </a:rPr>
              <a:t>2° estado excitado S</a:t>
            </a:r>
            <a:r>
              <a:rPr lang="es-MX" baseline="-25000" dirty="0">
                <a:solidFill>
                  <a:srgbClr val="0070C0"/>
                </a:solidFill>
                <a:latin typeface="Berlin Sans FB" panose="020E0602020502020306" pitchFamily="34" charset="0"/>
              </a:rPr>
              <a:t>2 </a:t>
            </a:r>
            <a:r>
              <a:rPr lang="es-MX" baseline="-25000" dirty="0"/>
              <a:t>                                </a:t>
            </a:r>
            <a:r>
              <a:rPr lang="es-MX" b="1" dirty="0"/>
              <a:t>______S</a:t>
            </a:r>
            <a:r>
              <a:rPr lang="es-MX" b="1" baseline="-25000" dirty="0"/>
              <a:t>2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1A72AD86-F955-4DC4-9CBF-3358A70FD4C8}"/>
              </a:ext>
            </a:extLst>
          </p:cNvPr>
          <p:cNvSpPr/>
          <p:nvPr/>
        </p:nvSpPr>
        <p:spPr>
          <a:xfrm>
            <a:off x="2347274" y="0"/>
            <a:ext cx="669303" cy="221906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69B1366E-15E0-46DB-B8D6-DAE500BC60FD}"/>
              </a:ext>
            </a:extLst>
          </p:cNvPr>
          <p:cNvSpPr/>
          <p:nvPr/>
        </p:nvSpPr>
        <p:spPr>
          <a:xfrm>
            <a:off x="1263445" y="1799396"/>
            <a:ext cx="685015" cy="221906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54C0FCD8-E599-4C44-8EA3-DADB1F2FEEA9}"/>
              </a:ext>
            </a:extLst>
          </p:cNvPr>
          <p:cNvSpPr/>
          <p:nvPr/>
        </p:nvSpPr>
        <p:spPr>
          <a:xfrm>
            <a:off x="672445" y="4213781"/>
            <a:ext cx="658011" cy="226138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3ADC47E8-D51D-4899-BBFE-D81AEB45AD47}"/>
              </a:ext>
            </a:extLst>
          </p:cNvPr>
          <p:cNvCxnSpPr/>
          <p:nvPr/>
        </p:nvCxnSpPr>
        <p:spPr>
          <a:xfrm flipV="1">
            <a:off x="7626285" y="580505"/>
            <a:ext cx="0" cy="569698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adroTexto 17">
            <a:extLst>
              <a:ext uri="{FF2B5EF4-FFF2-40B4-BE49-F238E27FC236}">
                <a16:creationId xmlns:a16="http://schemas.microsoft.com/office/drawing/2014/main" id="{ECAA1923-5823-431D-B4DC-63F1489059DF}"/>
              </a:ext>
            </a:extLst>
          </p:cNvPr>
          <p:cNvSpPr txBox="1"/>
          <p:nvPr/>
        </p:nvSpPr>
        <p:spPr>
          <a:xfrm>
            <a:off x="7738625" y="374405"/>
            <a:ext cx="414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dirty="0">
                <a:solidFill>
                  <a:srgbClr val="0070C0"/>
                </a:solidFill>
                <a:latin typeface="Berlin Sans FB" panose="020E0602020502020306" pitchFamily="34" charset="0"/>
              </a:rPr>
              <a:t>E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45E5470B-370F-4187-94FF-BCF5B2814F53}"/>
              </a:ext>
            </a:extLst>
          </p:cNvPr>
          <p:cNvSpPr txBox="1"/>
          <p:nvPr/>
        </p:nvSpPr>
        <p:spPr>
          <a:xfrm>
            <a:off x="7813543" y="1618719"/>
            <a:ext cx="2172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0070C0"/>
                </a:solidFill>
                <a:latin typeface="Berlin Sans FB" panose="020E0602020502020306" pitchFamily="34" charset="0"/>
              </a:rPr>
              <a:t>Estados energéticos </a:t>
            </a:r>
            <a:r>
              <a:rPr lang="es-MX" i="1" dirty="0">
                <a:solidFill>
                  <a:srgbClr val="0070C0"/>
                </a:solidFill>
                <a:latin typeface="Berlin Sans FB" panose="020E0602020502020306" pitchFamily="34" charset="0"/>
              </a:rPr>
              <a:t>de la molécula</a:t>
            </a:r>
          </a:p>
        </p:txBody>
      </p:sp>
    </p:spTree>
    <p:extLst>
      <p:ext uri="{BB962C8B-B14F-4D97-AF65-F5344CB8AC3E}">
        <p14:creationId xmlns:p14="http://schemas.microsoft.com/office/powerpoint/2010/main" val="231441276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ítulo 59">
            <a:extLst>
              <a:ext uri="{FF2B5EF4-FFF2-40B4-BE49-F238E27FC236}">
                <a16:creationId xmlns:a16="http://schemas.microsoft.com/office/drawing/2014/main" id="{8EBED81E-978D-4D27-BCF4-5AB673B4C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39061" cy="487255"/>
          </a:xfrm>
        </p:spPr>
        <p:txBody>
          <a:bodyPr>
            <a:noAutofit/>
          </a:bodyPr>
          <a:lstStyle/>
          <a:p>
            <a:r>
              <a:rPr lang="es-MX" sz="2800" dirty="0">
                <a:latin typeface="Berlin Sans FB" panose="020E0602020502020306" pitchFamily="34" charset="0"/>
              </a:rPr>
              <a:t>¿Por qué son anchas las bandas en un espectro UV-vis de una molécula?</a:t>
            </a:r>
          </a:p>
        </p:txBody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8D528CC7-C657-48DA-B5A6-B73777F85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Laura Gasque. Noviembre 2017</a:t>
            </a:r>
          </a:p>
        </p:txBody>
      </p:sp>
      <p:grpSp>
        <p:nvGrpSpPr>
          <p:cNvPr id="62" name="Grupo 61">
            <a:extLst>
              <a:ext uri="{FF2B5EF4-FFF2-40B4-BE49-F238E27FC236}">
                <a16:creationId xmlns:a16="http://schemas.microsoft.com/office/drawing/2014/main" id="{5DC294FF-3340-43ED-B6AE-C70FCBFCCEB9}"/>
              </a:ext>
            </a:extLst>
          </p:cNvPr>
          <p:cNvGrpSpPr/>
          <p:nvPr/>
        </p:nvGrpSpPr>
        <p:grpSpPr>
          <a:xfrm>
            <a:off x="716986" y="3207864"/>
            <a:ext cx="1253765" cy="2205529"/>
            <a:chOff x="782424" y="2397435"/>
            <a:chExt cx="1253765" cy="2205529"/>
          </a:xfrm>
        </p:grpSpPr>
        <p:cxnSp>
          <p:nvCxnSpPr>
            <p:cNvPr id="33" name="Conector recto 32">
              <a:extLst>
                <a:ext uri="{FF2B5EF4-FFF2-40B4-BE49-F238E27FC236}">
                  <a16:creationId xmlns:a16="http://schemas.microsoft.com/office/drawing/2014/main" id="{E8B1BEA9-ADFC-45A4-965E-283C4CBBC7CD}"/>
                </a:ext>
              </a:extLst>
            </p:cNvPr>
            <p:cNvCxnSpPr>
              <a:cxnSpLocks/>
            </p:cNvCxnSpPr>
            <p:nvPr/>
          </p:nvCxnSpPr>
          <p:spPr>
            <a:xfrm>
              <a:off x="782424" y="4602964"/>
              <a:ext cx="125376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Conector recto 34">
              <a:extLst>
                <a:ext uri="{FF2B5EF4-FFF2-40B4-BE49-F238E27FC236}">
                  <a16:creationId xmlns:a16="http://schemas.microsoft.com/office/drawing/2014/main" id="{9AC874DE-63D6-4E34-ACC3-E0D38693C594}"/>
                </a:ext>
              </a:extLst>
            </p:cNvPr>
            <p:cNvCxnSpPr/>
            <p:nvPr/>
          </p:nvCxnSpPr>
          <p:spPr>
            <a:xfrm>
              <a:off x="782424" y="2397435"/>
              <a:ext cx="125376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9" name="Conector recto de flecha 38">
            <a:extLst>
              <a:ext uri="{FF2B5EF4-FFF2-40B4-BE49-F238E27FC236}">
                <a16:creationId xmlns:a16="http://schemas.microsoft.com/office/drawing/2014/main" id="{C350EAA3-FFCA-4E59-A901-50790CF7CA09}"/>
              </a:ext>
            </a:extLst>
          </p:cNvPr>
          <p:cNvCxnSpPr/>
          <p:nvPr/>
        </p:nvCxnSpPr>
        <p:spPr>
          <a:xfrm flipV="1">
            <a:off x="202779" y="1007901"/>
            <a:ext cx="0" cy="498678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Imagen 41">
            <a:extLst>
              <a:ext uri="{FF2B5EF4-FFF2-40B4-BE49-F238E27FC236}">
                <a16:creationId xmlns:a16="http://schemas.microsoft.com/office/drawing/2014/main" id="{970B52F6-502A-44B0-9FCE-223F0CD7E2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853" t="13785" r="9936" b="58647"/>
          <a:stretch/>
        </p:blipFill>
        <p:spPr>
          <a:xfrm>
            <a:off x="6529633" y="2366086"/>
            <a:ext cx="3282934" cy="1806574"/>
          </a:xfrm>
          <a:prstGeom prst="rect">
            <a:avLst/>
          </a:prstGeom>
        </p:spPr>
      </p:pic>
      <p:grpSp>
        <p:nvGrpSpPr>
          <p:cNvPr id="61" name="Grupo 60">
            <a:extLst>
              <a:ext uri="{FF2B5EF4-FFF2-40B4-BE49-F238E27FC236}">
                <a16:creationId xmlns:a16="http://schemas.microsoft.com/office/drawing/2014/main" id="{DD1DA4CB-B430-44F6-A017-635FDA59AC83}"/>
              </a:ext>
            </a:extLst>
          </p:cNvPr>
          <p:cNvGrpSpPr/>
          <p:nvPr/>
        </p:nvGrpSpPr>
        <p:grpSpPr>
          <a:xfrm>
            <a:off x="2838676" y="2132718"/>
            <a:ext cx="1608884" cy="3354256"/>
            <a:chOff x="2663072" y="1248708"/>
            <a:chExt cx="1608884" cy="3354256"/>
          </a:xfrm>
        </p:grpSpPr>
        <p:grpSp>
          <p:nvGrpSpPr>
            <p:cNvPr id="21" name="Grupo 20">
              <a:extLst>
                <a:ext uri="{FF2B5EF4-FFF2-40B4-BE49-F238E27FC236}">
                  <a16:creationId xmlns:a16="http://schemas.microsoft.com/office/drawing/2014/main" id="{CFA1DEBA-BEFF-48A9-AEC4-4A375E5F9960}"/>
                </a:ext>
              </a:extLst>
            </p:cNvPr>
            <p:cNvGrpSpPr/>
            <p:nvPr/>
          </p:nvGrpSpPr>
          <p:grpSpPr>
            <a:xfrm>
              <a:off x="2783265" y="3541106"/>
              <a:ext cx="1296972" cy="1046376"/>
              <a:chOff x="4010319" y="697583"/>
              <a:chExt cx="1296972" cy="1046376"/>
            </a:xfrm>
          </p:grpSpPr>
          <p:cxnSp>
            <p:nvCxnSpPr>
              <p:cNvPr id="7" name="Conector recto 6">
                <a:extLst>
                  <a:ext uri="{FF2B5EF4-FFF2-40B4-BE49-F238E27FC236}">
                    <a16:creationId xmlns:a16="http://schemas.microsoft.com/office/drawing/2014/main" id="{2C726A09-4E75-4379-B8FE-0F382C39A299}"/>
                  </a:ext>
                </a:extLst>
              </p:cNvPr>
              <p:cNvCxnSpPr/>
              <p:nvPr/>
            </p:nvCxnSpPr>
            <p:spPr>
              <a:xfrm>
                <a:off x="4048027" y="1065228"/>
                <a:ext cx="1259264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" name="Conector recto 8">
                <a:extLst>
                  <a:ext uri="{FF2B5EF4-FFF2-40B4-BE49-F238E27FC236}">
                    <a16:creationId xmlns:a16="http://schemas.microsoft.com/office/drawing/2014/main" id="{9DDF25D6-EA94-489E-8616-DBC0EBC20415}"/>
                  </a:ext>
                </a:extLst>
              </p:cNvPr>
              <p:cNvCxnSpPr/>
              <p:nvPr/>
            </p:nvCxnSpPr>
            <p:spPr>
              <a:xfrm>
                <a:off x="4010319" y="914400"/>
                <a:ext cx="1278118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" name="Conector recto 10">
                <a:extLst>
                  <a:ext uri="{FF2B5EF4-FFF2-40B4-BE49-F238E27FC236}">
                    <a16:creationId xmlns:a16="http://schemas.microsoft.com/office/drawing/2014/main" id="{00EBF73A-7611-40F9-8A6C-20C1B525C492}"/>
                  </a:ext>
                </a:extLst>
              </p:cNvPr>
              <p:cNvCxnSpPr/>
              <p:nvPr/>
            </p:nvCxnSpPr>
            <p:spPr>
              <a:xfrm>
                <a:off x="4010319" y="791852"/>
                <a:ext cx="1259264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" name="Conector recto 12">
                <a:extLst>
                  <a:ext uri="{FF2B5EF4-FFF2-40B4-BE49-F238E27FC236}">
                    <a16:creationId xmlns:a16="http://schemas.microsoft.com/office/drawing/2014/main" id="{B0C6D008-D3EA-4F50-9B07-80E5B44A6458}"/>
                  </a:ext>
                </a:extLst>
              </p:cNvPr>
              <p:cNvCxnSpPr/>
              <p:nvPr/>
            </p:nvCxnSpPr>
            <p:spPr>
              <a:xfrm>
                <a:off x="4019746" y="1225484"/>
                <a:ext cx="1278118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Conector recto 14">
                <a:extLst>
                  <a:ext uri="{FF2B5EF4-FFF2-40B4-BE49-F238E27FC236}">
                    <a16:creationId xmlns:a16="http://schemas.microsoft.com/office/drawing/2014/main" id="{21634ACC-856E-4997-AD9A-5020B1EA595C}"/>
                  </a:ext>
                </a:extLst>
              </p:cNvPr>
              <p:cNvCxnSpPr/>
              <p:nvPr/>
            </p:nvCxnSpPr>
            <p:spPr>
              <a:xfrm>
                <a:off x="4019746" y="1423448"/>
                <a:ext cx="1268691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" name="Conector recto 17">
                <a:extLst>
                  <a:ext uri="{FF2B5EF4-FFF2-40B4-BE49-F238E27FC236}">
                    <a16:creationId xmlns:a16="http://schemas.microsoft.com/office/drawing/2014/main" id="{E11BDA4B-4B4F-4328-A6F4-0F1B85E473A0}"/>
                  </a:ext>
                </a:extLst>
              </p:cNvPr>
              <p:cNvCxnSpPr/>
              <p:nvPr/>
            </p:nvCxnSpPr>
            <p:spPr>
              <a:xfrm>
                <a:off x="4029173" y="1743959"/>
                <a:ext cx="1268691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Conector recto 19">
                <a:extLst>
                  <a:ext uri="{FF2B5EF4-FFF2-40B4-BE49-F238E27FC236}">
                    <a16:creationId xmlns:a16="http://schemas.microsoft.com/office/drawing/2014/main" id="{8003CA34-E7FA-45DA-BBD1-CBE18F3D6565}"/>
                  </a:ext>
                </a:extLst>
              </p:cNvPr>
              <p:cNvCxnSpPr/>
              <p:nvPr/>
            </p:nvCxnSpPr>
            <p:spPr>
              <a:xfrm>
                <a:off x="4019746" y="697583"/>
                <a:ext cx="1249837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upo 21">
              <a:extLst>
                <a:ext uri="{FF2B5EF4-FFF2-40B4-BE49-F238E27FC236}">
                  <a16:creationId xmlns:a16="http://schemas.microsoft.com/office/drawing/2014/main" id="{53BC04DF-9FC1-4483-AC68-DB3F6015F888}"/>
                </a:ext>
              </a:extLst>
            </p:cNvPr>
            <p:cNvGrpSpPr/>
            <p:nvPr/>
          </p:nvGrpSpPr>
          <p:grpSpPr>
            <a:xfrm>
              <a:off x="2741628" y="1248708"/>
              <a:ext cx="1296972" cy="1148727"/>
              <a:chOff x="4010319" y="697583"/>
              <a:chExt cx="1296972" cy="1046376"/>
            </a:xfrm>
          </p:grpSpPr>
          <p:cxnSp>
            <p:nvCxnSpPr>
              <p:cNvPr id="23" name="Conector recto 22">
                <a:extLst>
                  <a:ext uri="{FF2B5EF4-FFF2-40B4-BE49-F238E27FC236}">
                    <a16:creationId xmlns:a16="http://schemas.microsoft.com/office/drawing/2014/main" id="{6ABE55F6-3320-4895-A7DA-B4ADCD2FB51C}"/>
                  </a:ext>
                </a:extLst>
              </p:cNvPr>
              <p:cNvCxnSpPr/>
              <p:nvPr/>
            </p:nvCxnSpPr>
            <p:spPr>
              <a:xfrm>
                <a:off x="4048027" y="1065228"/>
                <a:ext cx="1259264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" name="Conector recto 23">
                <a:extLst>
                  <a:ext uri="{FF2B5EF4-FFF2-40B4-BE49-F238E27FC236}">
                    <a16:creationId xmlns:a16="http://schemas.microsoft.com/office/drawing/2014/main" id="{411B9F30-E691-4B89-997A-C5A39ACBA814}"/>
                  </a:ext>
                </a:extLst>
              </p:cNvPr>
              <p:cNvCxnSpPr/>
              <p:nvPr/>
            </p:nvCxnSpPr>
            <p:spPr>
              <a:xfrm>
                <a:off x="4010319" y="914400"/>
                <a:ext cx="1278118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Conector recto 24">
                <a:extLst>
                  <a:ext uri="{FF2B5EF4-FFF2-40B4-BE49-F238E27FC236}">
                    <a16:creationId xmlns:a16="http://schemas.microsoft.com/office/drawing/2014/main" id="{CBA03B08-079A-4A6A-A6BC-6F20C0B63C0B}"/>
                  </a:ext>
                </a:extLst>
              </p:cNvPr>
              <p:cNvCxnSpPr/>
              <p:nvPr/>
            </p:nvCxnSpPr>
            <p:spPr>
              <a:xfrm>
                <a:off x="4010319" y="791852"/>
                <a:ext cx="1259264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" name="Conector recto 25">
                <a:extLst>
                  <a:ext uri="{FF2B5EF4-FFF2-40B4-BE49-F238E27FC236}">
                    <a16:creationId xmlns:a16="http://schemas.microsoft.com/office/drawing/2014/main" id="{C6520ADC-2240-408F-98C4-834D8613149D}"/>
                  </a:ext>
                </a:extLst>
              </p:cNvPr>
              <p:cNvCxnSpPr/>
              <p:nvPr/>
            </p:nvCxnSpPr>
            <p:spPr>
              <a:xfrm>
                <a:off x="4019746" y="1225484"/>
                <a:ext cx="1278118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" name="Conector recto 26">
                <a:extLst>
                  <a:ext uri="{FF2B5EF4-FFF2-40B4-BE49-F238E27FC236}">
                    <a16:creationId xmlns:a16="http://schemas.microsoft.com/office/drawing/2014/main" id="{6E30FDC1-4AF8-4CDB-B077-841A443FB232}"/>
                  </a:ext>
                </a:extLst>
              </p:cNvPr>
              <p:cNvCxnSpPr/>
              <p:nvPr/>
            </p:nvCxnSpPr>
            <p:spPr>
              <a:xfrm>
                <a:off x="4019746" y="1423448"/>
                <a:ext cx="1268691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Conector recto 27">
                <a:extLst>
                  <a:ext uri="{FF2B5EF4-FFF2-40B4-BE49-F238E27FC236}">
                    <a16:creationId xmlns:a16="http://schemas.microsoft.com/office/drawing/2014/main" id="{7F51CC98-5C59-4B21-9106-7B027E7BA9FC}"/>
                  </a:ext>
                </a:extLst>
              </p:cNvPr>
              <p:cNvCxnSpPr/>
              <p:nvPr/>
            </p:nvCxnSpPr>
            <p:spPr>
              <a:xfrm>
                <a:off x="4029173" y="1743959"/>
                <a:ext cx="1268691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Conector recto 28">
                <a:extLst>
                  <a:ext uri="{FF2B5EF4-FFF2-40B4-BE49-F238E27FC236}">
                    <a16:creationId xmlns:a16="http://schemas.microsoft.com/office/drawing/2014/main" id="{D5D48733-6AB6-4A1E-9AA6-BE667DC60B76}"/>
                  </a:ext>
                </a:extLst>
              </p:cNvPr>
              <p:cNvCxnSpPr/>
              <p:nvPr/>
            </p:nvCxnSpPr>
            <p:spPr>
              <a:xfrm>
                <a:off x="4019746" y="697583"/>
                <a:ext cx="1249837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41" name="Conector recto de flecha 40">
              <a:extLst>
                <a:ext uri="{FF2B5EF4-FFF2-40B4-BE49-F238E27FC236}">
                  <a16:creationId xmlns:a16="http://schemas.microsoft.com/office/drawing/2014/main" id="{B78A9259-5CE8-48A1-8212-0112D1853718}"/>
                </a:ext>
              </a:extLst>
            </p:cNvPr>
            <p:cNvCxnSpPr/>
            <p:nvPr/>
          </p:nvCxnSpPr>
          <p:spPr>
            <a:xfrm flipV="1">
              <a:off x="2988297" y="2397435"/>
              <a:ext cx="0" cy="219004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Conector recto de flecha 43">
              <a:extLst>
                <a:ext uri="{FF2B5EF4-FFF2-40B4-BE49-F238E27FC236}">
                  <a16:creationId xmlns:a16="http://schemas.microsoft.com/office/drawing/2014/main" id="{D57391C3-CC9A-4EBB-9C81-BB0C69583DE4}"/>
                </a:ext>
              </a:extLst>
            </p:cNvPr>
            <p:cNvCxnSpPr/>
            <p:nvPr/>
          </p:nvCxnSpPr>
          <p:spPr>
            <a:xfrm flipV="1">
              <a:off x="3155622" y="2045573"/>
              <a:ext cx="0" cy="254190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Conector recto de flecha 45">
              <a:extLst>
                <a:ext uri="{FF2B5EF4-FFF2-40B4-BE49-F238E27FC236}">
                  <a16:creationId xmlns:a16="http://schemas.microsoft.com/office/drawing/2014/main" id="{D8D8A47A-1C90-4F98-94C9-E72EA24A538B}"/>
                </a:ext>
              </a:extLst>
            </p:cNvPr>
            <p:cNvCxnSpPr/>
            <p:nvPr/>
          </p:nvCxnSpPr>
          <p:spPr>
            <a:xfrm flipV="1">
              <a:off x="3371260" y="1828246"/>
              <a:ext cx="0" cy="275923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Conector recto de flecha 47">
              <a:extLst>
                <a:ext uri="{FF2B5EF4-FFF2-40B4-BE49-F238E27FC236}">
                  <a16:creationId xmlns:a16="http://schemas.microsoft.com/office/drawing/2014/main" id="{8914885F-0406-49F0-92A1-B901B6CBF7E5}"/>
                </a:ext>
              </a:extLst>
            </p:cNvPr>
            <p:cNvCxnSpPr/>
            <p:nvPr/>
          </p:nvCxnSpPr>
          <p:spPr>
            <a:xfrm flipV="1">
              <a:off x="3591612" y="1652314"/>
              <a:ext cx="0" cy="29506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Conector recto de flecha 49">
              <a:extLst>
                <a:ext uri="{FF2B5EF4-FFF2-40B4-BE49-F238E27FC236}">
                  <a16:creationId xmlns:a16="http://schemas.microsoft.com/office/drawing/2014/main" id="{47497902-1761-405D-AFAE-73243842ACCE}"/>
                </a:ext>
              </a:extLst>
            </p:cNvPr>
            <p:cNvCxnSpPr/>
            <p:nvPr/>
          </p:nvCxnSpPr>
          <p:spPr>
            <a:xfrm flipV="1">
              <a:off x="3751868" y="1486733"/>
              <a:ext cx="0" cy="311623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Conector recto de flecha 51">
              <a:extLst>
                <a:ext uri="{FF2B5EF4-FFF2-40B4-BE49-F238E27FC236}">
                  <a16:creationId xmlns:a16="http://schemas.microsoft.com/office/drawing/2014/main" id="{F050ABA5-D444-48CF-9AA6-5D4108AC36B8}"/>
                </a:ext>
              </a:extLst>
            </p:cNvPr>
            <p:cNvCxnSpPr/>
            <p:nvPr/>
          </p:nvCxnSpPr>
          <p:spPr>
            <a:xfrm flipV="1">
              <a:off x="3912124" y="1352198"/>
              <a:ext cx="0" cy="323528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3" name="CuadroTexto 52">
              <a:extLst>
                <a:ext uri="{FF2B5EF4-FFF2-40B4-BE49-F238E27FC236}">
                  <a16:creationId xmlns:a16="http://schemas.microsoft.com/office/drawing/2014/main" id="{C58F106D-4088-4ADA-A219-3991BE936CB9}"/>
                </a:ext>
              </a:extLst>
            </p:cNvPr>
            <p:cNvSpPr txBox="1"/>
            <p:nvPr/>
          </p:nvSpPr>
          <p:spPr>
            <a:xfrm>
              <a:off x="2663072" y="3091647"/>
              <a:ext cx="6268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dirty="0">
                  <a:sym typeface="Symbol" panose="05050102010706020507" pitchFamily="18" charset="2"/>
                </a:rPr>
                <a:t></a:t>
              </a:r>
              <a:r>
                <a:rPr lang="es-MX" baseline="-25000" dirty="0">
                  <a:sym typeface="Symbol" panose="05050102010706020507" pitchFamily="18" charset="2"/>
                </a:rPr>
                <a:t>0</a:t>
              </a:r>
              <a:endParaRPr lang="es-MX" baseline="-25000" dirty="0"/>
            </a:p>
          </p:txBody>
        </p:sp>
        <p:sp>
          <p:nvSpPr>
            <p:cNvPr id="55" name="Rectángulo 54">
              <a:extLst>
                <a:ext uri="{FF2B5EF4-FFF2-40B4-BE49-F238E27FC236}">
                  <a16:creationId xmlns:a16="http://schemas.microsoft.com/office/drawing/2014/main" id="{47592155-8A8E-4CAA-8669-42F31E64999E}"/>
                </a:ext>
              </a:extLst>
            </p:cNvPr>
            <p:cNvSpPr/>
            <p:nvPr/>
          </p:nvSpPr>
          <p:spPr>
            <a:xfrm>
              <a:off x="3077297" y="2690862"/>
              <a:ext cx="38343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MX" dirty="0">
                  <a:sym typeface="Symbol" panose="05050102010706020507" pitchFamily="18" charset="2"/>
                </a:rPr>
                <a:t></a:t>
              </a:r>
              <a:r>
                <a:rPr lang="es-MX" baseline="-25000" dirty="0">
                  <a:sym typeface="Symbol" panose="05050102010706020507" pitchFamily="18" charset="2"/>
                </a:rPr>
                <a:t>2</a:t>
              </a:r>
              <a:endParaRPr lang="es-MX" baseline="-25000" dirty="0"/>
            </a:p>
          </p:txBody>
        </p:sp>
        <p:sp>
          <p:nvSpPr>
            <p:cNvPr id="56" name="Rectángulo 55">
              <a:extLst>
                <a:ext uri="{FF2B5EF4-FFF2-40B4-BE49-F238E27FC236}">
                  <a16:creationId xmlns:a16="http://schemas.microsoft.com/office/drawing/2014/main" id="{63CC5A66-3B52-4AC1-8069-CDBC6C19754C}"/>
                </a:ext>
              </a:extLst>
            </p:cNvPr>
            <p:cNvSpPr/>
            <p:nvPr/>
          </p:nvSpPr>
          <p:spPr>
            <a:xfrm>
              <a:off x="3353072" y="2371840"/>
              <a:ext cx="38343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MX" dirty="0">
                  <a:sym typeface="Symbol" panose="05050102010706020507" pitchFamily="18" charset="2"/>
                </a:rPr>
                <a:t></a:t>
              </a:r>
              <a:r>
                <a:rPr lang="es-MX" baseline="-25000" dirty="0">
                  <a:sym typeface="Symbol" panose="05050102010706020507" pitchFamily="18" charset="2"/>
                </a:rPr>
                <a:t>3</a:t>
              </a:r>
              <a:endParaRPr lang="es-MX" baseline="-25000" dirty="0"/>
            </a:p>
          </p:txBody>
        </p:sp>
        <p:sp>
          <p:nvSpPr>
            <p:cNvPr id="57" name="Rectángulo 56">
              <a:extLst>
                <a:ext uri="{FF2B5EF4-FFF2-40B4-BE49-F238E27FC236}">
                  <a16:creationId xmlns:a16="http://schemas.microsoft.com/office/drawing/2014/main" id="{A5D8688C-E5F1-4B03-AB84-DF096107635F}"/>
                </a:ext>
              </a:extLst>
            </p:cNvPr>
            <p:cNvSpPr/>
            <p:nvPr/>
          </p:nvSpPr>
          <p:spPr>
            <a:xfrm>
              <a:off x="2860600" y="2881936"/>
              <a:ext cx="38343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MX" dirty="0">
                  <a:sym typeface="Symbol" panose="05050102010706020507" pitchFamily="18" charset="2"/>
                </a:rPr>
                <a:t></a:t>
              </a:r>
              <a:r>
                <a:rPr lang="es-MX" baseline="-25000" dirty="0">
                  <a:sym typeface="Symbol" panose="05050102010706020507" pitchFamily="18" charset="2"/>
                </a:rPr>
                <a:t>1</a:t>
              </a:r>
              <a:endParaRPr lang="es-MX" baseline="-25000" dirty="0"/>
            </a:p>
          </p:txBody>
        </p:sp>
        <p:sp>
          <p:nvSpPr>
            <p:cNvPr id="58" name="Rectángulo 57">
              <a:extLst>
                <a:ext uri="{FF2B5EF4-FFF2-40B4-BE49-F238E27FC236}">
                  <a16:creationId xmlns:a16="http://schemas.microsoft.com/office/drawing/2014/main" id="{7AEA2312-FE09-473D-B9DA-92BCC312EB98}"/>
                </a:ext>
              </a:extLst>
            </p:cNvPr>
            <p:cNvSpPr/>
            <p:nvPr/>
          </p:nvSpPr>
          <p:spPr>
            <a:xfrm>
              <a:off x="3649665" y="2143667"/>
              <a:ext cx="38343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MX" dirty="0">
                  <a:sym typeface="Symbol" panose="05050102010706020507" pitchFamily="18" charset="2"/>
                </a:rPr>
                <a:t></a:t>
              </a:r>
              <a:r>
                <a:rPr lang="es-MX" baseline="-25000" dirty="0">
                  <a:sym typeface="Symbol" panose="05050102010706020507" pitchFamily="18" charset="2"/>
                </a:rPr>
                <a:t>4</a:t>
              </a:r>
              <a:endParaRPr lang="es-MX" baseline="-25000" dirty="0"/>
            </a:p>
          </p:txBody>
        </p:sp>
        <p:sp>
          <p:nvSpPr>
            <p:cNvPr id="59" name="Rectángulo 58">
              <a:extLst>
                <a:ext uri="{FF2B5EF4-FFF2-40B4-BE49-F238E27FC236}">
                  <a16:creationId xmlns:a16="http://schemas.microsoft.com/office/drawing/2014/main" id="{51C5F232-26B2-46B1-A68A-AD5FFA51AD97}"/>
                </a:ext>
              </a:extLst>
            </p:cNvPr>
            <p:cNvSpPr/>
            <p:nvPr/>
          </p:nvSpPr>
          <p:spPr>
            <a:xfrm>
              <a:off x="3888518" y="2104524"/>
              <a:ext cx="38343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MX" dirty="0">
                  <a:sym typeface="Symbol" panose="05050102010706020507" pitchFamily="18" charset="2"/>
                </a:rPr>
                <a:t></a:t>
              </a:r>
              <a:r>
                <a:rPr lang="es-MX" baseline="-25000" dirty="0">
                  <a:sym typeface="Symbol" panose="05050102010706020507" pitchFamily="18" charset="2"/>
                </a:rPr>
                <a:t>5</a:t>
              </a:r>
              <a:endParaRPr lang="es-MX" baseline="-25000" dirty="0"/>
            </a:p>
          </p:txBody>
        </p:sp>
      </p:grpSp>
      <p:sp>
        <p:nvSpPr>
          <p:cNvPr id="65" name="CuadroTexto 64">
            <a:extLst>
              <a:ext uri="{FF2B5EF4-FFF2-40B4-BE49-F238E27FC236}">
                <a16:creationId xmlns:a16="http://schemas.microsoft.com/office/drawing/2014/main" id="{0040C94D-BD85-42DE-9674-C86790EF79E0}"/>
              </a:ext>
            </a:extLst>
          </p:cNvPr>
          <p:cNvSpPr txBox="1"/>
          <p:nvPr/>
        </p:nvSpPr>
        <p:spPr>
          <a:xfrm>
            <a:off x="-69562" y="852380"/>
            <a:ext cx="907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srgbClr val="002060"/>
                </a:solidFill>
              </a:rPr>
              <a:t>E</a:t>
            </a:r>
          </a:p>
        </p:txBody>
      </p:sp>
      <p:sp>
        <p:nvSpPr>
          <p:cNvPr id="66" name="Rectángulo 65">
            <a:extLst>
              <a:ext uri="{FF2B5EF4-FFF2-40B4-BE49-F238E27FC236}">
                <a16:creationId xmlns:a16="http://schemas.microsoft.com/office/drawing/2014/main" id="{7B2FDB63-4C58-43D2-8920-497F7BC71FE1}"/>
              </a:ext>
            </a:extLst>
          </p:cNvPr>
          <p:cNvSpPr/>
          <p:nvPr/>
        </p:nvSpPr>
        <p:spPr>
          <a:xfrm>
            <a:off x="475121" y="5434196"/>
            <a:ext cx="1688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latin typeface="Berlin Sans FB" panose="020E0602020502020306" pitchFamily="34" charset="0"/>
              </a:rPr>
              <a:t>Estado basal S</a:t>
            </a:r>
            <a:r>
              <a:rPr lang="es-MX" baseline="-25000" dirty="0">
                <a:latin typeface="Berlin Sans FB" panose="020E0602020502020306" pitchFamily="34" charset="0"/>
              </a:rPr>
              <a:t>0 </a:t>
            </a:r>
            <a:endParaRPr lang="es-MX" dirty="0"/>
          </a:p>
        </p:txBody>
      </p:sp>
      <p:cxnSp>
        <p:nvCxnSpPr>
          <p:cNvPr id="68" name="Conector: curvado 67">
            <a:extLst>
              <a:ext uri="{FF2B5EF4-FFF2-40B4-BE49-F238E27FC236}">
                <a16:creationId xmlns:a16="http://schemas.microsoft.com/office/drawing/2014/main" id="{024CB431-02FD-4AA1-B040-6C86BCF8BD37}"/>
              </a:ext>
            </a:extLst>
          </p:cNvPr>
          <p:cNvCxnSpPr>
            <a:cxnSpLocks/>
          </p:cNvCxnSpPr>
          <p:nvPr/>
        </p:nvCxnSpPr>
        <p:spPr>
          <a:xfrm>
            <a:off x="1202460" y="5758301"/>
            <a:ext cx="768291" cy="513290"/>
          </a:xfrm>
          <a:prstGeom prst="curvedConnector3">
            <a:avLst>
              <a:gd name="adj1" fmla="val 50000"/>
            </a:avLst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CuadroTexto 70">
            <a:extLst>
              <a:ext uri="{FF2B5EF4-FFF2-40B4-BE49-F238E27FC236}">
                <a16:creationId xmlns:a16="http://schemas.microsoft.com/office/drawing/2014/main" id="{2738C38F-A25D-478C-8246-4F20833E3401}"/>
              </a:ext>
            </a:extLst>
          </p:cNvPr>
          <p:cNvSpPr txBox="1"/>
          <p:nvPr/>
        </p:nvSpPr>
        <p:spPr>
          <a:xfrm>
            <a:off x="1338769" y="6160334"/>
            <a:ext cx="1971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Berlin Sans FB" panose="020E0602020502020306" pitchFamily="34" charset="0"/>
              </a:rPr>
              <a:t>electrónico</a:t>
            </a:r>
          </a:p>
        </p:txBody>
      </p:sp>
      <p:sp>
        <p:nvSpPr>
          <p:cNvPr id="72" name="Rectángulo 71">
            <a:extLst>
              <a:ext uri="{FF2B5EF4-FFF2-40B4-BE49-F238E27FC236}">
                <a16:creationId xmlns:a16="http://schemas.microsoft.com/office/drawing/2014/main" id="{AD6D8E4D-6A44-4126-AD70-6599097E415A}"/>
              </a:ext>
            </a:extLst>
          </p:cNvPr>
          <p:cNvSpPr/>
          <p:nvPr/>
        </p:nvSpPr>
        <p:spPr>
          <a:xfrm>
            <a:off x="107441" y="3138762"/>
            <a:ext cx="22557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latin typeface="Berlin Sans FB" panose="020E0602020502020306" pitchFamily="34" charset="0"/>
              </a:rPr>
              <a:t>1er estado excitado S</a:t>
            </a:r>
            <a:r>
              <a:rPr lang="es-MX" baseline="-25000" dirty="0">
                <a:latin typeface="Berlin Sans FB" panose="020E0602020502020306" pitchFamily="34" charset="0"/>
              </a:rPr>
              <a:t>1</a:t>
            </a:r>
            <a:r>
              <a:rPr lang="es-MX" dirty="0"/>
              <a:t> </a:t>
            </a:r>
          </a:p>
        </p:txBody>
      </p:sp>
      <p:cxnSp>
        <p:nvCxnSpPr>
          <p:cNvPr id="74" name="Conector: curvado 73">
            <a:extLst>
              <a:ext uri="{FF2B5EF4-FFF2-40B4-BE49-F238E27FC236}">
                <a16:creationId xmlns:a16="http://schemas.microsoft.com/office/drawing/2014/main" id="{D497B309-ED78-4E48-8AE4-D0DD7FAA2BB2}"/>
              </a:ext>
            </a:extLst>
          </p:cNvPr>
          <p:cNvCxnSpPr>
            <a:cxnSpLocks/>
          </p:cNvCxnSpPr>
          <p:nvPr/>
        </p:nvCxnSpPr>
        <p:spPr>
          <a:xfrm>
            <a:off x="1099228" y="3395014"/>
            <a:ext cx="562815" cy="469886"/>
          </a:xfrm>
          <a:prstGeom prst="curvedConnector3">
            <a:avLst>
              <a:gd name="adj1" fmla="val 50000"/>
            </a:avLst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ángulo 75">
            <a:extLst>
              <a:ext uri="{FF2B5EF4-FFF2-40B4-BE49-F238E27FC236}">
                <a16:creationId xmlns:a16="http://schemas.microsoft.com/office/drawing/2014/main" id="{1A0815BE-106C-45D8-9DE5-A5BB35805C48}"/>
              </a:ext>
            </a:extLst>
          </p:cNvPr>
          <p:cNvSpPr/>
          <p:nvPr/>
        </p:nvSpPr>
        <p:spPr>
          <a:xfrm>
            <a:off x="720632" y="3809846"/>
            <a:ext cx="12073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latin typeface="Berlin Sans FB" panose="020E0602020502020306" pitchFamily="34" charset="0"/>
              </a:rPr>
              <a:t>electrónico</a:t>
            </a:r>
          </a:p>
        </p:txBody>
      </p:sp>
      <p:sp>
        <p:nvSpPr>
          <p:cNvPr id="79" name="Llaves 78">
            <a:extLst>
              <a:ext uri="{FF2B5EF4-FFF2-40B4-BE49-F238E27FC236}">
                <a16:creationId xmlns:a16="http://schemas.microsoft.com/office/drawing/2014/main" id="{B8869209-8B6D-483D-A661-48061C8694BA}"/>
              </a:ext>
            </a:extLst>
          </p:cNvPr>
          <p:cNvSpPr/>
          <p:nvPr/>
        </p:nvSpPr>
        <p:spPr>
          <a:xfrm>
            <a:off x="2722326" y="4323825"/>
            <a:ext cx="1688278" cy="1138779"/>
          </a:xfrm>
          <a:prstGeom prst="bracePair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0" name="Llaves 79">
            <a:extLst>
              <a:ext uri="{FF2B5EF4-FFF2-40B4-BE49-F238E27FC236}">
                <a16:creationId xmlns:a16="http://schemas.microsoft.com/office/drawing/2014/main" id="{EC804B52-B6BC-418F-B46C-EDF6D3EDCABB}"/>
              </a:ext>
            </a:extLst>
          </p:cNvPr>
          <p:cNvSpPr/>
          <p:nvPr/>
        </p:nvSpPr>
        <p:spPr>
          <a:xfrm>
            <a:off x="2555083" y="2070892"/>
            <a:ext cx="1808224" cy="1234923"/>
          </a:xfrm>
          <a:prstGeom prst="bracePair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1" name="CuadroTexto 80">
            <a:extLst>
              <a:ext uri="{FF2B5EF4-FFF2-40B4-BE49-F238E27FC236}">
                <a16:creationId xmlns:a16="http://schemas.microsoft.com/office/drawing/2014/main" id="{E698286A-EC18-4D69-958F-0D2FBA2D26BE}"/>
              </a:ext>
            </a:extLst>
          </p:cNvPr>
          <p:cNvSpPr txBox="1"/>
          <p:nvPr/>
        </p:nvSpPr>
        <p:spPr>
          <a:xfrm>
            <a:off x="4562061" y="4641933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Estados vibracionales</a:t>
            </a:r>
          </a:p>
        </p:txBody>
      </p:sp>
    </p:spTree>
    <p:extLst>
      <p:ext uri="{BB962C8B-B14F-4D97-AF65-F5344CB8AC3E}">
        <p14:creationId xmlns:p14="http://schemas.microsoft.com/office/powerpoint/2010/main" val="76421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AC4598-3E7D-42D7-A9A8-DDF26BD77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775" y="187971"/>
            <a:ext cx="10515600" cy="520995"/>
          </a:xfrm>
        </p:spPr>
        <p:txBody>
          <a:bodyPr>
            <a:normAutofit/>
          </a:bodyPr>
          <a:lstStyle/>
          <a:p>
            <a:r>
              <a:rPr lang="es-MX" sz="2800" dirty="0">
                <a:latin typeface="Berlin Sans FB" panose="020E0602020502020306" pitchFamily="34" charset="0"/>
              </a:rPr>
              <a:t>El regreso al estado basal después de la absorción de fotones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E4FCB66-1FE3-4A6E-A451-A21AA4F83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052807"/>
            <a:ext cx="5157787" cy="628356"/>
          </a:xfrm>
        </p:spPr>
        <p:txBody>
          <a:bodyPr/>
          <a:lstStyle/>
          <a:p>
            <a:r>
              <a:rPr lang="es-MX" b="0" dirty="0">
                <a:latin typeface="Berlin Sans FB" panose="020E0602020502020306" pitchFamily="34" charset="0"/>
              </a:rPr>
              <a:t>Caso 1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419BDEE8-230F-476A-B083-04B0B5B5B5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4" y="1055999"/>
            <a:ext cx="5183188" cy="625164"/>
          </a:xfrm>
        </p:spPr>
        <p:txBody>
          <a:bodyPr/>
          <a:lstStyle/>
          <a:p>
            <a:r>
              <a:rPr lang="es-MX" b="0" dirty="0">
                <a:latin typeface="Berlin Sans FB" panose="020E0602020502020306" pitchFamily="34" charset="0"/>
              </a:rPr>
              <a:t>Caso 2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ACB3AA85-C2B8-4EEE-BDA9-D469C2FD46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781666"/>
            <a:ext cx="5183188" cy="4407997"/>
          </a:xfrm>
        </p:spPr>
        <p:txBody>
          <a:bodyPr/>
          <a:lstStyle/>
          <a:p>
            <a:endParaRPr lang="es-MX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DBAF8CE-87AE-4E8D-9176-48CB56A7F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Laura Gasque. Noviembre 2017</a:t>
            </a:r>
          </a:p>
        </p:txBody>
      </p:sp>
      <p:pic>
        <p:nvPicPr>
          <p:cNvPr id="46" name="Marcador de contenido 45">
            <a:extLst>
              <a:ext uri="{FF2B5EF4-FFF2-40B4-BE49-F238E27FC236}">
                <a16:creationId xmlns:a16="http://schemas.microsoft.com/office/drawing/2014/main" id="{CBE615CA-F0BD-4721-BF6C-5EE97330FB4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09" y="1313139"/>
            <a:ext cx="3534904" cy="5345049"/>
          </a:xfrm>
          <a:prstGeom prst="rect">
            <a:avLst/>
          </a:prstGeom>
        </p:spPr>
      </p:pic>
      <p:pic>
        <p:nvPicPr>
          <p:cNvPr id="47" name="Marcador de contenido 1">
            <a:extLst>
              <a:ext uri="{FF2B5EF4-FFF2-40B4-BE49-F238E27FC236}">
                <a16:creationId xmlns:a16="http://schemas.microsoft.com/office/drawing/2014/main" id="{2FB09F77-7559-4622-A59C-DB2448DDA8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45" t="5235" r="3907" b="57826"/>
          <a:stretch/>
        </p:blipFill>
        <p:spPr>
          <a:xfrm>
            <a:off x="7477744" y="3429000"/>
            <a:ext cx="3161188" cy="2250736"/>
          </a:xfrm>
          <a:prstGeom prst="rect">
            <a:avLst/>
          </a:prstGeom>
        </p:spPr>
      </p:pic>
      <p:pic>
        <p:nvPicPr>
          <p:cNvPr id="48" name="Marcador de contenido 1">
            <a:extLst>
              <a:ext uri="{FF2B5EF4-FFF2-40B4-BE49-F238E27FC236}">
                <a16:creationId xmlns:a16="http://schemas.microsoft.com/office/drawing/2014/main" id="{1FCDBF98-6924-4002-B6D0-25E73DA73C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15" b="63061"/>
          <a:stretch/>
        </p:blipFill>
        <p:spPr>
          <a:xfrm>
            <a:off x="7172028" y="2096770"/>
            <a:ext cx="3609976" cy="2250736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A639C5F-B1DE-45A4-A31E-05B9ED4E0E34}"/>
              </a:ext>
            </a:extLst>
          </p:cNvPr>
          <p:cNvSpPr txBox="1"/>
          <p:nvPr/>
        </p:nvSpPr>
        <p:spPr>
          <a:xfrm>
            <a:off x="4038600" y="3940404"/>
            <a:ext cx="18625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latin typeface="Berlin Sans FB" panose="020E0602020502020306" pitchFamily="34" charset="0"/>
              </a:rPr>
              <a:t>La luz emitida es de menor energía que la luz absorbida</a:t>
            </a:r>
          </a:p>
        </p:txBody>
      </p:sp>
    </p:spTree>
    <p:extLst>
      <p:ext uri="{BB962C8B-B14F-4D97-AF65-F5344CB8AC3E}">
        <p14:creationId xmlns:p14="http://schemas.microsoft.com/office/powerpoint/2010/main" val="2951892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F308F4E-8B7B-4372-973E-96BF41ABD2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9844" y="1855824"/>
            <a:ext cx="5203805" cy="3413760"/>
          </a:xfrm>
          <a:prstGeom prst="rect">
            <a:avLst/>
          </a:prstGeom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id="{388AB67C-2B24-4F25-A89D-3C6A25287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dirty="0">
                <a:latin typeface="Berlin Sans FB" panose="020E0602020502020306" pitchFamily="34" charset="0"/>
              </a:rPr>
              <a:t>Algunos compuestos de coordinación pueden ser fluorescentes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6A16964-31D2-4B77-8722-47ED27C0C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Laura Gasque. Noviembre 2017</a:t>
            </a:r>
          </a:p>
        </p:txBody>
      </p:sp>
    </p:spTree>
    <p:extLst>
      <p:ext uri="{BB962C8B-B14F-4D97-AF65-F5344CB8AC3E}">
        <p14:creationId xmlns:p14="http://schemas.microsoft.com/office/powerpoint/2010/main" val="187799498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F8CCE5F4-EE51-4F46-AB9E-FBFDC361E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Laura Gasque. Noviembre 2017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83FA11B-D3E2-45D6-9C52-05D319E5EC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31"/>
          <a:stretch/>
        </p:blipFill>
        <p:spPr>
          <a:xfrm>
            <a:off x="927937" y="1302256"/>
            <a:ext cx="5619746" cy="352858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D441EB8-A472-4051-A837-CF3B15720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8594" y="0"/>
            <a:ext cx="4553406" cy="260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99027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B861AF2-223B-4DB9-8509-9535A9524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082" y="0"/>
            <a:ext cx="9583918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2A44815-31CD-496D-9CF6-F26771343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     </a:t>
            </a:r>
            <a:r>
              <a:rPr lang="es-MX" b="1" dirty="0">
                <a:solidFill>
                  <a:schemeClr val="bg1"/>
                </a:solidFill>
              </a:rPr>
              <a:t>Gracias  por  su  atención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661C321-4535-4262-A0D1-3207BD1FAD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B74CC90-AE12-4C3E-AFA4-F7509A549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Laura Gasque. Noviembre 2017</a:t>
            </a:r>
          </a:p>
        </p:txBody>
      </p:sp>
    </p:spTree>
    <p:extLst>
      <p:ext uri="{BB962C8B-B14F-4D97-AF65-F5344CB8AC3E}">
        <p14:creationId xmlns:p14="http://schemas.microsoft.com/office/powerpoint/2010/main" val="51362980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DDECA933-9554-47D3-9114-172DE04B3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Laura Gasque. Noviembre 2017</a:t>
            </a:r>
          </a:p>
        </p:txBody>
      </p:sp>
    </p:spTree>
    <p:extLst>
      <p:ext uri="{BB962C8B-B14F-4D97-AF65-F5344CB8AC3E}">
        <p14:creationId xmlns:p14="http://schemas.microsoft.com/office/powerpoint/2010/main" val="323681327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1D3FBF33-3BFB-4B9A-9A83-A92EFB929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Laura Gasque. Noviembre 2017</a:t>
            </a:r>
          </a:p>
        </p:txBody>
      </p:sp>
    </p:spTree>
    <p:extLst>
      <p:ext uri="{BB962C8B-B14F-4D97-AF65-F5344CB8AC3E}">
        <p14:creationId xmlns:p14="http://schemas.microsoft.com/office/powerpoint/2010/main" val="15352977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1D3FBF33-3BFB-4B9A-9A83-A92EFB929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Laura Gasque. Noviembre 2017</a:t>
            </a:r>
          </a:p>
        </p:txBody>
      </p:sp>
    </p:spTree>
    <p:extLst>
      <p:ext uri="{BB962C8B-B14F-4D97-AF65-F5344CB8AC3E}">
        <p14:creationId xmlns:p14="http://schemas.microsoft.com/office/powerpoint/2010/main" val="9967926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Tabla 21">
            <a:extLst>
              <a:ext uri="{FF2B5EF4-FFF2-40B4-BE49-F238E27FC236}">
                <a16:creationId xmlns:a16="http://schemas.microsoft.com/office/drawing/2014/main" id="{9C1BB213-8F39-4505-B4DB-CA527CCAB6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7797"/>
              </p:ext>
            </p:extLst>
          </p:nvPr>
        </p:nvGraphicFramePr>
        <p:xfrm>
          <a:off x="729453" y="678660"/>
          <a:ext cx="10573290" cy="35529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7405">
                  <a:extLst>
                    <a:ext uri="{9D8B030D-6E8A-4147-A177-3AD203B41FA5}">
                      <a16:colId xmlns:a16="http://schemas.microsoft.com/office/drawing/2014/main" val="1518344609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2318742993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1860979854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3902274302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1576613909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159157608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1042312465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1719953132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311093617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287240864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262412997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2124382665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610638231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1532870926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1427060967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3499841286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2112742718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3129906862"/>
                    </a:ext>
                  </a:extLst>
                </a:gridCol>
              </a:tblGrid>
              <a:tr h="507571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H</a:t>
                      </a: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16"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He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3798670"/>
                  </a:ext>
                </a:extLst>
              </a:tr>
              <a:tr h="507571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Li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Be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 rowSpan="2" gridSpan="10"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B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C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N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O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 F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b="1" dirty="0">
                          <a:solidFill>
                            <a:srgbClr val="CDD9EF"/>
                          </a:solidFill>
                        </a:rPr>
                        <a:t>N</a:t>
                      </a:r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e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4019318"/>
                  </a:ext>
                </a:extLst>
              </a:tr>
              <a:tr h="507571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Na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Mg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10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Al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Si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 P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 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Cl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Ar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4990250"/>
                  </a:ext>
                </a:extLst>
              </a:tr>
              <a:tr h="507571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K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Ca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Sc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Ti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 V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 Cr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Mn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Fe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Co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Ni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Cu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Zn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Ga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Ge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As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Se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Br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Kr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6920038"/>
                  </a:ext>
                </a:extLst>
              </a:tr>
              <a:tr h="507571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Rb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Sr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Y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Zr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Nb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Mo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Tc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Ru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Rh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Pd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Ag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Cd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In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Sn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Sb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Te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 I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Xe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913440"/>
                  </a:ext>
                </a:extLst>
              </a:tr>
              <a:tr h="507571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Cs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Ba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rgbClr val="CDD9EF"/>
                        </a:solidFill>
                      </a:endParaRP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Hf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Ta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W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Re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Os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Ir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Pt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Au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Hg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Tl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Pb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Bi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Po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At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Rn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609094"/>
                  </a:ext>
                </a:extLst>
              </a:tr>
              <a:tr h="507571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Fr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Ra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736859"/>
                  </a:ext>
                </a:extLst>
              </a:tr>
            </a:tbl>
          </a:graphicData>
        </a:graphic>
      </p:graphicFrame>
      <p:graphicFrame>
        <p:nvGraphicFramePr>
          <p:cNvPr id="23" name="Tabla 22">
            <a:extLst>
              <a:ext uri="{FF2B5EF4-FFF2-40B4-BE49-F238E27FC236}">
                <a16:creationId xmlns:a16="http://schemas.microsoft.com/office/drawing/2014/main" id="{3F0EC5F4-82AB-41C7-A21A-16FA93E2F1C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788607" y="4945435"/>
          <a:ext cx="9013365" cy="11740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0891">
                  <a:extLst>
                    <a:ext uri="{9D8B030D-6E8A-4147-A177-3AD203B41FA5}">
                      <a16:colId xmlns:a16="http://schemas.microsoft.com/office/drawing/2014/main" val="1880548172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1047823585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2827017939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2834040814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1464532575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3312374428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3506344944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3860876603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2246215923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1925138361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127075740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73291555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152782847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765995942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4045856797"/>
                    </a:ext>
                  </a:extLst>
                </a:gridCol>
              </a:tblGrid>
              <a:tr h="587006">
                <a:tc>
                  <a:txBody>
                    <a:bodyPr/>
                    <a:lstStyle/>
                    <a:p>
                      <a:r>
                        <a:rPr lang="es-MX" sz="2300" dirty="0"/>
                        <a:t>La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Ce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Pr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Nd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Pm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Sm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Eu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Gd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Tb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Dy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Ho 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Er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Tm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Yb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Lu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1186193"/>
                  </a:ext>
                </a:extLst>
              </a:tr>
              <a:tr h="587006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Ac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Th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Pa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U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Np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Pu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Am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Cm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Bk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Cf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Es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Fm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Md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No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Lr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3265710"/>
                  </a:ext>
                </a:extLst>
              </a:tr>
            </a:tbl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85F2657E-EECA-48AB-A5A5-C1E3007F81EA}"/>
              </a:ext>
            </a:extLst>
          </p:cNvPr>
          <p:cNvSpPr txBox="1"/>
          <p:nvPr/>
        </p:nvSpPr>
        <p:spPr>
          <a:xfrm>
            <a:off x="2256934" y="688329"/>
            <a:ext cx="5372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>
                <a:solidFill>
                  <a:srgbClr val="0070C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LA IMPORTANCIA DEL LUGAR QUE OCUPA CADA ELEMENTO</a:t>
            </a: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F7653B2B-FDBE-4A22-98A4-ACBB92A7F9B6}"/>
              </a:ext>
            </a:extLst>
          </p:cNvPr>
          <p:cNvSpPr/>
          <p:nvPr/>
        </p:nvSpPr>
        <p:spPr>
          <a:xfrm>
            <a:off x="7767687" y="3148552"/>
            <a:ext cx="659876" cy="66930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42A15A9-06E0-4615-997B-C1EAA2FC6185}"/>
              </a:ext>
            </a:extLst>
          </p:cNvPr>
          <p:cNvSpPr txBox="1"/>
          <p:nvPr/>
        </p:nvSpPr>
        <p:spPr>
          <a:xfrm>
            <a:off x="7853205" y="3198167"/>
            <a:ext cx="405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/>
              <a:t>Tl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AC2348E5-26A0-497A-8F95-59043B0730A5}"/>
              </a:ext>
            </a:extLst>
          </p:cNvPr>
          <p:cNvSpPr/>
          <p:nvPr/>
        </p:nvSpPr>
        <p:spPr>
          <a:xfrm>
            <a:off x="7192652" y="2894027"/>
            <a:ext cx="575035" cy="116892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53C9705-B500-452A-85BC-2B039B85E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7563" y="2894027"/>
            <a:ext cx="609653" cy="1201016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A0EBA66-2153-410F-82FC-40A944BA9546}"/>
              </a:ext>
            </a:extLst>
          </p:cNvPr>
          <p:cNvSpPr txBox="1"/>
          <p:nvPr/>
        </p:nvSpPr>
        <p:spPr>
          <a:xfrm>
            <a:off x="7219388" y="3219135"/>
            <a:ext cx="575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/>
              <a:t>Hg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F98FDCA-FBBF-4A8D-BFE8-66F6D6F97974}"/>
              </a:ext>
            </a:extLst>
          </p:cNvPr>
          <p:cNvSpPr txBox="1"/>
          <p:nvPr/>
        </p:nvSpPr>
        <p:spPr>
          <a:xfrm>
            <a:off x="8427563" y="3219134"/>
            <a:ext cx="540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/>
              <a:t>Pb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6FF3E78-1030-43E6-A344-553845E702B0}"/>
              </a:ext>
            </a:extLst>
          </p:cNvPr>
          <p:cNvSpPr txBox="1"/>
          <p:nvPr/>
        </p:nvSpPr>
        <p:spPr>
          <a:xfrm>
            <a:off x="4101052" y="1804990"/>
            <a:ext cx="26206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chemeClr val="accent1">
                    <a:lumMod val="75000"/>
                  </a:schemeClr>
                </a:solidFill>
              </a:rPr>
              <a:t>Primer ejemplo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0DE4F82A-6E61-4EB4-87A8-80BFF64E1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0657" y="2925462"/>
            <a:ext cx="1720673" cy="1108723"/>
          </a:xfrm>
          <a:prstGeom prst="rect">
            <a:avLst/>
          </a:prstGeom>
        </p:spPr>
      </p:pic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DD43872-D3C8-4F29-ACED-B2B431FFF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Laura Gasque. Noviembre 2017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6D00DCF-5D2E-41F2-9A4B-A6D6FC2861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0566" y="433183"/>
            <a:ext cx="1804097" cy="332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421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9" grpId="0"/>
      <p:bldP spid="10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275CBB-4A2B-4037-A1F1-C46E4ACB2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¿Cómo es un espectro de absorción de una molécula?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B89E5E60-4E3D-4060-BDA3-3AA8AF93A9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833" y="1930934"/>
            <a:ext cx="6205676" cy="4596797"/>
          </a:xfr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F5E74D1-B213-4010-8645-F0998FA4E1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92" y="2341346"/>
            <a:ext cx="4505325" cy="3400425"/>
          </a:xfrm>
          <a:prstGeom prst="rect">
            <a:avLst/>
          </a:prstGeom>
        </p:spPr>
      </p:pic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3F3C801-D79F-4ED9-B551-C70382FEB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Laura Gasque. Noviembre 2017</a:t>
            </a:r>
          </a:p>
        </p:txBody>
      </p:sp>
    </p:spTree>
    <p:extLst>
      <p:ext uri="{BB962C8B-B14F-4D97-AF65-F5344CB8AC3E}">
        <p14:creationId xmlns:p14="http://schemas.microsoft.com/office/powerpoint/2010/main" val="131312796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Tabla 21">
            <a:extLst>
              <a:ext uri="{FF2B5EF4-FFF2-40B4-BE49-F238E27FC236}">
                <a16:creationId xmlns:a16="http://schemas.microsoft.com/office/drawing/2014/main" id="{9C1BB213-8F39-4505-B4DB-CA527CCAB63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29453" y="678660"/>
          <a:ext cx="10573290" cy="35529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7405">
                  <a:extLst>
                    <a:ext uri="{9D8B030D-6E8A-4147-A177-3AD203B41FA5}">
                      <a16:colId xmlns:a16="http://schemas.microsoft.com/office/drawing/2014/main" val="1518344609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2318742993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1860979854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3902274302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1576613909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159157608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1042312465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1719953132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311093617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287240864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262412997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2124382665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610638231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1532870926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1427060967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3499841286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2112742718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3129906862"/>
                    </a:ext>
                  </a:extLst>
                </a:gridCol>
              </a:tblGrid>
              <a:tr h="507571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H</a:t>
                      </a: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16"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He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3798670"/>
                  </a:ext>
                </a:extLst>
              </a:tr>
              <a:tr h="507571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Li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Be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 rowSpan="2" gridSpan="10"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7F7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B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C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N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O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 F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b="1" dirty="0">
                          <a:solidFill>
                            <a:srgbClr val="CDD9EF"/>
                          </a:solidFill>
                        </a:rPr>
                        <a:t>N</a:t>
                      </a:r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e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4019318"/>
                  </a:ext>
                </a:extLst>
              </a:tr>
              <a:tr h="507571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Na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Mg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10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Al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Si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 P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 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Cl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Ar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4990250"/>
                  </a:ext>
                </a:extLst>
              </a:tr>
              <a:tr h="507571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K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Ca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Sc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Ti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 V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 Cr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Mn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Fe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Co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Ni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Cu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Zn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Ga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Ge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As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Se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Br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Kr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6920038"/>
                  </a:ext>
                </a:extLst>
              </a:tr>
              <a:tr h="507571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Rb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Sr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Y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Zr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Nb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Mo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Tc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Ru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Rh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Pd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Ag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Cd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In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Sn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Sb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Te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 I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Xe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913440"/>
                  </a:ext>
                </a:extLst>
              </a:tr>
              <a:tr h="507571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Cs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Ba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rgbClr val="CDD9EF"/>
                        </a:solidFill>
                      </a:endParaRP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Hf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Ta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W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Re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Os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Ir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Pt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Au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Hg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Tl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Pb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Bi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Po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At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Rn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609094"/>
                  </a:ext>
                </a:extLst>
              </a:tr>
              <a:tr h="507571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Fr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Ra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736859"/>
                  </a:ext>
                </a:extLst>
              </a:tr>
            </a:tbl>
          </a:graphicData>
        </a:graphic>
      </p:graphicFrame>
      <p:graphicFrame>
        <p:nvGraphicFramePr>
          <p:cNvPr id="23" name="Tabla 22">
            <a:extLst>
              <a:ext uri="{FF2B5EF4-FFF2-40B4-BE49-F238E27FC236}">
                <a16:creationId xmlns:a16="http://schemas.microsoft.com/office/drawing/2014/main" id="{3F0EC5F4-82AB-41C7-A21A-16FA93E2F1C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788607" y="4945435"/>
          <a:ext cx="9013365" cy="11740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0891">
                  <a:extLst>
                    <a:ext uri="{9D8B030D-6E8A-4147-A177-3AD203B41FA5}">
                      <a16:colId xmlns:a16="http://schemas.microsoft.com/office/drawing/2014/main" val="1880548172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1047823585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2827017939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2834040814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1464532575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3312374428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3506344944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3860876603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2246215923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1925138361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127075740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73291555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152782847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765995942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4045856797"/>
                    </a:ext>
                  </a:extLst>
                </a:gridCol>
              </a:tblGrid>
              <a:tr h="587006">
                <a:tc>
                  <a:txBody>
                    <a:bodyPr/>
                    <a:lstStyle/>
                    <a:p>
                      <a:r>
                        <a:rPr lang="es-MX" sz="2300" dirty="0"/>
                        <a:t>La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Ce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Pr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Nd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Pm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Sm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Eu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Gd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Tb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Dy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Ho 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Er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Tm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Yb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Lu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1186193"/>
                  </a:ext>
                </a:extLst>
              </a:tr>
              <a:tr h="587006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Ac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Th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Pa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U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Np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Pu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Am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Cm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Bk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Cf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Es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Fm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Md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No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Lr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3265710"/>
                  </a:ext>
                </a:extLst>
              </a:tr>
            </a:tbl>
          </a:graphicData>
        </a:graphic>
      </p:graphicFrame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697CD294-743A-4A3C-AB7B-A6EE4374A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Laura Gasque. Noviembre 2017</a:t>
            </a:r>
          </a:p>
        </p:txBody>
      </p:sp>
    </p:spTree>
    <p:extLst>
      <p:ext uri="{BB962C8B-B14F-4D97-AF65-F5344CB8AC3E}">
        <p14:creationId xmlns:p14="http://schemas.microsoft.com/office/powerpoint/2010/main" val="290398259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AC4598-3E7D-42D7-A9A8-DDF26BD77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520995"/>
          </a:xfrm>
        </p:spPr>
        <p:txBody>
          <a:bodyPr>
            <a:normAutofit/>
          </a:bodyPr>
          <a:lstStyle/>
          <a:p>
            <a:r>
              <a:rPr lang="es-MX" sz="2800" dirty="0">
                <a:latin typeface="Berlin Sans FB" panose="020E0602020502020306" pitchFamily="34" charset="0"/>
              </a:rPr>
              <a:t>El regreso al estado basal después de la absorción de fotones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E4FCB66-1FE3-4A6E-A451-A21AA4F83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052807"/>
            <a:ext cx="5157787" cy="628356"/>
          </a:xfrm>
        </p:spPr>
        <p:txBody>
          <a:bodyPr/>
          <a:lstStyle/>
          <a:p>
            <a:r>
              <a:rPr lang="es-MX" b="0" dirty="0">
                <a:latin typeface="Berlin Sans FB" panose="020E0602020502020306" pitchFamily="34" charset="0"/>
              </a:rPr>
              <a:t>Caso 1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1EFF66F0-DA06-4D8C-8A46-026E95EECB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781666"/>
            <a:ext cx="5157787" cy="4407997"/>
          </a:xfrm>
        </p:spPr>
        <p:txBody>
          <a:bodyPr/>
          <a:lstStyle/>
          <a:p>
            <a:endParaRPr lang="es-MX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419BDEE8-230F-476A-B083-04B0B5B5B5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4" y="1055999"/>
            <a:ext cx="5183188" cy="625164"/>
          </a:xfrm>
        </p:spPr>
        <p:txBody>
          <a:bodyPr/>
          <a:lstStyle/>
          <a:p>
            <a:r>
              <a:rPr lang="es-MX" b="0" dirty="0">
                <a:latin typeface="Berlin Sans FB" panose="020E0602020502020306" pitchFamily="34" charset="0"/>
              </a:rPr>
              <a:t>Caso 2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ACB3AA85-C2B8-4EEE-BDA9-D469C2FD46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781666"/>
            <a:ext cx="5183188" cy="4407997"/>
          </a:xfrm>
        </p:spPr>
        <p:txBody>
          <a:bodyPr/>
          <a:lstStyle/>
          <a:p>
            <a:endParaRPr lang="es-MX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DBAF8CE-87AE-4E8D-9176-48CB56A7F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Laura Gasque. Noviembre 2017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0645C71D-0FBB-4594-870F-03799F98C564}"/>
              </a:ext>
            </a:extLst>
          </p:cNvPr>
          <p:cNvGrpSpPr/>
          <p:nvPr/>
        </p:nvGrpSpPr>
        <p:grpSpPr>
          <a:xfrm>
            <a:off x="716986" y="3207864"/>
            <a:ext cx="1253765" cy="2205529"/>
            <a:chOff x="782424" y="2397435"/>
            <a:chExt cx="1253765" cy="2205529"/>
          </a:xfrm>
        </p:grpSpPr>
        <p:cxnSp>
          <p:nvCxnSpPr>
            <p:cNvPr id="10" name="Conector recto 9">
              <a:extLst>
                <a:ext uri="{FF2B5EF4-FFF2-40B4-BE49-F238E27FC236}">
                  <a16:creationId xmlns:a16="http://schemas.microsoft.com/office/drawing/2014/main" id="{79732C2A-BEDC-40CD-B181-735EEEF72310}"/>
                </a:ext>
              </a:extLst>
            </p:cNvPr>
            <p:cNvCxnSpPr>
              <a:cxnSpLocks/>
            </p:cNvCxnSpPr>
            <p:nvPr/>
          </p:nvCxnSpPr>
          <p:spPr>
            <a:xfrm>
              <a:off x="782424" y="4602964"/>
              <a:ext cx="125376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Conector recto 10">
              <a:extLst>
                <a:ext uri="{FF2B5EF4-FFF2-40B4-BE49-F238E27FC236}">
                  <a16:creationId xmlns:a16="http://schemas.microsoft.com/office/drawing/2014/main" id="{00ED6F56-5E99-4E94-BC03-D982F3DA9031}"/>
                </a:ext>
              </a:extLst>
            </p:cNvPr>
            <p:cNvCxnSpPr/>
            <p:nvPr/>
          </p:nvCxnSpPr>
          <p:spPr>
            <a:xfrm>
              <a:off x="782424" y="2397435"/>
              <a:ext cx="125376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331B9C30-EFFF-4C05-8D9A-43B19225EB5B}"/>
              </a:ext>
            </a:extLst>
          </p:cNvPr>
          <p:cNvGrpSpPr/>
          <p:nvPr/>
        </p:nvGrpSpPr>
        <p:grpSpPr>
          <a:xfrm>
            <a:off x="2687191" y="4388278"/>
            <a:ext cx="1296972" cy="1046376"/>
            <a:chOff x="4010319" y="697583"/>
            <a:chExt cx="1296972" cy="1046376"/>
          </a:xfrm>
        </p:grpSpPr>
        <p:cxnSp>
          <p:nvCxnSpPr>
            <p:cNvPr id="34" name="Conector recto 33">
              <a:extLst>
                <a:ext uri="{FF2B5EF4-FFF2-40B4-BE49-F238E27FC236}">
                  <a16:creationId xmlns:a16="http://schemas.microsoft.com/office/drawing/2014/main" id="{CEE2B206-01F5-4094-A92A-E4E9FAE1A38B}"/>
                </a:ext>
              </a:extLst>
            </p:cNvPr>
            <p:cNvCxnSpPr/>
            <p:nvPr/>
          </p:nvCxnSpPr>
          <p:spPr>
            <a:xfrm>
              <a:off x="4048027" y="1065228"/>
              <a:ext cx="125926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Conector recto 34">
              <a:extLst>
                <a:ext uri="{FF2B5EF4-FFF2-40B4-BE49-F238E27FC236}">
                  <a16:creationId xmlns:a16="http://schemas.microsoft.com/office/drawing/2014/main" id="{05AE276A-0A4A-4729-89DB-0CD2F55150DE}"/>
                </a:ext>
              </a:extLst>
            </p:cNvPr>
            <p:cNvCxnSpPr/>
            <p:nvPr/>
          </p:nvCxnSpPr>
          <p:spPr>
            <a:xfrm>
              <a:off x="4010319" y="914400"/>
              <a:ext cx="1278118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Conector recto 35">
              <a:extLst>
                <a:ext uri="{FF2B5EF4-FFF2-40B4-BE49-F238E27FC236}">
                  <a16:creationId xmlns:a16="http://schemas.microsoft.com/office/drawing/2014/main" id="{2C63595F-060E-4230-A73B-737C6A0E49CD}"/>
                </a:ext>
              </a:extLst>
            </p:cNvPr>
            <p:cNvCxnSpPr/>
            <p:nvPr/>
          </p:nvCxnSpPr>
          <p:spPr>
            <a:xfrm>
              <a:off x="4010319" y="791852"/>
              <a:ext cx="125926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Conector recto 36">
              <a:extLst>
                <a:ext uri="{FF2B5EF4-FFF2-40B4-BE49-F238E27FC236}">
                  <a16:creationId xmlns:a16="http://schemas.microsoft.com/office/drawing/2014/main" id="{E3AEBE46-BABA-4408-8C81-E332F7F2B72F}"/>
                </a:ext>
              </a:extLst>
            </p:cNvPr>
            <p:cNvCxnSpPr/>
            <p:nvPr/>
          </p:nvCxnSpPr>
          <p:spPr>
            <a:xfrm>
              <a:off x="4019746" y="1225484"/>
              <a:ext cx="1278118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Conector recto 37">
              <a:extLst>
                <a:ext uri="{FF2B5EF4-FFF2-40B4-BE49-F238E27FC236}">
                  <a16:creationId xmlns:a16="http://schemas.microsoft.com/office/drawing/2014/main" id="{F4BB488B-14EF-49CC-9E66-A550454AF442}"/>
                </a:ext>
              </a:extLst>
            </p:cNvPr>
            <p:cNvCxnSpPr/>
            <p:nvPr/>
          </p:nvCxnSpPr>
          <p:spPr>
            <a:xfrm>
              <a:off x="4019746" y="1423448"/>
              <a:ext cx="126869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Conector recto 38">
              <a:extLst>
                <a:ext uri="{FF2B5EF4-FFF2-40B4-BE49-F238E27FC236}">
                  <a16:creationId xmlns:a16="http://schemas.microsoft.com/office/drawing/2014/main" id="{1EBBDA92-B5B7-4775-96C4-63FAFCC6E43A}"/>
                </a:ext>
              </a:extLst>
            </p:cNvPr>
            <p:cNvCxnSpPr/>
            <p:nvPr/>
          </p:nvCxnSpPr>
          <p:spPr>
            <a:xfrm>
              <a:off x="4029173" y="1743959"/>
              <a:ext cx="126869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Conector recto 39">
              <a:extLst>
                <a:ext uri="{FF2B5EF4-FFF2-40B4-BE49-F238E27FC236}">
                  <a16:creationId xmlns:a16="http://schemas.microsoft.com/office/drawing/2014/main" id="{C182F370-0734-4CB4-83C4-048539B9207A}"/>
                </a:ext>
              </a:extLst>
            </p:cNvPr>
            <p:cNvCxnSpPr/>
            <p:nvPr/>
          </p:nvCxnSpPr>
          <p:spPr>
            <a:xfrm>
              <a:off x="4019746" y="697583"/>
              <a:ext cx="1249837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9BB0AB5C-B085-453C-B356-2797EA4153AF}"/>
              </a:ext>
            </a:extLst>
          </p:cNvPr>
          <p:cNvGrpSpPr/>
          <p:nvPr/>
        </p:nvGrpSpPr>
        <p:grpSpPr>
          <a:xfrm>
            <a:off x="2770195" y="2012934"/>
            <a:ext cx="1296972" cy="1148727"/>
            <a:chOff x="4010319" y="697583"/>
            <a:chExt cx="1296972" cy="1046376"/>
          </a:xfrm>
        </p:grpSpPr>
        <p:cxnSp>
          <p:nvCxnSpPr>
            <p:cNvPr id="27" name="Conector recto 26">
              <a:extLst>
                <a:ext uri="{FF2B5EF4-FFF2-40B4-BE49-F238E27FC236}">
                  <a16:creationId xmlns:a16="http://schemas.microsoft.com/office/drawing/2014/main" id="{42C976AE-5E1C-4177-8075-1EFBAB67E21B}"/>
                </a:ext>
              </a:extLst>
            </p:cNvPr>
            <p:cNvCxnSpPr/>
            <p:nvPr/>
          </p:nvCxnSpPr>
          <p:spPr>
            <a:xfrm>
              <a:off x="4048027" y="1065228"/>
              <a:ext cx="125926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Conector recto 27">
              <a:extLst>
                <a:ext uri="{FF2B5EF4-FFF2-40B4-BE49-F238E27FC236}">
                  <a16:creationId xmlns:a16="http://schemas.microsoft.com/office/drawing/2014/main" id="{A2FAF4F5-D17B-42AD-9797-6DFC04CE970E}"/>
                </a:ext>
              </a:extLst>
            </p:cNvPr>
            <p:cNvCxnSpPr/>
            <p:nvPr/>
          </p:nvCxnSpPr>
          <p:spPr>
            <a:xfrm>
              <a:off x="4010319" y="914400"/>
              <a:ext cx="1278118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Conector recto 28">
              <a:extLst>
                <a:ext uri="{FF2B5EF4-FFF2-40B4-BE49-F238E27FC236}">
                  <a16:creationId xmlns:a16="http://schemas.microsoft.com/office/drawing/2014/main" id="{16654AAE-9B45-454D-B08F-F1B20CBDDF1F}"/>
                </a:ext>
              </a:extLst>
            </p:cNvPr>
            <p:cNvCxnSpPr/>
            <p:nvPr/>
          </p:nvCxnSpPr>
          <p:spPr>
            <a:xfrm>
              <a:off x="4010319" y="791852"/>
              <a:ext cx="125926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Conector recto 29">
              <a:extLst>
                <a:ext uri="{FF2B5EF4-FFF2-40B4-BE49-F238E27FC236}">
                  <a16:creationId xmlns:a16="http://schemas.microsoft.com/office/drawing/2014/main" id="{9179F69F-23B8-439B-A919-43C515CFBF4A}"/>
                </a:ext>
              </a:extLst>
            </p:cNvPr>
            <p:cNvCxnSpPr/>
            <p:nvPr/>
          </p:nvCxnSpPr>
          <p:spPr>
            <a:xfrm>
              <a:off x="4019746" y="1225484"/>
              <a:ext cx="1278118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Conector recto 30">
              <a:extLst>
                <a:ext uri="{FF2B5EF4-FFF2-40B4-BE49-F238E27FC236}">
                  <a16:creationId xmlns:a16="http://schemas.microsoft.com/office/drawing/2014/main" id="{09406A28-5ADE-4CE8-8B14-2D8CC2D17080}"/>
                </a:ext>
              </a:extLst>
            </p:cNvPr>
            <p:cNvCxnSpPr/>
            <p:nvPr/>
          </p:nvCxnSpPr>
          <p:spPr>
            <a:xfrm>
              <a:off x="4019746" y="1423448"/>
              <a:ext cx="126869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Conector recto 31">
              <a:extLst>
                <a:ext uri="{FF2B5EF4-FFF2-40B4-BE49-F238E27FC236}">
                  <a16:creationId xmlns:a16="http://schemas.microsoft.com/office/drawing/2014/main" id="{A46EB6C9-6016-4828-8543-EAAEC07DEB0C}"/>
                </a:ext>
              </a:extLst>
            </p:cNvPr>
            <p:cNvCxnSpPr/>
            <p:nvPr/>
          </p:nvCxnSpPr>
          <p:spPr>
            <a:xfrm>
              <a:off x="4029173" y="1743959"/>
              <a:ext cx="126869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Conector recto 32">
              <a:extLst>
                <a:ext uri="{FF2B5EF4-FFF2-40B4-BE49-F238E27FC236}">
                  <a16:creationId xmlns:a16="http://schemas.microsoft.com/office/drawing/2014/main" id="{4E0ED4BB-CB71-4656-9EAC-2C8BCCCC093D}"/>
                </a:ext>
              </a:extLst>
            </p:cNvPr>
            <p:cNvCxnSpPr/>
            <p:nvPr/>
          </p:nvCxnSpPr>
          <p:spPr>
            <a:xfrm>
              <a:off x="4019746" y="697583"/>
              <a:ext cx="1249837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Rectángulo 40">
            <a:extLst>
              <a:ext uri="{FF2B5EF4-FFF2-40B4-BE49-F238E27FC236}">
                <a16:creationId xmlns:a16="http://schemas.microsoft.com/office/drawing/2014/main" id="{FB4952DA-6042-457E-9C8D-45BE4CD5AC25}"/>
              </a:ext>
            </a:extLst>
          </p:cNvPr>
          <p:cNvSpPr/>
          <p:nvPr/>
        </p:nvSpPr>
        <p:spPr>
          <a:xfrm>
            <a:off x="475121" y="5434196"/>
            <a:ext cx="13516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400" dirty="0">
                <a:latin typeface="Berlin Sans FB" panose="020E0602020502020306" pitchFamily="34" charset="0"/>
              </a:rPr>
              <a:t>Estado basal S</a:t>
            </a:r>
            <a:r>
              <a:rPr lang="es-MX" sz="1400" baseline="-25000" dirty="0">
                <a:latin typeface="Berlin Sans FB" panose="020E0602020502020306" pitchFamily="34" charset="0"/>
              </a:rPr>
              <a:t>0 </a:t>
            </a:r>
            <a:endParaRPr lang="es-MX" sz="1400" dirty="0"/>
          </a:p>
        </p:txBody>
      </p:sp>
      <p:cxnSp>
        <p:nvCxnSpPr>
          <p:cNvPr id="42" name="Conector: curvado 41">
            <a:extLst>
              <a:ext uri="{FF2B5EF4-FFF2-40B4-BE49-F238E27FC236}">
                <a16:creationId xmlns:a16="http://schemas.microsoft.com/office/drawing/2014/main" id="{5EED914D-0C57-4140-BB82-413F1AF5D792}"/>
              </a:ext>
            </a:extLst>
          </p:cNvPr>
          <p:cNvCxnSpPr>
            <a:cxnSpLocks/>
          </p:cNvCxnSpPr>
          <p:nvPr/>
        </p:nvCxnSpPr>
        <p:spPr>
          <a:xfrm>
            <a:off x="1202460" y="5758301"/>
            <a:ext cx="768291" cy="513290"/>
          </a:xfrm>
          <a:prstGeom prst="curvedConnector3">
            <a:avLst>
              <a:gd name="adj1" fmla="val 50000"/>
            </a:avLst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uadroTexto 42">
            <a:extLst>
              <a:ext uri="{FF2B5EF4-FFF2-40B4-BE49-F238E27FC236}">
                <a16:creationId xmlns:a16="http://schemas.microsoft.com/office/drawing/2014/main" id="{947034A0-CAEC-4D15-8462-5BA3C00A1D08}"/>
              </a:ext>
            </a:extLst>
          </p:cNvPr>
          <p:cNvSpPr txBox="1"/>
          <p:nvPr/>
        </p:nvSpPr>
        <p:spPr>
          <a:xfrm>
            <a:off x="1338769" y="6160334"/>
            <a:ext cx="1971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latin typeface="Berlin Sans FB" panose="020E0602020502020306" pitchFamily="34" charset="0"/>
              </a:rPr>
              <a:t>electrónico</a:t>
            </a:r>
          </a:p>
        </p:txBody>
      </p:sp>
      <p:cxnSp>
        <p:nvCxnSpPr>
          <p:cNvPr id="44" name="Conector: curvado 43">
            <a:extLst>
              <a:ext uri="{FF2B5EF4-FFF2-40B4-BE49-F238E27FC236}">
                <a16:creationId xmlns:a16="http://schemas.microsoft.com/office/drawing/2014/main" id="{D4CFC1EB-1CAC-47C3-9DCA-F329B61FD8E2}"/>
              </a:ext>
            </a:extLst>
          </p:cNvPr>
          <p:cNvCxnSpPr>
            <a:cxnSpLocks/>
          </p:cNvCxnSpPr>
          <p:nvPr/>
        </p:nvCxnSpPr>
        <p:spPr>
          <a:xfrm>
            <a:off x="1099228" y="3395014"/>
            <a:ext cx="562815" cy="469886"/>
          </a:xfrm>
          <a:prstGeom prst="curvedConnector3">
            <a:avLst>
              <a:gd name="adj1" fmla="val 50000"/>
            </a:avLst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ángulo 44">
            <a:extLst>
              <a:ext uri="{FF2B5EF4-FFF2-40B4-BE49-F238E27FC236}">
                <a16:creationId xmlns:a16="http://schemas.microsoft.com/office/drawing/2014/main" id="{49B4E5C1-3121-4D86-AC84-52753DB160DF}"/>
              </a:ext>
            </a:extLst>
          </p:cNvPr>
          <p:cNvSpPr/>
          <p:nvPr/>
        </p:nvSpPr>
        <p:spPr>
          <a:xfrm>
            <a:off x="720632" y="3809846"/>
            <a:ext cx="9797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400" dirty="0">
                <a:latin typeface="Berlin Sans FB" panose="020E0602020502020306" pitchFamily="34" charset="0"/>
              </a:rPr>
              <a:t>electrónico</a:t>
            </a:r>
          </a:p>
        </p:txBody>
      </p:sp>
      <p:sp>
        <p:nvSpPr>
          <p:cNvPr id="54" name="Rectángulo 53">
            <a:extLst>
              <a:ext uri="{FF2B5EF4-FFF2-40B4-BE49-F238E27FC236}">
                <a16:creationId xmlns:a16="http://schemas.microsoft.com/office/drawing/2014/main" id="{6A16EAD7-A307-4AC6-BE84-3E439C7BC754}"/>
              </a:ext>
            </a:extLst>
          </p:cNvPr>
          <p:cNvSpPr/>
          <p:nvPr/>
        </p:nvSpPr>
        <p:spPr>
          <a:xfrm>
            <a:off x="0" y="3149484"/>
            <a:ext cx="17908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400" dirty="0">
                <a:latin typeface="Berlin Sans FB" panose="020E0602020502020306" pitchFamily="34" charset="0"/>
              </a:rPr>
              <a:t>1er estado excitado S</a:t>
            </a:r>
            <a:r>
              <a:rPr lang="es-MX" sz="1400" baseline="-25000" dirty="0">
                <a:latin typeface="Berlin Sans FB" panose="020E0602020502020306" pitchFamily="34" charset="0"/>
              </a:rPr>
              <a:t>1</a:t>
            </a:r>
            <a:r>
              <a:rPr lang="es-MX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3188633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85A4352A-F0A4-40BE-85BA-4C9D23129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273" y="156811"/>
            <a:ext cx="10515600" cy="553154"/>
          </a:xfrm>
        </p:spPr>
        <p:txBody>
          <a:bodyPr>
            <a:normAutofit fontScale="90000"/>
          </a:bodyPr>
          <a:lstStyle/>
          <a:p>
            <a:r>
              <a:rPr lang="es-MX" dirty="0"/>
              <a:t>Regreso al estado basal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CCAC0DA-B302-40A9-B1A7-56F57620F0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54" y="1150070"/>
            <a:ext cx="3785303" cy="5482453"/>
          </a:xfrm>
          <a:prstGeom prst="rect">
            <a:avLst/>
          </a:prstGeom>
        </p:spPr>
      </p:pic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090C5AFE-8B39-407B-9817-2B6300E8CE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7645" t="5235" r="3907" b="57826"/>
          <a:stretch/>
        </p:blipFill>
        <p:spPr>
          <a:xfrm>
            <a:off x="7477744" y="3429000"/>
            <a:ext cx="3161188" cy="2250736"/>
          </a:xfrm>
          <a:prstGeom prst="rect">
            <a:avLst/>
          </a:prstGeom>
        </p:spPr>
      </p:pic>
      <p:pic>
        <p:nvPicPr>
          <p:cNvPr id="7" name="Marcador de contenido 1">
            <a:extLst>
              <a:ext uri="{FF2B5EF4-FFF2-40B4-BE49-F238E27FC236}">
                <a16:creationId xmlns:a16="http://schemas.microsoft.com/office/drawing/2014/main" id="{BF9D6CA7-3C6C-469C-8339-4C2DFA5F84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15" b="63061"/>
          <a:stretch/>
        </p:blipFill>
        <p:spPr>
          <a:xfrm>
            <a:off x="7172028" y="2096770"/>
            <a:ext cx="3609976" cy="2250736"/>
          </a:xfrm>
          <a:prstGeom prst="rect">
            <a:avLst/>
          </a:prstGeom>
        </p:spPr>
      </p:pic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65B35E3-2CCF-4E27-9182-552F7A784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Laura Gasque. Noviembre 2017</a:t>
            </a:r>
          </a:p>
        </p:txBody>
      </p:sp>
    </p:spTree>
    <p:extLst>
      <p:ext uri="{BB962C8B-B14F-4D97-AF65-F5344CB8AC3E}">
        <p14:creationId xmlns:p14="http://schemas.microsoft.com/office/powerpoint/2010/main" val="426071502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Tabla 21">
            <a:extLst>
              <a:ext uri="{FF2B5EF4-FFF2-40B4-BE49-F238E27FC236}">
                <a16:creationId xmlns:a16="http://schemas.microsoft.com/office/drawing/2014/main" id="{9C1BB213-8F39-4505-B4DB-CA527CCAB63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29453" y="678660"/>
          <a:ext cx="10573290" cy="35529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7405">
                  <a:extLst>
                    <a:ext uri="{9D8B030D-6E8A-4147-A177-3AD203B41FA5}">
                      <a16:colId xmlns:a16="http://schemas.microsoft.com/office/drawing/2014/main" val="1518344609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2318742993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1860979854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3902274302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1576613909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159157608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1042312465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1719953132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311093617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287240864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262412997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2124382665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610638231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1532870926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1427060967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3499841286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2112742718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3129906862"/>
                    </a:ext>
                  </a:extLst>
                </a:gridCol>
              </a:tblGrid>
              <a:tr h="507571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H</a:t>
                      </a: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16"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He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3798670"/>
                  </a:ext>
                </a:extLst>
              </a:tr>
              <a:tr h="507571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Li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Be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 rowSpan="2" gridSpan="10"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7F7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B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C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N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O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 F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b="1" dirty="0">
                          <a:solidFill>
                            <a:srgbClr val="CDD9EF"/>
                          </a:solidFill>
                        </a:rPr>
                        <a:t>N</a:t>
                      </a:r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e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4019318"/>
                  </a:ext>
                </a:extLst>
              </a:tr>
              <a:tr h="507571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Na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Mg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10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Al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Si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 P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 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Cl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Ar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4990250"/>
                  </a:ext>
                </a:extLst>
              </a:tr>
              <a:tr h="507571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K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Ca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Sc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Ti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 V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 Cr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Mn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Fe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Co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Ni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Cu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Zn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Ga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Ge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As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Se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Br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Kr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6920038"/>
                  </a:ext>
                </a:extLst>
              </a:tr>
              <a:tr h="507571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Rb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Sr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Y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Zr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Nb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Mo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Tc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Ru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Rh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Pd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Ag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Cd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In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Sn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Sb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Te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 I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Xe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913440"/>
                  </a:ext>
                </a:extLst>
              </a:tr>
              <a:tr h="507571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Cs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Ba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rgbClr val="CDD9EF"/>
                        </a:solidFill>
                      </a:endParaRP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Hf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Ta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W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Re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Os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Ir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Pt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Au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Hg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Tl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Pb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Bi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Po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At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Rn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609094"/>
                  </a:ext>
                </a:extLst>
              </a:tr>
              <a:tr h="507571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Fr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Ra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736859"/>
                  </a:ext>
                </a:extLst>
              </a:tr>
            </a:tbl>
          </a:graphicData>
        </a:graphic>
      </p:graphicFrame>
      <p:graphicFrame>
        <p:nvGraphicFramePr>
          <p:cNvPr id="23" name="Tabla 22">
            <a:extLst>
              <a:ext uri="{FF2B5EF4-FFF2-40B4-BE49-F238E27FC236}">
                <a16:creationId xmlns:a16="http://schemas.microsoft.com/office/drawing/2014/main" id="{3F0EC5F4-82AB-41C7-A21A-16FA93E2F1C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788607" y="4945435"/>
          <a:ext cx="9013365" cy="11740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0891">
                  <a:extLst>
                    <a:ext uri="{9D8B030D-6E8A-4147-A177-3AD203B41FA5}">
                      <a16:colId xmlns:a16="http://schemas.microsoft.com/office/drawing/2014/main" val="1880548172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1047823585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2827017939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2834040814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1464532575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3312374428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3506344944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3860876603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2246215923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1925138361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127075740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73291555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152782847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765995942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4045856797"/>
                    </a:ext>
                  </a:extLst>
                </a:gridCol>
              </a:tblGrid>
              <a:tr h="587006">
                <a:tc>
                  <a:txBody>
                    <a:bodyPr/>
                    <a:lstStyle/>
                    <a:p>
                      <a:r>
                        <a:rPr lang="es-MX" sz="2300" dirty="0"/>
                        <a:t>La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Ce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Pr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Nd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Pm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Sm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Eu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Gd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Tb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Dy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Ho 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Er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Tm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Yb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Lu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1186193"/>
                  </a:ext>
                </a:extLst>
              </a:tr>
              <a:tr h="587006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Ac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Th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Pa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U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Np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Pu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Am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Cm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Bk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Cf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Es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Fm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Md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No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Lr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3265710"/>
                  </a:ext>
                </a:extLst>
              </a:tr>
            </a:tbl>
          </a:graphicData>
        </a:graphic>
      </p:graphicFrame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697CD294-743A-4A3C-AB7B-A6EE4374A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Laura Gasque. Noviembre 2017</a:t>
            </a:r>
          </a:p>
        </p:txBody>
      </p:sp>
    </p:spTree>
    <p:extLst>
      <p:ext uri="{BB962C8B-B14F-4D97-AF65-F5344CB8AC3E}">
        <p14:creationId xmlns:p14="http://schemas.microsoft.com/office/powerpoint/2010/main" val="28803488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E30E4319-8713-443E-A4C5-6DFDEE2C2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Laura Gasque. Noviembre 2017</a:t>
            </a:r>
          </a:p>
        </p:txBody>
      </p:sp>
    </p:spTree>
    <p:extLst>
      <p:ext uri="{BB962C8B-B14F-4D97-AF65-F5344CB8AC3E}">
        <p14:creationId xmlns:p14="http://schemas.microsoft.com/office/powerpoint/2010/main" val="170375133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112F68C6-AD23-47B3-87BD-1E566DAD4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Laura Gasque. Noviembre 2017</a:t>
            </a:r>
          </a:p>
        </p:txBody>
      </p:sp>
    </p:spTree>
    <p:extLst>
      <p:ext uri="{BB962C8B-B14F-4D97-AF65-F5344CB8AC3E}">
        <p14:creationId xmlns:p14="http://schemas.microsoft.com/office/powerpoint/2010/main" val="3958679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Tabla 21">
            <a:extLst>
              <a:ext uri="{FF2B5EF4-FFF2-40B4-BE49-F238E27FC236}">
                <a16:creationId xmlns:a16="http://schemas.microsoft.com/office/drawing/2014/main" id="{9C1BB213-8F39-4505-B4DB-CA527CCAB6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1225348"/>
              </p:ext>
            </p:extLst>
          </p:nvPr>
        </p:nvGraphicFramePr>
        <p:xfrm>
          <a:off x="597478" y="783333"/>
          <a:ext cx="10573290" cy="35529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7405">
                  <a:extLst>
                    <a:ext uri="{9D8B030D-6E8A-4147-A177-3AD203B41FA5}">
                      <a16:colId xmlns:a16="http://schemas.microsoft.com/office/drawing/2014/main" val="1518344609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2318742993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1860979854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3902274302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1576613909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159157608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1042312465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1719953132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311093617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287240864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262412997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2124382665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610638231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1532870926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1427060967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3499841286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2112742718"/>
                    </a:ext>
                  </a:extLst>
                </a:gridCol>
                <a:gridCol w="587405">
                  <a:extLst>
                    <a:ext uri="{9D8B030D-6E8A-4147-A177-3AD203B41FA5}">
                      <a16:colId xmlns:a16="http://schemas.microsoft.com/office/drawing/2014/main" val="3129906862"/>
                    </a:ext>
                  </a:extLst>
                </a:gridCol>
              </a:tblGrid>
              <a:tr h="507571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H</a:t>
                      </a: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16"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He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3798670"/>
                  </a:ext>
                </a:extLst>
              </a:tr>
              <a:tr h="507571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Li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Be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 rowSpan="2" gridSpan="10"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B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C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N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O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 F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b="1" dirty="0">
                          <a:solidFill>
                            <a:srgbClr val="CDD9EF"/>
                          </a:solidFill>
                        </a:rPr>
                        <a:t>N</a:t>
                      </a:r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e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4019318"/>
                  </a:ext>
                </a:extLst>
              </a:tr>
              <a:tr h="507571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Na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Mg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10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3F3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Al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Si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 P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 </a:t>
                      </a:r>
                      <a:r>
                        <a:rPr lang="es-MX" sz="2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Cl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Ar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4990250"/>
                  </a:ext>
                </a:extLst>
              </a:tr>
              <a:tr h="507571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K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Ca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Sc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Ti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 V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 Cr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Mn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Fe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Co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Ni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Cu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Zn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Ga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Ge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As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</a:t>
                      </a:r>
                      <a:r>
                        <a:rPr lang="es-MX" sz="23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Se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Br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Kr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6920038"/>
                  </a:ext>
                </a:extLst>
              </a:tr>
              <a:tr h="507571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Rb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Sr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Y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Zr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Nb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Mo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Tc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Ru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Rh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Pd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Ag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Cd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In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Sn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Sb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Te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 I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Xe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913440"/>
                  </a:ext>
                </a:extLst>
              </a:tr>
              <a:tr h="507571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Cs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Ba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rgbClr val="CDD9EF"/>
                        </a:solidFill>
                      </a:endParaRP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Hf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Ta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W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Re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Os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Ir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Pt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Au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Hg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Tl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Pb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Bi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Po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At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Rn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609094"/>
                  </a:ext>
                </a:extLst>
              </a:tr>
              <a:tr h="507571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Fr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chemeClr val="bg1"/>
                          </a:solidFill>
                        </a:rPr>
                        <a:t> Ra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736859"/>
                  </a:ext>
                </a:extLst>
              </a:tr>
            </a:tbl>
          </a:graphicData>
        </a:graphic>
      </p:graphicFrame>
      <p:graphicFrame>
        <p:nvGraphicFramePr>
          <p:cNvPr id="23" name="Tabla 22">
            <a:extLst>
              <a:ext uri="{FF2B5EF4-FFF2-40B4-BE49-F238E27FC236}">
                <a16:creationId xmlns:a16="http://schemas.microsoft.com/office/drawing/2014/main" id="{3F0EC5F4-82AB-41C7-A21A-16FA93E2F1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2904895"/>
              </p:ext>
            </p:extLst>
          </p:nvPr>
        </p:nvGraphicFramePr>
        <p:xfrm>
          <a:off x="1788607" y="4945435"/>
          <a:ext cx="9013365" cy="11749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0891">
                  <a:extLst>
                    <a:ext uri="{9D8B030D-6E8A-4147-A177-3AD203B41FA5}">
                      <a16:colId xmlns:a16="http://schemas.microsoft.com/office/drawing/2014/main" val="1880548172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1047823585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2827017939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2834040814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1464532575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3312374428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3506344944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3860876603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2246215923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1925138361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127075740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73291555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152782847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765995942"/>
                    </a:ext>
                  </a:extLst>
                </a:gridCol>
                <a:gridCol w="600891">
                  <a:extLst>
                    <a:ext uri="{9D8B030D-6E8A-4147-A177-3AD203B41FA5}">
                      <a16:colId xmlns:a16="http://schemas.microsoft.com/office/drawing/2014/main" val="4045856797"/>
                    </a:ext>
                  </a:extLst>
                </a:gridCol>
              </a:tblGrid>
              <a:tr h="587006">
                <a:tc>
                  <a:txBody>
                    <a:bodyPr/>
                    <a:lstStyle/>
                    <a:p>
                      <a:r>
                        <a:rPr lang="es-MX" sz="2300" dirty="0"/>
                        <a:t>La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Ce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Pr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Nd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Pm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Sm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Eu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Gd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Tb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Dy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Ho 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Er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Tm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Yb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/>
                        <a:t>Lu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1186193"/>
                  </a:ext>
                </a:extLst>
              </a:tr>
              <a:tr h="587943"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Ac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Th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Pa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 U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Np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Pu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Am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Cm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Bk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Cf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Es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Fm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Md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No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300" dirty="0">
                          <a:solidFill>
                            <a:srgbClr val="CDD9EF"/>
                          </a:solidFill>
                        </a:rPr>
                        <a:t>Lr</a:t>
                      </a:r>
                    </a:p>
                  </a:txBody>
                  <a:tcPr>
                    <a:solidFill>
                      <a:srgbClr val="EBF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3265710"/>
                  </a:ext>
                </a:extLst>
              </a:tr>
            </a:tbl>
          </a:graphicData>
        </a:graphic>
      </p:graphicFrame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697CD294-743A-4A3C-AB7B-A6EE4374A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Laura Gasque. Noviembre 2017</a:t>
            </a: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9BB1F44A-CE88-4DAE-8141-A77CCA3FD57A}"/>
              </a:ext>
            </a:extLst>
          </p:cNvPr>
          <p:cNvSpPr/>
          <p:nvPr/>
        </p:nvSpPr>
        <p:spPr>
          <a:xfrm>
            <a:off x="9360816" y="1742475"/>
            <a:ext cx="725864" cy="5712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55D9679-89CD-43EF-8F76-775284AA5B0D}"/>
              </a:ext>
            </a:extLst>
          </p:cNvPr>
          <p:cNvSpPr txBox="1"/>
          <p:nvPr/>
        </p:nvSpPr>
        <p:spPr>
          <a:xfrm>
            <a:off x="6555220" y="252689"/>
            <a:ext cx="4128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¿Como podemos entender el papel del Se en los seres vivos?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3482FB4-BDB8-4645-AC46-7C93EEC3A40F}"/>
              </a:ext>
            </a:extLst>
          </p:cNvPr>
          <p:cNvSpPr txBox="1"/>
          <p:nvPr/>
        </p:nvSpPr>
        <p:spPr>
          <a:xfrm>
            <a:off x="6746449" y="886910"/>
            <a:ext cx="3406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¡ Por su semejanza con el Azufre !</a:t>
            </a:r>
          </a:p>
        </p:txBody>
      </p:sp>
      <p:sp>
        <p:nvSpPr>
          <p:cNvPr id="9" name="Explosión: 8 puntos 8">
            <a:extLst>
              <a:ext uri="{FF2B5EF4-FFF2-40B4-BE49-F238E27FC236}">
                <a16:creationId xmlns:a16="http://schemas.microsoft.com/office/drawing/2014/main" id="{013678C3-4601-4016-AA8C-11687AED9618}"/>
              </a:ext>
            </a:extLst>
          </p:cNvPr>
          <p:cNvSpPr/>
          <p:nvPr/>
        </p:nvSpPr>
        <p:spPr>
          <a:xfrm>
            <a:off x="9360816" y="2122162"/>
            <a:ext cx="725864" cy="862503"/>
          </a:xfrm>
          <a:prstGeom prst="irregularSeal1">
            <a:avLst/>
          </a:prstGeom>
          <a:noFill/>
          <a:ln w="38100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2601D53-578A-4D19-AAD3-80BC574381A2}"/>
              </a:ext>
            </a:extLst>
          </p:cNvPr>
          <p:cNvSpPr txBox="1"/>
          <p:nvPr/>
        </p:nvSpPr>
        <p:spPr>
          <a:xfrm>
            <a:off x="5525678" y="1843453"/>
            <a:ext cx="2441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chemeClr val="accent1">
                    <a:lumMod val="75000"/>
                  </a:schemeClr>
                </a:solidFill>
              </a:rPr>
              <a:t>Segundo ejemplo</a:t>
            </a:r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3A9C61-7F9A-48DA-BB36-D6638CE9F3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017" y="48909"/>
            <a:ext cx="1710719" cy="304398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3605403-E092-4486-9DE4-2346A65048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09" y="3157218"/>
            <a:ext cx="6537411" cy="367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398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29BFFC8F-66C2-4C5A-9E2A-A6593B4F4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Laura Gasque. Noviembre 2017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087A751-9AA9-4E22-AC94-AC1B3472DC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70" r="35165"/>
          <a:stretch/>
        </p:blipFill>
        <p:spPr>
          <a:xfrm>
            <a:off x="1687396" y="756806"/>
            <a:ext cx="2639507" cy="267219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20CA83C-3B2A-4392-A35B-8B2559E1D0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781" y="4272409"/>
            <a:ext cx="2979600" cy="146000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78CC14F-E04A-4250-8B55-45C1DFA9A5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876" y="4276855"/>
            <a:ext cx="2410546" cy="123163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2D09746-76C5-4B49-8DAB-C33C37599E7E}"/>
              </a:ext>
            </a:extLst>
          </p:cNvPr>
          <p:cNvSpPr txBox="1"/>
          <p:nvPr/>
        </p:nvSpPr>
        <p:spPr>
          <a:xfrm>
            <a:off x="2291169" y="5763098"/>
            <a:ext cx="2544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Metionina	</a:t>
            </a:r>
          </a:p>
        </p:txBody>
      </p:sp>
      <p:cxnSp>
        <p:nvCxnSpPr>
          <p:cNvPr id="7" name="Conector: curvado 6">
            <a:extLst>
              <a:ext uri="{FF2B5EF4-FFF2-40B4-BE49-F238E27FC236}">
                <a16:creationId xmlns:a16="http://schemas.microsoft.com/office/drawing/2014/main" id="{0F0648F0-2C04-4BDB-B9A5-CA3065FC366C}"/>
              </a:ext>
            </a:extLst>
          </p:cNvPr>
          <p:cNvCxnSpPr>
            <a:cxnSpLocks/>
          </p:cNvCxnSpPr>
          <p:nvPr/>
        </p:nvCxnSpPr>
        <p:spPr>
          <a:xfrm>
            <a:off x="6848269" y="1302260"/>
            <a:ext cx="1929978" cy="946031"/>
          </a:xfrm>
          <a:prstGeom prst="curved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823D29A-A7B5-4789-B9C2-C6ABABCF8111}"/>
              </a:ext>
            </a:extLst>
          </p:cNvPr>
          <p:cNvSpPr txBox="1"/>
          <p:nvPr/>
        </p:nvSpPr>
        <p:spPr>
          <a:xfrm>
            <a:off x="8549510" y="2967334"/>
            <a:ext cx="29317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Parte de proteínas que protegen a las células de estrés oxidativo.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F5EE551E-5395-4A2C-9E9E-BB87178B5C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105" y="256668"/>
            <a:ext cx="2710546" cy="2602124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872D9CA7-FA36-4562-BC16-B802978C4009}"/>
              </a:ext>
            </a:extLst>
          </p:cNvPr>
          <p:cNvSpPr txBox="1"/>
          <p:nvPr/>
        </p:nvSpPr>
        <p:spPr>
          <a:xfrm>
            <a:off x="8729221" y="4609707"/>
            <a:ext cx="26414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En la corteza terrestre hay casi 7000 veces más azufre que selenio</a:t>
            </a:r>
          </a:p>
          <a:p>
            <a:r>
              <a:rPr lang="es-MX" dirty="0"/>
              <a:t>En el cuerpo la relación es 700:1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AD21D8A-D342-4F4A-9DA8-8A784B7BE95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005"/>
          <a:stretch/>
        </p:blipFill>
        <p:spPr>
          <a:xfrm>
            <a:off x="4326903" y="758720"/>
            <a:ext cx="2639508" cy="267027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EA4611A-33BC-40D2-9CDF-6D7BD5760E2B}"/>
              </a:ext>
            </a:extLst>
          </p:cNvPr>
          <p:cNvSpPr txBox="1"/>
          <p:nvPr/>
        </p:nvSpPr>
        <p:spPr>
          <a:xfrm>
            <a:off x="5005633" y="5748180"/>
            <a:ext cx="2281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/>
              <a:t>Selenometionina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874322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6" grpId="0"/>
      <p:bldP spid="6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2238</TotalTime>
  <Words>3761</Words>
  <Application>Microsoft Office PowerPoint</Application>
  <PresentationFormat>Panorámica</PresentationFormat>
  <Paragraphs>1774</Paragraphs>
  <Slides>76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76</vt:i4>
      </vt:variant>
    </vt:vector>
  </HeadingPairs>
  <TitlesOfParts>
    <vt:vector size="84" baseType="lpstr">
      <vt:lpstr>Arial</vt:lpstr>
      <vt:lpstr>Berlin Sans FB</vt:lpstr>
      <vt:lpstr>Calibri</vt:lpstr>
      <vt:lpstr>Calibri Light</vt:lpstr>
      <vt:lpstr>Symbol</vt:lpstr>
      <vt:lpstr>Wingdings</vt:lpstr>
      <vt:lpstr>Wingdings 2</vt:lpstr>
      <vt:lpstr>Tema de Office</vt:lpstr>
      <vt:lpstr>Presentación de PowerPoint</vt:lpstr>
      <vt:lpstr>Presentación de PowerPoint</vt:lpstr>
      <vt:lpstr>La química es una historia fascinante</vt:lpstr>
      <vt:lpstr>Presentación de PowerPoint</vt:lpstr>
      <vt:lpstr>Presentación de PowerPoint</vt:lpstr>
      <vt:lpstr>Al ir conociendo las propiedades de algunos elementos,   la Tabla periódica nos ayuda a predecir cómo son muchos otros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¿Metal o no metal? </vt:lpstr>
      <vt:lpstr>¿Forma cationes o aniones?</vt:lpstr>
      <vt:lpstr>¿Qué clase de óxidos forma?</vt:lpstr>
      <vt:lpstr>Presentación de PowerPoint</vt:lpstr>
      <vt:lpstr>¿Por qué Silicio y no Germanio?</vt:lpstr>
      <vt:lpstr>“PROMEDIOS”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Otros materiales –modernos- de carbono</vt:lpstr>
      <vt:lpstr>Presentación de PowerPoint</vt:lpstr>
      <vt:lpstr>Y los análogos de (BN)x</vt:lpstr>
      <vt:lpstr>Presentación de PowerPoint</vt:lpstr>
      <vt:lpstr>Presentación de PowerPoint</vt:lpstr>
      <vt:lpstr>Segunda parte</vt:lpstr>
      <vt:lpstr>Los lantánidos o    tierras  raras  </vt:lpstr>
      <vt:lpstr>Presentación de PowerPoint</vt:lpstr>
      <vt:lpstr>Abundancias</vt:lpstr>
      <vt:lpstr>http://www.bbc.com/news/magazine-26687605</vt:lpstr>
      <vt:lpstr>Historia y geografía  </vt:lpstr>
      <vt:lpstr>Presentación de PowerPoint</vt:lpstr>
      <vt:lpstr>Presentación de PowerPoint</vt:lpstr>
      <vt:lpstr>Presentación de PowerPoint</vt:lpstr>
      <vt:lpstr>Presentación de PowerPoint</vt:lpstr>
      <vt:lpstr>Propiedades magnéticas</vt:lpstr>
      <vt:lpstr>Presentación de PowerPoint</vt:lpstr>
      <vt:lpstr>¿Quién los produce?</vt:lpstr>
      <vt:lpstr>Presentación de PowerPoint</vt:lpstr>
      <vt:lpstr>¿Son muy caros?</vt:lpstr>
      <vt:lpstr>Presentación de PowerPoint</vt:lpstr>
      <vt:lpstr>Presentación de PowerPoint</vt:lpstr>
      <vt:lpstr>¿Algunos lantánidos son más caros qué otros?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¿Cómo es el espectro de absorción de  un compuesto en disolución?</vt:lpstr>
      <vt:lpstr>Presentación de PowerPoint</vt:lpstr>
      <vt:lpstr>Presentación de PowerPoint</vt:lpstr>
      <vt:lpstr>Presentación de PowerPoint</vt:lpstr>
      <vt:lpstr>Presentación de PowerPoint</vt:lpstr>
      <vt:lpstr>¿Por qué son anchas las bandas en un espectro UV-vis de una molécula?</vt:lpstr>
      <vt:lpstr>El regreso al estado basal después de la absorción de fotones</vt:lpstr>
      <vt:lpstr>Algunos compuestos de coordinación pueden ser fluorescentes</vt:lpstr>
      <vt:lpstr>Presentación de PowerPoint</vt:lpstr>
      <vt:lpstr>     Gracias  por  su  atención</vt:lpstr>
      <vt:lpstr>Presentación de PowerPoint</vt:lpstr>
      <vt:lpstr>Presentación de PowerPoint</vt:lpstr>
      <vt:lpstr>Presentación de PowerPoint</vt:lpstr>
      <vt:lpstr>¿Cómo es un espectro de absorción de una molécula?</vt:lpstr>
      <vt:lpstr>Presentación de PowerPoint</vt:lpstr>
      <vt:lpstr>El regreso al estado basal después de la absorción de fotones</vt:lpstr>
      <vt:lpstr>Regreso al estado basal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Tabla periodica</dc:title>
  <dc:creator>Laura Gasque</dc:creator>
  <cp:lastModifiedBy>Laura Gasque</cp:lastModifiedBy>
  <cp:revision>171</cp:revision>
  <dcterms:created xsi:type="dcterms:W3CDTF">2017-09-04T22:35:05Z</dcterms:created>
  <dcterms:modified xsi:type="dcterms:W3CDTF">2017-11-25T15:25:45Z</dcterms:modified>
</cp:coreProperties>
</file>