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ppt" ContentType="application/vnd.ms-powerpoint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4"/>
  </p:notesMasterIdLst>
  <p:sldIdLst>
    <p:sldId id="291" r:id="rId2"/>
    <p:sldId id="413" r:id="rId3"/>
    <p:sldId id="461" r:id="rId4"/>
    <p:sldId id="492" r:id="rId5"/>
    <p:sldId id="408" r:id="rId6"/>
    <p:sldId id="407" r:id="rId7"/>
    <p:sldId id="414" r:id="rId8"/>
    <p:sldId id="465" r:id="rId9"/>
    <p:sldId id="458" r:id="rId10"/>
    <p:sldId id="497" r:id="rId11"/>
    <p:sldId id="494" r:id="rId12"/>
    <p:sldId id="496" r:id="rId13"/>
    <p:sldId id="409" r:id="rId14"/>
    <p:sldId id="322" r:id="rId15"/>
    <p:sldId id="442" r:id="rId16"/>
    <p:sldId id="463" r:id="rId17"/>
    <p:sldId id="464" r:id="rId18"/>
    <p:sldId id="391" r:id="rId19"/>
    <p:sldId id="420" r:id="rId20"/>
    <p:sldId id="421" r:id="rId21"/>
    <p:sldId id="331" r:id="rId22"/>
    <p:sldId id="332" r:id="rId23"/>
    <p:sldId id="333" r:id="rId24"/>
    <p:sldId id="334" r:id="rId25"/>
    <p:sldId id="335" r:id="rId26"/>
    <p:sldId id="457" r:id="rId27"/>
    <p:sldId id="338" r:id="rId28"/>
    <p:sldId id="280" r:id="rId29"/>
    <p:sldId id="323" r:id="rId30"/>
    <p:sldId id="371" r:id="rId31"/>
    <p:sldId id="388" r:id="rId32"/>
    <p:sldId id="394" r:id="rId33"/>
    <p:sldId id="454" r:id="rId34"/>
    <p:sldId id="364" r:id="rId35"/>
    <p:sldId id="436" r:id="rId36"/>
    <p:sldId id="380" r:id="rId37"/>
    <p:sldId id="381" r:id="rId38"/>
    <p:sldId id="382" r:id="rId39"/>
    <p:sldId id="384" r:id="rId40"/>
    <p:sldId id="383" r:id="rId41"/>
    <p:sldId id="379" r:id="rId42"/>
    <p:sldId id="459" r:id="rId43"/>
    <p:sldId id="460" r:id="rId44"/>
    <p:sldId id="462" r:id="rId45"/>
    <p:sldId id="319" r:id="rId46"/>
    <p:sldId id="270" r:id="rId47"/>
    <p:sldId id="499" r:id="rId48"/>
    <p:sldId id="268" r:id="rId49"/>
    <p:sldId id="285" r:id="rId50"/>
    <p:sldId id="466" r:id="rId51"/>
    <p:sldId id="490" r:id="rId52"/>
    <p:sldId id="491" r:id="rId53"/>
    <p:sldId id="493" r:id="rId54"/>
    <p:sldId id="502" r:id="rId55"/>
    <p:sldId id="523" r:id="rId56"/>
    <p:sldId id="500" r:id="rId57"/>
    <p:sldId id="501" r:id="rId58"/>
    <p:sldId id="467" r:id="rId59"/>
    <p:sldId id="468" r:id="rId60"/>
    <p:sldId id="469" r:id="rId61"/>
    <p:sldId id="470" r:id="rId62"/>
    <p:sldId id="473" r:id="rId63"/>
    <p:sldId id="476" r:id="rId64"/>
    <p:sldId id="474" r:id="rId65"/>
    <p:sldId id="475" r:id="rId66"/>
    <p:sldId id="535" r:id="rId67"/>
    <p:sldId id="478" r:id="rId68"/>
    <p:sldId id="487" r:id="rId69"/>
    <p:sldId id="479" r:id="rId70"/>
    <p:sldId id="482" r:id="rId71"/>
    <p:sldId id="483" r:id="rId72"/>
    <p:sldId id="484" r:id="rId73"/>
    <p:sldId id="485" r:id="rId74"/>
    <p:sldId id="533" r:id="rId75"/>
    <p:sldId id="534" r:id="rId76"/>
    <p:sldId id="524" r:id="rId77"/>
    <p:sldId id="525" r:id="rId78"/>
    <p:sldId id="526" r:id="rId79"/>
    <p:sldId id="527" r:id="rId80"/>
    <p:sldId id="528" r:id="rId81"/>
    <p:sldId id="529" r:id="rId82"/>
    <p:sldId id="530" r:id="rId83"/>
    <p:sldId id="531" r:id="rId84"/>
    <p:sldId id="532" r:id="rId85"/>
    <p:sldId id="507" r:id="rId86"/>
    <p:sldId id="508" r:id="rId87"/>
    <p:sldId id="509" r:id="rId88"/>
    <p:sldId id="510" r:id="rId89"/>
    <p:sldId id="511" r:id="rId90"/>
    <p:sldId id="512" r:id="rId91"/>
    <p:sldId id="513" r:id="rId92"/>
    <p:sldId id="514" r:id="rId93"/>
    <p:sldId id="515" r:id="rId94"/>
    <p:sldId id="516" r:id="rId95"/>
    <p:sldId id="517" r:id="rId96"/>
    <p:sldId id="518" r:id="rId97"/>
    <p:sldId id="519" r:id="rId98"/>
    <p:sldId id="520" r:id="rId99"/>
    <p:sldId id="521" r:id="rId100"/>
    <p:sldId id="522" r:id="rId101"/>
    <p:sldId id="498" r:id="rId102"/>
    <p:sldId id="488" r:id="rId103"/>
  </p:sldIdLst>
  <p:sldSz cx="9144000" cy="6858000" type="screen4x3"/>
  <p:notesSz cx="7099300" cy="10234613"/>
  <p:defaultTextStyle>
    <a:defPPr>
      <a:defRPr lang="es-MX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FFFF"/>
    <a:srgbClr val="FFFFFF"/>
    <a:srgbClr val="CC0000"/>
    <a:srgbClr val="0000CC"/>
    <a:srgbClr val="3399FF"/>
    <a:srgbClr val="1B1A2C"/>
    <a:srgbClr val="201F35"/>
    <a:srgbClr val="23223A"/>
    <a:srgbClr val="0D06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 autoAdjust="0"/>
    <p:restoredTop sz="94619" autoAdjust="0"/>
  </p:normalViewPr>
  <p:slideViewPr>
    <p:cSldViewPr>
      <p:cViewPr>
        <p:scale>
          <a:sx n="80" d="100"/>
          <a:sy n="80" d="100"/>
        </p:scale>
        <p:origin x="-1710" y="-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744"/>
    </p:cViewPr>
  </p:sorterViewPr>
  <p:notesViewPr>
    <p:cSldViewPr>
      <p:cViewPr varScale="1">
        <p:scale>
          <a:sx n="53" d="100"/>
          <a:sy n="53" d="100"/>
        </p:scale>
        <p:origin x="-2910" y="-114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image" Target="../media/image5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endParaRPr lang="es-MX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endParaRPr lang="es-MX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MX" smtClean="0"/>
              <a:t>Click to edit Master text styles</a:t>
            </a:r>
          </a:p>
          <a:p>
            <a:pPr lvl="1"/>
            <a:r>
              <a:rPr lang="es-MX" smtClean="0"/>
              <a:t>Second level</a:t>
            </a:r>
          </a:p>
          <a:p>
            <a:pPr lvl="2"/>
            <a:r>
              <a:rPr lang="es-MX" smtClean="0"/>
              <a:t>Third level</a:t>
            </a:r>
          </a:p>
          <a:p>
            <a:pPr lvl="3"/>
            <a:r>
              <a:rPr lang="es-MX" smtClean="0"/>
              <a:t>Fourth level</a:t>
            </a:r>
          </a:p>
          <a:p>
            <a:pPr lvl="4"/>
            <a:r>
              <a:rPr lang="es-MX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endParaRPr lang="es-MX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fld id="{43D07E32-C70A-42A6-A61E-CC5C56AC7552}" type="slidenum">
              <a:rPr lang="es-MX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6788669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9099C3-8590-4874-89DE-8B81B6DE17A6}" type="slidenum">
              <a:rPr lang="es-ES"/>
              <a:pPr/>
              <a:t>1</a:t>
            </a:fld>
            <a:endParaRPr lang="es-E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CB52C81-53BB-40ED-816A-CC26A2C8C8A3}" type="slidenum">
              <a:rPr lang="es-ES" altLang="es-MX"/>
              <a:pPr eaLnBrk="1" hangingPunct="1"/>
              <a:t>12</a:t>
            </a:fld>
            <a:endParaRPr lang="es-ES" altLang="es-MX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s-MX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07E32-C70A-42A6-A61E-CC5C56AC7552}" type="slidenum">
              <a:rPr lang="es-MX" smtClean="0"/>
              <a:pPr/>
              <a:t>13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2479322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FDD80-25CD-4266-9030-6DEBC7DC0129}" type="slidenum">
              <a:rPr lang="es-ES" smtClean="0"/>
              <a:pPr/>
              <a:t>14</a:t>
            </a:fld>
            <a:endParaRPr lang="es-E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07E32-C70A-42A6-A61E-CC5C56AC7552}" type="slidenum">
              <a:rPr lang="es-MX" smtClean="0"/>
              <a:pPr/>
              <a:t>15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5562548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16998-1797-4806-B5E4-F89C53D95AA3}" type="slidenum">
              <a:rPr lang="es-ES" smtClean="0"/>
              <a:pPr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07917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889720-498B-4AD9-8E5F-11DB44A190A4}" type="slidenum">
              <a:rPr lang="es-ES" smtClean="0"/>
              <a:pPr>
                <a:defRPr/>
              </a:pPr>
              <a:t>17</a:t>
            </a:fld>
            <a:endParaRPr lang="es-E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004644-D873-44B9-9AEA-9D77CACE3495}" type="slidenum">
              <a:rPr lang="es-MX"/>
              <a:pPr/>
              <a:t>18</a:t>
            </a:fld>
            <a:endParaRPr lang="es-MX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464861-38AE-408C-B484-DE7A2006881E}" type="slidenum">
              <a:rPr lang="es-ES"/>
              <a:pPr/>
              <a:t>19</a:t>
            </a:fld>
            <a:endParaRPr lang="es-ES"/>
          </a:p>
        </p:txBody>
      </p:sp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F9804F-1CE9-4213-B2F8-F91DFC05A32B}" type="slidenum">
              <a:rPr lang="es-ES"/>
              <a:pPr/>
              <a:t>20</a:t>
            </a:fld>
            <a:endParaRPr lang="es-ES"/>
          </a:p>
        </p:txBody>
      </p:sp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1BBF7-2BBF-4590-9A06-075DA9B5E581}" type="slidenum">
              <a:rPr lang="es-ES" smtClean="0"/>
              <a:pPr/>
              <a:t>21</a:t>
            </a:fld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07E32-C70A-42A6-A61E-CC5C56AC7552}" type="slidenum">
              <a:rPr lang="es-MX" smtClean="0"/>
              <a:pPr/>
              <a:t>2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9068719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1BBF7-2BBF-4590-9A06-075DA9B5E581}" type="slidenum">
              <a:rPr lang="es-ES" smtClean="0"/>
              <a:pPr/>
              <a:t>22</a:t>
            </a:fld>
            <a:endParaRPr lang="es-E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1BBF7-2BBF-4590-9A06-075DA9B5E581}" type="slidenum">
              <a:rPr lang="es-ES" smtClean="0"/>
              <a:pPr/>
              <a:t>23</a:t>
            </a:fld>
            <a:endParaRPr lang="es-E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1BBF7-2BBF-4590-9A06-075DA9B5E581}" type="slidenum">
              <a:rPr lang="es-ES" smtClean="0"/>
              <a:pPr/>
              <a:t>24</a:t>
            </a:fld>
            <a:endParaRPr lang="es-E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1BBF7-2BBF-4590-9A06-075DA9B5E581}" type="slidenum">
              <a:rPr lang="es-ES" smtClean="0"/>
              <a:pPr/>
              <a:t>25</a:t>
            </a:fld>
            <a:endParaRPr lang="es-E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0569CE-2043-4B85-A8A8-9F525AFF1743}" type="slidenum">
              <a:rPr lang="es-MX"/>
              <a:pPr/>
              <a:t>26</a:t>
            </a:fld>
            <a:endParaRPr lang="es-MX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0569CE-2043-4B85-A8A8-9F525AFF1743}" type="slidenum">
              <a:rPr lang="es-MX"/>
              <a:pPr/>
              <a:t>27</a:t>
            </a:fld>
            <a:endParaRPr lang="es-MX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8CF364-8A3E-453E-87B0-5E6A0D14C650}" type="slidenum">
              <a:rPr lang="es-MX"/>
              <a:pPr/>
              <a:t>28</a:t>
            </a:fld>
            <a:endParaRPr lang="es-MX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FDD80-25CD-4266-9030-6DEBC7DC0129}" type="slidenum">
              <a:rPr lang="es-ES" smtClean="0"/>
              <a:pPr/>
              <a:t>29</a:t>
            </a:fld>
            <a:endParaRPr lang="es-E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34CC67-C072-4159-AE42-91C87AC50668}" type="slidenum">
              <a:rPr lang="es-MX"/>
              <a:pPr/>
              <a:t>30</a:t>
            </a:fld>
            <a:endParaRPr lang="es-MX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34CC67-C072-4159-AE42-91C87AC50668}" type="slidenum">
              <a:rPr lang="es-MX"/>
              <a:pPr/>
              <a:t>31</a:t>
            </a:fld>
            <a:endParaRPr lang="es-MX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Este semestre les</a:t>
            </a:r>
            <a:r>
              <a:rPr lang="es-MX" baseline="0" dirty="0" smtClean="0"/>
              <a:t> preguntaremos a los participantes si cursaron </a:t>
            </a:r>
            <a:r>
              <a:rPr lang="es-MX" baseline="0" dirty="0" err="1" smtClean="0"/>
              <a:t>intersemestrales</a:t>
            </a:r>
            <a:r>
              <a:rPr lang="es-MX" baseline="0" dirty="0" smtClean="0"/>
              <a:t> de </a:t>
            </a:r>
            <a:r>
              <a:rPr lang="es-MX" baseline="0" dirty="0" err="1" smtClean="0"/>
              <a:t>EM</a:t>
            </a:r>
            <a:r>
              <a:rPr lang="es-MX" baseline="0" dirty="0" smtClean="0"/>
              <a:t>, </a:t>
            </a:r>
            <a:r>
              <a:rPr lang="es-MX" baseline="0" dirty="0" err="1" smtClean="0"/>
              <a:t>QG</a:t>
            </a:r>
            <a:r>
              <a:rPr lang="es-MX" baseline="0" dirty="0" smtClean="0"/>
              <a:t> u otra asignatura.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6115E0-50B6-4035-9D81-6DB42190849B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60291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34CC67-C072-4159-AE42-91C87AC50668}" type="slidenum">
              <a:rPr lang="es-MX"/>
              <a:pPr/>
              <a:t>32</a:t>
            </a:fld>
            <a:endParaRPr lang="es-MX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07E32-C70A-42A6-A61E-CC5C56AC7552}" type="slidenum">
              <a:rPr lang="es-MX" smtClean="0"/>
              <a:pPr/>
              <a:t>33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8222187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51671F-78B9-42DE-9CB6-41626015FEA6}" type="slidenum">
              <a:rPr lang="es-MX"/>
              <a:pPr/>
              <a:t>34</a:t>
            </a:fld>
            <a:endParaRPr lang="es-MX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07E32-C70A-42A6-A61E-CC5C56AC7552}" type="slidenum">
              <a:rPr lang="es-MX" smtClean="0"/>
              <a:pPr/>
              <a:t>35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667829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386727-9B63-45BB-82C8-1E7646228B1D}" type="slidenum">
              <a:rPr lang="es-ES"/>
              <a:pPr/>
              <a:t>36</a:t>
            </a:fld>
            <a:endParaRPr lang="es-E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417413-B578-4756-A2E9-9E12FAC1B5CB}" type="slidenum">
              <a:rPr lang="es-ES"/>
              <a:pPr/>
              <a:t>37</a:t>
            </a:fld>
            <a:endParaRPr lang="es-E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889720-498B-4AD9-8E5F-11DB44A190A4}" type="slidenum">
              <a:rPr lang="es-ES" smtClean="0"/>
              <a:pPr>
                <a:defRPr/>
              </a:pPr>
              <a:t>38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13434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889720-498B-4AD9-8E5F-11DB44A190A4}" type="slidenum">
              <a:rPr lang="es-ES" smtClean="0"/>
              <a:pPr>
                <a:defRPr/>
              </a:pPr>
              <a:t>39</a:t>
            </a:fld>
            <a:endParaRPr lang="es-E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FF7D31-8350-472D-BCA0-3E41F734D2EE}" type="slidenum">
              <a:rPr lang="es-ES"/>
              <a:pPr/>
              <a:t>40</a:t>
            </a:fld>
            <a:endParaRPr lang="es-E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68387E-90AE-41D2-B37D-2192C4DF88A5}" type="slidenum">
              <a:rPr lang="es-ES"/>
              <a:pPr/>
              <a:t>41</a:t>
            </a:fld>
            <a:endParaRPr lang="es-E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E5F0F0-3013-4B36-B898-84AFDF6FEE3F}" type="slidenum">
              <a:rPr lang="es-ES"/>
              <a:pPr/>
              <a:t>5</a:t>
            </a:fld>
            <a:endParaRPr lang="es-ES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7CAB1E-087F-45A5-8E84-3088C4BE4357}" type="slidenum">
              <a:rPr lang="es-MX"/>
              <a:pPr/>
              <a:t>42</a:t>
            </a:fld>
            <a:endParaRPr lang="es-MX"/>
          </a:p>
        </p:txBody>
      </p:sp>
      <p:sp>
        <p:nvSpPr>
          <p:cNvPr id="229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889720-498B-4AD9-8E5F-11DB44A190A4}" type="slidenum">
              <a:rPr lang="es-ES" smtClean="0"/>
              <a:pPr>
                <a:defRPr/>
              </a:pPr>
              <a:t>43</a:t>
            </a:fld>
            <a:endParaRPr lang="es-E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07E32-C70A-42A6-A61E-CC5C56AC7552}" type="slidenum">
              <a:rPr lang="es-MX" smtClean="0"/>
              <a:pPr/>
              <a:t>44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95562078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07E32-C70A-42A6-A61E-CC5C56AC7552}" type="slidenum">
              <a:rPr lang="es-MX" smtClean="0"/>
              <a:pPr/>
              <a:t>45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6111937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B7CB6D-E52D-4ED9-AB65-E03155A5BD90}" type="slidenum">
              <a:rPr lang="es-MX"/>
              <a:pPr/>
              <a:t>46</a:t>
            </a:fld>
            <a:endParaRPr lang="es-MX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AAB0B8-C424-42BE-88C7-FDDA15B3ABD7}" type="slidenum">
              <a:rPr lang="es-MX"/>
              <a:pPr/>
              <a:t>48</a:t>
            </a:fld>
            <a:endParaRPr lang="es-MX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39DA34-3F4E-4A76-B06F-22A0E6F87BF2}" type="slidenum">
              <a:rPr lang="es-MX"/>
              <a:pPr/>
              <a:t>49</a:t>
            </a:fld>
            <a:endParaRPr lang="es-MX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E26AB8-6EBE-4B3E-A54A-25E6AD133F2B}" type="slidenum">
              <a:rPr lang="es-MX" smtClean="0"/>
              <a:pPr>
                <a:defRPr/>
              </a:pPr>
              <a:t>51</a:t>
            </a:fld>
            <a:endParaRPr lang="es-MX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E26AB8-6EBE-4B3E-A54A-25E6AD133F2B}" type="slidenum">
              <a:rPr lang="es-MX" smtClean="0"/>
              <a:pPr>
                <a:defRPr/>
              </a:pPr>
              <a:t>52</a:t>
            </a:fld>
            <a:endParaRPr lang="es-MX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E4F4D1-31F7-4918-9203-257AC5989BB8}" type="slidenum">
              <a:rPr lang="es-MX"/>
              <a:pPr/>
              <a:t>55</a:t>
            </a:fld>
            <a:endParaRPr lang="es-MX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71450" indent="-171450" eaLnBrk="1" hangingPunct="1">
              <a:buFontTx/>
              <a:buChar char="-"/>
            </a:pPr>
            <a:r>
              <a:rPr lang="es-ES" dirty="0" smtClean="0"/>
              <a:t>Están hechos de carbonato</a:t>
            </a:r>
            <a:r>
              <a:rPr lang="es-ES" baseline="0" dirty="0" smtClean="0"/>
              <a:t> de calcio.</a:t>
            </a:r>
          </a:p>
          <a:p>
            <a:pPr marL="171450" indent="-171450" eaLnBrk="1" hangingPunct="1">
              <a:buFontTx/>
              <a:buChar char="-"/>
            </a:pPr>
            <a:r>
              <a:rPr lang="es-ES" baseline="0" dirty="0" smtClean="0"/>
              <a:t>No se han disuelto porque el agua de mar es ligeramente alcalina (pH entre 7.5 y 8.4) y las aguas superficiales están saturadas de CaCO</a:t>
            </a:r>
            <a:r>
              <a:rPr lang="es-ES" baseline="-25000" dirty="0" smtClean="0"/>
              <a:t>3</a:t>
            </a:r>
            <a:r>
              <a:rPr lang="es-ES" baseline="0" dirty="0" smtClean="0"/>
              <a:t>.	</a:t>
            </a:r>
            <a:endParaRPr lang="es-E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07E32-C70A-42A6-A61E-CC5C56AC7552}" type="slidenum">
              <a:rPr lang="es-MX" smtClean="0"/>
              <a:pPr/>
              <a:t>6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72404748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02E33-3B33-46D2-BF11-7F1F0BED9FC0}" type="slidenum">
              <a:rPr lang="es-MX" smtClean="0"/>
              <a:pPr/>
              <a:t>58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6782361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28B21F-95B3-4DD5-902F-734860B4FE63}" type="slidenum">
              <a:rPr lang="es-MX" smtClean="0"/>
              <a:pPr/>
              <a:t>62</a:t>
            </a:fld>
            <a:endParaRPr lang="es-MX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13F3CD-22F2-47CC-B61D-0F7EB9B3CB5B}" type="slidenum">
              <a:rPr lang="es-MX" smtClean="0"/>
              <a:pPr/>
              <a:t>63</a:t>
            </a:fld>
            <a:endParaRPr lang="es-MX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770E8A-5129-4492-A053-588CEDAFB14B}" type="slidenum">
              <a:rPr lang="es-ES"/>
              <a:pPr/>
              <a:t>64</a:t>
            </a:fld>
            <a:endParaRPr lang="es-ES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889720-498B-4AD9-8E5F-11DB44A190A4}" type="slidenum">
              <a:rPr lang="es-ES" smtClean="0"/>
              <a:pPr>
                <a:defRPr/>
              </a:pPr>
              <a:t>65</a:t>
            </a:fld>
            <a:endParaRPr lang="es-E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12E289-4C4F-42A9-81FD-21B1C66BA7C2}" type="slidenum">
              <a:rPr lang="es-MX" smtClean="0"/>
              <a:pPr/>
              <a:t>67</a:t>
            </a:fld>
            <a:endParaRPr lang="es-MX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527A82-18E5-48D0-8945-9C2359B2B449}" type="slidenum">
              <a:rPr lang="es-MX" smtClean="0"/>
              <a:pPr/>
              <a:t>68</a:t>
            </a:fld>
            <a:endParaRPr lang="es-MX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EBEBE3-AD15-4E5A-AAB5-AA7F0B358B67}" type="slidenum">
              <a:rPr lang="es-MX" smtClean="0"/>
              <a:pPr/>
              <a:t>69</a:t>
            </a:fld>
            <a:endParaRPr lang="es-MX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4A8AA4-2B1B-4930-9F3B-1EF44DC74F64}" type="slidenum">
              <a:rPr lang="es-MX" smtClean="0"/>
              <a:pPr/>
              <a:t>70</a:t>
            </a:fld>
            <a:endParaRPr lang="es-MX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8E70FA-962D-4F8A-A749-B3D22B468DE8}" type="slidenum">
              <a:rPr lang="es-MX" smtClean="0"/>
              <a:pPr/>
              <a:t>71</a:t>
            </a:fld>
            <a:endParaRPr lang="es-MX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07E32-C70A-42A6-A61E-CC5C56AC7552}" type="slidenum">
              <a:rPr lang="es-MX" smtClean="0"/>
              <a:pPr/>
              <a:t>7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07587357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C92F57-58A1-48DF-BBB5-554CB04EA56A}" type="slidenum">
              <a:rPr lang="es-MX" smtClean="0"/>
              <a:pPr/>
              <a:t>72</a:t>
            </a:fld>
            <a:endParaRPr lang="es-MX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B3AEDB-0ECB-471B-842D-26E82AE848F8}" type="slidenum">
              <a:rPr lang="es-MX" smtClean="0"/>
              <a:pPr/>
              <a:t>73</a:t>
            </a:fld>
            <a:endParaRPr lang="es-MX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ABA214-2027-487A-87A3-D0CB2A31FB3B}" type="slidenum">
              <a:rPr lang="es-MX" smtClean="0"/>
              <a:pPr/>
              <a:t>76</a:t>
            </a:fld>
            <a:endParaRPr lang="es-MX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889720-498B-4AD9-8E5F-11DB44A190A4}" type="slidenum">
              <a:rPr lang="es-ES" smtClean="0"/>
              <a:pPr>
                <a:defRPr/>
              </a:pPr>
              <a:t>77</a:t>
            </a:fld>
            <a:endParaRPr lang="es-E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DEF865-0FA4-4010-A4BA-CC8D6A0D693C}" type="slidenum">
              <a:rPr lang="es-MX" smtClean="0"/>
              <a:pPr/>
              <a:t>78</a:t>
            </a:fld>
            <a:endParaRPr lang="es-MX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DEF865-0FA4-4010-A4BA-CC8D6A0D693C}" type="slidenum">
              <a:rPr lang="es-MX" smtClean="0"/>
              <a:pPr/>
              <a:t>79</a:t>
            </a:fld>
            <a:endParaRPr lang="es-MX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1203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  <p:sp>
        <p:nvSpPr>
          <p:cNvPr id="51204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7BB82A-6E66-4443-BFF4-847CAC911E30}" type="slidenum">
              <a:rPr lang="es-MX" smtClean="0"/>
              <a:pPr/>
              <a:t>80</a:t>
            </a:fld>
            <a:endParaRPr lang="es-MX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430B97-CBFD-43CB-870F-9120D8E77C30}" type="slidenum">
              <a:rPr lang="es-MX"/>
              <a:pPr/>
              <a:t>81</a:t>
            </a:fld>
            <a:endParaRPr lang="es-MX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3B6F9D-925E-4A07-82D4-BD17B437C128}" type="slidenum">
              <a:rPr lang="es-MX"/>
              <a:pPr/>
              <a:t>82</a:t>
            </a:fld>
            <a:endParaRPr lang="es-MX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DE630D-16C1-472B-915F-74C9235A3E08}" type="slidenum">
              <a:rPr lang="es-MX"/>
              <a:pPr/>
              <a:t>83</a:t>
            </a:fld>
            <a:endParaRPr lang="es-MX"/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07E32-C70A-42A6-A61E-CC5C56AC7552}" type="slidenum">
              <a:rPr lang="es-MX" smtClean="0"/>
              <a:pPr/>
              <a:t>8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58049252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7033C0-DBA8-4CB6-8276-53E79446DDAF}" type="slidenum">
              <a:rPr lang="es-MX"/>
              <a:pPr/>
              <a:t>84</a:t>
            </a:fld>
            <a:endParaRPr lang="es-MX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D1127A-52DB-4CB2-8A4A-F5A25C6ADE5A}" type="slidenum">
              <a:rPr lang="es-MX" smtClean="0"/>
              <a:pPr>
                <a:defRPr/>
              </a:pPr>
              <a:t>85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3207029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D1127A-52DB-4CB2-8A4A-F5A25C6ADE5A}" type="slidenum">
              <a:rPr lang="es-MX" smtClean="0"/>
              <a:pPr>
                <a:defRPr/>
              </a:pPr>
              <a:t>86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2172427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82E2D6-670D-41A1-AC10-BEED1DF2C2AC}" type="slidenum">
              <a:rPr lang="es-MX"/>
              <a:pPr/>
              <a:t>87</a:t>
            </a:fld>
            <a:endParaRPr lang="es-MX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032DF3-2F70-4424-85AE-9204A6D3D9E7}" type="slidenum">
              <a:rPr lang="es-MX"/>
              <a:pPr/>
              <a:t>88</a:t>
            </a:fld>
            <a:endParaRPr lang="es-MX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6AE1EA-B026-42F1-823C-9CDFC1E05336}" type="slidenum">
              <a:rPr lang="es-MX"/>
              <a:pPr/>
              <a:t>89</a:t>
            </a:fld>
            <a:endParaRPr lang="es-MX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D1127A-52DB-4CB2-8A4A-F5A25C6ADE5A}" type="slidenum">
              <a:rPr lang="es-MX" smtClean="0"/>
              <a:pPr>
                <a:defRPr/>
              </a:pPr>
              <a:t>90</a:t>
            </a:fld>
            <a:endParaRPr lang="es-MX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779605-21C4-426E-B6DB-85AF84CD2B3B}" type="slidenum">
              <a:rPr lang="es-MX"/>
              <a:pPr/>
              <a:t>91</a:t>
            </a:fld>
            <a:endParaRPr lang="es-MX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B29F6B-4337-4DA8-8556-699E00B1688C}" type="slidenum">
              <a:rPr lang="es-MX" smtClean="0"/>
              <a:pPr/>
              <a:t>92</a:t>
            </a:fld>
            <a:endParaRPr lang="es-MX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779605-21C4-426E-B6DB-85AF84CD2B3B}" type="slidenum">
              <a:rPr lang="es-MX"/>
              <a:pPr/>
              <a:t>93</a:t>
            </a:fld>
            <a:endParaRPr lang="es-MX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07E32-C70A-42A6-A61E-CC5C56AC7552}" type="slidenum">
              <a:rPr lang="es-MX" smtClean="0"/>
              <a:pPr/>
              <a:t>9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95562078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779605-21C4-426E-B6DB-85AF84CD2B3B}" type="slidenum">
              <a:rPr lang="es-MX"/>
              <a:pPr/>
              <a:t>94</a:t>
            </a:fld>
            <a:endParaRPr lang="es-MX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779605-21C4-426E-B6DB-85AF84CD2B3B}" type="slidenum">
              <a:rPr lang="es-MX"/>
              <a:pPr/>
              <a:t>95</a:t>
            </a:fld>
            <a:endParaRPr lang="es-MX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D1127A-52DB-4CB2-8A4A-F5A25C6ADE5A}" type="slidenum">
              <a:rPr lang="es-MX" smtClean="0"/>
              <a:pPr>
                <a:defRPr/>
              </a:pPr>
              <a:t>96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67003476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D1127A-52DB-4CB2-8A4A-F5A25C6ADE5A}" type="slidenum">
              <a:rPr lang="es-MX" smtClean="0"/>
              <a:pPr>
                <a:defRPr/>
              </a:pPr>
              <a:t>97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47791017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D1127A-52DB-4CB2-8A4A-F5A25C6ADE5A}" type="slidenum">
              <a:rPr lang="es-MX" smtClean="0"/>
              <a:pPr>
                <a:defRPr/>
              </a:pPr>
              <a:t>99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01492739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D1127A-52DB-4CB2-8A4A-F5A25C6ADE5A}" type="slidenum">
              <a:rPr lang="es-MX" smtClean="0"/>
              <a:pPr>
                <a:defRPr/>
              </a:pPr>
              <a:t>100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691287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772A34F-E2EA-4C03-B58D-B123F1A9A39A}" type="slidenum">
              <a:rPr lang="es-ES" altLang="es-MX"/>
              <a:pPr eaLnBrk="1" hangingPunct="1"/>
              <a:t>10</a:t>
            </a:fld>
            <a:endParaRPr lang="es-ES" altLang="es-MX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s-MX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B91B0F-9641-4606-976D-CEF4132B9292}" type="slidenum">
              <a:rPr lang="es-MX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29899A-DFB3-46DB-BC7A-3B7C93D8B914}" type="slidenum">
              <a:rPr lang="es-MX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773110-E46E-4A69-8ACA-8A3915691D11}" type="slidenum">
              <a:rPr lang="es-MX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38D5BF4-51AB-4816-AA28-2C6B5EE8E081}" type="slidenum">
              <a:rPr lang="es-MX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05BD9C-2641-4376-944D-02B068930612}" type="slidenum">
              <a:rPr lang="es-MX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3D447D-B237-43B1-AB16-D3EC7B344685}" type="slidenum">
              <a:rPr lang="es-MX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A5788A-E187-4F96-8D1C-06B9E3076AED}" type="slidenum">
              <a:rPr lang="es-MX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6FB1A-3228-45F9-A89E-620989CBE9B0}" type="slidenum">
              <a:rPr lang="es-MX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221C68-D592-4FA4-89EC-DDF7D8875815}" type="slidenum">
              <a:rPr lang="es-MX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AB7D62-5527-4753-92F5-094BB3B707A6}" type="slidenum">
              <a:rPr lang="es-MX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B544F1-7556-4F90-87F0-BDD8B006CDB5}" type="slidenum">
              <a:rPr lang="es-MX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465F63-10A0-4B52-8BFC-580218F1EBF8}" type="slidenum">
              <a:rPr lang="es-MX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MX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MX" smtClean="0"/>
              <a:t>Click to edit Master text styles</a:t>
            </a:r>
          </a:p>
          <a:p>
            <a:pPr lvl="1"/>
            <a:r>
              <a:rPr lang="es-MX" smtClean="0"/>
              <a:t>Second level</a:t>
            </a:r>
          </a:p>
          <a:p>
            <a:pPr lvl="2"/>
            <a:r>
              <a:rPr lang="es-MX" smtClean="0"/>
              <a:t>Third level</a:t>
            </a:r>
          </a:p>
          <a:p>
            <a:pPr lvl="3"/>
            <a:r>
              <a:rPr lang="es-MX" smtClean="0"/>
              <a:t>Fourth level</a:t>
            </a:r>
          </a:p>
          <a:p>
            <a:pPr lvl="4"/>
            <a:r>
              <a:rPr lang="es-MX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MX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MX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A538994-D6C5-4B53-B000-61C942F9C74D}" type="slidenum">
              <a:rPr lang="es-MX"/>
              <a:pPr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emf"/><Relationship Id="rId4" Type="http://schemas.openxmlformats.org/officeDocument/2006/relationships/image" Target="../media/image14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emf"/><Relationship Id="rId4" Type="http://schemas.microsoft.com/office/2007/relationships/hdphoto" Target="../media/hdphoto3.wdp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belements.com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inter.group.shef.ac.uk/orbitron/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hyperphysics.phy-astr.gsu.edu/hbase/forces/funfor.html" TargetMode="External"/><Relationship Id="rId4" Type="http://schemas.openxmlformats.org/officeDocument/2006/relationships/image" Target="../media/image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wmf"/><Relationship Id="rId4" Type="http://schemas.openxmlformats.org/officeDocument/2006/relationships/hyperlink" Target="http://primaxstudio.com/stuff/scale_of_universe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image" Target="../media/image1.emf"/><Relationship Id="rId4" Type="http://schemas.openxmlformats.org/officeDocument/2006/relationships/audio" Target="../media/audio3.wav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sohowww.nascom.nasa.gov/data/realtime/gif/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gif"/><Relationship Id="rId4" Type="http://schemas.openxmlformats.org/officeDocument/2006/relationships/image" Target="../media/image1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hyperphysics.phy-astr.gsu.edu/hbase/forces/funfor.html" TargetMode="External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emf"/><Relationship Id="rId5" Type="http://schemas.openxmlformats.org/officeDocument/2006/relationships/hyperlink" Target="http://www.boston.com/bigpicture/2008/10/the_sun.html" TargetMode="External"/><Relationship Id="rId4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sohowww.nascom.nasa.gov/data/realtime/gif/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gif"/><Relationship Id="rId4" Type="http://schemas.openxmlformats.org/officeDocument/2006/relationships/image" Target="../media/image1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emf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enciclopedia.us.es/index.php/Imagen:Electro.jpg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1.emf"/><Relationship Id="rId4" Type="http://schemas.openxmlformats.org/officeDocument/2006/relationships/image" Target="../media/image5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notesSlide" Target="../notesSlides/notesSlide39.xml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57.emf"/><Relationship Id="rId10" Type="http://schemas.openxmlformats.org/officeDocument/2006/relationships/image" Target="../media/image1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60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hyperlink" Target="http://upload.wikimedia.org/wikipedia/commons/e/e7/Periodic_Table_Radioactivity.svg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emf"/><Relationship Id="rId5" Type="http://schemas.openxmlformats.org/officeDocument/2006/relationships/image" Target="../media/image65.gif"/><Relationship Id="rId4" Type="http://schemas.openxmlformats.org/officeDocument/2006/relationships/image" Target="../media/image6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file:///C:\Archivos%20de%20programa\Google\Google%20Earth\GoogleEarth.exe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emf"/><Relationship Id="rId4" Type="http://schemas.openxmlformats.org/officeDocument/2006/relationships/image" Target="../media/image66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gs.gov/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1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cas.org/index" TargetMode="External"/><Relationship Id="rId4" Type="http://schemas.openxmlformats.org/officeDocument/2006/relationships/image" Target="../media/image1.e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6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8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gif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Microsoft_PowerPoint_97-2003_Presentation1.ppt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Relationship Id="rId9" Type="http://schemas.openxmlformats.org/officeDocument/2006/relationships/image" Target="../media/image1.e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e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e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e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e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gi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em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2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.e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.emf"/><Relationship Id="rId5" Type="http://schemas.openxmlformats.org/officeDocument/2006/relationships/image" Target="../media/image103.png"/><Relationship Id="rId4" Type="http://schemas.openxmlformats.org/officeDocument/2006/relationships/oleObject" Target="../embeddings/oleObject4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emf"/><Relationship Id="rId5" Type="http://schemas.openxmlformats.org/officeDocument/2006/relationships/hyperlink" Target="http://www.boston.com/bigpicture/2008/10/the_sun.html" TargetMode="External"/><Relationship Id="rId4" Type="http://schemas.openxmlformats.org/officeDocument/2006/relationships/hyperlink" Target="http://www.iupac.org/fileadmin/user_upload/news/IUPAC_Periodic_Table-8Jan16.pdf" TargetMode="Externa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w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em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jpeg"/><Relationship Id="rId4" Type="http://schemas.openxmlformats.org/officeDocument/2006/relationships/image" Target="../media/image1.em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em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em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2planet.eu/wiki/Imagen:Fuelcell.es2.PNG" TargetMode="External"/><Relationship Id="rId7" Type="http://schemas.openxmlformats.org/officeDocument/2006/relationships/image" Target="../media/image118.emf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emf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emf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emf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emf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0.jpeg"/><Relationship Id="rId4" Type="http://schemas.openxmlformats.org/officeDocument/2006/relationships/image" Target="../media/image1.emf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2.jpeg"/><Relationship Id="rId4" Type="http://schemas.openxmlformats.org/officeDocument/2006/relationships/image" Target="../media/image1.emf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emf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5496" y="627056"/>
            <a:ext cx="7993063" cy="1873250"/>
          </a:xfrm>
          <a:solidFill>
            <a:srgbClr val="FFFF00"/>
          </a:solidFill>
        </p:spPr>
        <p:txBody>
          <a:bodyPr/>
          <a:lstStyle/>
          <a:p>
            <a:pPr algn="l"/>
            <a:r>
              <a:rPr lang="es-MX" sz="4000" dirty="0" smtClean="0"/>
              <a:t/>
            </a:r>
            <a:br>
              <a:rPr lang="es-MX" sz="4000" dirty="0" smtClean="0"/>
            </a:br>
            <a:r>
              <a:rPr lang="es-MX" sz="4800" b="1" dirty="0" smtClean="0"/>
              <a:t>Jugando </a:t>
            </a:r>
            <a:r>
              <a:rPr lang="es-MX" sz="4800" b="1" dirty="0"/>
              <a:t>con lo </a:t>
            </a:r>
            <a:r>
              <a:rPr lang="es-MX" sz="4800" b="1" dirty="0" smtClean="0"/>
              <a:t>simple </a:t>
            </a:r>
            <a:br>
              <a:rPr lang="es-MX" sz="4800" b="1" dirty="0" smtClean="0"/>
            </a:br>
            <a:r>
              <a:rPr lang="es-MX" sz="4800" b="1" dirty="0" smtClean="0"/>
              <a:t>     y </a:t>
            </a:r>
            <a:r>
              <a:rPr lang="es-MX" sz="4800" b="1" dirty="0"/>
              <a:t>lo no tan </a:t>
            </a:r>
            <a:r>
              <a:rPr lang="es-MX" sz="4800" b="1" dirty="0" smtClean="0"/>
              <a:t>simple</a:t>
            </a:r>
            <a:r>
              <a:rPr lang="es-MX" sz="4000" dirty="0"/>
              <a:t/>
            </a:r>
            <a:br>
              <a:rPr lang="es-MX" sz="4000" dirty="0"/>
            </a:br>
            <a:endParaRPr lang="es-MX" sz="4000" b="1" dirty="0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640" y="3353373"/>
            <a:ext cx="6400800" cy="795707"/>
          </a:xfrm>
        </p:spPr>
        <p:txBody>
          <a:bodyPr/>
          <a:lstStyle/>
          <a:p>
            <a:pPr eaLnBrk="1" hangingPunct="1"/>
            <a:r>
              <a:rPr lang="es-MX" sz="4000" b="1" dirty="0" smtClean="0">
                <a:solidFill>
                  <a:srgbClr val="0000FF"/>
                </a:solidFill>
              </a:rPr>
              <a:t>Química recreativa 2017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6731497" y="6263366"/>
            <a:ext cx="226965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s-ES_tradnl" sz="1400" b="1" dirty="0"/>
              <a:t>Sigfrido Escalante </a:t>
            </a:r>
            <a:r>
              <a:rPr lang="es-ES_tradnl" sz="1400" b="1" dirty="0" smtClean="0"/>
              <a:t>Tovar</a:t>
            </a:r>
          </a:p>
          <a:p>
            <a:pPr algn="r"/>
            <a:r>
              <a:rPr lang="es-ES_tradnl" sz="1400" b="1" dirty="0" smtClean="0"/>
              <a:t>nov-2017</a:t>
            </a:r>
            <a:endParaRPr lang="es-MX" sz="1400" b="1" dirty="0"/>
          </a:p>
        </p:txBody>
      </p:sp>
      <p:pic>
        <p:nvPicPr>
          <p:cNvPr id="9" name="Picture 8" descr="Escudo-F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-24"/>
            <a:ext cx="470926" cy="525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5292725" y="-26988"/>
            <a:ext cx="3814763" cy="504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/>
            <a:r>
              <a:rPr lang="es-ES_tradnl" sz="1000" dirty="0">
                <a:solidFill>
                  <a:srgbClr val="99CCFF"/>
                </a:solidFill>
              </a:rPr>
              <a:t>Facultad de Química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 Departamento de Química Inorgánica y Nuclear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Dr. Sigfrido Escalante Tovar</a:t>
            </a:r>
            <a:endParaRPr lang="es-MX" sz="1000" dirty="0">
              <a:solidFill>
                <a:srgbClr val="99CCFF"/>
              </a:solidFill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91B0F-9641-4606-976D-CEF4132B9292}" type="slidenum">
              <a:rPr lang="es-MX" smtClean="0"/>
              <a:pPr/>
              <a:t>1</a:t>
            </a:fld>
            <a:endParaRPr lang="es-MX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1331640" y="4937549"/>
            <a:ext cx="6400800" cy="50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s-MX" sz="2000" b="1" dirty="0"/>
              <a:t>Curso </a:t>
            </a:r>
            <a:r>
              <a:rPr lang="es-MX" sz="2000" b="1" dirty="0" smtClean="0"/>
              <a:t>de divulgación científica</a:t>
            </a:r>
            <a:endParaRPr lang="es-MX" sz="2000" b="1" dirty="0" smtClean="0">
              <a:solidFill>
                <a:srgbClr val="0000FF"/>
              </a:solidFill>
            </a:endParaRPr>
          </a:p>
        </p:txBody>
      </p:sp>
      <p:pic>
        <p:nvPicPr>
          <p:cNvPr id="8194" name="Picture 2" descr="C:\Users\SET\Documents\CLASES\INORGÁNICA\MATERIAL\Ilusión óptic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639" y="620688"/>
            <a:ext cx="1903857" cy="1889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_tradnl" altLang="es-MX" smtClean="0"/>
              <a:t>Radios atómicos</a:t>
            </a:r>
            <a:endParaRPr lang="es-MX" altLang="es-MX" smtClean="0"/>
          </a:p>
        </p:txBody>
      </p:sp>
      <p:pic>
        <p:nvPicPr>
          <p:cNvPr id="23555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25" y="1484313"/>
            <a:ext cx="9036050" cy="4154487"/>
          </a:xfrm>
          <a:noFill/>
        </p:spPr>
      </p:pic>
      <p:pic>
        <p:nvPicPr>
          <p:cNvPr id="23556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22488" y="1557338"/>
            <a:ext cx="3313112" cy="2078037"/>
          </a:xfrm>
          <a:noFill/>
        </p:spPr>
      </p:pic>
      <p:sp>
        <p:nvSpPr>
          <p:cNvPr id="23557" name="Rectangle 9"/>
          <p:cNvSpPr>
            <a:spLocks noChangeArrowheads="1"/>
          </p:cNvSpPr>
          <p:nvPr/>
        </p:nvSpPr>
        <p:spPr bwMode="auto">
          <a:xfrm>
            <a:off x="5329238" y="0"/>
            <a:ext cx="3814762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s-ES_tradnl" altLang="es-MX" sz="1000">
                <a:solidFill>
                  <a:srgbClr val="99CCFF"/>
                </a:solidFill>
              </a:rPr>
              <a:t>Facultad de Química</a:t>
            </a:r>
            <a:br>
              <a:rPr lang="es-ES_tradnl" altLang="es-MX" sz="1000">
                <a:solidFill>
                  <a:srgbClr val="99CCFF"/>
                </a:solidFill>
              </a:rPr>
            </a:br>
            <a:r>
              <a:rPr lang="es-ES_tradnl" altLang="es-MX" sz="1000">
                <a:solidFill>
                  <a:srgbClr val="99CCFF"/>
                </a:solidFill>
              </a:rPr>
              <a:t> Departamento de Química Inorgánica y Nuclear</a:t>
            </a:r>
            <a:br>
              <a:rPr lang="es-ES_tradnl" altLang="es-MX" sz="1000">
                <a:solidFill>
                  <a:srgbClr val="99CCFF"/>
                </a:solidFill>
              </a:rPr>
            </a:br>
            <a:r>
              <a:rPr lang="es-ES_tradnl" altLang="es-MX" sz="1000">
                <a:solidFill>
                  <a:srgbClr val="99CCFF"/>
                </a:solidFill>
              </a:rPr>
              <a:t>Dr. Sigfrido Escalante Tovar</a:t>
            </a:r>
            <a:endParaRPr lang="es-MX" altLang="es-MX" sz="1000">
              <a:solidFill>
                <a:srgbClr val="99CCFF"/>
              </a:solidFill>
            </a:endParaRPr>
          </a:p>
        </p:txBody>
      </p:sp>
      <p:pic>
        <p:nvPicPr>
          <p:cNvPr id="23558" name="Picture 10" descr="Escudo-F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46038"/>
            <a:ext cx="644525" cy="719137"/>
          </a:xfrm>
          <a:prstGeom prst="rect">
            <a:avLst/>
          </a:prstGeom>
          <a:solidFill>
            <a:srgbClr val="99CCFF">
              <a:alpha val="45097"/>
            </a:srgbClr>
          </a:solidFill>
          <a:ln w="0">
            <a:solidFill>
              <a:srgbClr val="99CCFF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7032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mail-attachment.googleusercontent.com/attachment/u/0/?ui=2&amp;ik=f60401c3f3&amp;view=att&amp;th=14204e18e63aee9a&amp;attid=0.1&amp;disp=inline&amp;safe=1&amp;zw&amp;saduie=AG9B_P8MCrm_ULMBfkNz_7qllXdw&amp;sadet=1383061622115&amp;sads=4nITFjJUESVzyDRtaR2WgvNKvak"/>
          <p:cNvSpPr>
            <a:spLocks noChangeAspect="1" noChangeArrowheads="1"/>
          </p:cNvSpPr>
          <p:nvPr/>
        </p:nvSpPr>
        <p:spPr bwMode="auto">
          <a:xfrm>
            <a:off x="155575" y="-3094038"/>
            <a:ext cx="8591550" cy="644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" name="AutoShape 4" descr="la fot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7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67831" y="884041"/>
            <a:ext cx="6715354" cy="5036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Escudo-FQ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2" y="-24"/>
            <a:ext cx="470926" cy="525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5292725" y="-26988"/>
            <a:ext cx="3814763" cy="504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/>
            <a:r>
              <a:rPr lang="es-ES_tradnl" sz="1000" dirty="0">
                <a:solidFill>
                  <a:srgbClr val="99CCFF"/>
                </a:solidFill>
              </a:rPr>
              <a:t>Facultad de Química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 Departamento de Química Inorgánica y Nuclear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Dr. Sigfrido Escalante Tovar</a:t>
            </a:r>
            <a:endParaRPr lang="es-MX" sz="1000" dirty="0">
              <a:solidFill>
                <a:srgbClr val="99CCFF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5292080" y="980728"/>
            <a:ext cx="3815408" cy="208823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3200" b="1" kern="0" dirty="0" smtClean="0">
                <a:solidFill>
                  <a:srgbClr val="0000FF"/>
                </a:solidFill>
              </a:rPr>
              <a:t>La educación vial en </a:t>
            </a:r>
            <a:r>
              <a:rPr lang="es-MX" sz="3200" b="1" kern="0" dirty="0" err="1" smtClean="0">
                <a:solidFill>
                  <a:srgbClr val="0000FF"/>
                </a:solidFill>
              </a:rPr>
              <a:t>Helsinorg</a:t>
            </a:r>
            <a:r>
              <a:rPr lang="es-MX" sz="3200" b="1" kern="0" dirty="0" smtClean="0">
                <a:solidFill>
                  <a:srgbClr val="0000FF"/>
                </a:solidFill>
              </a:rPr>
              <a:t>, Dinamarca</a:t>
            </a:r>
            <a:endParaRPr lang="es-ES" sz="3200" b="1" kern="0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932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FF"/>
                </a:solidFill>
              </a:rPr>
              <a:t>¿Con qué pueden jugar nuestros alumnos?</a:t>
            </a:r>
            <a:endParaRPr lang="es-MX" dirty="0">
              <a:solidFill>
                <a:srgbClr val="0000FF"/>
              </a:solidFill>
            </a:endParaRPr>
          </a:p>
        </p:txBody>
      </p:sp>
      <p:sp>
        <p:nvSpPr>
          <p:cNvPr id="4" name="3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 smtClean="0"/>
              <a:t>Como ya hemos visto un poco en esta charla, existen muchos programas de acceso gratuito para computadoras personales.</a:t>
            </a:r>
          </a:p>
          <a:p>
            <a:endParaRPr lang="es-MX" dirty="0"/>
          </a:p>
          <a:p>
            <a:r>
              <a:rPr lang="es-MX" dirty="0" smtClean="0"/>
              <a:t>También muchas aplicaciones (apps) gratuitas para tabletas y teléfonos </a:t>
            </a:r>
            <a:r>
              <a:rPr lang="es-MX" i="1" dirty="0" smtClean="0"/>
              <a:t>inteligentes</a:t>
            </a:r>
            <a:r>
              <a:rPr lang="es-MX" dirty="0" smtClean="0"/>
              <a:t>.</a:t>
            </a:r>
            <a:endParaRPr lang="es-MX" dirty="0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21C68-D592-4FA4-89EC-DDF7D8875815}" type="slidenum">
              <a:rPr lang="es-MX" smtClean="0"/>
              <a:pPr/>
              <a:t>101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48972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B7D62-5527-4753-92F5-094BB3B707A6}" type="slidenum">
              <a:rPr lang="es-MX" smtClean="0"/>
              <a:pPr/>
              <a:t>102</a:t>
            </a:fld>
            <a:endParaRPr lang="es-MX"/>
          </a:p>
        </p:txBody>
      </p:sp>
      <p:pic>
        <p:nvPicPr>
          <p:cNvPr id="8194" name="Picture 2" descr="https://designingoutcomes.com/wp-content/uploads/SPAV5_Wheel-.00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9" y="332656"/>
            <a:ext cx="8961977" cy="633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766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B7D62-5527-4753-92F5-094BB3B707A6}" type="slidenum">
              <a:rPr lang="es-MX" smtClean="0"/>
              <a:pPr/>
              <a:t>11</a:t>
            </a:fld>
            <a:endParaRPr lang="es-MX"/>
          </a:p>
        </p:txBody>
      </p:sp>
      <p:pic>
        <p:nvPicPr>
          <p:cNvPr id="10242" name="Picture 2" descr="C:\Users\SET\Documents\CLASES\INORGÁNICA\MATERIAL\nueva-tabla-periodic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75" y="1268760"/>
            <a:ext cx="2381250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1043608" y="4581128"/>
            <a:ext cx="33522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err="1" smtClean="0">
                <a:hlinkClick r:id="rId3"/>
              </a:rPr>
              <a:t>The</a:t>
            </a:r>
            <a:r>
              <a:rPr lang="es-MX" dirty="0" smtClean="0">
                <a:hlinkClick r:id="rId3"/>
              </a:rPr>
              <a:t> Web </a:t>
            </a:r>
            <a:r>
              <a:rPr lang="es-MX" dirty="0" err="1" smtClean="0">
                <a:hlinkClick r:id="rId3"/>
              </a:rPr>
              <a:t>Elements</a:t>
            </a:r>
            <a:endParaRPr lang="es-MX" dirty="0" smtClean="0">
              <a:hlinkClick r:id="rId3"/>
            </a:endParaRPr>
          </a:p>
          <a:p>
            <a:r>
              <a:rPr lang="es-MX" dirty="0" smtClean="0">
                <a:hlinkClick r:id="rId3"/>
              </a:rPr>
              <a:t>https</a:t>
            </a:r>
            <a:r>
              <a:rPr lang="es-MX" dirty="0">
                <a:hlinkClick r:id="rId3"/>
              </a:rPr>
              <a:t>://www.webelements.com/</a:t>
            </a:r>
            <a:endParaRPr lang="es-MX" dirty="0"/>
          </a:p>
        </p:txBody>
      </p:sp>
      <p:sp>
        <p:nvSpPr>
          <p:cNvPr id="4" name="3 CuadroTexto"/>
          <p:cNvSpPr txBox="1"/>
          <p:nvPr/>
        </p:nvSpPr>
        <p:spPr>
          <a:xfrm>
            <a:off x="4572000" y="4579893"/>
            <a:ext cx="40447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>
                <a:hlinkClick r:id="rId4"/>
              </a:rPr>
              <a:t>El </a:t>
            </a:r>
            <a:r>
              <a:rPr lang="es-MX" dirty="0" err="1" smtClean="0">
                <a:hlinkClick r:id="rId4"/>
              </a:rPr>
              <a:t>Orbitrón</a:t>
            </a:r>
            <a:endParaRPr lang="es-MX" dirty="0" smtClean="0">
              <a:hlinkClick r:id="rId4"/>
            </a:endParaRPr>
          </a:p>
          <a:p>
            <a:r>
              <a:rPr lang="es-MX" dirty="0" smtClean="0">
                <a:hlinkClick r:id="rId4"/>
              </a:rPr>
              <a:t>http</a:t>
            </a:r>
            <a:r>
              <a:rPr lang="es-MX" dirty="0">
                <a:hlinkClick r:id="rId4"/>
              </a:rPr>
              <a:t>://winter.group.shef.ac.uk/orbitron/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969409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773" y="3372222"/>
            <a:ext cx="231775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51447"/>
            <a:ext cx="2030412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789363"/>
            <a:ext cx="3354387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4797425"/>
            <a:ext cx="4167188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44624"/>
            <a:ext cx="6779419" cy="1143000"/>
          </a:xfrm>
        </p:spPr>
        <p:txBody>
          <a:bodyPr/>
          <a:lstStyle/>
          <a:p>
            <a:pPr eaLnBrk="1" hangingPunct="1"/>
            <a:r>
              <a:rPr lang="es-ES_tradnl" altLang="es-MX" sz="4000" dirty="0" smtClean="0">
                <a:solidFill>
                  <a:srgbClr val="0000FF"/>
                </a:solidFill>
              </a:rPr>
              <a:t>Las diferentes tablas </a:t>
            </a:r>
            <a:br>
              <a:rPr lang="es-ES_tradnl" altLang="es-MX" sz="4000" dirty="0" smtClean="0">
                <a:solidFill>
                  <a:srgbClr val="0000FF"/>
                </a:solidFill>
              </a:rPr>
            </a:br>
            <a:r>
              <a:rPr lang="es-ES_tradnl" altLang="es-MX" sz="4000" dirty="0" smtClean="0">
                <a:solidFill>
                  <a:srgbClr val="0000FF"/>
                </a:solidFill>
              </a:rPr>
              <a:t>¡ hay más de 600 !</a:t>
            </a:r>
            <a:endParaRPr lang="es-MX" altLang="es-MX" sz="4000" dirty="0" smtClean="0">
              <a:solidFill>
                <a:srgbClr val="0000FF"/>
              </a:solidFill>
            </a:endParaRPr>
          </a:p>
        </p:txBody>
      </p:sp>
      <p:pic>
        <p:nvPicPr>
          <p:cNvPr id="15367" name="Picture 8" descr="ptw_ep_90.gif (79824 bytes)"/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3772" y="1340768"/>
            <a:ext cx="2806700" cy="2209800"/>
          </a:xfrm>
          <a:noFill/>
        </p:spPr>
      </p:pic>
      <p:sp>
        <p:nvSpPr>
          <p:cNvPr id="15368" name="Rectangle 9"/>
          <p:cNvSpPr>
            <a:spLocks noChangeArrowheads="1"/>
          </p:cNvSpPr>
          <p:nvPr/>
        </p:nvSpPr>
        <p:spPr bwMode="auto">
          <a:xfrm>
            <a:off x="5329238" y="0"/>
            <a:ext cx="3814762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s-ES_tradnl" altLang="es-MX" sz="1000">
                <a:solidFill>
                  <a:srgbClr val="99CCFF"/>
                </a:solidFill>
              </a:rPr>
              <a:t>Facultad de Química</a:t>
            </a:r>
            <a:br>
              <a:rPr lang="es-ES_tradnl" altLang="es-MX" sz="1000">
                <a:solidFill>
                  <a:srgbClr val="99CCFF"/>
                </a:solidFill>
              </a:rPr>
            </a:br>
            <a:r>
              <a:rPr lang="es-ES_tradnl" altLang="es-MX" sz="1000">
                <a:solidFill>
                  <a:srgbClr val="99CCFF"/>
                </a:solidFill>
              </a:rPr>
              <a:t> Departamento de Química Inorgánica y Nuclear</a:t>
            </a:r>
            <a:br>
              <a:rPr lang="es-ES_tradnl" altLang="es-MX" sz="1000">
                <a:solidFill>
                  <a:srgbClr val="99CCFF"/>
                </a:solidFill>
              </a:rPr>
            </a:br>
            <a:r>
              <a:rPr lang="es-ES_tradnl" altLang="es-MX" sz="1000">
                <a:solidFill>
                  <a:srgbClr val="99CCFF"/>
                </a:solidFill>
              </a:rPr>
              <a:t>Dr. Sigfrido Escalante Tovar</a:t>
            </a:r>
            <a:endParaRPr lang="es-MX" altLang="es-MX" sz="1000">
              <a:solidFill>
                <a:srgbClr val="99CCFF"/>
              </a:solidFill>
            </a:endParaRPr>
          </a:p>
        </p:txBody>
      </p:sp>
      <p:pic>
        <p:nvPicPr>
          <p:cNvPr id="15369" name="Picture 10" descr="Escudo-FQ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46038"/>
            <a:ext cx="644525" cy="719137"/>
          </a:xfrm>
          <a:prstGeom prst="rect">
            <a:avLst/>
          </a:prstGeom>
          <a:solidFill>
            <a:srgbClr val="99CCFF">
              <a:alpha val="45097"/>
            </a:srgbClr>
          </a:solidFill>
          <a:ln w="0">
            <a:solidFill>
              <a:srgbClr val="99CCFF"/>
            </a:solidFill>
            <a:miter lim="800000"/>
            <a:headEnd/>
            <a:tailEnd/>
          </a:ln>
        </p:spPr>
      </p:pic>
      <p:pic>
        <p:nvPicPr>
          <p:cNvPr id="10" name="Picture 2" descr="C:\Users\SET\Documents\CLASES\INORGÁNICA\MATERIAL\nueva-tabla-periodic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557" y="1412776"/>
            <a:ext cx="1961483" cy="2157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065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>
                <a:solidFill>
                  <a:srgbClr val="0000FF"/>
                </a:solidFill>
              </a:rPr>
              <a:t>¿Cómo son los átomos?</a:t>
            </a:r>
            <a:endParaRPr lang="es-MX" b="1" dirty="0">
              <a:solidFill>
                <a:srgbClr val="0000FF"/>
              </a:solidFill>
            </a:endParaRP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21C68-D592-4FA4-89EC-DDF7D8875815}" type="slidenum">
              <a:rPr lang="es-MX" smtClean="0"/>
              <a:pPr/>
              <a:t>13</a:t>
            </a:fld>
            <a:endParaRPr lang="es-MX"/>
          </a:p>
        </p:txBody>
      </p:sp>
      <p:pic>
        <p:nvPicPr>
          <p:cNvPr id="4" name="Picture 1" descr="C:\Users\cq11\Desktop\atomico-26.gif"/>
          <p:cNvPicPr>
            <a:picLocks noChangeAspect="1" noChangeArrowheads="1" noCrop="1"/>
          </p:cNvPicPr>
          <p:nvPr/>
        </p:nvPicPr>
        <p:blipFill>
          <a:blip r:embed="rId3" cstate="print">
            <a:lum contrast="-20000"/>
          </a:blip>
          <a:srcRect/>
          <a:stretch>
            <a:fillRect/>
          </a:stretch>
        </p:blipFill>
        <p:spPr bwMode="auto">
          <a:xfrm>
            <a:off x="3402692" y="2184256"/>
            <a:ext cx="2537460" cy="2468880"/>
          </a:xfrm>
          <a:prstGeom prst="rect">
            <a:avLst/>
          </a:prstGeom>
          <a:noFill/>
        </p:spPr>
      </p:pic>
      <p:pic>
        <p:nvPicPr>
          <p:cNvPr id="5" name="Picture 8" descr="Escudo-F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2" y="-24"/>
            <a:ext cx="470926" cy="525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5292725" y="-26988"/>
            <a:ext cx="3814763" cy="504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/>
            <a:r>
              <a:rPr lang="es-ES_tradnl" sz="1000" dirty="0">
                <a:solidFill>
                  <a:srgbClr val="99CCFF"/>
                </a:solidFill>
              </a:rPr>
              <a:t>Facultad de Química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 Departamento de Química Inorgánica y Nuclear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Dr. Sigfrido Escalante Tovar</a:t>
            </a:r>
            <a:endParaRPr lang="es-MX" sz="1000" dirty="0">
              <a:solidFill>
                <a:srgbClr val="99CCFF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763688" y="5457418"/>
            <a:ext cx="54825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000" b="1" dirty="0" smtClean="0">
                <a:solidFill>
                  <a:srgbClr val="FF0000"/>
                </a:solidFill>
              </a:rPr>
              <a:t>¿ En verdad son así ?</a:t>
            </a:r>
            <a:endParaRPr lang="es-MX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824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Título"/>
          <p:cNvSpPr>
            <a:spLocks noGrp="1"/>
          </p:cNvSpPr>
          <p:nvPr>
            <p:ph type="title"/>
          </p:nvPr>
        </p:nvSpPr>
        <p:spPr>
          <a:xfrm>
            <a:off x="446856" y="44624"/>
            <a:ext cx="8229600" cy="792088"/>
          </a:xfrm>
        </p:spPr>
        <p:txBody>
          <a:bodyPr/>
          <a:lstStyle/>
          <a:p>
            <a:pPr algn="l"/>
            <a:r>
              <a:rPr lang="es-MX" sz="4000" b="1" dirty="0" smtClean="0">
                <a:solidFill>
                  <a:srgbClr val="0000FF"/>
                </a:solidFill>
              </a:rPr>
              <a:t>El Universo, lo pequeño</a:t>
            </a:r>
            <a:endParaRPr lang="es-ES" sz="4000" b="1" dirty="0">
              <a:solidFill>
                <a:srgbClr val="0000FF"/>
              </a:solidFill>
            </a:endParaRPr>
          </a:p>
        </p:txBody>
      </p:sp>
      <p:grpSp>
        <p:nvGrpSpPr>
          <p:cNvPr id="14" name="13 Grupo"/>
          <p:cNvGrpSpPr/>
          <p:nvPr/>
        </p:nvGrpSpPr>
        <p:grpSpPr>
          <a:xfrm>
            <a:off x="251520" y="4283804"/>
            <a:ext cx="2466975" cy="2250832"/>
            <a:chOff x="251520" y="4283804"/>
            <a:chExt cx="2466975" cy="2250832"/>
          </a:xfrm>
        </p:grpSpPr>
        <p:pic>
          <p:nvPicPr>
            <p:cNvPr id="10" name="Picture 8" descr="http://t3.gstatic.com/images?q=tbn:ANd9GcRmyoio1eudYje9OWwUQGw_Lxak2OcEX3_U1NSEz70xNSRwdxe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1520" y="4283804"/>
              <a:ext cx="2466975" cy="1847851"/>
            </a:xfrm>
            <a:prstGeom prst="rect">
              <a:avLst/>
            </a:prstGeom>
            <a:noFill/>
          </p:spPr>
        </p:pic>
        <p:sp>
          <p:nvSpPr>
            <p:cNvPr id="16" name="15 CuadroTexto"/>
            <p:cNvSpPr txBox="1"/>
            <p:nvPr/>
          </p:nvSpPr>
          <p:spPr>
            <a:xfrm>
              <a:off x="251520" y="6165304"/>
              <a:ext cx="24160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dirty="0" smtClean="0"/>
                <a:t>El átomo actualmente</a:t>
              </a:r>
              <a:endParaRPr lang="es-ES" dirty="0"/>
            </a:p>
          </p:txBody>
        </p:sp>
      </p:grpSp>
      <p:pic>
        <p:nvPicPr>
          <p:cNvPr id="21" name="Picture 8" descr="Escudo-F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4" y="-24"/>
            <a:ext cx="470926" cy="525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Rectangle 7"/>
          <p:cNvSpPr>
            <a:spLocks noChangeArrowheads="1"/>
          </p:cNvSpPr>
          <p:nvPr/>
        </p:nvSpPr>
        <p:spPr bwMode="auto">
          <a:xfrm>
            <a:off x="5293741" y="-26988"/>
            <a:ext cx="3814763" cy="504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/>
            <a:r>
              <a:rPr lang="es-ES_tradnl" sz="1000" dirty="0">
                <a:solidFill>
                  <a:srgbClr val="99CCFF"/>
                </a:solidFill>
              </a:rPr>
              <a:t>Facultad de Química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 Departamento de Química Inorgánica y Nuclear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Dr. Sigfrido Escalante Tovar</a:t>
            </a:r>
            <a:endParaRPr lang="es-MX" sz="1000" dirty="0">
              <a:solidFill>
                <a:srgbClr val="99CCFF"/>
              </a:solidFill>
            </a:endParaRPr>
          </a:p>
        </p:txBody>
      </p:sp>
      <p:grpSp>
        <p:nvGrpSpPr>
          <p:cNvPr id="13" name="12 Grupo"/>
          <p:cNvGrpSpPr/>
          <p:nvPr/>
        </p:nvGrpSpPr>
        <p:grpSpPr>
          <a:xfrm>
            <a:off x="179512" y="1115452"/>
            <a:ext cx="2736304" cy="2745596"/>
            <a:chOff x="179512" y="1115452"/>
            <a:chExt cx="2736304" cy="2745596"/>
          </a:xfrm>
        </p:grpSpPr>
        <p:sp>
          <p:nvSpPr>
            <p:cNvPr id="12" name="11 CuadroTexto"/>
            <p:cNvSpPr txBox="1"/>
            <p:nvPr/>
          </p:nvSpPr>
          <p:spPr>
            <a:xfrm>
              <a:off x="179512" y="3491716"/>
              <a:ext cx="25955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dirty="0"/>
                <a:t>m</a:t>
              </a:r>
              <a:r>
                <a:rPr lang="es-MX" dirty="0" smtClean="0"/>
                <a:t>olécula de </a:t>
              </a:r>
              <a:r>
                <a:rPr lang="es-MX" dirty="0" err="1" smtClean="0"/>
                <a:t>fenantreno</a:t>
              </a:r>
              <a:endParaRPr lang="es-ES" dirty="0"/>
            </a:p>
          </p:txBody>
        </p:sp>
        <p:grpSp>
          <p:nvGrpSpPr>
            <p:cNvPr id="3" name="2 Grupo"/>
            <p:cNvGrpSpPr/>
            <p:nvPr/>
          </p:nvGrpSpPr>
          <p:grpSpPr>
            <a:xfrm>
              <a:off x="276537" y="1115452"/>
              <a:ext cx="2639279" cy="2361432"/>
              <a:chOff x="276537" y="1115452"/>
              <a:chExt cx="2639279" cy="2361432"/>
            </a:xfrm>
          </p:grpSpPr>
          <p:pic>
            <p:nvPicPr>
              <p:cNvPr id="9" name="Picture 4" descr="http://t2.gstatic.com/images?q=tbn:ANd9GcRh9_kQMSnvOPMXN2gAqFhU9It27L75acGAvRKc35oSKm2rQC2b_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76537" y="1475491"/>
                <a:ext cx="2423255" cy="2001393"/>
              </a:xfrm>
              <a:prstGeom prst="rect">
                <a:avLst/>
              </a:prstGeom>
              <a:noFill/>
            </p:spPr>
          </p:pic>
          <p:cxnSp>
            <p:nvCxnSpPr>
              <p:cNvPr id="22" name="21 Conector recto de flecha"/>
              <p:cNvCxnSpPr/>
              <p:nvPr/>
            </p:nvCxnSpPr>
            <p:spPr>
              <a:xfrm rot="10800000" flipV="1">
                <a:off x="1115616" y="1300118"/>
                <a:ext cx="864096" cy="47269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23 Conector recto de flecha"/>
              <p:cNvCxnSpPr/>
              <p:nvPr/>
            </p:nvCxnSpPr>
            <p:spPr>
              <a:xfrm rot="10800000" flipV="1">
                <a:off x="1547664" y="1300118"/>
                <a:ext cx="432048" cy="54470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25 CuadroTexto"/>
              <p:cNvSpPr txBox="1"/>
              <p:nvPr/>
            </p:nvSpPr>
            <p:spPr>
              <a:xfrm>
                <a:off x="1948885" y="1115452"/>
                <a:ext cx="9669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dirty="0" smtClean="0"/>
                  <a:t>Átomos</a:t>
                </a:r>
                <a:endParaRPr lang="es-ES" dirty="0"/>
              </a:p>
            </p:txBody>
          </p:sp>
        </p:grpSp>
      </p:grpSp>
      <p:grpSp>
        <p:nvGrpSpPr>
          <p:cNvPr id="20" name="19 Grupo"/>
          <p:cNvGrpSpPr/>
          <p:nvPr/>
        </p:nvGrpSpPr>
        <p:grpSpPr>
          <a:xfrm>
            <a:off x="2843808" y="1051148"/>
            <a:ext cx="6120680" cy="4979432"/>
            <a:chOff x="2843808" y="1051148"/>
            <a:chExt cx="6120680" cy="4979432"/>
          </a:xfrm>
        </p:grpSpPr>
        <p:grpSp>
          <p:nvGrpSpPr>
            <p:cNvPr id="15" name="14 Grupo"/>
            <p:cNvGrpSpPr/>
            <p:nvPr/>
          </p:nvGrpSpPr>
          <p:grpSpPr>
            <a:xfrm>
              <a:off x="2843808" y="1051148"/>
              <a:ext cx="6120680" cy="4979432"/>
              <a:chOff x="2843808" y="1051148"/>
              <a:chExt cx="6120680" cy="4979432"/>
            </a:xfrm>
          </p:grpSpPr>
          <p:sp>
            <p:nvSpPr>
              <p:cNvPr id="19" name="18 CuadroTexto"/>
              <p:cNvSpPr txBox="1"/>
              <p:nvPr/>
            </p:nvSpPr>
            <p:spPr>
              <a:xfrm>
                <a:off x="4233297" y="5661248"/>
                <a:ext cx="31470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dirty="0" smtClean="0"/>
                  <a:t>El átomo y sus componentes</a:t>
                </a:r>
                <a:endParaRPr lang="es-ES" dirty="0"/>
              </a:p>
            </p:txBody>
          </p:sp>
          <p:grpSp>
            <p:nvGrpSpPr>
              <p:cNvPr id="7" name="6 Grupo"/>
              <p:cNvGrpSpPr/>
              <p:nvPr/>
            </p:nvGrpSpPr>
            <p:grpSpPr>
              <a:xfrm>
                <a:off x="2843808" y="1051148"/>
                <a:ext cx="6120680" cy="4610100"/>
                <a:chOff x="2843808" y="1051148"/>
                <a:chExt cx="6120680" cy="4610100"/>
              </a:xfrm>
            </p:grpSpPr>
            <p:grpSp>
              <p:nvGrpSpPr>
                <p:cNvPr id="18" name="17 Grupo"/>
                <p:cNvGrpSpPr/>
                <p:nvPr/>
              </p:nvGrpSpPr>
              <p:grpSpPr>
                <a:xfrm>
                  <a:off x="2843808" y="1051148"/>
                  <a:ext cx="6120680" cy="4610100"/>
                  <a:chOff x="2915816" y="908720"/>
                  <a:chExt cx="6120680" cy="4610100"/>
                </a:xfrm>
              </p:grpSpPr>
              <p:pic>
                <p:nvPicPr>
                  <p:cNvPr id="11" name="Picture 2" descr="http://abcienciade.files.wordpress.com/2009/05/atomo011.jp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/>
                  <a:srcRect/>
                  <a:stretch>
                    <a:fillRect/>
                  </a:stretch>
                </p:blipFill>
                <p:spPr bwMode="auto">
                  <a:xfrm>
                    <a:off x="2935163" y="908720"/>
                    <a:ext cx="6029325" cy="4610100"/>
                  </a:xfrm>
                  <a:prstGeom prst="rect">
                    <a:avLst/>
                  </a:prstGeom>
                  <a:noFill/>
                </p:spPr>
              </p:pic>
              <p:sp>
                <p:nvSpPr>
                  <p:cNvPr id="17" name="16 Rectángulo"/>
                  <p:cNvSpPr/>
                  <p:nvPr/>
                </p:nvSpPr>
                <p:spPr>
                  <a:xfrm>
                    <a:off x="2915816" y="908720"/>
                    <a:ext cx="6120680" cy="50405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</p:grpSp>
            <p:sp>
              <p:nvSpPr>
                <p:cNvPr id="4" name="3 CuadroTexto"/>
                <p:cNvSpPr txBox="1"/>
                <p:nvPr/>
              </p:nvSpPr>
              <p:spPr>
                <a:xfrm>
                  <a:off x="6621760" y="5157192"/>
                  <a:ext cx="1982688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MX" sz="1200" spc="1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</a:t>
                  </a:r>
                  <a:r>
                    <a:rPr lang="es-MX" sz="1200" spc="1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densidad electrónica</a:t>
                  </a:r>
                  <a:endParaRPr lang="es-MX" sz="1200" spc="1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25" name="24 CuadroTexto"/>
            <p:cNvSpPr txBox="1"/>
            <p:nvPr/>
          </p:nvSpPr>
          <p:spPr>
            <a:xfrm>
              <a:off x="7964021" y="2924944"/>
              <a:ext cx="9284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dirty="0" smtClean="0"/>
                <a:t>Quarks</a:t>
              </a:r>
              <a:endParaRPr lang="es-ES" dirty="0"/>
            </a:p>
          </p:txBody>
        </p:sp>
        <p:cxnSp>
          <p:nvCxnSpPr>
            <p:cNvPr id="5" name="4 Conector recto de flecha"/>
            <p:cNvCxnSpPr/>
            <p:nvPr/>
          </p:nvCxnSpPr>
          <p:spPr>
            <a:xfrm flipH="1" flipV="1">
              <a:off x="8100392" y="2348880"/>
              <a:ext cx="327858" cy="637986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7 Conector recto de flecha"/>
            <p:cNvCxnSpPr/>
            <p:nvPr/>
          </p:nvCxnSpPr>
          <p:spPr>
            <a:xfrm flipH="1">
              <a:off x="8100392" y="3325634"/>
              <a:ext cx="360040" cy="39139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5BD9C-2641-4376-944D-02B068930612}" type="slidenum">
              <a:rPr lang="es-MX" smtClean="0">
                <a:solidFill>
                  <a:srgbClr val="0000FF"/>
                </a:solidFill>
              </a:rPr>
              <a:pPr/>
              <a:t>14</a:t>
            </a:fld>
            <a:endParaRPr lang="es-MX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6306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>
                <a:solidFill>
                  <a:srgbClr val="0000FF"/>
                </a:solidFill>
              </a:rPr>
              <a:t>Número y masa atómicas</a:t>
            </a:r>
            <a:endParaRPr lang="es-MX" b="1" dirty="0">
              <a:solidFill>
                <a:srgbClr val="0000FF"/>
              </a:solidFill>
            </a:endParaRP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21C68-D592-4FA4-89EC-DDF7D8875815}" type="slidenum">
              <a:rPr lang="es-MX" smtClean="0"/>
              <a:pPr/>
              <a:t>15</a:t>
            </a:fld>
            <a:endParaRPr lang="es-MX" dirty="0"/>
          </a:p>
        </p:txBody>
      </p:sp>
      <p:grpSp>
        <p:nvGrpSpPr>
          <p:cNvPr id="4" name="3 Grupo"/>
          <p:cNvGrpSpPr/>
          <p:nvPr/>
        </p:nvGrpSpPr>
        <p:grpSpPr>
          <a:xfrm>
            <a:off x="323528" y="1555204"/>
            <a:ext cx="6120680" cy="4610100"/>
            <a:chOff x="2915816" y="908720"/>
            <a:chExt cx="6120680" cy="4610100"/>
          </a:xfrm>
        </p:grpSpPr>
        <p:pic>
          <p:nvPicPr>
            <p:cNvPr id="5" name="Picture 2" descr="http://abcienciade.files.wordpress.com/2009/05/atomo01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35163" y="908720"/>
              <a:ext cx="6029325" cy="4610100"/>
            </a:xfrm>
            <a:prstGeom prst="rect">
              <a:avLst/>
            </a:prstGeom>
            <a:noFill/>
          </p:spPr>
        </p:pic>
        <p:sp>
          <p:nvSpPr>
            <p:cNvPr id="6" name="5 Rectángulo"/>
            <p:cNvSpPr/>
            <p:nvPr/>
          </p:nvSpPr>
          <p:spPr>
            <a:xfrm>
              <a:off x="2915816" y="908720"/>
              <a:ext cx="6120680" cy="5040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sp>
        <p:nvSpPr>
          <p:cNvPr id="7" name="6 CuadroTexto"/>
          <p:cNvSpPr txBox="1"/>
          <p:nvPr/>
        </p:nvSpPr>
        <p:spPr>
          <a:xfrm>
            <a:off x="6876256" y="1412776"/>
            <a:ext cx="136287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0" baseline="-25000" dirty="0" smtClean="0"/>
              <a:t>3</a:t>
            </a:r>
            <a:r>
              <a:rPr lang="es-MX" sz="8000" dirty="0" smtClean="0"/>
              <a:t>Li</a:t>
            </a:r>
            <a:endParaRPr lang="es-MX" sz="8000" dirty="0"/>
          </a:p>
        </p:txBody>
      </p:sp>
      <p:sp>
        <p:nvSpPr>
          <p:cNvPr id="8" name="7 CuadroTexto"/>
          <p:cNvSpPr txBox="1"/>
          <p:nvPr/>
        </p:nvSpPr>
        <p:spPr>
          <a:xfrm>
            <a:off x="6953542" y="4625841"/>
            <a:ext cx="136287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0" baseline="30000" dirty="0" smtClean="0"/>
              <a:t>8</a:t>
            </a:r>
            <a:r>
              <a:rPr lang="es-MX" sz="8000" dirty="0" smtClean="0"/>
              <a:t>Li</a:t>
            </a:r>
            <a:endParaRPr lang="es-MX" sz="8000" dirty="0"/>
          </a:p>
        </p:txBody>
      </p:sp>
      <p:sp>
        <p:nvSpPr>
          <p:cNvPr id="9" name="8 CuadroTexto"/>
          <p:cNvSpPr txBox="1"/>
          <p:nvPr/>
        </p:nvSpPr>
        <p:spPr>
          <a:xfrm>
            <a:off x="6804248" y="3203684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Número atómico</a:t>
            </a:r>
            <a:endParaRPr lang="es-MX" dirty="0"/>
          </a:p>
        </p:txBody>
      </p:sp>
      <p:sp>
        <p:nvSpPr>
          <p:cNvPr id="10" name="9 CuadroTexto"/>
          <p:cNvSpPr txBox="1"/>
          <p:nvPr/>
        </p:nvSpPr>
        <p:spPr>
          <a:xfrm>
            <a:off x="6804248" y="3923764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Masa atómica</a:t>
            </a:r>
            <a:endParaRPr lang="es-MX" dirty="0"/>
          </a:p>
        </p:txBody>
      </p:sp>
      <p:cxnSp>
        <p:nvCxnSpPr>
          <p:cNvPr id="12" name="11 Conector recto de flecha"/>
          <p:cNvCxnSpPr>
            <a:stCxn id="9" idx="0"/>
          </p:cNvCxnSpPr>
          <p:nvPr/>
        </p:nvCxnSpPr>
        <p:spPr>
          <a:xfrm flipH="1" flipV="1">
            <a:off x="7380312" y="2736216"/>
            <a:ext cx="362655" cy="46746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recto de flecha"/>
          <p:cNvCxnSpPr>
            <a:stCxn id="10" idx="2"/>
          </p:cNvCxnSpPr>
          <p:nvPr/>
        </p:nvCxnSpPr>
        <p:spPr>
          <a:xfrm flipH="1">
            <a:off x="7380312" y="4293096"/>
            <a:ext cx="234415" cy="50405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16 Elipse"/>
          <p:cNvSpPr>
            <a:spLocks noChangeAspect="1"/>
          </p:cNvSpPr>
          <p:nvPr/>
        </p:nvSpPr>
        <p:spPr>
          <a:xfrm>
            <a:off x="4860030" y="2385690"/>
            <a:ext cx="838100" cy="827286"/>
          </a:xfrm>
          <a:prstGeom prst="ellipse">
            <a:avLst/>
          </a:prstGeom>
          <a:solidFill>
            <a:srgbClr val="CC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8" name="17 Elipse"/>
          <p:cNvSpPr>
            <a:spLocks noChangeAspect="1"/>
          </p:cNvSpPr>
          <p:nvPr/>
        </p:nvSpPr>
        <p:spPr>
          <a:xfrm>
            <a:off x="4817723" y="4005064"/>
            <a:ext cx="906405" cy="894710"/>
          </a:xfrm>
          <a:prstGeom prst="ellipse">
            <a:avLst/>
          </a:prstGeom>
          <a:solidFill>
            <a:srgbClr val="33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19 CuadroTexto"/>
          <p:cNvSpPr txBox="1"/>
          <p:nvPr/>
        </p:nvSpPr>
        <p:spPr>
          <a:xfrm>
            <a:off x="4991489" y="2276872"/>
            <a:ext cx="5886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5400" dirty="0" smtClean="0"/>
              <a:t>+</a:t>
            </a:r>
            <a:endParaRPr lang="es-MX" sz="5400" dirty="0"/>
          </a:p>
        </p:txBody>
      </p:sp>
      <p:sp>
        <p:nvSpPr>
          <p:cNvPr id="21" name="20 CuadroTexto"/>
          <p:cNvSpPr txBox="1"/>
          <p:nvPr/>
        </p:nvSpPr>
        <p:spPr>
          <a:xfrm>
            <a:off x="2411760" y="5085184"/>
            <a:ext cx="356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000" dirty="0" smtClean="0"/>
              <a:t>-</a:t>
            </a:r>
            <a:endParaRPr lang="es-MX" sz="4000" dirty="0"/>
          </a:p>
        </p:txBody>
      </p:sp>
      <p:sp>
        <p:nvSpPr>
          <p:cNvPr id="22" name="21 CuadroTexto"/>
          <p:cNvSpPr txBox="1"/>
          <p:nvPr/>
        </p:nvSpPr>
        <p:spPr>
          <a:xfrm>
            <a:off x="3275856" y="2361074"/>
            <a:ext cx="356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000" dirty="0" smtClean="0"/>
              <a:t>-</a:t>
            </a:r>
            <a:endParaRPr lang="es-MX" sz="4000" dirty="0"/>
          </a:p>
        </p:txBody>
      </p:sp>
      <p:sp>
        <p:nvSpPr>
          <p:cNvPr id="23" name="22 CuadroTexto"/>
          <p:cNvSpPr txBox="1"/>
          <p:nvPr/>
        </p:nvSpPr>
        <p:spPr>
          <a:xfrm>
            <a:off x="628328" y="3729226"/>
            <a:ext cx="356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000" dirty="0" smtClean="0"/>
              <a:t>-</a:t>
            </a:r>
            <a:endParaRPr lang="es-MX" sz="4000" dirty="0"/>
          </a:p>
        </p:txBody>
      </p:sp>
      <p:pic>
        <p:nvPicPr>
          <p:cNvPr id="25" name="Picture 8" descr="Escudo-F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4" y="-24"/>
            <a:ext cx="470926" cy="525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Rectangle 7"/>
          <p:cNvSpPr>
            <a:spLocks noChangeArrowheads="1"/>
          </p:cNvSpPr>
          <p:nvPr/>
        </p:nvSpPr>
        <p:spPr bwMode="auto">
          <a:xfrm>
            <a:off x="5293741" y="-26988"/>
            <a:ext cx="3814763" cy="504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/>
            <a:r>
              <a:rPr lang="es-ES_tradnl" sz="1000" dirty="0">
                <a:solidFill>
                  <a:srgbClr val="99CCFF"/>
                </a:solidFill>
              </a:rPr>
              <a:t>Facultad de Química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 Departamento de Química Inorgánica y Nuclear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Dr. Sigfrido Escalante Tovar</a:t>
            </a:r>
            <a:endParaRPr lang="es-MX" sz="1000" dirty="0">
              <a:solidFill>
                <a:srgbClr val="99CCFF"/>
              </a:solidFill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755576" y="6093296"/>
            <a:ext cx="35958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dirty="0" smtClean="0"/>
              <a:t>El átomo de litio  (</a:t>
            </a:r>
            <a:r>
              <a:rPr lang="es-MX" sz="2800" baseline="30000" dirty="0" smtClean="0"/>
              <a:t>8</a:t>
            </a:r>
            <a:r>
              <a:rPr lang="es-MX" sz="2800" dirty="0" smtClean="0"/>
              <a:t>Li)</a:t>
            </a:r>
            <a:endParaRPr lang="es-MX" sz="2800" dirty="0"/>
          </a:p>
        </p:txBody>
      </p:sp>
    </p:spTree>
    <p:extLst>
      <p:ext uri="{BB962C8B-B14F-4D97-AF65-F5344CB8AC3E}">
        <p14:creationId xmlns:p14="http://schemas.microsoft.com/office/powerpoint/2010/main" val="121443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2 Grupo"/>
          <p:cNvGrpSpPr/>
          <p:nvPr/>
        </p:nvGrpSpPr>
        <p:grpSpPr>
          <a:xfrm>
            <a:off x="539552" y="116632"/>
            <a:ext cx="5591175" cy="6457951"/>
            <a:chOff x="1933153" y="188640"/>
            <a:chExt cx="5591175" cy="6457951"/>
          </a:xfrm>
        </p:grpSpPr>
        <p:pic>
          <p:nvPicPr>
            <p:cNvPr id="1026" name="Picture 2" descr="http://upload.wikimedia.org/wikipedia/commons/d/dd/Generaciones_delamateria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3153" y="188640"/>
              <a:ext cx="5591175" cy="64579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1 CuadroTexto"/>
            <p:cNvSpPr txBox="1"/>
            <p:nvPr/>
          </p:nvSpPr>
          <p:spPr>
            <a:xfrm>
              <a:off x="6084168" y="404664"/>
              <a:ext cx="11592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b="1" dirty="0" smtClean="0"/>
                <a:t>Bosones</a:t>
              </a:r>
              <a:endParaRPr lang="es-MX" b="1" dirty="0"/>
            </a:p>
          </p:txBody>
        </p:sp>
      </p:grp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329238" y="0"/>
            <a:ext cx="3814762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es-ES_tradnl" sz="1000">
                <a:solidFill>
                  <a:srgbClr val="99CCFF"/>
                </a:solidFill>
              </a:rPr>
              <a:t>Facultad de Química</a:t>
            </a:r>
            <a:br>
              <a:rPr lang="es-ES_tradnl" sz="1000">
                <a:solidFill>
                  <a:srgbClr val="99CCFF"/>
                </a:solidFill>
              </a:rPr>
            </a:br>
            <a:r>
              <a:rPr lang="es-ES_tradnl" sz="1000">
                <a:solidFill>
                  <a:srgbClr val="99CCFF"/>
                </a:solidFill>
              </a:rPr>
              <a:t> Departamento de Química Inorgánica y Nuclear</a:t>
            </a:r>
            <a:br>
              <a:rPr lang="es-ES_tradnl" sz="1000">
                <a:solidFill>
                  <a:srgbClr val="99CCFF"/>
                </a:solidFill>
              </a:rPr>
            </a:br>
            <a:r>
              <a:rPr lang="es-ES_tradnl" sz="1000">
                <a:solidFill>
                  <a:srgbClr val="99CCFF"/>
                </a:solidFill>
              </a:rPr>
              <a:t>Dr. Sigfrido Escalante Tovar</a:t>
            </a:r>
            <a:endParaRPr lang="es-MX" sz="1000">
              <a:solidFill>
                <a:srgbClr val="99CCFF"/>
              </a:solidFill>
            </a:endParaRPr>
          </a:p>
        </p:txBody>
      </p:sp>
      <p:pic>
        <p:nvPicPr>
          <p:cNvPr id="6" name="Picture 8" descr="Escudo-F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2" y="-24"/>
            <a:ext cx="470926" cy="525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B7D62-5527-4753-92F5-094BB3B707A6}" type="slidenum">
              <a:rPr lang="es-MX" smtClean="0">
                <a:solidFill>
                  <a:srgbClr val="0000FF"/>
                </a:solidFill>
              </a:rPr>
              <a:pPr/>
              <a:t>16</a:t>
            </a:fld>
            <a:endParaRPr lang="es-MX" dirty="0">
              <a:solidFill>
                <a:srgbClr val="0000FF"/>
              </a:solidFill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560416" y="6516052"/>
            <a:ext cx="8083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s-ES" b="1" dirty="0">
                <a:solidFill>
                  <a:srgbClr val="FF0000"/>
                </a:solidFill>
              </a:rPr>
              <a:t>Lee más en:</a:t>
            </a:r>
            <a:r>
              <a:rPr lang="es-ES" dirty="0">
                <a:solidFill>
                  <a:srgbClr val="FFFF66"/>
                </a:solidFill>
              </a:rPr>
              <a:t>  </a:t>
            </a:r>
            <a:r>
              <a:rPr lang="es-ES" sz="1400" dirty="0">
                <a:solidFill>
                  <a:srgbClr val="FF0000"/>
                </a:solidFill>
                <a:hlinkClick r:id="rId5"/>
              </a:rPr>
              <a:t>http://</a:t>
            </a:r>
            <a:r>
              <a:rPr lang="es-ES" sz="1400" dirty="0" smtClean="0">
                <a:solidFill>
                  <a:srgbClr val="FF0000"/>
                </a:solidFill>
                <a:hlinkClick r:id="rId5"/>
              </a:rPr>
              <a:t>hyperphysics.phy-astr.gsu.edu/hbase/forces/funfor.html</a:t>
            </a:r>
            <a:endParaRPr lang="es-ES" sz="1400" dirty="0" smtClean="0">
              <a:solidFill>
                <a:srgbClr val="FF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6444208" y="1988840"/>
            <a:ext cx="189988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rgbClr val="0000FF"/>
                </a:solidFill>
              </a:rPr>
              <a:t>El modelo</a:t>
            </a:r>
          </a:p>
          <a:p>
            <a:pPr algn="ctr"/>
            <a:r>
              <a:rPr lang="es-MX" sz="2800" b="1" dirty="0" smtClean="0">
                <a:solidFill>
                  <a:srgbClr val="0000FF"/>
                </a:solidFill>
              </a:rPr>
              <a:t>estándar</a:t>
            </a:r>
            <a:endParaRPr lang="es-MX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92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908744"/>
          </a:xfrm>
        </p:spPr>
        <p:txBody>
          <a:bodyPr/>
          <a:lstStyle/>
          <a:p>
            <a:pPr algn="l"/>
            <a:r>
              <a:rPr lang="es-MX" dirty="0" smtClean="0">
                <a:solidFill>
                  <a:srgbClr val="0000FF"/>
                </a:solidFill>
              </a:rPr>
              <a:t>Partículas elementales</a:t>
            </a:r>
            <a:endParaRPr lang="es-ES" dirty="0">
              <a:solidFill>
                <a:srgbClr val="0000FF"/>
              </a:solidFill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329238" y="0"/>
            <a:ext cx="3814762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es-ES_tradnl" sz="1000">
                <a:solidFill>
                  <a:srgbClr val="99CCFF"/>
                </a:solidFill>
              </a:rPr>
              <a:t>Facultad de Química</a:t>
            </a:r>
            <a:br>
              <a:rPr lang="es-ES_tradnl" sz="1000">
                <a:solidFill>
                  <a:srgbClr val="99CCFF"/>
                </a:solidFill>
              </a:rPr>
            </a:br>
            <a:r>
              <a:rPr lang="es-ES_tradnl" sz="1000">
                <a:solidFill>
                  <a:srgbClr val="99CCFF"/>
                </a:solidFill>
              </a:rPr>
              <a:t> Departamento de Química Inorgánica y Nuclear</a:t>
            </a:r>
            <a:br>
              <a:rPr lang="es-ES_tradnl" sz="1000">
                <a:solidFill>
                  <a:srgbClr val="99CCFF"/>
                </a:solidFill>
              </a:rPr>
            </a:br>
            <a:r>
              <a:rPr lang="es-ES_tradnl" sz="1000">
                <a:solidFill>
                  <a:srgbClr val="99CCFF"/>
                </a:solidFill>
              </a:rPr>
              <a:t>Dr. Sigfrido Escalante Tovar</a:t>
            </a:r>
            <a:endParaRPr lang="es-MX" sz="1000">
              <a:solidFill>
                <a:srgbClr val="99CCFF"/>
              </a:solidFill>
            </a:endParaRPr>
          </a:p>
        </p:txBody>
      </p:sp>
      <p:pic>
        <p:nvPicPr>
          <p:cNvPr id="5" name="Picture 8" descr="Escudo-F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-24"/>
            <a:ext cx="470926" cy="525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9" name="8 Grupo"/>
          <p:cNvGrpSpPr/>
          <p:nvPr/>
        </p:nvGrpSpPr>
        <p:grpSpPr>
          <a:xfrm>
            <a:off x="35496" y="928670"/>
            <a:ext cx="8999984" cy="5689283"/>
            <a:chOff x="72008" y="928670"/>
            <a:chExt cx="8999984" cy="5689283"/>
          </a:xfrm>
        </p:grpSpPr>
        <p:pic>
          <p:nvPicPr>
            <p:cNvPr id="567298" name="Picture 2" descr="http://www.pbs.org/wgbh/nova/elegant/images/part-nonflash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81077" y="928670"/>
              <a:ext cx="7648575" cy="5689283"/>
            </a:xfrm>
            <a:prstGeom prst="rect">
              <a:avLst/>
            </a:prstGeom>
            <a:noFill/>
          </p:spPr>
        </p:pic>
        <p:cxnSp>
          <p:nvCxnSpPr>
            <p:cNvPr id="7" name="6 Conector recto de flecha"/>
            <p:cNvCxnSpPr/>
            <p:nvPr/>
          </p:nvCxnSpPr>
          <p:spPr>
            <a:xfrm>
              <a:off x="72008" y="2923356"/>
              <a:ext cx="683568" cy="1588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7 Conector recto de flecha"/>
            <p:cNvCxnSpPr/>
            <p:nvPr/>
          </p:nvCxnSpPr>
          <p:spPr>
            <a:xfrm>
              <a:off x="8388424" y="2924944"/>
              <a:ext cx="683568" cy="1588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660232" y="6245225"/>
            <a:ext cx="2133600" cy="476250"/>
          </a:xfrm>
        </p:spPr>
        <p:txBody>
          <a:bodyPr/>
          <a:lstStyle/>
          <a:p>
            <a:fld id="{08221C68-D592-4FA4-89EC-DDF7D8875815}" type="slidenum">
              <a:rPr lang="es-MX" smtClean="0">
                <a:solidFill>
                  <a:srgbClr val="0000FF"/>
                </a:solidFill>
              </a:rPr>
              <a:pPr/>
              <a:t>17</a:t>
            </a:fld>
            <a:endParaRPr lang="es-MX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67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58" name="Picture 14" descr="sombrero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79512" y="548977"/>
            <a:ext cx="6048375" cy="6048375"/>
          </a:xfrm>
          <a:noFill/>
          <a:ln/>
        </p:spPr>
      </p:pic>
      <p:pic>
        <p:nvPicPr>
          <p:cNvPr id="5" name="Picture 8" descr="Escudo-F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2" y="-24"/>
            <a:ext cx="470926" cy="525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5292725" y="-26988"/>
            <a:ext cx="3814763" cy="504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/>
            <a:r>
              <a:rPr lang="es-ES_tradnl" sz="1000" dirty="0">
                <a:solidFill>
                  <a:srgbClr val="99CCFF"/>
                </a:solidFill>
              </a:rPr>
              <a:t>Facultad de Química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 Departamento de Química Inorgánica y Nuclear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Dr. Sigfrido Escalante Tovar</a:t>
            </a:r>
            <a:endParaRPr lang="es-MX" sz="1000" dirty="0">
              <a:solidFill>
                <a:srgbClr val="99CCFF"/>
              </a:solidFill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5BD9C-2641-4376-944D-02B068930612}" type="slidenum">
              <a:rPr lang="es-MX" smtClean="0">
                <a:solidFill>
                  <a:srgbClr val="0000FF"/>
                </a:solidFill>
              </a:rPr>
              <a:pPr/>
              <a:t>18</a:t>
            </a:fld>
            <a:endParaRPr lang="es-MX" dirty="0">
              <a:solidFill>
                <a:srgbClr val="0000FF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6433647" y="2564904"/>
            <a:ext cx="25827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>
                <a:solidFill>
                  <a:srgbClr val="FFFF00"/>
                </a:solidFill>
              </a:rPr>
              <a:t>El telescopio Hubble</a:t>
            </a:r>
          </a:p>
          <a:p>
            <a:r>
              <a:rPr lang="es-MX" dirty="0">
                <a:solidFill>
                  <a:srgbClr val="FFFF00"/>
                </a:solidFill>
              </a:rPr>
              <a:t>h</a:t>
            </a:r>
            <a:r>
              <a:rPr lang="es-MX" dirty="0" smtClean="0">
                <a:solidFill>
                  <a:srgbClr val="FFFF00"/>
                </a:solidFill>
              </a:rPr>
              <a:t>a permitido ver con</a:t>
            </a:r>
          </a:p>
          <a:p>
            <a:r>
              <a:rPr lang="es-MX" dirty="0">
                <a:solidFill>
                  <a:srgbClr val="FFFF00"/>
                </a:solidFill>
              </a:rPr>
              <a:t>m</a:t>
            </a:r>
            <a:r>
              <a:rPr lang="es-MX" dirty="0" smtClean="0">
                <a:solidFill>
                  <a:srgbClr val="FFFF00"/>
                </a:solidFill>
              </a:rPr>
              <a:t>ás detalle el Universo</a:t>
            </a:r>
          </a:p>
        </p:txBody>
      </p:sp>
      <p:sp>
        <p:nvSpPr>
          <p:cNvPr id="7" name="5 Título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638944"/>
          </a:xfrm>
        </p:spPr>
        <p:txBody>
          <a:bodyPr/>
          <a:lstStyle/>
          <a:p>
            <a:pPr algn="l"/>
            <a:r>
              <a:rPr lang="es-MX" sz="4000" b="1" dirty="0" smtClean="0">
                <a:solidFill>
                  <a:srgbClr val="FFFF00"/>
                </a:solidFill>
              </a:rPr>
              <a:t>El Universo, lo grande</a:t>
            </a:r>
            <a:endParaRPr lang="es-ES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368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3" name="Picture 3" descr="earth2_cassini 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124744"/>
            <a:ext cx="4668203" cy="5324475"/>
          </a:xfrm>
          <a:prstGeom prst="rect">
            <a:avLst/>
          </a:prstGeom>
          <a:noFill/>
        </p:spPr>
      </p:pic>
      <p:sp>
        <p:nvSpPr>
          <p:cNvPr id="153604" name="Text Box 4"/>
          <p:cNvSpPr txBox="1">
            <a:spLocks noChangeArrowheads="1"/>
          </p:cNvSpPr>
          <p:nvPr/>
        </p:nvSpPr>
        <p:spPr bwMode="auto">
          <a:xfrm>
            <a:off x="888504" y="2583309"/>
            <a:ext cx="2819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s-AR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Contemplen </a:t>
            </a:r>
            <a:r>
              <a:rPr lang="es-AR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esta foto unos </a:t>
            </a:r>
            <a:r>
              <a:rPr lang="es-AR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instantes</a:t>
            </a:r>
            <a:endParaRPr lang="es-AR" sz="20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153605" name="Text Box 5"/>
          <p:cNvSpPr txBox="1">
            <a:spLocks noChangeArrowheads="1"/>
          </p:cNvSpPr>
          <p:nvPr/>
        </p:nvSpPr>
        <p:spPr bwMode="auto">
          <a:xfrm>
            <a:off x="327818" y="3933056"/>
            <a:ext cx="385265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AR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Fue tomada por </a:t>
            </a:r>
            <a:r>
              <a:rPr lang="es-AR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la nave </a:t>
            </a:r>
          </a:p>
          <a:p>
            <a:r>
              <a:rPr lang="es-AR" sz="2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Cassini-Huygens</a:t>
            </a:r>
            <a:r>
              <a:rPr lang="es-AR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, en julio de</a:t>
            </a:r>
          </a:p>
          <a:p>
            <a:r>
              <a:rPr lang="es-AR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2004</a:t>
            </a:r>
            <a:r>
              <a:rPr lang="es-AR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, al llegar a los anillos </a:t>
            </a:r>
            <a:endParaRPr lang="es-AR" sz="2000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  <a:p>
            <a:r>
              <a:rPr lang="es-AR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de </a:t>
            </a:r>
            <a:r>
              <a:rPr lang="es-AR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Saturno.</a:t>
            </a:r>
          </a:p>
        </p:txBody>
      </p:sp>
      <p:pic>
        <p:nvPicPr>
          <p:cNvPr id="6" name="Picture 8" descr="Escudo-F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2" y="-24"/>
            <a:ext cx="470926" cy="525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5292725" y="-26988"/>
            <a:ext cx="3814763" cy="504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/>
            <a:r>
              <a:rPr lang="es-ES_tradnl" sz="1000" dirty="0">
                <a:solidFill>
                  <a:srgbClr val="99CCFF"/>
                </a:solidFill>
              </a:rPr>
              <a:t>Facultad de Química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 Departamento de Química Inorgánica y Nuclear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Dr. Sigfrido Escalante Tovar</a:t>
            </a:r>
            <a:endParaRPr lang="es-MX" sz="1000" dirty="0">
              <a:solidFill>
                <a:srgbClr val="99CCFF"/>
              </a:solidFill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81328"/>
            <a:ext cx="2133600" cy="476250"/>
          </a:xfrm>
        </p:spPr>
        <p:txBody>
          <a:bodyPr/>
          <a:lstStyle/>
          <a:p>
            <a:fld id="{CCAB7D62-5527-4753-92F5-094BB3B707A6}" type="slidenum">
              <a:rPr lang="es-MX" smtClean="0">
                <a:solidFill>
                  <a:srgbClr val="0000FF"/>
                </a:solidFill>
              </a:rPr>
              <a:pPr/>
              <a:t>19</a:t>
            </a:fld>
            <a:endParaRPr lang="es-MX" dirty="0">
              <a:solidFill>
                <a:srgbClr val="0000FF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573719" y="764704"/>
            <a:ext cx="3360856" cy="1200329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MX" dirty="0" smtClean="0">
                <a:solidFill>
                  <a:srgbClr val="FF0000"/>
                </a:solidFill>
              </a:rPr>
              <a:t>Pidan a sus alumnos que</a:t>
            </a:r>
          </a:p>
          <a:p>
            <a:pPr algn="ctr"/>
            <a:r>
              <a:rPr lang="es-MX" dirty="0">
                <a:solidFill>
                  <a:srgbClr val="FF0000"/>
                </a:solidFill>
              </a:rPr>
              <a:t>b</a:t>
            </a:r>
            <a:r>
              <a:rPr lang="es-MX" dirty="0" smtClean="0">
                <a:solidFill>
                  <a:srgbClr val="FF0000"/>
                </a:solidFill>
              </a:rPr>
              <a:t>usquen información </a:t>
            </a:r>
          </a:p>
          <a:p>
            <a:pPr algn="ctr"/>
            <a:r>
              <a:rPr lang="es-MX" dirty="0" smtClean="0">
                <a:solidFill>
                  <a:srgbClr val="FF0000"/>
                </a:solidFill>
              </a:rPr>
              <a:t>específica en la app: </a:t>
            </a:r>
            <a:r>
              <a:rPr lang="es-MX" b="1" dirty="0" err="1" smtClean="0">
                <a:solidFill>
                  <a:srgbClr val="FF0000"/>
                </a:solidFill>
              </a:rPr>
              <a:t>SkyView</a:t>
            </a:r>
            <a:r>
              <a:rPr lang="es-MX" dirty="0" smtClean="0">
                <a:solidFill>
                  <a:srgbClr val="FF0000"/>
                </a:solidFill>
              </a:rPr>
              <a:t>.</a:t>
            </a:r>
          </a:p>
          <a:p>
            <a:pPr algn="ctr"/>
            <a:r>
              <a:rPr lang="es-MX" dirty="0">
                <a:solidFill>
                  <a:srgbClr val="FF0000"/>
                </a:solidFill>
              </a:rPr>
              <a:t>(iOS </a:t>
            </a:r>
            <a:r>
              <a:rPr lang="es-MX" dirty="0" smtClean="0">
                <a:solidFill>
                  <a:srgbClr val="FF0000"/>
                </a:solidFill>
              </a:rPr>
              <a:t> y Android</a:t>
            </a:r>
            <a:r>
              <a:rPr lang="es-MX" dirty="0">
                <a:solidFill>
                  <a:srgbClr val="FF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954908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3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9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3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04" grpId="0"/>
      <p:bldP spid="153605" grpId="0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57808"/>
            <a:ext cx="8229600" cy="1143000"/>
          </a:xfrm>
        </p:spPr>
        <p:txBody>
          <a:bodyPr/>
          <a:lstStyle/>
          <a:p>
            <a:pPr algn="l"/>
            <a:r>
              <a:rPr lang="es-MX" b="1" dirty="0" smtClean="0">
                <a:solidFill>
                  <a:srgbClr val="0000FF"/>
                </a:solidFill>
              </a:rPr>
              <a:t>Antes que nada…</a:t>
            </a:r>
            <a:endParaRPr lang="es-MX" b="1" dirty="0">
              <a:solidFill>
                <a:srgbClr val="0000FF"/>
              </a:solidFill>
            </a:endParaRP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21C68-D592-4FA4-89EC-DDF7D8875815}" type="slidenum">
              <a:rPr lang="es-MX" smtClean="0"/>
              <a:pPr/>
              <a:t>2</a:t>
            </a:fld>
            <a:endParaRPr lang="es-MX"/>
          </a:p>
        </p:txBody>
      </p:sp>
      <p:pic>
        <p:nvPicPr>
          <p:cNvPr id="4" name="Picture 8" descr="Escudo-F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-24"/>
            <a:ext cx="470926" cy="525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329270" y="-24"/>
            <a:ext cx="3814762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es-ES_tradnl" sz="1000" dirty="0">
                <a:solidFill>
                  <a:srgbClr val="99CCFF"/>
                </a:solidFill>
                <a:latin typeface="Arial" charset="0"/>
              </a:rPr>
              <a:t>Facultad de Química</a:t>
            </a:r>
            <a:br>
              <a:rPr lang="es-ES_tradnl" sz="1000" dirty="0">
                <a:solidFill>
                  <a:srgbClr val="99CCFF"/>
                </a:solidFill>
                <a:latin typeface="Arial" charset="0"/>
              </a:rPr>
            </a:br>
            <a:r>
              <a:rPr lang="es-ES_tradnl" sz="1000" dirty="0">
                <a:solidFill>
                  <a:srgbClr val="99CCFF"/>
                </a:solidFill>
                <a:latin typeface="Arial" charset="0"/>
              </a:rPr>
              <a:t> Departamento de Química Inorgánica y Nuclear</a:t>
            </a:r>
            <a:br>
              <a:rPr lang="es-ES_tradnl" sz="1000" dirty="0">
                <a:solidFill>
                  <a:srgbClr val="99CCFF"/>
                </a:solidFill>
                <a:latin typeface="Arial" charset="0"/>
              </a:rPr>
            </a:br>
            <a:r>
              <a:rPr lang="es-ES_tradnl" sz="1000" dirty="0">
                <a:solidFill>
                  <a:srgbClr val="99CCFF"/>
                </a:solidFill>
                <a:latin typeface="Arial" charset="0"/>
              </a:rPr>
              <a:t>Dr. Sigfrido Escalante Tovar</a:t>
            </a:r>
            <a:endParaRPr lang="es-MX" sz="1000" dirty="0">
              <a:solidFill>
                <a:srgbClr val="99CCFF"/>
              </a:solidFill>
              <a:latin typeface="Arial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2676321" y="2492896"/>
            <a:ext cx="405591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8000" b="1" dirty="0" smtClean="0">
                <a:solidFill>
                  <a:srgbClr val="0000FF"/>
                </a:solidFill>
                <a:latin typeface="Comic Sans MS" pitchFamily="66" charset="0"/>
              </a:rPr>
              <a:t>soy </a:t>
            </a:r>
          </a:p>
          <a:p>
            <a:pPr algn="ctr"/>
            <a:r>
              <a:rPr lang="es-MX" sz="8000" b="1" dirty="0" smtClean="0">
                <a:solidFill>
                  <a:srgbClr val="0000FF"/>
                </a:solidFill>
                <a:latin typeface="Comic Sans MS" pitchFamily="66" charset="0"/>
              </a:rPr>
              <a:t>Químico</a:t>
            </a:r>
            <a:endParaRPr lang="es-MX" sz="8000" b="1" dirty="0">
              <a:solidFill>
                <a:srgbClr val="0000FF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067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8" presetClass="entr" presetSubtype="0" ac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 descr="earth2_cassini 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5054" y="0"/>
            <a:ext cx="6013450" cy="6858000"/>
          </a:xfrm>
          <a:prstGeom prst="rect">
            <a:avLst/>
          </a:prstGeom>
          <a:noFill/>
        </p:spPr>
      </p:pic>
      <p:sp>
        <p:nvSpPr>
          <p:cNvPr id="155651" name="Text Box 3"/>
          <p:cNvSpPr txBox="1">
            <a:spLocks noChangeArrowheads="1"/>
          </p:cNvSpPr>
          <p:nvPr/>
        </p:nvSpPr>
        <p:spPr bwMode="auto">
          <a:xfrm>
            <a:off x="35496" y="3068960"/>
            <a:ext cx="7682872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AR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En ese puntito azul, estamos todos.</a:t>
            </a:r>
          </a:p>
          <a:p>
            <a:r>
              <a:rPr lang="es-AR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Todas nuestras guerras…</a:t>
            </a:r>
          </a:p>
          <a:p>
            <a:r>
              <a:rPr lang="es-AR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Todos nuestros problemas…</a:t>
            </a:r>
          </a:p>
          <a:p>
            <a:r>
              <a:rPr lang="es-AR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Toda nuestra grandeza y toda nuestra miseria…</a:t>
            </a:r>
          </a:p>
          <a:p>
            <a:r>
              <a:rPr lang="es-AR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Toda nuestra tecnología, nuestro arte, nuestros logros…</a:t>
            </a:r>
          </a:p>
          <a:p>
            <a:r>
              <a:rPr lang="es-AR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Todas las civilizaciones, toda la fauna y la flora…</a:t>
            </a:r>
          </a:p>
          <a:p>
            <a:r>
              <a:rPr lang="es-AR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Todas las razas, todas las religiones…</a:t>
            </a:r>
          </a:p>
          <a:p>
            <a:r>
              <a:rPr lang="es-AR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Todos los gobiernos, </a:t>
            </a:r>
            <a:r>
              <a:rPr lang="es-AR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los países </a:t>
            </a:r>
            <a:r>
              <a:rPr lang="es-AR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y </a:t>
            </a:r>
            <a:r>
              <a:rPr lang="es-AR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los estados</a:t>
            </a:r>
            <a:r>
              <a:rPr lang="es-AR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…</a:t>
            </a:r>
          </a:p>
          <a:p>
            <a:endParaRPr lang="es-AR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  <a:p>
            <a:r>
              <a:rPr lang="es-AR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Todo nuestro amor…y </a:t>
            </a:r>
            <a:r>
              <a:rPr lang="es-AR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también nuestro </a:t>
            </a:r>
            <a:r>
              <a:rPr lang="es-AR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odio…</a:t>
            </a:r>
          </a:p>
          <a:p>
            <a:endParaRPr lang="es-AR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  <a:p>
            <a:r>
              <a:rPr lang="es-AR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Más de siete </a:t>
            </a:r>
            <a:r>
              <a:rPr lang="es-AR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mil millones de </a:t>
            </a:r>
            <a:r>
              <a:rPr lang="es-AR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humanos </a:t>
            </a:r>
            <a:r>
              <a:rPr lang="es-AR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en convulsión constante…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067944" y="452438"/>
            <a:ext cx="3276600" cy="1757362"/>
            <a:chOff x="1584" y="285"/>
            <a:chExt cx="2064" cy="1107"/>
          </a:xfrm>
        </p:grpSpPr>
        <p:sp>
          <p:nvSpPr>
            <p:cNvPr id="155653" name="Text Box 5"/>
            <p:cNvSpPr txBox="1">
              <a:spLocks noChangeArrowheads="1"/>
            </p:cNvSpPr>
            <p:nvPr/>
          </p:nvSpPr>
          <p:spPr bwMode="auto">
            <a:xfrm>
              <a:off x="1584" y="285"/>
              <a:ext cx="1643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s-AR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Verdana" pitchFamily="34" charset="0"/>
                </a:rPr>
                <a:t>Aquí está tu </a:t>
              </a:r>
              <a:r>
                <a:rPr lang="es-AR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Verdana" pitchFamily="34" charset="0"/>
                </a:rPr>
                <a:t>planeta</a:t>
              </a:r>
            </a:p>
            <a:p>
              <a:r>
                <a:rPr lang="es-AR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Verdana" pitchFamily="34" charset="0"/>
                </a:rPr>
                <a:t>¿lo ves?</a:t>
              </a:r>
              <a:endParaRPr lang="es-AR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endParaRPr>
            </a:p>
          </p:txBody>
        </p:sp>
        <p:sp>
          <p:nvSpPr>
            <p:cNvPr id="155654" name="Line 6"/>
            <p:cNvSpPr>
              <a:spLocks noChangeShapeType="1"/>
            </p:cNvSpPr>
            <p:nvPr/>
          </p:nvSpPr>
          <p:spPr bwMode="auto">
            <a:xfrm>
              <a:off x="3120" y="528"/>
              <a:ext cx="528" cy="864"/>
            </a:xfrm>
            <a:prstGeom prst="line">
              <a:avLst/>
            </a:prstGeom>
            <a:noFill/>
            <a:ln w="38100">
              <a:solidFill>
                <a:srgbClr val="66FF33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</p:grpSp>
      <p:pic>
        <p:nvPicPr>
          <p:cNvPr id="7" name="Picture 8" descr="Escudo-F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2" y="-24"/>
            <a:ext cx="470926" cy="525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292725" y="-26988"/>
            <a:ext cx="3814763" cy="504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/>
            <a:r>
              <a:rPr lang="es-ES_tradnl" sz="1000" dirty="0">
                <a:solidFill>
                  <a:srgbClr val="99CCFF"/>
                </a:solidFill>
              </a:rPr>
              <a:t>Facultad de Química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 Departamento de Química Inorgánica y Nuclear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Dr. Sigfrido Escalante Tovar</a:t>
            </a:r>
            <a:endParaRPr lang="es-MX" sz="1000" dirty="0">
              <a:solidFill>
                <a:srgbClr val="99CCFF"/>
              </a:solidFill>
            </a:endParaRP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B7D62-5527-4753-92F5-094BB3B707A6}" type="slidenum">
              <a:rPr lang="es-MX" smtClean="0">
                <a:solidFill>
                  <a:srgbClr val="0000FF"/>
                </a:solidFill>
              </a:rPr>
              <a:pPr/>
              <a:t>20</a:t>
            </a:fld>
            <a:endParaRPr lang="es-MX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1408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5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5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5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5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5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5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5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5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556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3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556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651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6" name="Text Box 4"/>
          <p:cNvSpPr txBox="1">
            <a:spLocks noChangeArrowheads="1"/>
          </p:cNvSpPr>
          <p:nvPr/>
        </p:nvSpPr>
        <p:spPr bwMode="auto">
          <a:xfrm>
            <a:off x="5795963" y="5651500"/>
            <a:ext cx="863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s-ES"/>
          </a:p>
        </p:txBody>
      </p:sp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5292725" y="-26988"/>
            <a:ext cx="3814763" cy="504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/>
            <a:r>
              <a:rPr lang="es-ES_tradnl" sz="1000" dirty="0">
                <a:solidFill>
                  <a:srgbClr val="99CCFF"/>
                </a:solidFill>
              </a:rPr>
              <a:t>Facultad de Química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 Departamento de Química Inorgánica y Nuclear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Dr. Sigfrido Escalante Tovar</a:t>
            </a:r>
            <a:endParaRPr lang="es-MX" sz="1000" dirty="0">
              <a:solidFill>
                <a:srgbClr val="99CCFF"/>
              </a:solidFill>
            </a:endParaRPr>
          </a:p>
        </p:txBody>
      </p:sp>
      <p:pic>
        <p:nvPicPr>
          <p:cNvPr id="9" name="Picture 8" descr="Escudo-F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-24"/>
            <a:ext cx="470926" cy="525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1" name="10 Grupo"/>
          <p:cNvGrpSpPr/>
          <p:nvPr/>
        </p:nvGrpSpPr>
        <p:grpSpPr>
          <a:xfrm>
            <a:off x="184026" y="1655464"/>
            <a:ext cx="8780462" cy="4941888"/>
            <a:chOff x="363538" y="981075"/>
            <a:chExt cx="8780462" cy="4941888"/>
          </a:xfrm>
        </p:grpSpPr>
        <p:pic>
          <p:nvPicPr>
            <p:cNvPr id="131074" name="Picture 2" descr="[]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63538" y="981075"/>
              <a:ext cx="8780462" cy="4941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1075" name="Text Box 3"/>
            <p:cNvSpPr txBox="1">
              <a:spLocks noChangeArrowheads="1"/>
            </p:cNvSpPr>
            <p:nvPr/>
          </p:nvSpPr>
          <p:spPr bwMode="auto">
            <a:xfrm>
              <a:off x="1547664" y="1124744"/>
              <a:ext cx="1152128" cy="36933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CL" b="1" dirty="0" smtClean="0"/>
                <a:t>La Tierra</a:t>
              </a:r>
              <a:endParaRPr lang="es-ES" b="1" dirty="0"/>
            </a:p>
          </p:txBody>
        </p:sp>
        <p:sp>
          <p:nvSpPr>
            <p:cNvPr id="131077" name="Text Box 5"/>
            <p:cNvSpPr txBox="1">
              <a:spLocks noChangeArrowheads="1"/>
            </p:cNvSpPr>
            <p:nvPr/>
          </p:nvSpPr>
          <p:spPr bwMode="auto">
            <a:xfrm>
              <a:off x="6227763" y="5516563"/>
              <a:ext cx="1008062" cy="36671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CL" b="1" dirty="0" smtClean="0"/>
                <a:t>Plutón</a:t>
              </a:r>
              <a:endParaRPr lang="es-ES" b="1" dirty="0"/>
            </a:p>
          </p:txBody>
        </p:sp>
        <p:sp>
          <p:nvSpPr>
            <p:cNvPr id="131078" name="Text Box 6"/>
            <p:cNvSpPr txBox="1">
              <a:spLocks noChangeArrowheads="1"/>
            </p:cNvSpPr>
            <p:nvPr/>
          </p:nvSpPr>
          <p:spPr bwMode="auto">
            <a:xfrm>
              <a:off x="1763688" y="5517232"/>
              <a:ext cx="864642" cy="36933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CL" b="1" dirty="0"/>
                <a:t>Marte</a:t>
              </a:r>
              <a:endParaRPr lang="es-ES" b="1" dirty="0"/>
            </a:p>
          </p:txBody>
        </p:sp>
        <p:sp>
          <p:nvSpPr>
            <p:cNvPr id="131079" name="Text Box 7"/>
            <p:cNvSpPr txBox="1">
              <a:spLocks noChangeArrowheads="1"/>
            </p:cNvSpPr>
            <p:nvPr/>
          </p:nvSpPr>
          <p:spPr bwMode="auto">
            <a:xfrm>
              <a:off x="3851920" y="5517232"/>
              <a:ext cx="1152525" cy="36671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CL" b="1" dirty="0"/>
                <a:t>Mercurio</a:t>
              </a:r>
              <a:endParaRPr lang="es-ES" b="1" dirty="0"/>
            </a:p>
          </p:txBody>
        </p:sp>
        <p:sp>
          <p:nvSpPr>
            <p:cNvPr id="10" name="Text Box 5"/>
            <p:cNvSpPr txBox="1">
              <a:spLocks noChangeArrowheads="1"/>
            </p:cNvSpPr>
            <p:nvPr/>
          </p:nvSpPr>
          <p:spPr bwMode="auto">
            <a:xfrm>
              <a:off x="6084168" y="1340768"/>
              <a:ext cx="1008062" cy="36671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CL" b="1" dirty="0" smtClean="0"/>
                <a:t>Venus</a:t>
              </a:r>
              <a:endParaRPr lang="es-ES" b="1" dirty="0"/>
            </a:p>
          </p:txBody>
        </p:sp>
      </p:grpSp>
      <p:sp>
        <p:nvSpPr>
          <p:cNvPr id="12" name="11 CuadroTexto"/>
          <p:cNvSpPr txBox="1"/>
          <p:nvPr/>
        </p:nvSpPr>
        <p:spPr>
          <a:xfrm>
            <a:off x="1039374" y="44624"/>
            <a:ext cx="403668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000" b="1" dirty="0" smtClean="0">
                <a:solidFill>
                  <a:srgbClr val="0000FF"/>
                </a:solidFill>
              </a:rPr>
              <a:t>Las escalas en </a:t>
            </a:r>
          </a:p>
          <a:p>
            <a:r>
              <a:rPr lang="es-MX" sz="4000" b="1" dirty="0" smtClean="0">
                <a:solidFill>
                  <a:srgbClr val="0000FF"/>
                </a:solidFill>
              </a:rPr>
              <a:t>el sistema solar</a:t>
            </a:r>
            <a:endParaRPr lang="es-ES" sz="4000" b="1" dirty="0">
              <a:solidFill>
                <a:srgbClr val="0000FF"/>
              </a:solidFill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91B0F-9641-4606-976D-CEF4132B9292}" type="slidenum">
              <a:rPr lang="es-MX" smtClean="0">
                <a:solidFill>
                  <a:srgbClr val="0000FF"/>
                </a:solidFill>
              </a:rPr>
              <a:pPr/>
              <a:t>21</a:t>
            </a:fld>
            <a:endParaRPr lang="es-MX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549907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 descr="[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671339"/>
            <a:ext cx="8780462" cy="492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3"/>
          <p:cNvSpPr>
            <a:spLocks noChangeArrowheads="1"/>
          </p:cNvSpPr>
          <p:nvPr/>
        </p:nvSpPr>
        <p:spPr bwMode="auto">
          <a:xfrm>
            <a:off x="5292080" y="-26988"/>
            <a:ext cx="3814763" cy="504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/>
            <a:r>
              <a:rPr lang="es-ES_tradnl" sz="1000" dirty="0">
                <a:solidFill>
                  <a:srgbClr val="99CCFF"/>
                </a:solidFill>
              </a:rPr>
              <a:t>Facultad de Química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 Departamento de Química Inorgánica y Nuclear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Dr. Sigfrido Escalante Tovar</a:t>
            </a:r>
            <a:endParaRPr lang="es-MX" sz="1000" dirty="0">
              <a:solidFill>
                <a:srgbClr val="99CCFF"/>
              </a:solidFill>
            </a:endParaRPr>
          </a:p>
        </p:txBody>
      </p:sp>
      <p:pic>
        <p:nvPicPr>
          <p:cNvPr id="6" name="Picture 8" descr="Escudo-F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2" y="-24"/>
            <a:ext cx="470926" cy="525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8 CuadroTexto"/>
          <p:cNvSpPr txBox="1"/>
          <p:nvPr/>
        </p:nvSpPr>
        <p:spPr>
          <a:xfrm>
            <a:off x="1039374" y="44624"/>
            <a:ext cx="403668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000" b="1" dirty="0" smtClean="0">
                <a:solidFill>
                  <a:srgbClr val="0000FF"/>
                </a:solidFill>
              </a:rPr>
              <a:t>Las escalas en </a:t>
            </a:r>
          </a:p>
          <a:p>
            <a:r>
              <a:rPr lang="es-MX" sz="4000" b="1" dirty="0" smtClean="0">
                <a:solidFill>
                  <a:srgbClr val="0000FF"/>
                </a:solidFill>
              </a:rPr>
              <a:t>el sistema solar</a:t>
            </a:r>
            <a:endParaRPr lang="es-ES" sz="4000" b="1" dirty="0">
              <a:solidFill>
                <a:srgbClr val="0000FF"/>
              </a:solidFill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6660232" y="6230640"/>
            <a:ext cx="1008062" cy="366712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CL" b="1" dirty="0" smtClean="0"/>
              <a:t>Plutón</a:t>
            </a:r>
            <a:endParaRPr lang="es-ES" b="1" dirty="0"/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6372200" y="5798592"/>
            <a:ext cx="1152128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CL" b="1" dirty="0" smtClean="0"/>
              <a:t>Neptuno</a:t>
            </a:r>
            <a:endParaRPr lang="es-ES" b="1" dirty="0"/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5724128" y="2132856"/>
            <a:ext cx="1224136" cy="366712"/>
          </a:xfrm>
          <a:prstGeom prst="rect">
            <a:avLst/>
          </a:prstGeom>
          <a:solidFill>
            <a:schemeClr val="tx2">
              <a:lumMod val="85000"/>
              <a:lumOff val="1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CL" b="1" dirty="0" smtClean="0">
                <a:solidFill>
                  <a:schemeClr val="bg1"/>
                </a:solidFill>
              </a:rPr>
              <a:t>Saturno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251520" y="1700808"/>
            <a:ext cx="1224136" cy="366712"/>
          </a:xfrm>
          <a:prstGeom prst="rect">
            <a:avLst/>
          </a:prstGeom>
          <a:solidFill>
            <a:schemeClr val="tx2">
              <a:lumMod val="85000"/>
              <a:lumOff val="1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CL" b="1" dirty="0" smtClean="0">
                <a:solidFill>
                  <a:schemeClr val="bg1"/>
                </a:solidFill>
              </a:rPr>
              <a:t>Júpiter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1691680" y="6093296"/>
            <a:ext cx="1224136" cy="366712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CL" b="1" dirty="0" smtClean="0"/>
              <a:t>La Tierra</a:t>
            </a:r>
            <a:endParaRPr lang="es-ES" b="1" dirty="0"/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2123728" y="5589240"/>
            <a:ext cx="1008112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CL" b="1" dirty="0" smtClean="0"/>
              <a:t>Urano</a:t>
            </a:r>
            <a:endParaRPr lang="es-ES" b="1" dirty="0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91B0F-9641-4606-976D-CEF4132B9292}" type="slidenum">
              <a:rPr lang="es-MX" smtClean="0">
                <a:solidFill>
                  <a:srgbClr val="0000FF"/>
                </a:solidFill>
              </a:rPr>
              <a:pPr/>
              <a:t>22</a:t>
            </a:fld>
            <a:endParaRPr lang="es-MX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558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>
            <a:spLocks noChangeArrowheads="1"/>
          </p:cNvSpPr>
          <p:nvPr/>
        </p:nvSpPr>
        <p:spPr bwMode="auto">
          <a:xfrm>
            <a:off x="5292725" y="-26988"/>
            <a:ext cx="3814763" cy="504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/>
            <a:r>
              <a:rPr lang="es-ES_tradnl" sz="1000" dirty="0">
                <a:solidFill>
                  <a:srgbClr val="99CCFF"/>
                </a:solidFill>
              </a:rPr>
              <a:t>Facultad de Química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 Departamento de Química Inorgánica y Nuclear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Dr. Sigfrido Escalante Tovar</a:t>
            </a:r>
            <a:endParaRPr lang="es-MX" sz="1000" dirty="0">
              <a:solidFill>
                <a:srgbClr val="99CCFF"/>
              </a:solidFill>
            </a:endParaRPr>
          </a:p>
        </p:txBody>
      </p:sp>
      <p:pic>
        <p:nvPicPr>
          <p:cNvPr id="7" name="Picture 8" descr="Escudo-F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-24"/>
            <a:ext cx="470926" cy="525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0" name="9 Grupo"/>
          <p:cNvGrpSpPr/>
          <p:nvPr/>
        </p:nvGrpSpPr>
        <p:grpSpPr>
          <a:xfrm>
            <a:off x="179388" y="1672927"/>
            <a:ext cx="8780462" cy="4924425"/>
            <a:chOff x="179388" y="980728"/>
            <a:chExt cx="8780462" cy="4924425"/>
          </a:xfrm>
        </p:grpSpPr>
        <p:grpSp>
          <p:nvGrpSpPr>
            <p:cNvPr id="8" name="7 Grupo"/>
            <p:cNvGrpSpPr/>
            <p:nvPr/>
          </p:nvGrpSpPr>
          <p:grpSpPr>
            <a:xfrm>
              <a:off x="179388" y="980728"/>
              <a:ext cx="8780462" cy="4924425"/>
              <a:chOff x="179388" y="980728"/>
              <a:chExt cx="8780462" cy="4924425"/>
            </a:xfrm>
          </p:grpSpPr>
          <p:pic>
            <p:nvPicPr>
              <p:cNvPr id="133122" name="Picture 2" descr="[]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79388" y="980728"/>
                <a:ext cx="8780462" cy="49244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3123" name="Text Box 3"/>
              <p:cNvSpPr txBox="1">
                <a:spLocks noChangeArrowheads="1"/>
              </p:cNvSpPr>
              <p:nvPr/>
            </p:nvSpPr>
            <p:spPr bwMode="auto">
              <a:xfrm>
                <a:off x="1187450" y="1766144"/>
                <a:ext cx="1008063" cy="366712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s-CL" b="1" dirty="0" smtClean="0"/>
                  <a:t>El Sol</a:t>
                </a:r>
                <a:endParaRPr lang="es-ES" b="1" dirty="0"/>
              </a:p>
            </p:txBody>
          </p:sp>
          <p:sp>
            <p:nvSpPr>
              <p:cNvPr id="133124" name="Text Box 4"/>
              <p:cNvSpPr txBox="1">
                <a:spLocks noChangeArrowheads="1"/>
              </p:cNvSpPr>
              <p:nvPr/>
            </p:nvSpPr>
            <p:spPr bwMode="auto">
              <a:xfrm>
                <a:off x="6877050" y="4705980"/>
                <a:ext cx="791294" cy="584775"/>
              </a:xfrm>
              <a:prstGeom prst="rect">
                <a:avLst/>
              </a:prstGeom>
              <a:solidFill>
                <a:srgbClr val="96969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s-CL" sz="1600" b="1" dirty="0" smtClean="0"/>
                  <a:t>La Tierra</a:t>
                </a:r>
                <a:endParaRPr lang="es-ES" sz="1600" b="1" dirty="0"/>
              </a:p>
            </p:txBody>
          </p:sp>
          <p:sp>
            <p:nvSpPr>
              <p:cNvPr id="133125" name="Text Box 5"/>
              <p:cNvSpPr txBox="1">
                <a:spLocks noChangeArrowheads="1"/>
              </p:cNvSpPr>
              <p:nvPr/>
            </p:nvSpPr>
            <p:spPr bwMode="auto">
              <a:xfrm>
                <a:off x="6372225" y="5517232"/>
                <a:ext cx="863600" cy="33855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s-CL" sz="1600" b="1" dirty="0" smtClean="0"/>
                  <a:t>Plutón</a:t>
                </a:r>
                <a:endParaRPr lang="es-ES" sz="1600" b="1" dirty="0"/>
              </a:p>
            </p:txBody>
          </p:sp>
        </p:grpSp>
        <p:sp>
          <p:nvSpPr>
            <p:cNvPr id="9" name="Text Box 5"/>
            <p:cNvSpPr txBox="1">
              <a:spLocks noChangeArrowheads="1"/>
            </p:cNvSpPr>
            <p:nvPr/>
          </p:nvSpPr>
          <p:spPr bwMode="auto">
            <a:xfrm>
              <a:off x="2124596" y="5517232"/>
              <a:ext cx="935236" cy="33855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CL" sz="1600" b="1" dirty="0" smtClean="0"/>
                <a:t>Júpiter </a:t>
              </a:r>
              <a:endParaRPr lang="es-ES" sz="1600" b="1" dirty="0"/>
            </a:p>
          </p:txBody>
        </p:sp>
      </p:grpSp>
      <p:sp>
        <p:nvSpPr>
          <p:cNvPr id="12" name="11 CuadroTexto"/>
          <p:cNvSpPr txBox="1"/>
          <p:nvPr/>
        </p:nvSpPr>
        <p:spPr>
          <a:xfrm>
            <a:off x="1039374" y="44624"/>
            <a:ext cx="403668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000" b="1" dirty="0" smtClean="0">
                <a:solidFill>
                  <a:srgbClr val="0000FF"/>
                </a:solidFill>
              </a:rPr>
              <a:t>Las escalas en </a:t>
            </a:r>
          </a:p>
          <a:p>
            <a:r>
              <a:rPr lang="es-MX" sz="4000" b="1" dirty="0" smtClean="0">
                <a:solidFill>
                  <a:srgbClr val="0000FF"/>
                </a:solidFill>
              </a:rPr>
              <a:t>el sistema solar</a:t>
            </a:r>
            <a:endParaRPr lang="es-ES" sz="4000" b="1" dirty="0">
              <a:solidFill>
                <a:srgbClr val="0000FF"/>
              </a:solidFill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91B0F-9641-4606-976D-CEF4132B9292}" type="slidenum">
              <a:rPr lang="es-MX" smtClean="0">
                <a:solidFill>
                  <a:srgbClr val="0000FF"/>
                </a:solidFill>
              </a:rPr>
              <a:pPr/>
              <a:t>23</a:t>
            </a:fld>
            <a:endParaRPr lang="es-MX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0959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8 Grupo"/>
          <p:cNvGrpSpPr/>
          <p:nvPr/>
        </p:nvGrpSpPr>
        <p:grpSpPr>
          <a:xfrm>
            <a:off x="179512" y="599330"/>
            <a:ext cx="8784976" cy="6142038"/>
            <a:chOff x="174874" y="527322"/>
            <a:chExt cx="8784976" cy="6142038"/>
          </a:xfrm>
        </p:grpSpPr>
        <p:pic>
          <p:nvPicPr>
            <p:cNvPr id="135170" name="Picture 2" descr="[]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388" y="527322"/>
              <a:ext cx="8780462" cy="6142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5171" name="Text Box 3"/>
            <p:cNvSpPr txBox="1">
              <a:spLocks noChangeArrowheads="1"/>
            </p:cNvSpPr>
            <p:nvPr/>
          </p:nvSpPr>
          <p:spPr bwMode="auto">
            <a:xfrm>
              <a:off x="894955" y="4941168"/>
              <a:ext cx="648071" cy="27699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CL" sz="1200" b="1" dirty="0" smtClean="0">
                  <a:solidFill>
                    <a:schemeClr val="bg1"/>
                  </a:solidFill>
                </a:rPr>
                <a:t>El Sol</a:t>
              </a:r>
              <a:endParaRPr lang="es-E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35172" name="Text Box 4"/>
            <p:cNvSpPr txBox="1">
              <a:spLocks noChangeArrowheads="1"/>
            </p:cNvSpPr>
            <p:nvPr/>
          </p:nvSpPr>
          <p:spPr bwMode="auto">
            <a:xfrm>
              <a:off x="1543026" y="5003884"/>
              <a:ext cx="716534" cy="36933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CL" b="1" dirty="0">
                  <a:solidFill>
                    <a:schemeClr val="bg1"/>
                  </a:solidFill>
                </a:rPr>
                <a:t>Sirio</a:t>
              </a:r>
              <a:endParaRPr lang="es-ES" b="1" dirty="0">
                <a:solidFill>
                  <a:schemeClr val="bg1"/>
                </a:solidFill>
              </a:endParaRPr>
            </a:p>
          </p:txBody>
        </p:sp>
        <p:sp>
          <p:nvSpPr>
            <p:cNvPr id="135173" name="Text Box 5"/>
            <p:cNvSpPr txBox="1">
              <a:spLocks noChangeArrowheads="1"/>
            </p:cNvSpPr>
            <p:nvPr/>
          </p:nvSpPr>
          <p:spPr bwMode="auto">
            <a:xfrm>
              <a:off x="5650830" y="5877272"/>
              <a:ext cx="1441450" cy="400110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CL" sz="2000" b="1" dirty="0">
                  <a:solidFill>
                    <a:schemeClr val="bg1"/>
                  </a:solidFill>
                </a:rPr>
                <a:t>Arturo</a:t>
              </a:r>
              <a:endParaRPr lang="es-E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35174" name="Text Box 6"/>
            <p:cNvSpPr txBox="1">
              <a:spLocks noChangeArrowheads="1"/>
            </p:cNvSpPr>
            <p:nvPr/>
          </p:nvSpPr>
          <p:spPr bwMode="auto">
            <a:xfrm>
              <a:off x="174874" y="5413399"/>
              <a:ext cx="2736850" cy="73866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CL" sz="1200" b="1" dirty="0" smtClean="0"/>
                <a:t>Júpiter aquí tiene </a:t>
              </a:r>
              <a:r>
                <a:rPr lang="es-CL" sz="1200" b="1" dirty="0"/>
                <a:t>1 </a:t>
              </a:r>
              <a:r>
                <a:rPr lang="es-CL" sz="1200" b="1" dirty="0" smtClean="0"/>
                <a:t>pixel.</a:t>
              </a:r>
              <a:endParaRPr lang="es-CL" sz="1200" b="1" dirty="0"/>
            </a:p>
            <a:p>
              <a:pPr algn="ctr">
                <a:spcBef>
                  <a:spcPct val="50000"/>
                </a:spcBef>
              </a:pPr>
              <a:r>
                <a:rPr lang="es-CL" sz="1200" b="1" dirty="0" smtClean="0"/>
                <a:t>La </a:t>
              </a:r>
              <a:r>
                <a:rPr lang="es-CL" sz="1200" b="1" dirty="0"/>
                <a:t>Tierra </a:t>
              </a:r>
              <a:r>
                <a:rPr lang="es-CL" sz="1200" b="1" dirty="0" smtClean="0"/>
                <a:t>ni siquiera </a:t>
              </a:r>
              <a:r>
                <a:rPr lang="es-CL" sz="1200" b="1" dirty="0"/>
                <a:t>es visible en esta escala</a:t>
              </a:r>
              <a:endParaRPr lang="es-ES" sz="1200" b="1" dirty="0"/>
            </a:p>
          </p:txBody>
        </p:sp>
      </p:grpSp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5292725" y="-26988"/>
            <a:ext cx="3814763" cy="504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/>
            <a:r>
              <a:rPr lang="es-ES_tradnl" sz="1000" dirty="0">
                <a:solidFill>
                  <a:srgbClr val="99CCFF"/>
                </a:solidFill>
              </a:rPr>
              <a:t>Facultad de Química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 Departamento de Química Inorgánica y Nuclear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Dr. Sigfrido Escalante Tovar</a:t>
            </a:r>
            <a:endParaRPr lang="es-MX" sz="1000" dirty="0">
              <a:solidFill>
                <a:srgbClr val="99CCFF"/>
              </a:solidFill>
            </a:endParaRPr>
          </a:p>
        </p:txBody>
      </p:sp>
      <p:pic>
        <p:nvPicPr>
          <p:cNvPr id="8" name="Picture 8" descr="Escudo-F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2" y="-24"/>
            <a:ext cx="470926" cy="525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9 CuadroTexto"/>
          <p:cNvSpPr txBox="1"/>
          <p:nvPr/>
        </p:nvSpPr>
        <p:spPr>
          <a:xfrm>
            <a:off x="568041" y="35913"/>
            <a:ext cx="53976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00FF"/>
                </a:solidFill>
              </a:rPr>
              <a:t>Las escalas en el Universo</a:t>
            </a:r>
            <a:endParaRPr lang="es-ES" sz="3200" b="1" dirty="0">
              <a:solidFill>
                <a:srgbClr val="0000FF"/>
              </a:solidFill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91B0F-9641-4606-976D-CEF4132B9292}" type="slidenum">
              <a:rPr lang="es-MX" smtClean="0">
                <a:solidFill>
                  <a:srgbClr val="0000FF"/>
                </a:solidFill>
              </a:rPr>
              <a:pPr/>
              <a:t>24</a:t>
            </a:fld>
            <a:endParaRPr lang="es-MX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86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7 Grupo"/>
          <p:cNvGrpSpPr/>
          <p:nvPr/>
        </p:nvGrpSpPr>
        <p:grpSpPr>
          <a:xfrm>
            <a:off x="184026" y="569392"/>
            <a:ext cx="8780462" cy="6171976"/>
            <a:chOff x="184026" y="620688"/>
            <a:chExt cx="8780462" cy="6171976"/>
          </a:xfrm>
        </p:grpSpPr>
        <p:pic>
          <p:nvPicPr>
            <p:cNvPr id="136194" name="Picture 2" descr="[]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4026" y="620688"/>
              <a:ext cx="8780462" cy="6142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6195" name="Rectangle 3"/>
            <p:cNvSpPr>
              <a:spLocks noChangeArrowheads="1"/>
            </p:cNvSpPr>
            <p:nvPr/>
          </p:nvSpPr>
          <p:spPr bwMode="auto">
            <a:xfrm>
              <a:off x="309438" y="6425952"/>
              <a:ext cx="86550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hr-HR" dirty="0">
                  <a:ea typeface="Times New Roman" pitchFamily="18" charset="0"/>
                  <a:cs typeface="Arial" charset="0"/>
                </a:rPr>
                <a:t>Antares </a:t>
              </a:r>
              <a:r>
                <a:rPr lang="es-CL" dirty="0">
                  <a:ea typeface="Times New Roman" pitchFamily="18" charset="0"/>
                  <a:cs typeface="Arial" charset="0"/>
                </a:rPr>
                <a:t>es la 15ava estrella </a:t>
              </a:r>
              <a:r>
                <a:rPr lang="es-CL" dirty="0" smtClean="0">
                  <a:ea typeface="Times New Roman" pitchFamily="18" charset="0"/>
                  <a:cs typeface="Arial" charset="0"/>
                </a:rPr>
                <a:t>más </a:t>
              </a:r>
              <a:r>
                <a:rPr lang="es-CL" dirty="0">
                  <a:ea typeface="Times New Roman" pitchFamily="18" charset="0"/>
                  <a:cs typeface="Arial" charset="0"/>
                </a:rPr>
                <a:t>brillante en el cielo. Está a más de 1000 años luz</a:t>
              </a:r>
              <a:r>
                <a:rPr lang="hr-HR" dirty="0">
                  <a:ea typeface="Times New Roman" pitchFamily="18" charset="0"/>
                  <a:cs typeface="Arial" charset="0"/>
                </a:rPr>
                <a:t>. </a:t>
              </a:r>
            </a:p>
          </p:txBody>
        </p:sp>
        <p:sp>
          <p:nvSpPr>
            <p:cNvPr id="136196" name="Text Box 4"/>
            <p:cNvSpPr txBox="1">
              <a:spLocks noChangeArrowheads="1"/>
            </p:cNvSpPr>
            <p:nvPr/>
          </p:nvSpPr>
          <p:spPr bwMode="auto">
            <a:xfrm>
              <a:off x="1547813" y="5677421"/>
              <a:ext cx="1079500" cy="24447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CL" sz="1000" b="1" dirty="0" smtClean="0">
                  <a:solidFill>
                    <a:schemeClr val="bg1"/>
                  </a:solidFill>
                </a:rPr>
                <a:t>El Sol </a:t>
              </a:r>
              <a:r>
                <a:rPr lang="es-CL" sz="1000" b="1" dirty="0">
                  <a:solidFill>
                    <a:schemeClr val="bg1"/>
                  </a:solidFill>
                </a:rPr>
                <a:t>– 1 pixel</a:t>
              </a:r>
              <a:endParaRPr lang="es-E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136197" name="Text Box 5"/>
            <p:cNvSpPr txBox="1">
              <a:spLocks noChangeArrowheads="1"/>
            </p:cNvSpPr>
            <p:nvPr/>
          </p:nvSpPr>
          <p:spPr bwMode="auto">
            <a:xfrm>
              <a:off x="540420" y="5928568"/>
              <a:ext cx="1511300" cy="55399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CL" sz="1000" b="1" dirty="0" smtClean="0"/>
                <a:t>Ahora, Júpiter </a:t>
              </a:r>
              <a:r>
                <a:rPr lang="es-CL" sz="1000" b="1" dirty="0"/>
                <a:t>es invisible en esta escala</a:t>
              </a:r>
              <a:endParaRPr lang="es-ES" sz="1000" b="1" dirty="0"/>
            </a:p>
          </p:txBody>
        </p:sp>
      </p:grpSp>
      <p:sp>
        <p:nvSpPr>
          <p:cNvPr id="6" name="Rectangle 13"/>
          <p:cNvSpPr>
            <a:spLocks noChangeArrowheads="1"/>
          </p:cNvSpPr>
          <p:nvPr/>
        </p:nvSpPr>
        <p:spPr bwMode="auto">
          <a:xfrm>
            <a:off x="5292725" y="-26988"/>
            <a:ext cx="3814763" cy="504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/>
            <a:r>
              <a:rPr lang="es-ES_tradnl" sz="1000" dirty="0">
                <a:solidFill>
                  <a:srgbClr val="99CCFF"/>
                </a:solidFill>
              </a:rPr>
              <a:t>Facultad de Química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 Departamento de Química Inorgánica y Nuclear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Dr. Sigfrido Escalante Tovar</a:t>
            </a:r>
            <a:endParaRPr lang="es-MX" sz="1000" dirty="0">
              <a:solidFill>
                <a:srgbClr val="99CCFF"/>
              </a:solidFill>
            </a:endParaRPr>
          </a:p>
        </p:txBody>
      </p:sp>
      <p:pic>
        <p:nvPicPr>
          <p:cNvPr id="7" name="Picture 8" descr="Escudo-F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2" y="-24"/>
            <a:ext cx="470926" cy="525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8 CuadroTexto"/>
          <p:cNvSpPr txBox="1"/>
          <p:nvPr/>
        </p:nvSpPr>
        <p:spPr>
          <a:xfrm>
            <a:off x="568041" y="35913"/>
            <a:ext cx="53976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00FF"/>
                </a:solidFill>
              </a:rPr>
              <a:t>Las escalas en el Universo</a:t>
            </a:r>
            <a:endParaRPr lang="es-ES" sz="3200" b="1" dirty="0">
              <a:solidFill>
                <a:srgbClr val="0000FF"/>
              </a:solidFill>
            </a:endParaRPr>
          </a:p>
        </p:txBody>
      </p:sp>
      <p:sp>
        <p:nvSpPr>
          <p:cNvPr id="10" name="Text Box 5"/>
          <p:cNvSpPr txBox="1">
            <a:spLocks noChangeAspect="1" noChangeArrowheads="1"/>
          </p:cNvSpPr>
          <p:nvPr/>
        </p:nvSpPr>
        <p:spPr bwMode="auto">
          <a:xfrm>
            <a:off x="2904093" y="6093296"/>
            <a:ext cx="803811" cy="27699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CL" sz="1200" dirty="0">
                <a:solidFill>
                  <a:schemeClr val="bg1"/>
                </a:solidFill>
              </a:rPr>
              <a:t>Arturo</a:t>
            </a:r>
            <a:endParaRPr lang="es-ES" sz="1200" dirty="0">
              <a:solidFill>
                <a:schemeClr val="bg1"/>
              </a:solidFill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91B0F-9641-4606-976D-CEF4132B9292}" type="slidenum">
              <a:rPr lang="es-MX" smtClean="0">
                <a:solidFill>
                  <a:srgbClr val="0000FF"/>
                </a:solidFill>
              </a:rPr>
              <a:pPr/>
              <a:t>25</a:t>
            </a:fld>
            <a:endParaRPr lang="es-MX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9509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5" name="Rectangle 15"/>
          <p:cNvSpPr>
            <a:spLocks noGrp="1" noChangeArrowheads="1"/>
          </p:cNvSpPr>
          <p:nvPr>
            <p:ph type="title"/>
          </p:nvPr>
        </p:nvSpPr>
        <p:spPr>
          <a:xfrm>
            <a:off x="529208" y="48614"/>
            <a:ext cx="5842992" cy="428058"/>
          </a:xfrm>
        </p:spPr>
        <p:txBody>
          <a:bodyPr/>
          <a:lstStyle/>
          <a:p>
            <a:r>
              <a:rPr lang="es-MX" sz="2800" b="1" dirty="0" smtClean="0">
                <a:solidFill>
                  <a:srgbClr val="0000FF"/>
                </a:solidFill>
              </a:rPr>
              <a:t>Escalas</a:t>
            </a:r>
            <a:endParaRPr lang="es-ES" sz="2800" b="1" dirty="0">
              <a:solidFill>
                <a:srgbClr val="0000FF"/>
              </a:solidFill>
            </a:endParaRPr>
          </a:p>
        </p:txBody>
      </p:sp>
      <p:sp>
        <p:nvSpPr>
          <p:cNvPr id="20496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428596" y="476672"/>
            <a:ext cx="8229600" cy="6237312"/>
          </a:xfrm>
        </p:spPr>
        <p:txBody>
          <a:bodyPr/>
          <a:lstStyle/>
          <a:p>
            <a:pPr>
              <a:lnSpc>
                <a:spcPct val="80000"/>
              </a:lnSpc>
              <a:buNone/>
            </a:pPr>
            <a:r>
              <a:rPr lang="es-MX" sz="2000" dirty="0" smtClean="0"/>
              <a:t>    </a:t>
            </a:r>
            <a:r>
              <a:rPr lang="es-MX" sz="2000" b="1" dirty="0" smtClean="0">
                <a:solidFill>
                  <a:srgbClr val="0000FF"/>
                </a:solidFill>
              </a:rPr>
              <a:t>prefijo	        símbolo		             factor</a:t>
            </a:r>
          </a:p>
          <a:p>
            <a:pPr>
              <a:lnSpc>
                <a:spcPct val="80000"/>
              </a:lnSpc>
            </a:pPr>
            <a:r>
              <a:rPr lang="es-MX" sz="2000" b="1" dirty="0" err="1" smtClean="0"/>
              <a:t>Yotta</a:t>
            </a:r>
            <a:r>
              <a:rPr lang="es-MX" sz="2000" dirty="0" smtClean="0"/>
              <a:t>		</a:t>
            </a:r>
            <a:r>
              <a:rPr lang="es-MX" sz="2000" b="1" dirty="0" smtClean="0"/>
              <a:t>Y</a:t>
            </a:r>
            <a:r>
              <a:rPr lang="es-MX" sz="2000" dirty="0" smtClean="0"/>
              <a:t>			 10</a:t>
            </a:r>
            <a:r>
              <a:rPr lang="es-MX" sz="2000" baseline="30000" dirty="0" smtClean="0"/>
              <a:t>24</a:t>
            </a:r>
            <a:endParaRPr lang="es-MX" sz="2000" dirty="0" smtClean="0"/>
          </a:p>
          <a:p>
            <a:pPr>
              <a:lnSpc>
                <a:spcPct val="80000"/>
              </a:lnSpc>
            </a:pPr>
            <a:r>
              <a:rPr lang="es-MX" sz="2000" b="1" dirty="0" err="1" smtClean="0"/>
              <a:t>Exa</a:t>
            </a:r>
            <a:r>
              <a:rPr lang="es-MX" sz="2000" dirty="0" smtClean="0"/>
              <a:t>		     	</a:t>
            </a:r>
            <a:r>
              <a:rPr lang="es-MX" sz="2000" b="1" dirty="0" smtClean="0"/>
              <a:t>E</a:t>
            </a:r>
            <a:r>
              <a:rPr lang="es-MX" sz="2000" dirty="0" smtClean="0"/>
              <a:t>			 10</a:t>
            </a:r>
            <a:r>
              <a:rPr lang="es-MX" sz="2000" baseline="30000" dirty="0" smtClean="0"/>
              <a:t>18</a:t>
            </a:r>
          </a:p>
          <a:p>
            <a:pPr>
              <a:lnSpc>
                <a:spcPct val="80000"/>
              </a:lnSpc>
            </a:pPr>
            <a:r>
              <a:rPr lang="es-MX" sz="2000" b="1" dirty="0" smtClean="0"/>
              <a:t>Peta		     	P			</a:t>
            </a:r>
            <a:r>
              <a:rPr lang="es-MX" sz="2000" dirty="0" smtClean="0"/>
              <a:t> 10</a:t>
            </a:r>
            <a:r>
              <a:rPr lang="es-MX" sz="2000" baseline="30000" dirty="0" smtClean="0"/>
              <a:t>15</a:t>
            </a:r>
            <a:endParaRPr lang="es-MX" sz="2000" b="1" dirty="0" smtClean="0"/>
          </a:p>
          <a:p>
            <a:pPr>
              <a:lnSpc>
                <a:spcPct val="80000"/>
              </a:lnSpc>
            </a:pPr>
            <a:r>
              <a:rPr lang="es-MX" sz="2000" b="1" dirty="0" smtClean="0"/>
              <a:t>Tera			T			</a:t>
            </a:r>
            <a:r>
              <a:rPr lang="es-MX" sz="2000" dirty="0" smtClean="0"/>
              <a:t> 10</a:t>
            </a:r>
            <a:r>
              <a:rPr lang="es-MX" sz="2000" baseline="30000" dirty="0" smtClean="0"/>
              <a:t>12</a:t>
            </a:r>
            <a:endParaRPr lang="es-MX" sz="2000" b="1" dirty="0" smtClean="0"/>
          </a:p>
          <a:p>
            <a:pPr>
              <a:lnSpc>
                <a:spcPct val="80000"/>
              </a:lnSpc>
            </a:pPr>
            <a:r>
              <a:rPr lang="es-MX" sz="2000" b="1" dirty="0" smtClean="0"/>
              <a:t>Giga			G			</a:t>
            </a:r>
            <a:r>
              <a:rPr lang="es-MX" sz="2000" dirty="0" smtClean="0"/>
              <a:t> 10</a:t>
            </a:r>
            <a:r>
              <a:rPr lang="es-MX" sz="2000" baseline="30000" dirty="0" smtClean="0"/>
              <a:t>9</a:t>
            </a:r>
            <a:endParaRPr lang="es-MX" sz="2000" b="1" dirty="0" smtClean="0"/>
          </a:p>
          <a:p>
            <a:pPr>
              <a:lnSpc>
                <a:spcPct val="80000"/>
              </a:lnSpc>
            </a:pPr>
            <a:r>
              <a:rPr lang="es-MX" sz="2000" b="1" dirty="0" smtClean="0"/>
              <a:t>Mega		M			</a:t>
            </a:r>
            <a:r>
              <a:rPr lang="es-MX" sz="2000" dirty="0" smtClean="0"/>
              <a:t> 10</a:t>
            </a:r>
            <a:r>
              <a:rPr lang="es-MX" sz="2000" baseline="30000" dirty="0" smtClean="0"/>
              <a:t>6</a:t>
            </a:r>
            <a:endParaRPr lang="es-MX" sz="2000" b="1" dirty="0" smtClean="0"/>
          </a:p>
          <a:p>
            <a:pPr>
              <a:lnSpc>
                <a:spcPct val="80000"/>
              </a:lnSpc>
            </a:pPr>
            <a:r>
              <a:rPr lang="es-MX" sz="2000" b="1" dirty="0" smtClean="0"/>
              <a:t>Kilo			k			</a:t>
            </a:r>
            <a:r>
              <a:rPr lang="es-MX" sz="2000" dirty="0" smtClean="0"/>
              <a:t> 10</a:t>
            </a:r>
            <a:r>
              <a:rPr lang="es-MX" sz="2000" baseline="30000" dirty="0" smtClean="0"/>
              <a:t>3</a:t>
            </a:r>
            <a:endParaRPr lang="es-MX" sz="2000" b="1" dirty="0" smtClean="0"/>
          </a:p>
          <a:p>
            <a:pPr>
              <a:lnSpc>
                <a:spcPct val="80000"/>
              </a:lnSpc>
            </a:pPr>
            <a:r>
              <a:rPr lang="es-MX" sz="2000" b="1" dirty="0" err="1" smtClean="0"/>
              <a:t>Hecto</a:t>
            </a:r>
            <a:r>
              <a:rPr lang="es-MX" sz="2000" b="1" dirty="0" smtClean="0"/>
              <a:t>		h			</a:t>
            </a:r>
            <a:r>
              <a:rPr lang="es-MX" sz="2000" dirty="0" smtClean="0"/>
              <a:t> 10</a:t>
            </a:r>
            <a:r>
              <a:rPr lang="es-MX" sz="2000" baseline="30000" dirty="0" smtClean="0"/>
              <a:t>2</a:t>
            </a:r>
            <a:endParaRPr lang="es-MX" sz="2000" b="1" dirty="0" smtClean="0"/>
          </a:p>
          <a:p>
            <a:pPr>
              <a:lnSpc>
                <a:spcPct val="80000"/>
              </a:lnSpc>
            </a:pPr>
            <a:r>
              <a:rPr lang="es-MX" sz="2000" b="1" dirty="0" err="1" smtClean="0"/>
              <a:t>Deca</a:t>
            </a:r>
            <a:r>
              <a:rPr lang="es-MX" sz="2000" b="1" dirty="0" smtClean="0"/>
              <a:t>		da			</a:t>
            </a:r>
            <a:r>
              <a:rPr lang="es-MX" sz="2000" dirty="0" smtClean="0"/>
              <a:t> 10</a:t>
            </a:r>
            <a:r>
              <a:rPr lang="es-MX" sz="2000" baseline="30000" dirty="0" smtClean="0"/>
              <a:t>1</a:t>
            </a:r>
            <a:endParaRPr lang="es-MX" sz="2000" b="1" dirty="0" smtClean="0"/>
          </a:p>
          <a:p>
            <a:pPr>
              <a:lnSpc>
                <a:spcPct val="80000"/>
              </a:lnSpc>
            </a:pPr>
            <a:r>
              <a:rPr lang="es-MX" sz="2000" b="1" dirty="0" smtClean="0">
                <a:solidFill>
                  <a:srgbClr val="FF5050"/>
                </a:solidFill>
              </a:rPr>
              <a:t> 						 </a:t>
            </a:r>
            <a:r>
              <a:rPr lang="es-MX" sz="2000" b="1" dirty="0" smtClean="0">
                <a:solidFill>
                  <a:srgbClr val="FF0000"/>
                </a:solidFill>
              </a:rPr>
              <a:t>10</a:t>
            </a:r>
            <a:r>
              <a:rPr lang="es-MX" sz="2000" b="1" baseline="30000" dirty="0" smtClean="0">
                <a:solidFill>
                  <a:srgbClr val="FF0000"/>
                </a:solidFill>
              </a:rPr>
              <a:t>0</a:t>
            </a:r>
            <a:endParaRPr lang="es-MX" sz="2000" b="1" dirty="0" smtClean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</a:pPr>
            <a:r>
              <a:rPr lang="es-MX" sz="2000" b="1" dirty="0" err="1" smtClean="0">
                <a:solidFill>
                  <a:srgbClr val="FF5050"/>
                </a:solidFill>
              </a:rPr>
              <a:t>Deci</a:t>
            </a:r>
            <a:r>
              <a:rPr lang="es-MX" sz="2000" b="1" dirty="0" smtClean="0">
                <a:solidFill>
                  <a:srgbClr val="FF5050"/>
                </a:solidFill>
              </a:rPr>
              <a:t>			d			</a:t>
            </a:r>
            <a:r>
              <a:rPr lang="es-MX" sz="2000" dirty="0" smtClean="0"/>
              <a:t> 10</a:t>
            </a:r>
            <a:r>
              <a:rPr lang="es-MX" sz="2000" baseline="30000" dirty="0" smtClean="0"/>
              <a:t>-1</a:t>
            </a:r>
            <a:endParaRPr lang="es-MX" sz="2000" b="1" dirty="0" smtClean="0">
              <a:solidFill>
                <a:srgbClr val="FF5050"/>
              </a:solidFill>
            </a:endParaRPr>
          </a:p>
          <a:p>
            <a:pPr>
              <a:lnSpc>
                <a:spcPct val="80000"/>
              </a:lnSpc>
            </a:pPr>
            <a:r>
              <a:rPr lang="es-MX" sz="2000" b="1" dirty="0" err="1" smtClean="0">
                <a:solidFill>
                  <a:srgbClr val="FF5050"/>
                </a:solidFill>
              </a:rPr>
              <a:t>Centi</a:t>
            </a:r>
            <a:r>
              <a:rPr lang="es-MX" sz="2000" b="1" dirty="0" smtClean="0">
                <a:solidFill>
                  <a:srgbClr val="FF5050"/>
                </a:solidFill>
              </a:rPr>
              <a:t>		c			</a:t>
            </a:r>
            <a:r>
              <a:rPr lang="es-MX" sz="2000" dirty="0" smtClean="0"/>
              <a:t> 10</a:t>
            </a:r>
            <a:r>
              <a:rPr lang="es-MX" sz="2000" baseline="30000" dirty="0" smtClean="0"/>
              <a:t>-2</a:t>
            </a:r>
            <a:endParaRPr lang="es-MX" sz="2000" b="1" dirty="0" smtClean="0">
              <a:solidFill>
                <a:srgbClr val="FF5050"/>
              </a:solidFill>
            </a:endParaRPr>
          </a:p>
          <a:p>
            <a:pPr>
              <a:lnSpc>
                <a:spcPct val="80000"/>
              </a:lnSpc>
            </a:pPr>
            <a:r>
              <a:rPr lang="es-MX" sz="2000" b="1" dirty="0" smtClean="0">
                <a:solidFill>
                  <a:srgbClr val="FF5050"/>
                </a:solidFill>
              </a:rPr>
              <a:t>Mili			m			</a:t>
            </a:r>
            <a:r>
              <a:rPr lang="es-MX" sz="2000" dirty="0" smtClean="0"/>
              <a:t> 10</a:t>
            </a:r>
            <a:r>
              <a:rPr lang="es-MX" sz="2000" baseline="30000" dirty="0" smtClean="0"/>
              <a:t>-3</a:t>
            </a:r>
            <a:endParaRPr lang="es-MX" sz="2000" b="1" dirty="0" smtClean="0">
              <a:solidFill>
                <a:srgbClr val="FF5050"/>
              </a:solidFill>
            </a:endParaRPr>
          </a:p>
          <a:p>
            <a:pPr>
              <a:lnSpc>
                <a:spcPct val="80000"/>
              </a:lnSpc>
            </a:pPr>
            <a:r>
              <a:rPr lang="es-MX" sz="2000" b="1" dirty="0" smtClean="0">
                <a:solidFill>
                  <a:srgbClr val="FF5050"/>
                </a:solidFill>
              </a:rPr>
              <a:t>Micro		</a:t>
            </a:r>
            <a:r>
              <a:rPr lang="es-MX" sz="2000" b="1" i="1" dirty="0" smtClean="0">
                <a:solidFill>
                  <a:srgbClr val="FF5050"/>
                </a:solidFill>
                <a:latin typeface="Symbol" pitchFamily="18" charset="2"/>
              </a:rPr>
              <a:t>m			</a:t>
            </a:r>
            <a:r>
              <a:rPr lang="es-MX" sz="2000" dirty="0" smtClean="0"/>
              <a:t> 10</a:t>
            </a:r>
            <a:r>
              <a:rPr lang="es-MX" sz="2000" baseline="30000" dirty="0" smtClean="0"/>
              <a:t>-6</a:t>
            </a:r>
            <a:endParaRPr lang="es-MX" sz="2000" b="1" i="1" dirty="0" smtClean="0">
              <a:solidFill>
                <a:srgbClr val="FF5050"/>
              </a:solidFill>
              <a:latin typeface="Symbol" pitchFamily="18" charset="2"/>
            </a:endParaRPr>
          </a:p>
          <a:p>
            <a:pPr>
              <a:lnSpc>
                <a:spcPct val="80000"/>
              </a:lnSpc>
            </a:pPr>
            <a:r>
              <a:rPr lang="es-MX" sz="2000" b="1" dirty="0" smtClean="0">
                <a:solidFill>
                  <a:srgbClr val="FF5050"/>
                </a:solidFill>
              </a:rPr>
              <a:t>Nano		n			</a:t>
            </a:r>
            <a:r>
              <a:rPr lang="es-MX" sz="2000" dirty="0" smtClean="0"/>
              <a:t> 10</a:t>
            </a:r>
            <a:r>
              <a:rPr lang="es-MX" sz="2000" baseline="30000" dirty="0" smtClean="0"/>
              <a:t>-9</a:t>
            </a:r>
            <a:endParaRPr lang="es-MX" sz="2000" b="1" dirty="0" smtClean="0">
              <a:solidFill>
                <a:srgbClr val="FF5050"/>
              </a:solidFill>
            </a:endParaRPr>
          </a:p>
          <a:p>
            <a:pPr>
              <a:lnSpc>
                <a:spcPct val="80000"/>
              </a:lnSpc>
            </a:pPr>
            <a:r>
              <a:rPr lang="es-MX" sz="2000" b="1" dirty="0" smtClean="0">
                <a:solidFill>
                  <a:srgbClr val="FF5050"/>
                </a:solidFill>
              </a:rPr>
              <a:t>Pico			p			</a:t>
            </a:r>
            <a:r>
              <a:rPr lang="es-MX" sz="2000" dirty="0" smtClean="0"/>
              <a:t> 10</a:t>
            </a:r>
            <a:r>
              <a:rPr lang="es-MX" sz="2000" baseline="30000" dirty="0" smtClean="0"/>
              <a:t>-12</a:t>
            </a:r>
            <a:endParaRPr lang="es-MX" sz="2000" b="1" dirty="0" smtClean="0">
              <a:solidFill>
                <a:srgbClr val="FF5050"/>
              </a:solidFill>
            </a:endParaRPr>
          </a:p>
          <a:p>
            <a:pPr>
              <a:lnSpc>
                <a:spcPct val="80000"/>
              </a:lnSpc>
            </a:pPr>
            <a:r>
              <a:rPr lang="es-MX" sz="2000" b="1" dirty="0" err="1" smtClean="0">
                <a:solidFill>
                  <a:srgbClr val="FF5050"/>
                </a:solidFill>
              </a:rPr>
              <a:t>Femto</a:t>
            </a:r>
            <a:r>
              <a:rPr lang="es-MX" sz="2000" b="1" dirty="0" smtClean="0">
                <a:solidFill>
                  <a:srgbClr val="FF5050"/>
                </a:solidFill>
              </a:rPr>
              <a:t>		f			</a:t>
            </a:r>
            <a:r>
              <a:rPr lang="es-MX" sz="2000" dirty="0" smtClean="0"/>
              <a:t> 10</a:t>
            </a:r>
            <a:r>
              <a:rPr lang="es-MX" sz="2000" baseline="30000" dirty="0" smtClean="0"/>
              <a:t>-15</a:t>
            </a:r>
            <a:endParaRPr lang="es-MX" sz="2000" b="1" dirty="0" smtClean="0">
              <a:solidFill>
                <a:srgbClr val="FF5050"/>
              </a:solidFill>
            </a:endParaRPr>
          </a:p>
          <a:p>
            <a:pPr>
              <a:lnSpc>
                <a:spcPct val="80000"/>
              </a:lnSpc>
            </a:pPr>
            <a:r>
              <a:rPr lang="es-MX" sz="2000" b="1" dirty="0" err="1" smtClean="0">
                <a:solidFill>
                  <a:srgbClr val="FF5050"/>
                </a:solidFill>
              </a:rPr>
              <a:t>Atto</a:t>
            </a:r>
            <a:r>
              <a:rPr lang="es-MX" sz="2000" b="1" dirty="0" smtClean="0">
                <a:solidFill>
                  <a:srgbClr val="FF5050"/>
                </a:solidFill>
              </a:rPr>
              <a:t>			a			</a:t>
            </a:r>
            <a:r>
              <a:rPr lang="es-MX" sz="2000" dirty="0" smtClean="0"/>
              <a:t> 10</a:t>
            </a:r>
            <a:r>
              <a:rPr lang="es-MX" sz="2000" baseline="30000" dirty="0" smtClean="0"/>
              <a:t>-18</a:t>
            </a:r>
            <a:endParaRPr lang="es-MX" sz="2000" b="1" dirty="0" smtClean="0">
              <a:solidFill>
                <a:srgbClr val="FF5050"/>
              </a:solidFill>
            </a:endParaRPr>
          </a:p>
          <a:p>
            <a:pPr>
              <a:lnSpc>
                <a:spcPct val="80000"/>
              </a:lnSpc>
            </a:pPr>
            <a:r>
              <a:rPr lang="es-MX" sz="2000" b="1" dirty="0" err="1" smtClean="0">
                <a:solidFill>
                  <a:srgbClr val="FF5050"/>
                </a:solidFill>
              </a:rPr>
              <a:t>Yocto</a:t>
            </a:r>
            <a:r>
              <a:rPr lang="es-MX" sz="2000" b="1" dirty="0" smtClean="0">
                <a:solidFill>
                  <a:srgbClr val="FF5050"/>
                </a:solidFill>
              </a:rPr>
              <a:t>		y			</a:t>
            </a:r>
            <a:r>
              <a:rPr lang="es-MX" sz="2000" dirty="0" smtClean="0"/>
              <a:t> 10</a:t>
            </a:r>
            <a:r>
              <a:rPr lang="es-MX" sz="2000" baseline="30000" dirty="0" smtClean="0"/>
              <a:t>-24</a:t>
            </a:r>
            <a:endParaRPr lang="es-MX" sz="2000" b="1" dirty="0">
              <a:solidFill>
                <a:srgbClr val="FF5050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s-ES" sz="1400" dirty="0"/>
          </a:p>
        </p:txBody>
      </p:sp>
      <p:pic>
        <p:nvPicPr>
          <p:cNvPr id="6" name="Picture 8" descr="Escudo-F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-24"/>
            <a:ext cx="470926" cy="525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5292725" y="-26988"/>
            <a:ext cx="3814763" cy="504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/>
            <a:r>
              <a:rPr lang="es-ES_tradnl" sz="1000" dirty="0">
                <a:solidFill>
                  <a:srgbClr val="99CCFF"/>
                </a:solidFill>
              </a:rPr>
              <a:t>Facultad de Química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 Departamento de Química Inorgánica y Nuclear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Dr. Sigfrido Escalante Tovar</a:t>
            </a:r>
            <a:endParaRPr lang="es-MX" sz="1000" dirty="0">
              <a:solidFill>
                <a:srgbClr val="99CCFF"/>
              </a:solidFill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5BD9C-2641-4376-944D-02B068930612}" type="slidenum">
              <a:rPr lang="es-MX" smtClean="0">
                <a:solidFill>
                  <a:srgbClr val="0000FF"/>
                </a:solidFill>
              </a:rPr>
              <a:pPr/>
              <a:t>26</a:t>
            </a:fld>
            <a:endParaRPr lang="es-MX" dirty="0">
              <a:solidFill>
                <a:srgbClr val="0000FF"/>
              </a:solidFill>
            </a:endParaRPr>
          </a:p>
        </p:txBody>
      </p:sp>
      <p:cxnSp>
        <p:nvCxnSpPr>
          <p:cNvPr id="4" name="3 Conector recto"/>
          <p:cNvCxnSpPr/>
          <p:nvPr/>
        </p:nvCxnSpPr>
        <p:spPr>
          <a:xfrm>
            <a:off x="395536" y="3645895"/>
            <a:ext cx="5583564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Conector recto"/>
          <p:cNvCxnSpPr/>
          <p:nvPr/>
        </p:nvCxnSpPr>
        <p:spPr>
          <a:xfrm>
            <a:off x="6588224" y="3645024"/>
            <a:ext cx="2232248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3049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5" name="Rectangle 15"/>
          <p:cNvSpPr>
            <a:spLocks noGrp="1" noChangeArrowheads="1"/>
          </p:cNvSpPr>
          <p:nvPr>
            <p:ph type="title"/>
          </p:nvPr>
        </p:nvSpPr>
        <p:spPr>
          <a:xfrm>
            <a:off x="457200" y="120622"/>
            <a:ext cx="8229600" cy="500066"/>
          </a:xfrm>
        </p:spPr>
        <p:txBody>
          <a:bodyPr/>
          <a:lstStyle/>
          <a:p>
            <a:pPr algn="l"/>
            <a:r>
              <a:rPr lang="es-MX" sz="4000" b="1" dirty="0" err="1">
                <a:solidFill>
                  <a:srgbClr val="0000FF"/>
                </a:solidFill>
              </a:rPr>
              <a:t>Ú</a:t>
            </a:r>
            <a:r>
              <a:rPr lang="es-MX" sz="4000" b="1" dirty="0" err="1" smtClean="0">
                <a:solidFill>
                  <a:srgbClr val="0000FF"/>
                </a:solidFill>
              </a:rPr>
              <a:t>bicate</a:t>
            </a:r>
            <a:r>
              <a:rPr lang="es-MX" sz="4000" b="1" dirty="0" smtClean="0">
                <a:solidFill>
                  <a:srgbClr val="0000FF"/>
                </a:solidFill>
              </a:rPr>
              <a:t> </a:t>
            </a:r>
            <a:r>
              <a:rPr lang="es-MX" sz="4000" b="1" dirty="0">
                <a:solidFill>
                  <a:srgbClr val="0000FF"/>
                </a:solidFill>
              </a:rPr>
              <a:t>en las escalas</a:t>
            </a:r>
            <a:endParaRPr lang="es-ES" sz="4000" b="1" dirty="0">
              <a:solidFill>
                <a:srgbClr val="0000FF"/>
              </a:solidFill>
            </a:endParaRPr>
          </a:p>
        </p:txBody>
      </p:sp>
      <p:sp>
        <p:nvSpPr>
          <p:cNvPr id="20496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428596" y="692696"/>
            <a:ext cx="8229600" cy="5572164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s-MX" sz="2000" dirty="0"/>
              <a:t>Edad del </a:t>
            </a:r>
            <a:r>
              <a:rPr lang="es-MX" sz="2000" dirty="0" smtClean="0"/>
              <a:t>universo: 1.34 </a:t>
            </a:r>
            <a:r>
              <a:rPr lang="es-MX" sz="2000" dirty="0"/>
              <a:t>x 10</a:t>
            </a:r>
            <a:r>
              <a:rPr lang="es-MX" sz="2000" baseline="30000" dirty="0"/>
              <a:t>10</a:t>
            </a:r>
            <a:r>
              <a:rPr lang="es-MX" sz="2000" dirty="0"/>
              <a:t> </a:t>
            </a:r>
            <a:r>
              <a:rPr lang="es-MX" sz="2000" dirty="0" smtClean="0"/>
              <a:t>años:         </a:t>
            </a:r>
            <a:r>
              <a:rPr lang="es-MX" sz="2000" b="1" dirty="0" smtClean="0"/>
              <a:t>13,799 </a:t>
            </a:r>
            <a:r>
              <a:rPr lang="es-MX" sz="2000" b="1" dirty="0"/>
              <a:t>millones de </a:t>
            </a:r>
            <a:r>
              <a:rPr lang="es-MX" sz="2000" b="1" dirty="0" smtClean="0"/>
              <a:t>años</a:t>
            </a:r>
            <a:endParaRPr lang="es-MX" sz="2000" b="1" dirty="0"/>
          </a:p>
          <a:p>
            <a:pPr>
              <a:lnSpc>
                <a:spcPct val="80000"/>
              </a:lnSpc>
            </a:pPr>
            <a:r>
              <a:rPr lang="es-MX" sz="2000" dirty="0"/>
              <a:t>Edad de la Vía Láctea: 10x10</a:t>
            </a:r>
            <a:r>
              <a:rPr lang="es-MX" sz="2000" baseline="30000" dirty="0"/>
              <a:t>9</a:t>
            </a:r>
            <a:r>
              <a:rPr lang="es-MX" sz="2000" dirty="0"/>
              <a:t> </a:t>
            </a:r>
            <a:r>
              <a:rPr lang="es-MX" sz="2000" dirty="0" smtClean="0"/>
              <a:t>años:        </a:t>
            </a:r>
            <a:r>
              <a:rPr lang="es-MX" sz="2000" dirty="0"/>
              <a:t>10,000 </a:t>
            </a:r>
            <a:r>
              <a:rPr lang="es-MX" sz="2000" b="1" dirty="0"/>
              <a:t>millones de </a:t>
            </a:r>
            <a:r>
              <a:rPr lang="es-MX" sz="2000" b="1" dirty="0" smtClean="0"/>
              <a:t>años</a:t>
            </a:r>
            <a:endParaRPr lang="es-MX" sz="2000" dirty="0"/>
          </a:p>
          <a:p>
            <a:pPr>
              <a:lnSpc>
                <a:spcPct val="80000"/>
              </a:lnSpc>
            </a:pPr>
            <a:r>
              <a:rPr lang="es-MX" sz="2000" dirty="0"/>
              <a:t>Edad del sistema solar: 4.6x10</a:t>
            </a:r>
            <a:r>
              <a:rPr lang="es-MX" sz="2000" baseline="30000" dirty="0"/>
              <a:t>9</a:t>
            </a:r>
            <a:r>
              <a:rPr lang="es-MX" sz="2000" dirty="0"/>
              <a:t> </a:t>
            </a:r>
            <a:r>
              <a:rPr lang="es-MX" sz="2000" dirty="0" smtClean="0"/>
              <a:t>años:       </a:t>
            </a:r>
            <a:r>
              <a:rPr lang="es-MX" sz="2000" dirty="0"/>
              <a:t>4,600 </a:t>
            </a:r>
            <a:r>
              <a:rPr lang="es-MX" sz="2000" b="1" dirty="0"/>
              <a:t>millones de </a:t>
            </a:r>
            <a:r>
              <a:rPr lang="es-MX" sz="2000" b="1" dirty="0" smtClean="0"/>
              <a:t>años</a:t>
            </a:r>
            <a:endParaRPr lang="es-MX" sz="2000" dirty="0"/>
          </a:p>
          <a:p>
            <a:pPr>
              <a:lnSpc>
                <a:spcPct val="80000"/>
              </a:lnSpc>
            </a:pPr>
            <a:r>
              <a:rPr lang="es-MX" sz="2000" dirty="0"/>
              <a:t>Edad de la tierra: 4.4x10</a:t>
            </a:r>
            <a:r>
              <a:rPr lang="es-MX" sz="2000" baseline="30000" dirty="0"/>
              <a:t>9</a:t>
            </a:r>
            <a:r>
              <a:rPr lang="es-MX" sz="2000" dirty="0"/>
              <a:t> </a:t>
            </a:r>
            <a:r>
              <a:rPr lang="es-MX" sz="2000" dirty="0" smtClean="0"/>
              <a:t>años:                 </a:t>
            </a:r>
            <a:r>
              <a:rPr lang="es-MX" sz="2000" dirty="0"/>
              <a:t>4,400 </a:t>
            </a:r>
            <a:r>
              <a:rPr lang="es-MX" sz="2000" b="1" dirty="0"/>
              <a:t>millones de </a:t>
            </a:r>
            <a:r>
              <a:rPr lang="es-MX" sz="2000" b="1" dirty="0" smtClean="0"/>
              <a:t>años</a:t>
            </a:r>
            <a:endParaRPr lang="es-MX" sz="2000" dirty="0"/>
          </a:p>
          <a:p>
            <a:pPr>
              <a:lnSpc>
                <a:spcPct val="80000"/>
              </a:lnSpc>
            </a:pPr>
            <a:r>
              <a:rPr lang="es-MX" sz="2000" dirty="0"/>
              <a:t>Aparición de la vida en La </a:t>
            </a:r>
            <a:r>
              <a:rPr lang="es-MX" sz="2000" dirty="0" smtClean="0"/>
              <a:t>Tierra:               </a:t>
            </a:r>
            <a:r>
              <a:rPr lang="es-MX" sz="2000" dirty="0"/>
              <a:t>3,500 </a:t>
            </a:r>
            <a:r>
              <a:rPr lang="es-MX" sz="2000" b="1" dirty="0"/>
              <a:t>millones de </a:t>
            </a:r>
            <a:r>
              <a:rPr lang="es-MX" sz="2000" b="1" dirty="0" smtClean="0"/>
              <a:t>años</a:t>
            </a:r>
            <a:endParaRPr lang="es-MX" sz="2000" b="1" dirty="0"/>
          </a:p>
          <a:p>
            <a:pPr>
              <a:lnSpc>
                <a:spcPct val="80000"/>
              </a:lnSpc>
            </a:pPr>
            <a:r>
              <a:rPr lang="es-MX" sz="2000" b="1" dirty="0">
                <a:solidFill>
                  <a:srgbClr val="FF5050"/>
                </a:solidFill>
              </a:rPr>
              <a:t>Edad del </a:t>
            </a:r>
            <a:r>
              <a:rPr lang="es-MX" sz="2000" b="1" i="1" dirty="0">
                <a:solidFill>
                  <a:srgbClr val="FF5050"/>
                </a:solidFill>
              </a:rPr>
              <a:t>Homo Sapiens</a:t>
            </a:r>
            <a:r>
              <a:rPr lang="es-MX" sz="2000" b="1" dirty="0">
                <a:solidFill>
                  <a:srgbClr val="FF5050"/>
                </a:solidFill>
              </a:rPr>
              <a:t>: </a:t>
            </a:r>
            <a:r>
              <a:rPr lang="es-MX" sz="2000" b="1" dirty="0" smtClean="0">
                <a:solidFill>
                  <a:srgbClr val="FF5050"/>
                </a:solidFill>
              </a:rPr>
              <a:t>10</a:t>
            </a:r>
            <a:r>
              <a:rPr lang="es-MX" sz="2000" b="1" baseline="30000" dirty="0" smtClean="0">
                <a:solidFill>
                  <a:srgbClr val="FF5050"/>
                </a:solidFill>
              </a:rPr>
              <a:t>5-6</a:t>
            </a:r>
            <a:r>
              <a:rPr lang="es-MX" sz="2000" b="1" dirty="0" smtClean="0">
                <a:solidFill>
                  <a:srgbClr val="FF5050"/>
                </a:solidFill>
              </a:rPr>
              <a:t> años:       de 100,000 a un millón</a:t>
            </a:r>
          </a:p>
          <a:p>
            <a:pPr>
              <a:lnSpc>
                <a:spcPct val="80000"/>
              </a:lnSpc>
              <a:buNone/>
            </a:pPr>
            <a:r>
              <a:rPr lang="es-MX" sz="2000" b="1" dirty="0" smtClean="0">
                <a:solidFill>
                  <a:srgbClr val="FF5050"/>
                </a:solidFill>
              </a:rPr>
              <a:t>						             y medio de años</a:t>
            </a:r>
            <a:endParaRPr lang="es-MX" sz="2000" b="1" dirty="0">
              <a:solidFill>
                <a:srgbClr val="FF5050"/>
              </a:solidFill>
            </a:endParaRPr>
          </a:p>
          <a:p>
            <a:pPr>
              <a:lnSpc>
                <a:spcPct val="80000"/>
              </a:lnSpc>
            </a:pPr>
            <a:r>
              <a:rPr lang="es-MX" sz="2000" dirty="0" smtClean="0"/>
              <a:t>Densidad del universo al tiempo t= 0 s: 	    10</a:t>
            </a:r>
            <a:r>
              <a:rPr lang="es-MX" sz="2000" baseline="30000" dirty="0" smtClean="0"/>
              <a:t>96</a:t>
            </a:r>
            <a:r>
              <a:rPr lang="es-MX" sz="2000" dirty="0" smtClean="0"/>
              <a:t> g/cm</a:t>
            </a:r>
            <a:r>
              <a:rPr lang="es-MX" sz="2000" baseline="30000" dirty="0" smtClean="0"/>
              <a:t>3</a:t>
            </a:r>
            <a:endParaRPr lang="es-MX" sz="2000" baseline="30000" dirty="0"/>
          </a:p>
          <a:p>
            <a:pPr>
              <a:lnSpc>
                <a:spcPct val="80000"/>
              </a:lnSpc>
            </a:pPr>
            <a:r>
              <a:rPr lang="es-MX" sz="2000" dirty="0" smtClean="0"/>
              <a:t>Densidad del centro del sol: 	    		 2 x10</a:t>
            </a:r>
            <a:r>
              <a:rPr lang="es-MX" sz="2000" baseline="30000" dirty="0" smtClean="0"/>
              <a:t>2</a:t>
            </a:r>
            <a:r>
              <a:rPr lang="es-MX" sz="2000" dirty="0" smtClean="0"/>
              <a:t> g/cm</a:t>
            </a:r>
            <a:r>
              <a:rPr lang="es-MX" sz="2000" baseline="30000" dirty="0" smtClean="0"/>
              <a:t>3</a:t>
            </a:r>
          </a:p>
          <a:p>
            <a:pPr>
              <a:lnSpc>
                <a:spcPct val="80000"/>
              </a:lnSpc>
            </a:pPr>
            <a:r>
              <a:rPr lang="es-MX" sz="2000" dirty="0" smtClean="0"/>
              <a:t>Densidad media de La Tierra: 		    5.15 g/cm</a:t>
            </a:r>
            <a:r>
              <a:rPr lang="es-MX" sz="2000" baseline="30000" dirty="0" smtClean="0"/>
              <a:t>3</a:t>
            </a:r>
          </a:p>
          <a:p>
            <a:pPr>
              <a:lnSpc>
                <a:spcPct val="80000"/>
              </a:lnSpc>
            </a:pPr>
            <a:r>
              <a:rPr lang="es-MX" sz="2000" dirty="0" smtClean="0"/>
              <a:t>Masa de La Tierra: 		    		5.9723 x 10</a:t>
            </a:r>
            <a:r>
              <a:rPr lang="es-MX" sz="2000" baseline="30000" dirty="0" smtClean="0"/>
              <a:t>24 </a:t>
            </a:r>
            <a:r>
              <a:rPr lang="es-MX" sz="2000" dirty="0" smtClean="0"/>
              <a:t>Kg</a:t>
            </a:r>
          </a:p>
          <a:p>
            <a:pPr>
              <a:lnSpc>
                <a:spcPct val="80000"/>
              </a:lnSpc>
            </a:pPr>
            <a:r>
              <a:rPr lang="es-MX" sz="2000" dirty="0" smtClean="0"/>
              <a:t>Masa de la atmósfera: 		    	5.136 x 10</a:t>
            </a:r>
            <a:r>
              <a:rPr lang="es-MX" sz="2000" baseline="30000" dirty="0" smtClean="0"/>
              <a:t>18 </a:t>
            </a:r>
            <a:r>
              <a:rPr lang="es-MX" sz="2000" dirty="0" smtClean="0"/>
              <a:t>Kg</a:t>
            </a:r>
          </a:p>
          <a:p>
            <a:pPr>
              <a:lnSpc>
                <a:spcPct val="80000"/>
              </a:lnSpc>
            </a:pPr>
            <a:r>
              <a:rPr lang="es-MX" sz="2000" dirty="0" smtClean="0"/>
              <a:t>Masa de la hidrósfera: 		    	1.664 x 10</a:t>
            </a:r>
            <a:r>
              <a:rPr lang="es-MX" sz="2000" baseline="30000" dirty="0" smtClean="0"/>
              <a:t>21 </a:t>
            </a:r>
            <a:r>
              <a:rPr lang="es-MX" sz="2000" dirty="0" smtClean="0"/>
              <a:t>Kg</a:t>
            </a:r>
          </a:p>
          <a:p>
            <a:pPr>
              <a:lnSpc>
                <a:spcPct val="80000"/>
              </a:lnSpc>
            </a:pPr>
            <a:r>
              <a:rPr lang="es-MX" sz="2000" dirty="0" smtClean="0"/>
              <a:t>Temperatura </a:t>
            </a:r>
            <a:r>
              <a:rPr lang="es-MX" sz="2000" dirty="0"/>
              <a:t>del universo al tiempo t= 0 </a:t>
            </a:r>
            <a:r>
              <a:rPr lang="es-MX" sz="2000" dirty="0" smtClean="0"/>
              <a:t>s: </a:t>
            </a:r>
            <a:r>
              <a:rPr lang="es-MX" sz="2000" dirty="0"/>
              <a:t>	    10</a:t>
            </a:r>
            <a:r>
              <a:rPr lang="es-MX" sz="2000" baseline="30000" dirty="0"/>
              <a:t>32</a:t>
            </a:r>
            <a:r>
              <a:rPr lang="es-MX" sz="2000" dirty="0"/>
              <a:t> K</a:t>
            </a:r>
          </a:p>
          <a:p>
            <a:pPr>
              <a:lnSpc>
                <a:spcPct val="80000"/>
              </a:lnSpc>
            </a:pPr>
            <a:r>
              <a:rPr lang="es-MX" sz="2000" dirty="0"/>
              <a:t>Temperatura del universo al tiempo t=1 </a:t>
            </a:r>
            <a:r>
              <a:rPr lang="es-MX" sz="2000" dirty="0" smtClean="0"/>
              <a:t>s: </a:t>
            </a:r>
            <a:r>
              <a:rPr lang="es-MX" sz="2000" dirty="0"/>
              <a:t>	    10</a:t>
            </a:r>
            <a:r>
              <a:rPr lang="es-MX" sz="2000" baseline="30000" dirty="0"/>
              <a:t>10</a:t>
            </a:r>
            <a:r>
              <a:rPr lang="es-MX" sz="2000" dirty="0"/>
              <a:t> K</a:t>
            </a:r>
            <a:endParaRPr lang="es-MX" sz="2000" baseline="30000" dirty="0"/>
          </a:p>
          <a:p>
            <a:pPr>
              <a:lnSpc>
                <a:spcPct val="80000"/>
              </a:lnSpc>
            </a:pPr>
            <a:r>
              <a:rPr lang="es-MX" sz="2000" dirty="0"/>
              <a:t>Temperatura en el centro del sol: 	 </a:t>
            </a:r>
            <a:r>
              <a:rPr lang="es-MX" sz="2000" dirty="0" smtClean="0"/>
              <a:t>              1.3 x 10</a:t>
            </a:r>
            <a:r>
              <a:rPr lang="es-MX" sz="2000" baseline="30000" dirty="0" smtClean="0"/>
              <a:t>7</a:t>
            </a:r>
            <a:r>
              <a:rPr lang="es-MX" sz="2000" dirty="0" smtClean="0"/>
              <a:t> </a:t>
            </a:r>
            <a:r>
              <a:rPr lang="es-MX" sz="2000" dirty="0"/>
              <a:t>K </a:t>
            </a:r>
          </a:p>
          <a:p>
            <a:pPr>
              <a:lnSpc>
                <a:spcPct val="80000"/>
              </a:lnSpc>
            </a:pPr>
            <a:r>
              <a:rPr lang="es-MX" sz="2000" dirty="0"/>
              <a:t>Temperatura en la superficie del sol: 		    6x10</a:t>
            </a:r>
            <a:r>
              <a:rPr lang="es-MX" sz="2000" baseline="30000" dirty="0"/>
              <a:t>3</a:t>
            </a:r>
            <a:r>
              <a:rPr lang="es-MX" sz="2000" dirty="0"/>
              <a:t> </a:t>
            </a:r>
            <a:r>
              <a:rPr lang="es-MX" sz="2000" dirty="0" smtClean="0"/>
              <a:t>K</a:t>
            </a:r>
          </a:p>
          <a:p>
            <a:pPr>
              <a:lnSpc>
                <a:spcPct val="80000"/>
              </a:lnSpc>
            </a:pPr>
            <a:r>
              <a:rPr lang="es-MX" sz="2000" dirty="0" smtClean="0"/>
              <a:t>Velocidad de expansión actual: 		    18 Km/s	</a:t>
            </a:r>
            <a:endParaRPr lang="es-MX" sz="2000" dirty="0"/>
          </a:p>
          <a:p>
            <a:pPr>
              <a:lnSpc>
                <a:spcPct val="80000"/>
              </a:lnSpc>
              <a:buFontTx/>
              <a:buNone/>
            </a:pPr>
            <a:endParaRPr lang="es-ES" sz="1400" dirty="0"/>
          </a:p>
        </p:txBody>
      </p:sp>
      <p:pic>
        <p:nvPicPr>
          <p:cNvPr id="6" name="Picture 8" descr="Escudo-F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-24"/>
            <a:ext cx="470926" cy="525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5292725" y="-26988"/>
            <a:ext cx="3814763" cy="504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/>
            <a:r>
              <a:rPr lang="es-ES_tradnl" sz="1000" dirty="0">
                <a:solidFill>
                  <a:srgbClr val="99CCFF"/>
                </a:solidFill>
              </a:rPr>
              <a:t>Facultad de Química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 Departamento de Química Inorgánica y Nuclear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Dr. Sigfrido Escalante Tovar</a:t>
            </a:r>
            <a:endParaRPr lang="es-MX" sz="1000" dirty="0">
              <a:solidFill>
                <a:srgbClr val="99CCFF"/>
              </a:solidFill>
            </a:endParaRPr>
          </a:p>
        </p:txBody>
      </p:sp>
      <p:pic>
        <p:nvPicPr>
          <p:cNvPr id="61441" name="Picture 1" descr="C:\Archivos de programa\Microsoft Office\MEDIA\CAGCAT10\j0301076.wmf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06072" y="5157192"/>
            <a:ext cx="914400" cy="914400"/>
          </a:xfrm>
          <a:prstGeom prst="rect">
            <a:avLst/>
          </a:prstGeom>
          <a:noFill/>
        </p:spPr>
      </p:pic>
      <p:sp>
        <p:nvSpPr>
          <p:cNvPr id="8" name="7 CuadroTexto"/>
          <p:cNvSpPr txBox="1"/>
          <p:nvPr/>
        </p:nvSpPr>
        <p:spPr>
          <a:xfrm>
            <a:off x="1281407" y="6453336"/>
            <a:ext cx="74669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b="1" dirty="0" smtClean="0">
                <a:solidFill>
                  <a:srgbClr val="FF0000"/>
                </a:solidFill>
              </a:rPr>
              <a:t>Ver </a:t>
            </a:r>
            <a:r>
              <a:rPr lang="es-MX" sz="1600" b="1" dirty="0" smtClean="0">
                <a:solidFill>
                  <a:srgbClr val="FF0000"/>
                </a:solidFill>
                <a:hlinkClick r:id="rId4"/>
              </a:rPr>
              <a:t>La escala cósmica</a:t>
            </a:r>
            <a:r>
              <a:rPr lang="es-MX" sz="1600" b="1" dirty="0" smtClean="0">
                <a:solidFill>
                  <a:srgbClr val="FF0000"/>
                </a:solidFill>
              </a:rPr>
              <a:t>:</a:t>
            </a:r>
            <a:r>
              <a:rPr lang="es-MX" sz="1600" b="1" dirty="0" smtClean="0"/>
              <a:t>  http://primaxstudio.com/stuff/scale_of_universe/</a:t>
            </a:r>
            <a:endParaRPr lang="es-ES" sz="1600" b="1" dirty="0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5BD9C-2641-4376-944D-02B068930612}" type="slidenum">
              <a:rPr lang="es-MX" smtClean="0">
                <a:solidFill>
                  <a:srgbClr val="0000FF"/>
                </a:solidFill>
              </a:rPr>
              <a:pPr/>
              <a:t>27</a:t>
            </a:fld>
            <a:endParaRPr lang="es-MX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79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6" name="Rectangle 6"/>
          <p:cNvSpPr>
            <a:spLocks noGrp="1" noChangeArrowheads="1"/>
          </p:cNvSpPr>
          <p:nvPr>
            <p:ph type="title"/>
          </p:nvPr>
        </p:nvSpPr>
        <p:spPr>
          <a:xfrm>
            <a:off x="468313" y="2565400"/>
            <a:ext cx="8229600" cy="1143000"/>
          </a:xfrm>
        </p:spPr>
        <p:txBody>
          <a:bodyPr/>
          <a:lstStyle/>
          <a:p>
            <a:r>
              <a:rPr lang="es-MX" sz="7200" b="1" dirty="0">
                <a:solidFill>
                  <a:srgbClr val="FFFF66"/>
                </a:solidFill>
              </a:rPr>
              <a:t>La gran explosión</a:t>
            </a:r>
            <a:endParaRPr lang="es-ES" sz="7200" b="1" dirty="0">
              <a:solidFill>
                <a:srgbClr val="FFFF66"/>
              </a:solidFill>
            </a:endParaRPr>
          </a:p>
        </p:txBody>
      </p:sp>
      <p:pic>
        <p:nvPicPr>
          <p:cNvPr id="5" name="Picture 8" descr="Escudo-FQ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2" y="-24"/>
            <a:ext cx="470926" cy="525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5292725" y="-26988"/>
            <a:ext cx="3814763" cy="504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/>
            <a:r>
              <a:rPr lang="es-ES_tradnl" sz="1000" dirty="0">
                <a:solidFill>
                  <a:srgbClr val="99CCFF"/>
                </a:solidFill>
              </a:rPr>
              <a:t>Facultad de Química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 Departamento de Química Inorgánica y Nuclear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Dr. Sigfrido Escalante Tovar</a:t>
            </a:r>
            <a:endParaRPr lang="es-MX" sz="1000" dirty="0">
              <a:solidFill>
                <a:srgbClr val="99CCFF"/>
              </a:solidFill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5BD9C-2641-4376-944D-02B068930612}" type="slidenum">
              <a:rPr lang="es-MX" smtClean="0">
                <a:solidFill>
                  <a:srgbClr val="0000FF"/>
                </a:solidFill>
              </a:rPr>
              <a:pPr/>
              <a:t>28</a:t>
            </a:fld>
            <a:endParaRPr lang="es-MX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explode.wav"/>
          </p:stSnd>
        </p:sndAc>
      </p:transition>
    </mc:Choice>
    <mc:Fallback xmlns="">
      <p:transition spd="slow">
        <p:sndAc>
          <p:stSnd>
            <p:snd r:embed="rId6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19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19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19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Título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638944"/>
          </a:xfrm>
        </p:spPr>
        <p:txBody>
          <a:bodyPr/>
          <a:lstStyle/>
          <a:p>
            <a:r>
              <a:rPr lang="es-MX" sz="4000" b="1" dirty="0" smtClean="0">
                <a:solidFill>
                  <a:srgbClr val="FFFF00"/>
                </a:solidFill>
              </a:rPr>
              <a:t>El Universo</a:t>
            </a:r>
            <a:endParaRPr lang="es-ES" sz="4000" b="1" dirty="0">
              <a:solidFill>
                <a:srgbClr val="FFFF00"/>
              </a:solidFill>
            </a:endParaRPr>
          </a:p>
        </p:txBody>
      </p:sp>
      <p:pic>
        <p:nvPicPr>
          <p:cNvPr id="159746" name="Picture 2" descr="C:\Documents and Settings\Sigfrido Escalante T\Mis documentos\CONFERENCIAS\La Tierr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1988840"/>
            <a:ext cx="2503170" cy="2628900"/>
          </a:xfrm>
          <a:prstGeom prst="rect">
            <a:avLst/>
          </a:prstGeom>
          <a:noFill/>
        </p:spPr>
      </p:pic>
      <p:pic>
        <p:nvPicPr>
          <p:cNvPr id="159747" name="Picture 3" descr="C:\Documents and Settings\Sigfrido Escalante T\Mis documentos\CONFERENCIAS\Sistema Sola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533091"/>
            <a:ext cx="3933825" cy="2280285"/>
          </a:xfrm>
          <a:prstGeom prst="rect">
            <a:avLst/>
          </a:prstGeom>
          <a:noFill/>
        </p:spPr>
      </p:pic>
      <p:pic>
        <p:nvPicPr>
          <p:cNvPr id="159748" name="Picture 4" descr="C:\Documents and Settings\Sigfrido Escalante T\Mis documentos\CONFERENCIAS\La Tierra y la Lun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6916" y="1556792"/>
            <a:ext cx="2628900" cy="1743075"/>
          </a:xfrm>
          <a:prstGeom prst="rect">
            <a:avLst/>
          </a:prstGeom>
          <a:noFill/>
        </p:spPr>
      </p:pic>
      <p:pic>
        <p:nvPicPr>
          <p:cNvPr id="159749" name="Picture 5" descr="C:\Documents and Settings\Sigfrido Escalante T\Mis documentos\CONFERENCIAS\El Univers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11117" y="4077072"/>
            <a:ext cx="3281363" cy="2352675"/>
          </a:xfrm>
          <a:prstGeom prst="rect">
            <a:avLst/>
          </a:prstGeom>
          <a:noFill/>
        </p:spPr>
      </p:pic>
      <p:pic>
        <p:nvPicPr>
          <p:cNvPr id="16" name="Picture 20" descr="web_print"/>
          <p:cNvPicPr>
            <a:picLocks noGrp="1" noChangeAspect="1" noChangeArrowheads="1"/>
          </p:cNvPicPr>
          <p:nvPr>
            <p:ph/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6012160" y="1268760"/>
            <a:ext cx="2667000" cy="2133600"/>
          </a:xfrm>
          <a:noFill/>
          <a:ln/>
        </p:spPr>
      </p:pic>
      <p:pic>
        <p:nvPicPr>
          <p:cNvPr id="12" name="Picture 8" descr="Escudo-FQ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32" y="-24"/>
            <a:ext cx="470926" cy="525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5292725" y="-26988"/>
            <a:ext cx="3814763" cy="504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/>
            <a:r>
              <a:rPr lang="es-ES_tradnl" sz="1000" dirty="0">
                <a:solidFill>
                  <a:srgbClr val="99CCFF"/>
                </a:solidFill>
              </a:rPr>
              <a:t>Facultad de Química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 Departamento de Química Inorgánica y Nuclear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Dr. Sigfrido Escalante Tovar</a:t>
            </a:r>
            <a:endParaRPr lang="es-MX" sz="1000" dirty="0">
              <a:solidFill>
                <a:srgbClr val="99CCFF"/>
              </a:solidFill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5BD9C-2641-4376-944D-02B068930612}" type="slidenum">
              <a:rPr lang="es-MX" smtClean="0"/>
              <a:pPr/>
              <a:t>29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217301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>
                <a:solidFill>
                  <a:srgbClr val="0000FF"/>
                </a:solidFill>
              </a:rPr>
              <a:t>Contenido</a:t>
            </a:r>
            <a:endParaRPr lang="es-MX" b="1" dirty="0">
              <a:solidFill>
                <a:srgbClr val="0000FF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1600200"/>
            <a:ext cx="8229600" cy="4525963"/>
          </a:xfrm>
        </p:spPr>
        <p:txBody>
          <a:bodyPr/>
          <a:lstStyle/>
          <a:p>
            <a:r>
              <a:rPr lang="es-MX" dirty="0" smtClean="0"/>
              <a:t>Lo grande y lo pequeño</a:t>
            </a:r>
          </a:p>
          <a:p>
            <a:r>
              <a:rPr lang="es-MX" dirty="0" smtClean="0"/>
              <a:t>Los cristales y su orden</a:t>
            </a:r>
          </a:p>
          <a:p>
            <a:r>
              <a:rPr lang="es-MX" dirty="0" smtClean="0"/>
              <a:t>Los líquidos y su “desorden”</a:t>
            </a:r>
          </a:p>
          <a:p>
            <a:r>
              <a:rPr lang="es-MX" dirty="0" smtClean="0"/>
              <a:t>Los gases y su caos</a:t>
            </a:r>
          </a:p>
          <a:p>
            <a:r>
              <a:rPr lang="es-MX" dirty="0" smtClean="0"/>
              <a:t>Las moléculas y su estructura</a:t>
            </a:r>
          </a:p>
          <a:p>
            <a:r>
              <a:rPr lang="es-MX" dirty="0" smtClean="0"/>
              <a:t>Las apps. y Yo</a:t>
            </a:r>
          </a:p>
          <a:p>
            <a:r>
              <a:rPr lang="es-MX" dirty="0" smtClean="0"/>
              <a:t>Corolario, lo simple y lo complejo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5BD9C-2641-4376-944D-02B068930612}" type="slidenum">
              <a:rPr lang="es-MX" smtClean="0"/>
              <a:pPr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3381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90" name="Rectangle 10"/>
          <p:cNvSpPr>
            <a:spLocks noGrp="1" noChangeArrowheads="1"/>
          </p:cNvSpPr>
          <p:nvPr>
            <p:ph type="title"/>
          </p:nvPr>
        </p:nvSpPr>
        <p:spPr>
          <a:xfrm>
            <a:off x="1754196" y="260350"/>
            <a:ext cx="4675192" cy="796925"/>
          </a:xfrm>
        </p:spPr>
        <p:txBody>
          <a:bodyPr/>
          <a:lstStyle/>
          <a:p>
            <a:r>
              <a:rPr lang="es-MX" sz="6000" b="1" dirty="0" smtClean="0">
                <a:solidFill>
                  <a:srgbClr val="FFFF66"/>
                </a:solidFill>
              </a:rPr>
              <a:t>El Sol</a:t>
            </a:r>
            <a:endParaRPr lang="es-ES" sz="6000" b="1" dirty="0">
              <a:solidFill>
                <a:srgbClr val="FFFF66"/>
              </a:solidFill>
            </a:endParaRPr>
          </a:p>
        </p:txBody>
      </p:sp>
      <p:sp>
        <p:nvSpPr>
          <p:cNvPr id="46091" name="Text Box 11"/>
          <p:cNvSpPr txBox="1">
            <a:spLocks noChangeArrowheads="1"/>
          </p:cNvSpPr>
          <p:nvPr/>
        </p:nvSpPr>
        <p:spPr bwMode="auto">
          <a:xfrm>
            <a:off x="231775" y="6329363"/>
            <a:ext cx="78692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s-ES"/>
          </a:p>
        </p:txBody>
      </p:sp>
      <p:sp>
        <p:nvSpPr>
          <p:cNvPr id="46092" name="Text Box 12"/>
          <p:cNvSpPr txBox="1">
            <a:spLocks noChangeArrowheads="1"/>
          </p:cNvSpPr>
          <p:nvPr/>
        </p:nvSpPr>
        <p:spPr bwMode="auto">
          <a:xfrm>
            <a:off x="395536" y="6429396"/>
            <a:ext cx="8083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s-ES" dirty="0">
                <a:solidFill>
                  <a:srgbClr val="FFFF66"/>
                </a:solidFill>
              </a:rPr>
              <a:t>Lee más en:  </a:t>
            </a:r>
            <a:r>
              <a:rPr lang="es-ES" dirty="0" smtClean="0">
                <a:solidFill>
                  <a:srgbClr val="FFFF66"/>
                </a:solidFill>
                <a:hlinkClick r:id="rId3"/>
              </a:rPr>
              <a:t>http://sohowww.nascom.nasa.gov/data/realtime/gif/</a:t>
            </a:r>
            <a:endParaRPr lang="es-ES" dirty="0">
              <a:solidFill>
                <a:srgbClr val="FFFF66"/>
              </a:solidFill>
            </a:endParaRPr>
          </a:p>
        </p:txBody>
      </p:sp>
      <p:pic>
        <p:nvPicPr>
          <p:cNvPr id="8" name="Picture 8" descr="Escudo-F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2" y="-24"/>
            <a:ext cx="470926" cy="525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5292725" y="-26988"/>
            <a:ext cx="3814763" cy="504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/>
            <a:r>
              <a:rPr lang="es-ES_tradnl" sz="1000" dirty="0">
                <a:solidFill>
                  <a:srgbClr val="99CCFF"/>
                </a:solidFill>
              </a:rPr>
              <a:t>Facultad de Química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 Departamento de Química Inorgánica y Nuclear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Dr. Sigfrido Escalante Tovar</a:t>
            </a:r>
            <a:endParaRPr lang="es-MX" sz="1000" dirty="0">
              <a:solidFill>
                <a:srgbClr val="99CCFF"/>
              </a:solidFill>
            </a:endParaRPr>
          </a:p>
        </p:txBody>
      </p:sp>
      <p:pic>
        <p:nvPicPr>
          <p:cNvPr id="1026" name="Picture 2" descr="C:\Documents and Settings\Sigfrido Escalante T\Mis documentos\CLASES\INORGÁNICA\MATERIAL 11-2\fotosyvideosdelsol\Sol SOHO Dic 2010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5736" y="1268760"/>
            <a:ext cx="4876800" cy="4876800"/>
          </a:xfrm>
          <a:prstGeom prst="rect">
            <a:avLst/>
          </a:prstGeom>
          <a:noFill/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21C68-D592-4FA4-89EC-DDF7D8875815}" type="slidenum">
              <a:rPr lang="es-MX" smtClean="0">
                <a:solidFill>
                  <a:srgbClr val="0000FF"/>
                </a:solidFill>
              </a:rPr>
              <a:pPr/>
              <a:t>30</a:t>
            </a:fld>
            <a:endParaRPr lang="es-MX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70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9" name="Picture 9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509" y="1772816"/>
            <a:ext cx="3283403" cy="296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6090" name="Rectangle 10"/>
          <p:cNvSpPr>
            <a:spLocks noGrp="1" noChangeArrowheads="1"/>
          </p:cNvSpPr>
          <p:nvPr>
            <p:ph type="title"/>
          </p:nvPr>
        </p:nvSpPr>
        <p:spPr>
          <a:xfrm>
            <a:off x="467544" y="44624"/>
            <a:ext cx="6984776" cy="864096"/>
          </a:xfrm>
        </p:spPr>
        <p:txBody>
          <a:bodyPr/>
          <a:lstStyle/>
          <a:p>
            <a:pPr algn="l"/>
            <a:r>
              <a:rPr lang="es-MX" sz="3200" b="1" dirty="0" smtClean="0">
                <a:solidFill>
                  <a:srgbClr val="FFFF66"/>
                </a:solidFill>
              </a:rPr>
              <a:t>La estrella más cercana, </a:t>
            </a:r>
            <a:br>
              <a:rPr lang="es-MX" sz="3200" b="1" dirty="0" smtClean="0">
                <a:solidFill>
                  <a:srgbClr val="FFFF66"/>
                </a:solidFill>
              </a:rPr>
            </a:br>
            <a:r>
              <a:rPr lang="es-MX" sz="3200" b="1" dirty="0" smtClean="0">
                <a:solidFill>
                  <a:srgbClr val="FFFF66"/>
                </a:solidFill>
              </a:rPr>
              <a:t>El Sol</a:t>
            </a:r>
            <a:endParaRPr lang="es-ES" sz="3200" b="1" dirty="0">
              <a:solidFill>
                <a:srgbClr val="FFFF66"/>
              </a:solidFill>
            </a:endParaRPr>
          </a:p>
        </p:txBody>
      </p:sp>
      <p:sp>
        <p:nvSpPr>
          <p:cNvPr id="46092" name="Text Box 12"/>
          <p:cNvSpPr txBox="1">
            <a:spLocks noChangeArrowheads="1"/>
          </p:cNvSpPr>
          <p:nvPr/>
        </p:nvSpPr>
        <p:spPr bwMode="auto">
          <a:xfrm>
            <a:off x="395536" y="5805264"/>
            <a:ext cx="8083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s-ES" dirty="0" smtClean="0">
                <a:solidFill>
                  <a:srgbClr val="FFFF66"/>
                </a:solidFill>
              </a:rPr>
              <a:t>Ver </a:t>
            </a:r>
            <a:r>
              <a:rPr lang="es-ES" dirty="0">
                <a:solidFill>
                  <a:srgbClr val="FFFF66"/>
                </a:solidFill>
              </a:rPr>
              <a:t>más en</a:t>
            </a:r>
            <a:r>
              <a:rPr lang="es-ES" dirty="0" smtClean="0">
                <a:solidFill>
                  <a:srgbClr val="FFFF66"/>
                </a:solidFill>
              </a:rPr>
              <a:t>: </a:t>
            </a:r>
            <a:r>
              <a:rPr lang="es-ES" dirty="0" smtClean="0">
                <a:solidFill>
                  <a:srgbClr val="FFFF66"/>
                </a:solidFill>
                <a:hlinkClick r:id="rId5"/>
              </a:rPr>
              <a:t>http://www.boston.com/bigpicture/2008/10/the_sun.html</a:t>
            </a:r>
            <a:endParaRPr lang="es-ES" dirty="0">
              <a:solidFill>
                <a:srgbClr val="FFFF66"/>
              </a:solidFill>
            </a:endParaRPr>
          </a:p>
        </p:txBody>
      </p:sp>
      <p:pic>
        <p:nvPicPr>
          <p:cNvPr id="8" name="Picture 8" descr="Escudo-FQ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2" y="-24"/>
            <a:ext cx="470926" cy="525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5292725" y="-26988"/>
            <a:ext cx="3814763" cy="504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/>
            <a:r>
              <a:rPr lang="es-ES_tradnl" sz="1000" dirty="0">
                <a:solidFill>
                  <a:srgbClr val="99CCFF"/>
                </a:solidFill>
              </a:rPr>
              <a:t>Facultad de Química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 Departamento de Química Inorgánica y Nuclear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Dr. Sigfrido Escalante Tovar</a:t>
            </a:r>
            <a:endParaRPr lang="es-MX" sz="1000" dirty="0">
              <a:solidFill>
                <a:srgbClr val="99CCFF"/>
              </a:solidFill>
            </a:endParaRPr>
          </a:p>
        </p:txBody>
      </p:sp>
      <p:pic>
        <p:nvPicPr>
          <p:cNvPr id="65538" name="Picture 2" descr="http://cache.boston.com/universal/site_graphics/blogs/bigpicture/sol_10_13/sol07.jpg">
            <a:hlinkClick r:id="rId5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89573" y="1700808"/>
            <a:ext cx="4714875" cy="3152775"/>
          </a:xfrm>
          <a:prstGeom prst="rect">
            <a:avLst/>
          </a:prstGeom>
          <a:noFill/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21C68-D592-4FA4-89EC-DDF7D8875815}" type="slidenum">
              <a:rPr lang="es-MX" smtClean="0">
                <a:solidFill>
                  <a:srgbClr val="0000FF"/>
                </a:solidFill>
              </a:rPr>
              <a:pPr/>
              <a:t>31</a:t>
            </a:fld>
            <a:endParaRPr lang="es-MX" dirty="0">
              <a:solidFill>
                <a:srgbClr val="0000FF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768381" y="4853583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>
                <a:solidFill>
                  <a:srgbClr val="FFFF00"/>
                </a:solidFill>
              </a:rPr>
              <a:t>El Sol</a:t>
            </a:r>
            <a:endParaRPr lang="es-MX" dirty="0">
              <a:solidFill>
                <a:srgbClr val="FFFF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5508104" y="4931876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>
                <a:solidFill>
                  <a:srgbClr val="FFFF00"/>
                </a:solidFill>
              </a:rPr>
              <a:t>mancha solar</a:t>
            </a:r>
            <a:endParaRPr lang="es-MX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37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90" name="Rectangle 10"/>
          <p:cNvSpPr>
            <a:spLocks noGrp="1" noChangeArrowheads="1"/>
          </p:cNvSpPr>
          <p:nvPr>
            <p:ph type="title"/>
          </p:nvPr>
        </p:nvSpPr>
        <p:spPr>
          <a:xfrm>
            <a:off x="395536" y="44624"/>
            <a:ext cx="6922881" cy="1224434"/>
          </a:xfrm>
        </p:spPr>
        <p:txBody>
          <a:bodyPr/>
          <a:lstStyle/>
          <a:p>
            <a:pPr algn="l"/>
            <a:r>
              <a:rPr lang="es-MX" sz="4000" b="1" dirty="0" smtClean="0">
                <a:solidFill>
                  <a:srgbClr val="FFFF66"/>
                </a:solidFill>
              </a:rPr>
              <a:t>La “</a:t>
            </a:r>
            <a:r>
              <a:rPr lang="es-MX" sz="4000" b="1" i="1" dirty="0" smtClean="0">
                <a:solidFill>
                  <a:srgbClr val="FFFF66"/>
                </a:solidFill>
              </a:rPr>
              <a:t>combustión</a:t>
            </a:r>
            <a:r>
              <a:rPr lang="es-MX" sz="4000" b="1" dirty="0" smtClean="0">
                <a:solidFill>
                  <a:srgbClr val="FFFF66"/>
                </a:solidFill>
              </a:rPr>
              <a:t>” de hidrógeno en el Sol</a:t>
            </a:r>
            <a:endParaRPr lang="es-ES" sz="4000" b="1" dirty="0">
              <a:solidFill>
                <a:srgbClr val="FFFF66"/>
              </a:solidFill>
            </a:endParaRPr>
          </a:p>
        </p:txBody>
      </p:sp>
      <p:sp>
        <p:nvSpPr>
          <p:cNvPr id="46091" name="Text Box 11"/>
          <p:cNvSpPr txBox="1">
            <a:spLocks noChangeArrowheads="1"/>
          </p:cNvSpPr>
          <p:nvPr/>
        </p:nvSpPr>
        <p:spPr bwMode="auto">
          <a:xfrm>
            <a:off x="231775" y="6329363"/>
            <a:ext cx="78692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s-ES"/>
          </a:p>
        </p:txBody>
      </p:sp>
      <p:sp>
        <p:nvSpPr>
          <p:cNvPr id="46092" name="Text Box 12"/>
          <p:cNvSpPr txBox="1">
            <a:spLocks noChangeArrowheads="1"/>
          </p:cNvSpPr>
          <p:nvPr/>
        </p:nvSpPr>
        <p:spPr bwMode="auto">
          <a:xfrm>
            <a:off x="395536" y="6429396"/>
            <a:ext cx="8083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s-ES" dirty="0">
                <a:solidFill>
                  <a:srgbClr val="FFFF66"/>
                </a:solidFill>
              </a:rPr>
              <a:t>Lee más en:  </a:t>
            </a:r>
            <a:r>
              <a:rPr lang="es-ES" dirty="0" smtClean="0">
                <a:solidFill>
                  <a:srgbClr val="FFFF66"/>
                </a:solidFill>
                <a:hlinkClick r:id="rId3"/>
              </a:rPr>
              <a:t>http://sohowww.nascom.nasa.gov/data/realtime/gif/</a:t>
            </a:r>
            <a:endParaRPr lang="es-ES" dirty="0">
              <a:solidFill>
                <a:srgbClr val="FFFF66"/>
              </a:solidFill>
            </a:endParaRPr>
          </a:p>
        </p:txBody>
      </p:sp>
      <p:pic>
        <p:nvPicPr>
          <p:cNvPr id="8" name="Picture 8" descr="Escudo-F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2" y="-24"/>
            <a:ext cx="470926" cy="525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5292725" y="-26988"/>
            <a:ext cx="3814763" cy="504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/>
            <a:r>
              <a:rPr lang="es-ES_tradnl" sz="1000" dirty="0">
                <a:solidFill>
                  <a:srgbClr val="99CCFF"/>
                </a:solidFill>
              </a:rPr>
              <a:t>Facultad de Química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 Departamento de Química Inorgánica y Nuclear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Dr. Sigfrido Escalante Tovar</a:t>
            </a:r>
            <a:endParaRPr lang="es-MX" sz="1000" dirty="0">
              <a:solidFill>
                <a:srgbClr val="99CCFF"/>
              </a:solidFill>
            </a:endParaRPr>
          </a:p>
        </p:txBody>
      </p:sp>
      <p:pic>
        <p:nvPicPr>
          <p:cNvPr id="1026" name="Picture 2" descr="C:\Documents and Settings\Sigfrido Escalante T\Mis documentos\CLASES\INORGÁNICA\MATERIAL 11-2\fotosyvideosdelsol\Sol SOHO Dic 2010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6" y="1432520"/>
            <a:ext cx="4876800" cy="4876800"/>
          </a:xfrm>
          <a:prstGeom prst="rect">
            <a:avLst/>
          </a:prstGeom>
          <a:noFill/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21C68-D592-4FA4-89EC-DDF7D8875815}" type="slidenum">
              <a:rPr lang="es-MX" smtClean="0">
                <a:solidFill>
                  <a:srgbClr val="0000FF"/>
                </a:solidFill>
              </a:rPr>
              <a:pPr/>
              <a:t>32</a:t>
            </a:fld>
            <a:endParaRPr lang="es-MX" dirty="0">
              <a:solidFill>
                <a:srgbClr val="0000FF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4572001" y="1435998"/>
            <a:ext cx="439248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srgbClr val="FFFF00"/>
                </a:solidFill>
              </a:rPr>
              <a:t>Cada segundo, en el centro del Sol, se </a:t>
            </a:r>
          </a:p>
          <a:p>
            <a:r>
              <a:rPr lang="es-MX" dirty="0">
                <a:solidFill>
                  <a:srgbClr val="FFFF00"/>
                </a:solidFill>
              </a:rPr>
              <a:t>f</a:t>
            </a:r>
            <a:r>
              <a:rPr lang="es-MX" dirty="0" smtClean="0">
                <a:solidFill>
                  <a:srgbClr val="FFFF00"/>
                </a:solidFill>
              </a:rPr>
              <a:t>usionan 600 x10</a:t>
            </a:r>
            <a:r>
              <a:rPr lang="es-MX" baseline="30000" dirty="0" smtClean="0">
                <a:solidFill>
                  <a:srgbClr val="FFFF00"/>
                </a:solidFill>
              </a:rPr>
              <a:t>6</a:t>
            </a:r>
            <a:r>
              <a:rPr lang="es-MX" dirty="0" smtClean="0">
                <a:solidFill>
                  <a:srgbClr val="FFFF00"/>
                </a:solidFill>
              </a:rPr>
              <a:t> toneladas de </a:t>
            </a:r>
          </a:p>
          <a:p>
            <a:r>
              <a:rPr lang="es-MX" dirty="0">
                <a:solidFill>
                  <a:srgbClr val="FFFF00"/>
                </a:solidFill>
              </a:rPr>
              <a:t>h</a:t>
            </a:r>
            <a:r>
              <a:rPr lang="es-MX" dirty="0" smtClean="0">
                <a:solidFill>
                  <a:srgbClr val="FFFF00"/>
                </a:solidFill>
              </a:rPr>
              <a:t>idrógeno que producen 595.5 x10</a:t>
            </a:r>
            <a:r>
              <a:rPr lang="es-MX" baseline="30000" dirty="0" smtClean="0">
                <a:solidFill>
                  <a:srgbClr val="FFFF00"/>
                </a:solidFill>
              </a:rPr>
              <a:t>6</a:t>
            </a:r>
            <a:r>
              <a:rPr lang="es-MX" dirty="0" smtClean="0">
                <a:solidFill>
                  <a:srgbClr val="FFFF00"/>
                </a:solidFill>
              </a:rPr>
              <a:t> </a:t>
            </a:r>
          </a:p>
          <a:p>
            <a:r>
              <a:rPr lang="es-MX" dirty="0">
                <a:solidFill>
                  <a:srgbClr val="FFFF00"/>
                </a:solidFill>
              </a:rPr>
              <a:t>t</a:t>
            </a:r>
            <a:r>
              <a:rPr lang="es-MX" dirty="0" smtClean="0">
                <a:solidFill>
                  <a:srgbClr val="FFFF00"/>
                </a:solidFill>
              </a:rPr>
              <a:t>on. de </a:t>
            </a:r>
            <a:r>
              <a:rPr lang="es-MX" dirty="0">
                <a:solidFill>
                  <a:srgbClr val="FFFF00"/>
                </a:solidFill>
              </a:rPr>
              <a:t>h</a:t>
            </a:r>
            <a:r>
              <a:rPr lang="es-MX" dirty="0" smtClean="0">
                <a:solidFill>
                  <a:srgbClr val="FFFF00"/>
                </a:solidFill>
              </a:rPr>
              <a:t>elio. </a:t>
            </a:r>
            <a:r>
              <a:rPr lang="es-MX" dirty="0">
                <a:solidFill>
                  <a:srgbClr val="FFFF00"/>
                </a:solidFill>
              </a:rPr>
              <a:t>Las </a:t>
            </a:r>
            <a:r>
              <a:rPr lang="es-MX" dirty="0" smtClean="0">
                <a:solidFill>
                  <a:srgbClr val="FFFF00"/>
                </a:solidFill>
              </a:rPr>
              <a:t>4.5 </a:t>
            </a:r>
            <a:r>
              <a:rPr lang="es-MX" dirty="0">
                <a:solidFill>
                  <a:srgbClr val="FFFF00"/>
                </a:solidFill>
              </a:rPr>
              <a:t>x 10</a:t>
            </a:r>
            <a:r>
              <a:rPr lang="es-MX" baseline="30000" dirty="0">
                <a:solidFill>
                  <a:srgbClr val="FFFF00"/>
                </a:solidFill>
              </a:rPr>
              <a:t>6</a:t>
            </a:r>
            <a:r>
              <a:rPr lang="es-MX" dirty="0">
                <a:solidFill>
                  <a:srgbClr val="FFFF00"/>
                </a:solidFill>
              </a:rPr>
              <a:t> toneladas </a:t>
            </a:r>
            <a:r>
              <a:rPr lang="es-MX" dirty="0" smtClean="0">
                <a:solidFill>
                  <a:srgbClr val="FFFF00"/>
                </a:solidFill>
              </a:rPr>
              <a:t>que </a:t>
            </a:r>
          </a:p>
          <a:p>
            <a:r>
              <a:rPr lang="es-MX" dirty="0" smtClean="0">
                <a:solidFill>
                  <a:srgbClr val="FFFF00"/>
                </a:solidFill>
              </a:rPr>
              <a:t>restan se convierten en fotones </a:t>
            </a:r>
            <a:r>
              <a:rPr lang="el-GR" dirty="0" smtClean="0">
                <a:solidFill>
                  <a:srgbClr val="FFFF00"/>
                </a:solidFill>
                <a:sym typeface="Symbol"/>
              </a:rPr>
              <a:t></a:t>
            </a:r>
            <a:r>
              <a:rPr lang="es-MX" dirty="0" smtClean="0">
                <a:solidFill>
                  <a:srgbClr val="FFFF00"/>
                </a:solidFill>
              </a:rPr>
              <a:t> de alta energía que tardan un millón de años en salir a la superficie del Sol.</a:t>
            </a:r>
          </a:p>
          <a:p>
            <a:endParaRPr lang="es-MX" dirty="0" smtClean="0">
              <a:solidFill>
                <a:srgbClr val="FFFF00"/>
              </a:solidFill>
            </a:endParaRPr>
          </a:p>
          <a:p>
            <a:r>
              <a:rPr lang="es-MX" dirty="0" smtClean="0">
                <a:solidFill>
                  <a:srgbClr val="FFFF00"/>
                </a:solidFill>
              </a:rPr>
              <a:t>Cada vez que se fusiona una mol de </a:t>
            </a:r>
          </a:p>
          <a:p>
            <a:r>
              <a:rPr lang="es-MX" dirty="0" smtClean="0">
                <a:solidFill>
                  <a:srgbClr val="FFFF00"/>
                </a:solidFill>
              </a:rPr>
              <a:t>H se liberan 2.53 x 10</a:t>
            </a:r>
            <a:r>
              <a:rPr lang="es-MX" baseline="30000" dirty="0" smtClean="0">
                <a:solidFill>
                  <a:srgbClr val="FFFF00"/>
                </a:solidFill>
              </a:rPr>
              <a:t>9</a:t>
            </a:r>
            <a:r>
              <a:rPr lang="es-MX" dirty="0" smtClean="0">
                <a:solidFill>
                  <a:srgbClr val="FFFF00"/>
                </a:solidFill>
              </a:rPr>
              <a:t> </a:t>
            </a:r>
            <a:r>
              <a:rPr lang="es-MX" dirty="0">
                <a:solidFill>
                  <a:srgbClr val="FFFF00"/>
                </a:solidFill>
              </a:rPr>
              <a:t>kJ mol</a:t>
            </a:r>
            <a:r>
              <a:rPr lang="es-MX" baseline="30000" dirty="0">
                <a:solidFill>
                  <a:srgbClr val="FFFF00"/>
                </a:solidFill>
              </a:rPr>
              <a:t>-1</a:t>
            </a:r>
            <a:r>
              <a:rPr lang="es-MX" dirty="0" smtClean="0">
                <a:solidFill>
                  <a:srgbClr val="FFFF00"/>
                </a:solidFill>
              </a:rPr>
              <a:t>.</a:t>
            </a:r>
          </a:p>
          <a:p>
            <a:endParaRPr lang="es-MX" dirty="0" smtClean="0">
              <a:solidFill>
                <a:srgbClr val="FFFF00"/>
              </a:solidFill>
            </a:endParaRPr>
          </a:p>
          <a:p>
            <a:r>
              <a:rPr lang="es-MX" dirty="0" smtClean="0">
                <a:solidFill>
                  <a:srgbClr val="FFFF00"/>
                </a:solidFill>
              </a:rPr>
              <a:t>Cada vez que se realiza en la Tierra</a:t>
            </a:r>
          </a:p>
          <a:p>
            <a:r>
              <a:rPr lang="es-MX" dirty="0" smtClean="0">
                <a:solidFill>
                  <a:srgbClr val="FFFF00"/>
                </a:solidFill>
              </a:rPr>
              <a:t>la combustión de 1 mol de H</a:t>
            </a:r>
            <a:r>
              <a:rPr lang="es-MX" baseline="-25000" dirty="0" smtClean="0">
                <a:solidFill>
                  <a:srgbClr val="FFFF00"/>
                </a:solidFill>
              </a:rPr>
              <a:t>2</a:t>
            </a:r>
            <a:r>
              <a:rPr lang="es-MX" dirty="0" smtClean="0">
                <a:solidFill>
                  <a:srgbClr val="FFFF00"/>
                </a:solidFill>
              </a:rPr>
              <a:t>. Se</a:t>
            </a:r>
          </a:p>
          <a:p>
            <a:r>
              <a:rPr lang="es-MX" dirty="0" smtClean="0">
                <a:solidFill>
                  <a:srgbClr val="FFFF00"/>
                </a:solidFill>
              </a:rPr>
              <a:t>liberan tan sólo 244 kJ mol</a:t>
            </a:r>
            <a:r>
              <a:rPr lang="es-MX" baseline="30000" dirty="0" smtClean="0">
                <a:solidFill>
                  <a:srgbClr val="FFFF00"/>
                </a:solidFill>
              </a:rPr>
              <a:t>-1</a:t>
            </a:r>
            <a:r>
              <a:rPr lang="es-MX" dirty="0" smtClean="0">
                <a:solidFill>
                  <a:srgbClr val="FFFF00"/>
                </a:solidFill>
              </a:rPr>
              <a:t>.</a:t>
            </a:r>
          </a:p>
          <a:p>
            <a:endParaRPr lang="es-MX" dirty="0" smtClean="0">
              <a:solidFill>
                <a:srgbClr val="FFFF00"/>
              </a:solidFill>
            </a:endParaRPr>
          </a:p>
          <a:p>
            <a:pPr algn="ctr"/>
            <a:r>
              <a:rPr lang="es-MX" b="1" dirty="0" smtClean="0">
                <a:solidFill>
                  <a:srgbClr val="FFFF00"/>
                </a:solidFill>
              </a:rPr>
              <a:t>¿</a:t>
            </a:r>
            <a:r>
              <a:rPr lang="es-MX" b="1" dirty="0">
                <a:solidFill>
                  <a:srgbClr val="FFFF00"/>
                </a:solidFill>
              </a:rPr>
              <a:t>N</a:t>
            </a:r>
            <a:r>
              <a:rPr lang="es-MX" b="1" dirty="0" smtClean="0">
                <a:solidFill>
                  <a:srgbClr val="FFFF00"/>
                </a:solidFill>
              </a:rPr>
              <a:t>otan la diferencia entre reacción química y reacción nuclear?</a:t>
            </a:r>
            <a:endParaRPr lang="es-MX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456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21C68-D592-4FA4-89EC-DDF7D8875815}" type="slidenum">
              <a:rPr lang="es-MX" smtClean="0"/>
              <a:pPr/>
              <a:t>33</a:t>
            </a:fld>
            <a:endParaRPr lang="es-MX"/>
          </a:p>
        </p:txBody>
      </p:sp>
      <p:grpSp>
        <p:nvGrpSpPr>
          <p:cNvPr id="18" name="17 Grupo"/>
          <p:cNvGrpSpPr/>
          <p:nvPr/>
        </p:nvGrpSpPr>
        <p:grpSpPr>
          <a:xfrm>
            <a:off x="1187624" y="908720"/>
            <a:ext cx="6858000" cy="5143500"/>
            <a:chOff x="1170384" y="980728"/>
            <a:chExt cx="6858000" cy="5143500"/>
          </a:xfrm>
          <a:effectLst/>
        </p:grpSpPr>
        <p:pic>
          <p:nvPicPr>
            <p:cNvPr id="4" name="Picture 2" descr="http://essayweb.net/astronomy/images/Stellar_Evolution_large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0384" y="980728"/>
              <a:ext cx="6858000" cy="51435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5 CuadroTexto"/>
            <p:cNvSpPr txBox="1"/>
            <p:nvPr/>
          </p:nvSpPr>
          <p:spPr>
            <a:xfrm>
              <a:off x="3465303" y="1135777"/>
              <a:ext cx="2225289" cy="276999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s-MX" sz="1200" b="1" dirty="0" smtClean="0">
                  <a:solidFill>
                    <a:srgbClr val="FFFF00"/>
                  </a:solidFill>
                  <a:latin typeface="Arial Narrow" pitchFamily="34" charset="0"/>
                </a:rPr>
                <a:t>EVOLUCIÓN DE LAS ESTRELLAS</a:t>
              </a:r>
              <a:endParaRPr lang="es-MX" sz="1200" b="1" dirty="0">
                <a:solidFill>
                  <a:srgbClr val="FFFF00"/>
                </a:solidFill>
                <a:latin typeface="Arial Narrow" pitchFamily="34" charset="0"/>
              </a:endParaRPr>
            </a:p>
          </p:txBody>
        </p:sp>
        <p:sp>
          <p:nvSpPr>
            <p:cNvPr id="7" name="6 CuadroTexto"/>
            <p:cNvSpPr txBox="1"/>
            <p:nvPr/>
          </p:nvSpPr>
          <p:spPr>
            <a:xfrm>
              <a:off x="5004048" y="1511206"/>
              <a:ext cx="1210588" cy="261610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s-MX" sz="1100" dirty="0" smtClean="0">
                  <a:solidFill>
                    <a:srgbClr val="FFFF00"/>
                  </a:solidFill>
                  <a:latin typeface="Arial Narrow" pitchFamily="34" charset="0"/>
                </a:rPr>
                <a:t>Nebulosa planetaria</a:t>
              </a:r>
              <a:endParaRPr lang="es-MX" sz="1100" dirty="0">
                <a:solidFill>
                  <a:srgbClr val="FFFF00"/>
                </a:solidFill>
                <a:latin typeface="Arial Narrow" pitchFamily="34" charset="0"/>
              </a:endParaRPr>
            </a:p>
          </p:txBody>
        </p:sp>
        <p:sp>
          <p:nvSpPr>
            <p:cNvPr id="8" name="7 CuadroTexto"/>
            <p:cNvSpPr txBox="1"/>
            <p:nvPr/>
          </p:nvSpPr>
          <p:spPr>
            <a:xfrm>
              <a:off x="2339752" y="2015262"/>
              <a:ext cx="1050288" cy="261610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s-MX" sz="1100" dirty="0" smtClean="0">
                  <a:solidFill>
                    <a:srgbClr val="FFFF00"/>
                  </a:solidFill>
                  <a:latin typeface="Arial Narrow" pitchFamily="34" charset="0"/>
                </a:rPr>
                <a:t>Estrella pequeña</a:t>
              </a:r>
              <a:endParaRPr lang="es-MX" sz="1100" dirty="0">
                <a:solidFill>
                  <a:srgbClr val="FFFF00"/>
                </a:solidFill>
                <a:latin typeface="Arial Narrow" pitchFamily="34" charset="0"/>
              </a:endParaRPr>
            </a:p>
          </p:txBody>
        </p:sp>
        <p:sp>
          <p:nvSpPr>
            <p:cNvPr id="9" name="8 CuadroTexto"/>
            <p:cNvSpPr txBox="1"/>
            <p:nvPr/>
          </p:nvSpPr>
          <p:spPr>
            <a:xfrm>
              <a:off x="3614941" y="1943254"/>
              <a:ext cx="813043" cy="261610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s-MX" sz="1100" dirty="0" smtClean="0">
                  <a:solidFill>
                    <a:srgbClr val="FFFF00"/>
                  </a:solidFill>
                  <a:latin typeface="Arial Narrow" pitchFamily="34" charset="0"/>
                </a:rPr>
                <a:t>Gigante roja</a:t>
              </a:r>
              <a:endParaRPr lang="es-MX" sz="1100" dirty="0">
                <a:solidFill>
                  <a:srgbClr val="FFFF00"/>
                </a:solidFill>
                <a:latin typeface="Arial Narrow" pitchFamily="34" charset="0"/>
              </a:endParaRPr>
            </a:p>
          </p:txBody>
        </p:sp>
        <p:sp>
          <p:nvSpPr>
            <p:cNvPr id="10" name="9 CuadroTexto"/>
            <p:cNvSpPr txBox="1"/>
            <p:nvPr/>
          </p:nvSpPr>
          <p:spPr>
            <a:xfrm>
              <a:off x="6876256" y="2087270"/>
              <a:ext cx="915635" cy="261610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s-MX" sz="1100" dirty="0" smtClean="0">
                  <a:solidFill>
                    <a:srgbClr val="FFFF00"/>
                  </a:solidFill>
                  <a:latin typeface="Arial Narrow" pitchFamily="34" charset="0"/>
                </a:rPr>
                <a:t>Enana blanca</a:t>
              </a:r>
              <a:endParaRPr lang="es-MX" sz="1100" dirty="0">
                <a:solidFill>
                  <a:srgbClr val="FFFF00"/>
                </a:solidFill>
                <a:latin typeface="Arial Narrow" pitchFamily="34" charset="0"/>
              </a:endParaRPr>
            </a:p>
          </p:txBody>
        </p:sp>
        <p:sp>
          <p:nvSpPr>
            <p:cNvPr id="11" name="10 CuadroTexto"/>
            <p:cNvSpPr txBox="1"/>
            <p:nvPr/>
          </p:nvSpPr>
          <p:spPr>
            <a:xfrm>
              <a:off x="3491880" y="4149080"/>
              <a:ext cx="1095172" cy="261610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s-MX" sz="1100" dirty="0" err="1" smtClean="0">
                  <a:solidFill>
                    <a:srgbClr val="FFFF00"/>
                  </a:solidFill>
                  <a:latin typeface="Arial Narrow" pitchFamily="34" charset="0"/>
                </a:rPr>
                <a:t>Supergigante</a:t>
              </a:r>
              <a:r>
                <a:rPr lang="es-MX" sz="1100" dirty="0" smtClean="0">
                  <a:solidFill>
                    <a:srgbClr val="FFFF00"/>
                  </a:solidFill>
                  <a:latin typeface="Arial Narrow" pitchFamily="34" charset="0"/>
                </a:rPr>
                <a:t> roja</a:t>
              </a:r>
              <a:endParaRPr lang="es-MX" sz="1100" dirty="0">
                <a:solidFill>
                  <a:srgbClr val="FFFF00"/>
                </a:solidFill>
                <a:latin typeface="Arial Narrow" pitchFamily="34" charset="0"/>
              </a:endParaRPr>
            </a:p>
          </p:txBody>
        </p:sp>
        <p:sp>
          <p:nvSpPr>
            <p:cNvPr id="12" name="11 CuadroTexto"/>
            <p:cNvSpPr txBox="1"/>
            <p:nvPr/>
          </p:nvSpPr>
          <p:spPr>
            <a:xfrm>
              <a:off x="5292080" y="4005064"/>
              <a:ext cx="780983" cy="261610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s-MX" sz="1100" dirty="0" err="1" smtClean="0">
                  <a:solidFill>
                    <a:srgbClr val="FFFF00"/>
                  </a:solidFill>
                  <a:latin typeface="Arial Narrow" pitchFamily="34" charset="0"/>
                </a:rPr>
                <a:t>Superrnova</a:t>
              </a:r>
              <a:endParaRPr lang="es-MX" sz="1100" dirty="0">
                <a:solidFill>
                  <a:srgbClr val="FFFF00"/>
                </a:solidFill>
                <a:latin typeface="Arial Narrow" pitchFamily="34" charset="0"/>
              </a:endParaRPr>
            </a:p>
          </p:txBody>
        </p:sp>
        <p:sp>
          <p:nvSpPr>
            <p:cNvPr id="13" name="12 CuadroTexto"/>
            <p:cNvSpPr txBox="1"/>
            <p:nvPr/>
          </p:nvSpPr>
          <p:spPr>
            <a:xfrm>
              <a:off x="6660232" y="4365104"/>
              <a:ext cx="1274708" cy="261610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s-MX" sz="1100" dirty="0" smtClean="0">
                  <a:solidFill>
                    <a:srgbClr val="FFFF00"/>
                  </a:solidFill>
                  <a:latin typeface="Arial Narrow" pitchFamily="34" charset="0"/>
                </a:rPr>
                <a:t>Estrella de neutrones</a:t>
              </a:r>
              <a:endParaRPr lang="es-MX" sz="1100" dirty="0">
                <a:solidFill>
                  <a:srgbClr val="FFFF00"/>
                </a:solidFill>
                <a:latin typeface="Arial Narrow" pitchFamily="34" charset="0"/>
              </a:endParaRPr>
            </a:p>
          </p:txBody>
        </p:sp>
        <p:sp>
          <p:nvSpPr>
            <p:cNvPr id="14" name="13 CuadroTexto"/>
            <p:cNvSpPr txBox="1"/>
            <p:nvPr/>
          </p:nvSpPr>
          <p:spPr>
            <a:xfrm>
              <a:off x="2339752" y="4391526"/>
              <a:ext cx="960519" cy="261610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s-MX" sz="1100" dirty="0" smtClean="0">
                  <a:solidFill>
                    <a:srgbClr val="FFFF00"/>
                  </a:solidFill>
                  <a:latin typeface="Arial Narrow" pitchFamily="34" charset="0"/>
                </a:rPr>
                <a:t>Estrella grande</a:t>
              </a:r>
              <a:endParaRPr lang="es-MX" sz="1100" dirty="0">
                <a:solidFill>
                  <a:srgbClr val="FFFF00"/>
                </a:solidFill>
                <a:latin typeface="Arial Narrow" pitchFamily="34" charset="0"/>
              </a:endParaRPr>
            </a:p>
          </p:txBody>
        </p:sp>
        <p:sp>
          <p:nvSpPr>
            <p:cNvPr id="15" name="14 CuadroTexto"/>
            <p:cNvSpPr txBox="1"/>
            <p:nvPr/>
          </p:nvSpPr>
          <p:spPr>
            <a:xfrm>
              <a:off x="7175393" y="5831686"/>
              <a:ext cx="780983" cy="261610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s-MX" sz="1100" dirty="0" smtClean="0">
                  <a:solidFill>
                    <a:srgbClr val="FFFF00"/>
                  </a:solidFill>
                  <a:latin typeface="Arial Narrow" pitchFamily="34" charset="0"/>
                </a:rPr>
                <a:t>Hoyo negro</a:t>
              </a:r>
              <a:endParaRPr lang="es-MX" sz="1100" dirty="0">
                <a:solidFill>
                  <a:srgbClr val="FFFF00"/>
                </a:solidFill>
                <a:latin typeface="Arial Narrow" pitchFamily="34" charset="0"/>
              </a:endParaRPr>
            </a:p>
          </p:txBody>
        </p:sp>
        <p:sp>
          <p:nvSpPr>
            <p:cNvPr id="16" name="15 CuadroTexto"/>
            <p:cNvSpPr txBox="1"/>
            <p:nvPr/>
          </p:nvSpPr>
          <p:spPr>
            <a:xfrm>
              <a:off x="1252977" y="5111606"/>
              <a:ext cx="870751" cy="60016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s-MX" sz="1100" dirty="0" smtClean="0">
                  <a:solidFill>
                    <a:srgbClr val="FFFF00"/>
                  </a:solidFill>
                  <a:latin typeface="Arial Narrow" pitchFamily="34" charset="0"/>
                </a:rPr>
                <a:t>Nube estelar</a:t>
              </a:r>
            </a:p>
            <a:p>
              <a:r>
                <a:rPr lang="es-MX" sz="1100" dirty="0">
                  <a:solidFill>
                    <a:srgbClr val="FFFF00"/>
                  </a:solidFill>
                  <a:latin typeface="Arial Narrow" pitchFamily="34" charset="0"/>
                </a:rPr>
                <a:t>q</a:t>
              </a:r>
              <a:r>
                <a:rPr lang="es-MX" sz="1100" dirty="0" smtClean="0">
                  <a:solidFill>
                    <a:srgbClr val="FFFF00"/>
                  </a:solidFill>
                  <a:latin typeface="Arial Narrow" pitchFamily="34" charset="0"/>
                </a:rPr>
                <a:t>ue contiene</a:t>
              </a:r>
            </a:p>
            <a:p>
              <a:r>
                <a:rPr lang="es-MX" sz="1100" dirty="0" err="1" smtClean="0">
                  <a:solidFill>
                    <a:srgbClr val="FFFF00"/>
                  </a:solidFill>
                  <a:latin typeface="Arial Narrow" pitchFamily="34" charset="0"/>
                </a:rPr>
                <a:t>protoestrellas</a:t>
              </a:r>
              <a:endParaRPr lang="es-MX" sz="1100" dirty="0">
                <a:solidFill>
                  <a:srgbClr val="FFFF00"/>
                </a:solidFill>
                <a:latin typeface="Arial Narrow" pitchFamily="34" charset="0"/>
              </a:endParaRPr>
            </a:p>
          </p:txBody>
        </p:sp>
        <p:sp>
          <p:nvSpPr>
            <p:cNvPr id="17" name="16 CuadroTexto"/>
            <p:cNvSpPr txBox="1"/>
            <p:nvPr/>
          </p:nvSpPr>
          <p:spPr>
            <a:xfrm>
              <a:off x="1187624" y="5831686"/>
              <a:ext cx="2262158" cy="261610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s-MX" sz="1100" dirty="0" smtClean="0">
                  <a:solidFill>
                    <a:srgbClr val="FFFF00"/>
                  </a:solidFill>
                  <a:latin typeface="Arial Narrow" pitchFamily="34" charset="0"/>
                </a:rPr>
                <a:t>LAS IMÁGENES NO ESTÁN A ESCALA</a:t>
              </a:r>
              <a:endParaRPr lang="es-MX" sz="1100" dirty="0">
                <a:solidFill>
                  <a:srgbClr val="FFFF00"/>
                </a:solidFill>
                <a:latin typeface="Arial Narrow" pitchFamily="34" charset="0"/>
              </a:endParaRPr>
            </a:p>
          </p:txBody>
        </p:sp>
      </p:grpSp>
      <p:pic>
        <p:nvPicPr>
          <p:cNvPr id="21" name="Picture 8" descr="Escudo-F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2" y="-24"/>
            <a:ext cx="470926" cy="525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5292725" y="-26988"/>
            <a:ext cx="3814763" cy="504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/>
            <a:r>
              <a:rPr lang="es-ES_tradnl" sz="1000" dirty="0">
                <a:solidFill>
                  <a:srgbClr val="99CCFF"/>
                </a:solidFill>
              </a:rPr>
              <a:t>Facultad de Química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 Departamento de Química Inorgánica y Nuclear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Dr. Sigfrido Escalante Tovar</a:t>
            </a:r>
            <a:endParaRPr lang="es-MX" sz="1000" dirty="0">
              <a:solidFill>
                <a:srgbClr val="99CCFF"/>
              </a:solidFill>
            </a:endParaRPr>
          </a:p>
        </p:txBody>
      </p:sp>
      <p:sp>
        <p:nvSpPr>
          <p:cNvPr id="19" name="1 Título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792088"/>
          </a:xfrm>
        </p:spPr>
        <p:txBody>
          <a:bodyPr/>
          <a:lstStyle/>
          <a:p>
            <a:pPr algn="l"/>
            <a:r>
              <a:rPr lang="es-MX" sz="4000" dirty="0" smtClean="0">
                <a:solidFill>
                  <a:srgbClr val="0000FF"/>
                </a:solidFill>
              </a:rPr>
              <a:t>La “</a:t>
            </a:r>
            <a:r>
              <a:rPr lang="es-MX" sz="4000" i="1" dirty="0" smtClean="0">
                <a:solidFill>
                  <a:srgbClr val="0000FF"/>
                </a:solidFill>
              </a:rPr>
              <a:t>vida”</a:t>
            </a:r>
            <a:r>
              <a:rPr lang="es-MX" sz="4000" dirty="0" smtClean="0">
                <a:solidFill>
                  <a:srgbClr val="0000FF"/>
                </a:solidFill>
              </a:rPr>
              <a:t> de las estrellas</a:t>
            </a:r>
            <a:endParaRPr lang="es-MX" sz="4000" dirty="0">
              <a:solidFill>
                <a:srgbClr val="0000FF"/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2699792" y="6361583"/>
            <a:ext cx="38956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>
                <a:solidFill>
                  <a:srgbClr val="FF0000"/>
                </a:solidFill>
              </a:rPr>
              <a:t>http://essayweb.net/astronomy/blackhole.shtml</a:t>
            </a:r>
          </a:p>
        </p:txBody>
      </p:sp>
    </p:spTree>
    <p:extLst>
      <p:ext uri="{BB962C8B-B14F-4D97-AF65-F5344CB8AC3E}">
        <p14:creationId xmlns:p14="http://schemas.microsoft.com/office/powerpoint/2010/main" val="302875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02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>
                <a:solidFill>
                  <a:srgbClr val="FFFF66"/>
                </a:solidFill>
              </a:rPr>
              <a:t>Las </a:t>
            </a:r>
            <a:r>
              <a:rPr lang="es-MX" b="1" dirty="0" smtClean="0">
                <a:solidFill>
                  <a:srgbClr val="FFFF66"/>
                </a:solidFill>
              </a:rPr>
              <a:t>supernovas</a:t>
            </a:r>
            <a:endParaRPr lang="es-ES" b="1" dirty="0">
              <a:solidFill>
                <a:srgbClr val="FFFF66"/>
              </a:solidFill>
            </a:endParaRPr>
          </a:p>
        </p:txBody>
      </p:sp>
      <p:pic>
        <p:nvPicPr>
          <p:cNvPr id="59404" name="Picture 12" descr="estel0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619250" y="1628775"/>
            <a:ext cx="5856288" cy="4525963"/>
          </a:xfrm>
          <a:noFill/>
          <a:ln/>
        </p:spPr>
      </p:pic>
      <p:pic>
        <p:nvPicPr>
          <p:cNvPr id="6" name="Picture 8" descr="Escudo-F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2" y="-24"/>
            <a:ext cx="470926" cy="525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5292725" y="-26988"/>
            <a:ext cx="3814763" cy="504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/>
            <a:r>
              <a:rPr lang="es-ES_tradnl" sz="1000" dirty="0">
                <a:solidFill>
                  <a:srgbClr val="99CCFF"/>
                </a:solidFill>
              </a:rPr>
              <a:t>Facultad de Química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 Departamento de Química Inorgánica y Nuclear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Dr. Sigfrido Escalante Tovar</a:t>
            </a:r>
            <a:endParaRPr lang="es-MX" sz="1000" dirty="0">
              <a:solidFill>
                <a:srgbClr val="99CCFF"/>
              </a:solidFill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5BD9C-2641-4376-944D-02B068930612}" type="slidenum">
              <a:rPr lang="es-MX" smtClean="0">
                <a:solidFill>
                  <a:srgbClr val="0000FF"/>
                </a:solidFill>
              </a:rPr>
              <a:pPr/>
              <a:t>34</a:t>
            </a:fld>
            <a:endParaRPr lang="es-MX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79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pPr algn="l"/>
            <a:r>
              <a:rPr lang="es-MX" b="1" dirty="0" smtClean="0">
                <a:solidFill>
                  <a:srgbClr val="0000FF"/>
                </a:solidFill>
              </a:rPr>
              <a:t>Los rayos cósmicos</a:t>
            </a:r>
            <a:endParaRPr lang="es-MX" b="1" dirty="0">
              <a:solidFill>
                <a:srgbClr val="0000FF"/>
              </a:solidFill>
            </a:endParaRP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21C68-D592-4FA4-89EC-DDF7D8875815}" type="slidenum">
              <a:rPr lang="es-MX" smtClean="0"/>
              <a:pPr/>
              <a:t>35</a:t>
            </a:fld>
            <a:endParaRPr lang="es-MX"/>
          </a:p>
        </p:txBody>
      </p:sp>
      <p:pic>
        <p:nvPicPr>
          <p:cNvPr id="8194" name="Picture 2" descr="http://t0.gstatic.com/images?q=tbn:ANd9GcRQJWo1kPRSHoD85BqncJlvuYT7FHlPRYg_mCiJ9sg5C9LZvUZ18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052736"/>
            <a:ext cx="2676525" cy="171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t3.gstatic.com/images?q=tbn:ANd9GcSGt4U5M1TVclf6nChNr4fWxsPpExtAtLgt7gS62i0_EaNTgeTkE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090539"/>
            <a:ext cx="2390775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portalhispano.files.wordpress.com/2010/10/ibex-mision-1.jpg?w=500&amp;h=37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097485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Escudo-FQ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84" y="-24"/>
            <a:ext cx="470926" cy="525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5293741" y="-26988"/>
            <a:ext cx="3814763" cy="504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/>
            <a:r>
              <a:rPr lang="es-ES_tradnl" sz="1000" dirty="0">
                <a:solidFill>
                  <a:srgbClr val="99CCFF"/>
                </a:solidFill>
              </a:rPr>
              <a:t>Facultad de Química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 Departamento de Química Inorgánica y Nuclear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Dr. Sigfrido Escalante Tovar</a:t>
            </a:r>
            <a:endParaRPr lang="es-MX" sz="1000" dirty="0">
              <a:solidFill>
                <a:srgbClr val="99CCFF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5835233" y="4676943"/>
            <a:ext cx="3082895" cy="1200329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MX" dirty="0" smtClean="0">
                <a:solidFill>
                  <a:srgbClr val="FF0000"/>
                </a:solidFill>
              </a:rPr>
              <a:t>Pidan a sus alumnos que</a:t>
            </a:r>
          </a:p>
          <a:p>
            <a:pPr algn="ctr"/>
            <a:r>
              <a:rPr lang="es-MX" dirty="0">
                <a:solidFill>
                  <a:srgbClr val="FF0000"/>
                </a:solidFill>
              </a:rPr>
              <a:t>b</a:t>
            </a:r>
            <a:r>
              <a:rPr lang="es-MX" dirty="0" smtClean="0">
                <a:solidFill>
                  <a:srgbClr val="FF0000"/>
                </a:solidFill>
              </a:rPr>
              <a:t>usquen información </a:t>
            </a:r>
          </a:p>
          <a:p>
            <a:pPr algn="ctr"/>
            <a:r>
              <a:rPr lang="es-MX" dirty="0" smtClean="0">
                <a:solidFill>
                  <a:srgbClr val="FF0000"/>
                </a:solidFill>
              </a:rPr>
              <a:t>específica en la app: </a:t>
            </a:r>
            <a:r>
              <a:rPr lang="es-MX" b="1" dirty="0" smtClean="0">
                <a:solidFill>
                  <a:srgbClr val="FF0000"/>
                </a:solidFill>
              </a:rPr>
              <a:t>NASA</a:t>
            </a:r>
            <a:r>
              <a:rPr lang="es-MX" dirty="0" smtClean="0">
                <a:solidFill>
                  <a:srgbClr val="FF0000"/>
                </a:solidFill>
              </a:rPr>
              <a:t>.</a:t>
            </a:r>
          </a:p>
          <a:p>
            <a:pPr algn="ctr"/>
            <a:r>
              <a:rPr lang="es-MX" dirty="0" smtClean="0">
                <a:solidFill>
                  <a:srgbClr val="FF0000"/>
                </a:solidFill>
              </a:rPr>
              <a:t>(iOS y Android</a:t>
            </a:r>
            <a:r>
              <a:rPr lang="es-MX" dirty="0">
                <a:solidFill>
                  <a:srgbClr val="FF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8302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85775"/>
            <a:ext cx="8229600" cy="1143000"/>
          </a:xfrm>
        </p:spPr>
        <p:txBody>
          <a:bodyPr/>
          <a:lstStyle/>
          <a:p>
            <a:pPr eaLnBrk="1" hangingPunct="1"/>
            <a:r>
              <a:rPr lang="es-MX" sz="4000" dirty="0" smtClean="0">
                <a:solidFill>
                  <a:srgbClr val="0000FF"/>
                </a:solidFill>
              </a:rPr>
              <a:t>El sincrotrón de gradiente alterno de </a:t>
            </a:r>
            <a:r>
              <a:rPr lang="es-MX" sz="4000" dirty="0" err="1" smtClean="0">
                <a:solidFill>
                  <a:srgbClr val="0000FF"/>
                </a:solidFill>
              </a:rPr>
              <a:t>Brookhaven</a:t>
            </a:r>
            <a:endParaRPr lang="es-ES" sz="4000" dirty="0" smtClean="0">
              <a:solidFill>
                <a:srgbClr val="0000FF"/>
              </a:solidFill>
            </a:endParaRPr>
          </a:p>
        </p:txBody>
      </p:sp>
      <p:pic>
        <p:nvPicPr>
          <p:cNvPr id="12291" name="Picture 5" descr="AGS-5-141-57-s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1670072"/>
            <a:ext cx="7345362" cy="490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329238" y="0"/>
            <a:ext cx="3814762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es-ES_tradnl" sz="1000">
                <a:solidFill>
                  <a:srgbClr val="99CCFF"/>
                </a:solidFill>
              </a:rPr>
              <a:t>Facultad de Química</a:t>
            </a:r>
            <a:br>
              <a:rPr lang="es-ES_tradnl" sz="1000">
                <a:solidFill>
                  <a:srgbClr val="99CCFF"/>
                </a:solidFill>
              </a:rPr>
            </a:br>
            <a:r>
              <a:rPr lang="es-ES_tradnl" sz="1000">
                <a:solidFill>
                  <a:srgbClr val="99CCFF"/>
                </a:solidFill>
              </a:rPr>
              <a:t> Departamento de Química Inorgánica y Nuclear</a:t>
            </a:r>
            <a:br>
              <a:rPr lang="es-ES_tradnl" sz="1000">
                <a:solidFill>
                  <a:srgbClr val="99CCFF"/>
                </a:solidFill>
              </a:rPr>
            </a:br>
            <a:r>
              <a:rPr lang="es-ES_tradnl" sz="1000">
                <a:solidFill>
                  <a:srgbClr val="99CCFF"/>
                </a:solidFill>
              </a:rPr>
              <a:t>Dr. Sigfrido Escalante Tovar</a:t>
            </a:r>
            <a:endParaRPr lang="es-MX" sz="1000">
              <a:solidFill>
                <a:srgbClr val="99CCFF"/>
              </a:solidFill>
            </a:endParaRPr>
          </a:p>
        </p:txBody>
      </p:sp>
      <p:pic>
        <p:nvPicPr>
          <p:cNvPr id="7" name="Picture 8" descr="Escudo-FQ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2" y="-24"/>
            <a:ext cx="470926" cy="525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5BD9C-2641-4376-944D-02B068930612}" type="slidenum">
              <a:rPr lang="es-MX" smtClean="0">
                <a:solidFill>
                  <a:srgbClr val="0000FF"/>
                </a:solidFill>
              </a:rPr>
              <a:pPr/>
              <a:t>36</a:t>
            </a:fld>
            <a:endParaRPr lang="es-MX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19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MX" sz="3200" dirty="0" smtClean="0">
                <a:solidFill>
                  <a:srgbClr val="0000FF"/>
                </a:solidFill>
              </a:rPr>
              <a:t>El acelerador del CERN en Ginebra, Suiza.</a:t>
            </a:r>
            <a:endParaRPr lang="es-ES" sz="3200" dirty="0" smtClean="0">
              <a:solidFill>
                <a:srgbClr val="0000FF"/>
              </a:solidFill>
            </a:endParaRPr>
          </a:p>
        </p:txBody>
      </p:sp>
      <p:pic>
        <p:nvPicPr>
          <p:cNvPr id="13315" name="Picture 5" descr="views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777" y="1196975"/>
            <a:ext cx="3538529" cy="3538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Text Box 6"/>
          <p:cNvSpPr txBox="1">
            <a:spLocks noChangeArrowheads="1"/>
          </p:cNvSpPr>
          <p:nvPr/>
        </p:nvSpPr>
        <p:spPr bwMode="auto">
          <a:xfrm>
            <a:off x="3059113" y="6021388"/>
            <a:ext cx="3295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/>
              <a:t>http://press.web.cern.ch/press/</a:t>
            </a:r>
          </a:p>
        </p:txBody>
      </p:sp>
      <p:sp>
        <p:nvSpPr>
          <p:cNvPr id="13317" name="Rectangle 7"/>
          <p:cNvSpPr>
            <a:spLocks noChangeArrowheads="1"/>
          </p:cNvSpPr>
          <p:nvPr/>
        </p:nvSpPr>
        <p:spPr bwMode="auto">
          <a:xfrm>
            <a:off x="5329238" y="0"/>
            <a:ext cx="3814762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es-ES_tradnl" sz="1000">
                <a:solidFill>
                  <a:srgbClr val="99CCFF"/>
                </a:solidFill>
              </a:rPr>
              <a:t>Facultad de Química</a:t>
            </a:r>
            <a:br>
              <a:rPr lang="es-ES_tradnl" sz="1000">
                <a:solidFill>
                  <a:srgbClr val="99CCFF"/>
                </a:solidFill>
              </a:rPr>
            </a:br>
            <a:r>
              <a:rPr lang="es-ES_tradnl" sz="1000">
                <a:solidFill>
                  <a:srgbClr val="99CCFF"/>
                </a:solidFill>
              </a:rPr>
              <a:t> Departamento de Química Inorgánica y Nuclear</a:t>
            </a:r>
            <a:br>
              <a:rPr lang="es-ES_tradnl" sz="1000">
                <a:solidFill>
                  <a:srgbClr val="99CCFF"/>
                </a:solidFill>
              </a:rPr>
            </a:br>
            <a:r>
              <a:rPr lang="es-ES_tradnl" sz="1000">
                <a:solidFill>
                  <a:srgbClr val="99CCFF"/>
                </a:solidFill>
              </a:rPr>
              <a:t>Dr. Sigfrido Escalante Tovar</a:t>
            </a:r>
            <a:endParaRPr lang="es-MX" sz="1000">
              <a:solidFill>
                <a:srgbClr val="99CCFF"/>
              </a:solidFill>
            </a:endParaRPr>
          </a:p>
        </p:txBody>
      </p:sp>
      <p:pic>
        <p:nvPicPr>
          <p:cNvPr id="8" name="Picture 8" descr="Escudo-FQ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32" y="-24"/>
            <a:ext cx="470926" cy="525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86181" y="2357430"/>
            <a:ext cx="5197387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5BD9C-2641-4376-944D-02B068930612}" type="slidenum">
              <a:rPr lang="es-MX" smtClean="0">
                <a:solidFill>
                  <a:srgbClr val="0000FF"/>
                </a:solidFill>
              </a:rPr>
              <a:pPr/>
              <a:t>37</a:t>
            </a:fld>
            <a:endParaRPr lang="es-MX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78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02" name="Picture 2" descr="C:\Users\SET\Documents\CONFERENCIAS\NOCHE DE LAS ESTRELLAS-2011\CER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189301"/>
            <a:ext cx="8978909" cy="550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pPr algn="l"/>
            <a:r>
              <a:rPr lang="es-MX" sz="4000" b="1" dirty="0" err="1">
                <a:solidFill>
                  <a:srgbClr val="0000FF"/>
                </a:solidFill>
              </a:rPr>
              <a:t>C</a:t>
            </a:r>
            <a:r>
              <a:rPr lang="es-MX" sz="4000" b="1" dirty="0" err="1" smtClean="0">
                <a:solidFill>
                  <a:srgbClr val="0000FF"/>
                </a:solidFill>
              </a:rPr>
              <a:t>olisionador</a:t>
            </a:r>
            <a:r>
              <a:rPr lang="es-MX" sz="4000" b="1" dirty="0" smtClean="0">
                <a:solidFill>
                  <a:srgbClr val="0000FF"/>
                </a:solidFill>
              </a:rPr>
              <a:t> de </a:t>
            </a:r>
            <a:br>
              <a:rPr lang="es-MX" sz="4000" b="1" dirty="0" smtClean="0">
                <a:solidFill>
                  <a:srgbClr val="0000FF"/>
                </a:solidFill>
              </a:rPr>
            </a:br>
            <a:r>
              <a:rPr lang="es-MX" sz="4000" b="1" dirty="0" smtClean="0">
                <a:solidFill>
                  <a:srgbClr val="0000FF"/>
                </a:solidFill>
              </a:rPr>
              <a:t>hadrones del CERN</a:t>
            </a:r>
            <a:endParaRPr lang="es-ES" sz="4000" b="1" dirty="0">
              <a:solidFill>
                <a:srgbClr val="0000FF"/>
              </a:solidFill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5329238" y="0"/>
            <a:ext cx="3814762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es-ES_tradnl" sz="1000">
                <a:solidFill>
                  <a:srgbClr val="99CCFF"/>
                </a:solidFill>
              </a:rPr>
              <a:t>Facultad de Química</a:t>
            </a:r>
            <a:br>
              <a:rPr lang="es-ES_tradnl" sz="1000">
                <a:solidFill>
                  <a:srgbClr val="99CCFF"/>
                </a:solidFill>
              </a:rPr>
            </a:br>
            <a:r>
              <a:rPr lang="es-ES_tradnl" sz="1000">
                <a:solidFill>
                  <a:srgbClr val="99CCFF"/>
                </a:solidFill>
              </a:rPr>
              <a:t> Departamento de Química Inorgánica y Nuclear</a:t>
            </a:r>
            <a:br>
              <a:rPr lang="es-ES_tradnl" sz="1000">
                <a:solidFill>
                  <a:srgbClr val="99CCFF"/>
                </a:solidFill>
              </a:rPr>
            </a:br>
            <a:r>
              <a:rPr lang="es-ES_tradnl" sz="1000">
                <a:solidFill>
                  <a:srgbClr val="99CCFF"/>
                </a:solidFill>
              </a:rPr>
              <a:t>Dr. Sigfrido Escalante Tovar</a:t>
            </a:r>
            <a:endParaRPr lang="es-MX" sz="1000">
              <a:solidFill>
                <a:srgbClr val="99CCFF"/>
              </a:solidFill>
            </a:endParaRPr>
          </a:p>
        </p:txBody>
      </p:sp>
      <p:pic>
        <p:nvPicPr>
          <p:cNvPr id="6" name="Picture 8" descr="Escudo-FQ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2" y="-24"/>
            <a:ext cx="470926" cy="525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974904" y="6309320"/>
            <a:ext cx="2133600" cy="476250"/>
          </a:xfrm>
        </p:spPr>
        <p:txBody>
          <a:bodyPr/>
          <a:lstStyle/>
          <a:p>
            <a:fld id="{08221C68-D592-4FA4-89EC-DDF7D8875815}" type="slidenum">
              <a:rPr lang="es-MX" smtClean="0">
                <a:solidFill>
                  <a:srgbClr val="0000FF"/>
                </a:solidFill>
              </a:rPr>
              <a:pPr/>
              <a:t>38</a:t>
            </a:fld>
            <a:endParaRPr lang="es-MX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30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pPr algn="l"/>
            <a:r>
              <a:rPr lang="es-MX" sz="3600" dirty="0" smtClean="0">
                <a:solidFill>
                  <a:srgbClr val="0000FF"/>
                </a:solidFill>
              </a:rPr>
              <a:t>Interior del </a:t>
            </a:r>
            <a:r>
              <a:rPr lang="es-MX" sz="3600" dirty="0" err="1" smtClean="0">
                <a:solidFill>
                  <a:srgbClr val="0000FF"/>
                </a:solidFill>
              </a:rPr>
              <a:t>colisionador</a:t>
            </a:r>
            <a:r>
              <a:rPr lang="es-MX" sz="3600" dirty="0" smtClean="0">
                <a:solidFill>
                  <a:srgbClr val="0000FF"/>
                </a:solidFill>
              </a:rPr>
              <a:t> </a:t>
            </a:r>
            <a:br>
              <a:rPr lang="es-MX" sz="3600" dirty="0" smtClean="0">
                <a:solidFill>
                  <a:srgbClr val="0000FF"/>
                </a:solidFill>
              </a:rPr>
            </a:br>
            <a:r>
              <a:rPr lang="es-MX" sz="3600" dirty="0" smtClean="0">
                <a:solidFill>
                  <a:srgbClr val="0000FF"/>
                </a:solidFill>
              </a:rPr>
              <a:t>de hadrones del CERN</a:t>
            </a:r>
            <a:endParaRPr lang="es-ES" sz="3600" dirty="0">
              <a:solidFill>
                <a:srgbClr val="0000FF"/>
              </a:solidFill>
            </a:endParaRPr>
          </a:p>
        </p:txBody>
      </p:sp>
      <p:pic>
        <p:nvPicPr>
          <p:cNvPr id="153602" name="Picture 2" descr="C:\Documents and Settings\Sigfrido Escalante T\Mis documentos\CLASES\INORGÁNICA\MATERIAL\080912-lhc-practical_bi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1428736"/>
            <a:ext cx="7460531" cy="5000660"/>
          </a:xfrm>
          <a:prstGeom prst="rect">
            <a:avLst/>
          </a:prstGeom>
          <a:noFill/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5329238" y="0"/>
            <a:ext cx="3814762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es-ES_tradnl" sz="1000">
                <a:solidFill>
                  <a:srgbClr val="99CCFF"/>
                </a:solidFill>
              </a:rPr>
              <a:t>Facultad de Química</a:t>
            </a:r>
            <a:br>
              <a:rPr lang="es-ES_tradnl" sz="1000">
                <a:solidFill>
                  <a:srgbClr val="99CCFF"/>
                </a:solidFill>
              </a:rPr>
            </a:br>
            <a:r>
              <a:rPr lang="es-ES_tradnl" sz="1000">
                <a:solidFill>
                  <a:srgbClr val="99CCFF"/>
                </a:solidFill>
              </a:rPr>
              <a:t> Departamento de Química Inorgánica y Nuclear</a:t>
            </a:r>
            <a:br>
              <a:rPr lang="es-ES_tradnl" sz="1000">
                <a:solidFill>
                  <a:srgbClr val="99CCFF"/>
                </a:solidFill>
              </a:rPr>
            </a:br>
            <a:r>
              <a:rPr lang="es-ES_tradnl" sz="1000">
                <a:solidFill>
                  <a:srgbClr val="99CCFF"/>
                </a:solidFill>
              </a:rPr>
              <a:t>Dr. Sigfrido Escalante Tovar</a:t>
            </a:r>
            <a:endParaRPr lang="es-MX" sz="1000">
              <a:solidFill>
                <a:srgbClr val="99CCFF"/>
              </a:solidFill>
            </a:endParaRPr>
          </a:p>
        </p:txBody>
      </p:sp>
      <p:pic>
        <p:nvPicPr>
          <p:cNvPr id="5" name="Picture 8" descr="Escudo-FQ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2" y="-24"/>
            <a:ext cx="470926" cy="525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21C68-D592-4FA4-89EC-DDF7D8875815}" type="slidenum">
              <a:rPr lang="es-MX" smtClean="0">
                <a:solidFill>
                  <a:srgbClr val="0000FF"/>
                </a:solidFill>
              </a:rPr>
              <a:pPr/>
              <a:t>39</a:t>
            </a:fld>
            <a:endParaRPr lang="es-MX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52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188640"/>
            <a:ext cx="7620000" cy="706090"/>
          </a:xfrm>
        </p:spPr>
        <p:txBody>
          <a:bodyPr/>
          <a:lstStyle/>
          <a:p>
            <a:pPr algn="ctr"/>
            <a:r>
              <a:rPr lang="es-MX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¿Con qué jugar?</a:t>
            </a:r>
            <a:endParaRPr lang="es-MX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D7DDA-F442-4FF8-A610-CB571B11024A}" type="slidenum">
              <a:rPr lang="es-MX" smtClean="0"/>
              <a:t>4</a:t>
            </a:fld>
            <a:endParaRPr lang="es-MX" dirty="0"/>
          </a:p>
        </p:txBody>
      </p:sp>
      <p:sp>
        <p:nvSpPr>
          <p:cNvPr id="5" name="4 CuadroTexto"/>
          <p:cNvSpPr txBox="1"/>
          <p:nvPr/>
        </p:nvSpPr>
        <p:spPr>
          <a:xfrm rot="-600000">
            <a:off x="105162" y="1031296"/>
            <a:ext cx="47965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>
                <a:solidFill>
                  <a:srgbClr val="7030A0"/>
                </a:solidFill>
              </a:rPr>
              <a:t>lo </a:t>
            </a:r>
            <a:r>
              <a:rPr lang="es-MX" sz="4400" b="1" dirty="0" smtClean="0">
                <a:solidFill>
                  <a:srgbClr val="7030A0"/>
                </a:solidFill>
              </a:rPr>
              <a:t>grande</a:t>
            </a:r>
            <a:r>
              <a:rPr lang="es-MX" sz="2400" b="1" dirty="0" smtClean="0">
                <a:solidFill>
                  <a:srgbClr val="7030A0"/>
                </a:solidFill>
              </a:rPr>
              <a:t> y lo pequeño …</a:t>
            </a:r>
            <a:endParaRPr lang="es-MX" sz="2400" b="1" dirty="0">
              <a:solidFill>
                <a:srgbClr val="7030A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 rot="-1500000">
            <a:off x="378952" y="2242211"/>
            <a:ext cx="17219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 smtClean="0">
                <a:solidFill>
                  <a:schemeClr val="bg1">
                    <a:lumMod val="65000"/>
                  </a:schemeClr>
                </a:solidFill>
              </a:rPr>
              <a:t>La comunicación</a:t>
            </a:r>
            <a:endParaRPr lang="es-MX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6350235" y="5298182"/>
            <a:ext cx="17556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 err="1" smtClean="0">
                <a:solidFill>
                  <a:schemeClr val="bg1">
                    <a:lumMod val="65000"/>
                  </a:schemeClr>
                </a:solidFill>
              </a:rPr>
              <a:t>Electronegtividad</a:t>
            </a:r>
            <a:endParaRPr lang="es-MX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887294" y="6008152"/>
            <a:ext cx="24089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smtClean="0">
                <a:solidFill>
                  <a:schemeClr val="bg1">
                    <a:lumMod val="65000"/>
                  </a:schemeClr>
                </a:solidFill>
              </a:rPr>
              <a:t>Tipos de compuestos</a:t>
            </a:r>
            <a:endParaRPr lang="es-MX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 rot="-1500000">
            <a:off x="32117" y="2258799"/>
            <a:ext cx="4495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>
                <a:solidFill>
                  <a:srgbClr val="CC0000"/>
                </a:solidFill>
              </a:rPr>
              <a:t>las </a:t>
            </a:r>
            <a:r>
              <a:rPr lang="es-MX" sz="2400" b="1" dirty="0">
                <a:solidFill>
                  <a:srgbClr val="CC0000"/>
                </a:solidFill>
              </a:rPr>
              <a:t>moléculas y su estructura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3632919" y="2777744"/>
            <a:ext cx="18653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 smtClean="0">
                <a:solidFill>
                  <a:schemeClr val="bg1">
                    <a:lumMod val="65000"/>
                  </a:schemeClr>
                </a:solidFill>
              </a:rPr>
              <a:t>La Tabla Periódica</a:t>
            </a:r>
            <a:endParaRPr lang="es-MX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 rot="480000">
            <a:off x="2606891" y="3297541"/>
            <a:ext cx="35654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>
                <a:solidFill>
                  <a:srgbClr val="FF0000"/>
                </a:solidFill>
              </a:rPr>
              <a:t>lo </a:t>
            </a:r>
            <a:r>
              <a:rPr lang="es-MX" sz="2400" b="1" dirty="0">
                <a:solidFill>
                  <a:srgbClr val="FF0000"/>
                </a:solidFill>
              </a:rPr>
              <a:t>simple y lo complejo</a:t>
            </a:r>
          </a:p>
        </p:txBody>
      </p:sp>
      <p:sp>
        <p:nvSpPr>
          <p:cNvPr id="13" name="12 CuadroTexto"/>
          <p:cNvSpPr txBox="1"/>
          <p:nvPr/>
        </p:nvSpPr>
        <p:spPr>
          <a:xfrm rot="180000">
            <a:off x="4341917" y="2242211"/>
            <a:ext cx="21547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 smtClean="0">
                <a:solidFill>
                  <a:schemeClr val="bg1">
                    <a:lumMod val="65000"/>
                  </a:schemeClr>
                </a:solidFill>
              </a:rPr>
              <a:t>Energía de ionización</a:t>
            </a:r>
            <a:endParaRPr lang="es-MX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 rot="1929346">
            <a:off x="1054460" y="3887780"/>
            <a:ext cx="19720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 smtClean="0">
                <a:solidFill>
                  <a:schemeClr val="bg1">
                    <a:lumMod val="65000"/>
                  </a:schemeClr>
                </a:solidFill>
              </a:rPr>
              <a:t>Afinidad electrónica</a:t>
            </a:r>
            <a:endParaRPr lang="es-MX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 rot="19828600">
            <a:off x="5038744" y="4582516"/>
            <a:ext cx="39116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>
                <a:solidFill>
                  <a:srgbClr val="00B050"/>
                </a:solidFill>
              </a:rPr>
              <a:t>los cristales y su “</a:t>
            </a:r>
            <a:r>
              <a:rPr lang="es-MX" sz="2400" b="1" i="1" dirty="0" smtClean="0">
                <a:solidFill>
                  <a:srgbClr val="00B050"/>
                </a:solidFill>
              </a:rPr>
              <a:t>orden</a:t>
            </a:r>
            <a:r>
              <a:rPr lang="es-MX" sz="2400" b="1" dirty="0" smtClean="0">
                <a:solidFill>
                  <a:srgbClr val="00B050"/>
                </a:solidFill>
              </a:rPr>
              <a:t>”</a:t>
            </a:r>
            <a:endParaRPr lang="es-MX" sz="2400" b="1" dirty="0">
              <a:solidFill>
                <a:srgbClr val="00B050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025749" y="3873780"/>
            <a:ext cx="19062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 smtClean="0">
                <a:solidFill>
                  <a:schemeClr val="bg1">
                    <a:lumMod val="65000"/>
                  </a:schemeClr>
                </a:solidFill>
              </a:rPr>
              <a:t>El enlace Químico </a:t>
            </a:r>
            <a:endParaRPr lang="es-MX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 rot="-720000">
            <a:off x="5888657" y="3026174"/>
            <a:ext cx="2236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 smtClean="0">
                <a:solidFill>
                  <a:schemeClr val="bg1">
                    <a:lumMod val="65000"/>
                  </a:schemeClr>
                </a:solidFill>
              </a:rPr>
              <a:t>Carga nuclear efectiva</a:t>
            </a:r>
            <a:endParaRPr lang="es-MX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 rot="900000">
            <a:off x="130461" y="5290194"/>
            <a:ext cx="4368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>
                <a:solidFill>
                  <a:srgbClr val="FFC000"/>
                </a:solidFill>
              </a:rPr>
              <a:t>los </a:t>
            </a:r>
            <a:r>
              <a:rPr lang="es-MX" sz="2400" b="1" dirty="0">
                <a:solidFill>
                  <a:srgbClr val="FFC000"/>
                </a:solidFill>
              </a:rPr>
              <a:t>líquidos y su “desorden”</a:t>
            </a:r>
          </a:p>
        </p:txBody>
      </p:sp>
      <p:sp>
        <p:nvSpPr>
          <p:cNvPr id="19" name="18 CuadroTexto"/>
          <p:cNvSpPr txBox="1"/>
          <p:nvPr/>
        </p:nvSpPr>
        <p:spPr>
          <a:xfrm rot="21157611">
            <a:off x="4582698" y="5952717"/>
            <a:ext cx="3842719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s-MX" sz="2400" b="1" dirty="0" smtClean="0"/>
              <a:t>… las </a:t>
            </a:r>
            <a:r>
              <a:rPr lang="es-MX" sz="2400" b="1" dirty="0"/>
              <a:t>apps. u</a:t>
            </a:r>
            <a:r>
              <a:rPr lang="es-MX" sz="2400" b="1" dirty="0" smtClean="0"/>
              <a:t>stedes y </a:t>
            </a:r>
            <a:r>
              <a:rPr lang="es-MX" sz="2400" b="1" dirty="0"/>
              <a:t>y</a:t>
            </a:r>
            <a:r>
              <a:rPr lang="es-MX" sz="2400" b="1" dirty="0" smtClean="0"/>
              <a:t>o</a:t>
            </a:r>
            <a:endParaRPr lang="es-MX" sz="2400" b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3588546" y="5085184"/>
            <a:ext cx="23487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 smtClean="0">
                <a:solidFill>
                  <a:schemeClr val="bg1">
                    <a:lumMod val="65000"/>
                  </a:schemeClr>
                </a:solidFill>
              </a:rPr>
              <a:t>La densidad electrónica</a:t>
            </a:r>
            <a:endParaRPr lang="es-MX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 rot="-720000">
            <a:off x="5819489" y="4216336"/>
            <a:ext cx="15648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 err="1" smtClean="0">
                <a:solidFill>
                  <a:schemeClr val="bg1">
                    <a:lumMod val="65000"/>
                  </a:schemeClr>
                </a:solidFill>
              </a:rPr>
              <a:t>Estequiometría</a:t>
            </a:r>
            <a:endParaRPr lang="es-MX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 rot="-600000">
            <a:off x="341932" y="5291916"/>
            <a:ext cx="3313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>
                <a:solidFill>
                  <a:schemeClr val="bg1">
                    <a:lumMod val="65000"/>
                  </a:schemeClr>
                </a:solidFill>
              </a:rPr>
              <a:t>Interacciones intermoleculares</a:t>
            </a:r>
            <a:endParaRPr lang="es-MX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758663" y="4706560"/>
            <a:ext cx="18806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 smtClean="0">
                <a:solidFill>
                  <a:schemeClr val="bg1">
                    <a:lumMod val="65000"/>
                  </a:schemeClr>
                </a:solidFill>
              </a:rPr>
              <a:t>Acidez y basicidad</a:t>
            </a:r>
            <a:endParaRPr lang="es-MX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4" name="23 CuadroTexto"/>
          <p:cNvSpPr txBox="1"/>
          <p:nvPr/>
        </p:nvSpPr>
        <p:spPr>
          <a:xfrm rot="2535633">
            <a:off x="4882337" y="1161282"/>
            <a:ext cx="10134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 err="1" smtClean="0">
                <a:solidFill>
                  <a:schemeClr val="bg1">
                    <a:lumMod val="65000"/>
                  </a:schemeClr>
                </a:solidFill>
              </a:rPr>
              <a:t>TRPECV</a:t>
            </a:r>
            <a:endParaRPr lang="es-MX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5" name="24 CuadroTexto"/>
          <p:cNvSpPr txBox="1"/>
          <p:nvPr/>
        </p:nvSpPr>
        <p:spPr>
          <a:xfrm rot="-720000">
            <a:off x="6344640" y="3600776"/>
            <a:ext cx="16895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 smtClean="0">
                <a:solidFill>
                  <a:schemeClr val="bg1">
                    <a:lumMod val="65000"/>
                  </a:schemeClr>
                </a:solidFill>
              </a:rPr>
              <a:t>Tamaño atómico</a:t>
            </a:r>
            <a:endParaRPr lang="es-MX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4026145" y="4486962"/>
            <a:ext cx="776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 err="1" smtClean="0">
                <a:solidFill>
                  <a:schemeClr val="bg1">
                    <a:lumMod val="65000"/>
                  </a:schemeClr>
                </a:solidFill>
              </a:rPr>
              <a:t>Redox</a:t>
            </a:r>
            <a:endParaRPr lang="es-MX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7" name="26 CuadroTexto"/>
          <p:cNvSpPr txBox="1"/>
          <p:nvPr/>
        </p:nvSpPr>
        <p:spPr>
          <a:xfrm rot="1318485">
            <a:off x="5651981" y="2096096"/>
            <a:ext cx="30748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>
                <a:solidFill>
                  <a:srgbClr val="0000FF"/>
                </a:solidFill>
              </a:rPr>
              <a:t>los </a:t>
            </a:r>
            <a:r>
              <a:rPr lang="es-MX" sz="2400" b="1" dirty="0">
                <a:solidFill>
                  <a:srgbClr val="0000FF"/>
                </a:solidFill>
              </a:rPr>
              <a:t>gases y su caos</a:t>
            </a:r>
          </a:p>
        </p:txBody>
      </p:sp>
      <p:sp>
        <p:nvSpPr>
          <p:cNvPr id="28" name="27 CuadroTexto"/>
          <p:cNvSpPr txBox="1"/>
          <p:nvPr/>
        </p:nvSpPr>
        <p:spPr>
          <a:xfrm>
            <a:off x="6928544" y="1428164"/>
            <a:ext cx="12073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 smtClean="0">
                <a:solidFill>
                  <a:schemeClr val="bg1">
                    <a:lumMod val="65000"/>
                  </a:schemeClr>
                </a:solidFill>
              </a:rPr>
              <a:t>Hibridación</a:t>
            </a:r>
            <a:endParaRPr lang="es-MX" sz="1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28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6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7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 animBg="1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pPr algn="l" eaLnBrk="1" hangingPunct="1"/>
            <a:r>
              <a:rPr lang="es-ES_tradnl" dirty="0" err="1">
                <a:solidFill>
                  <a:srgbClr val="0000FF"/>
                </a:solidFill>
              </a:rPr>
              <a:t>C</a:t>
            </a:r>
            <a:r>
              <a:rPr lang="es-ES_tradnl" dirty="0" err="1" smtClean="0">
                <a:solidFill>
                  <a:srgbClr val="0000FF"/>
                </a:solidFill>
              </a:rPr>
              <a:t>olisionador</a:t>
            </a:r>
            <a:r>
              <a:rPr lang="es-ES_tradnl" dirty="0" smtClean="0">
                <a:solidFill>
                  <a:srgbClr val="0000FF"/>
                </a:solidFill>
              </a:rPr>
              <a:t> </a:t>
            </a:r>
            <a:br>
              <a:rPr lang="es-ES_tradnl" dirty="0" smtClean="0">
                <a:solidFill>
                  <a:srgbClr val="0000FF"/>
                </a:solidFill>
              </a:rPr>
            </a:br>
            <a:r>
              <a:rPr lang="es-ES_tradnl" dirty="0" smtClean="0">
                <a:solidFill>
                  <a:srgbClr val="0000FF"/>
                </a:solidFill>
              </a:rPr>
              <a:t>de hadrones … cont.</a:t>
            </a:r>
            <a:endParaRPr lang="es-ES" dirty="0" smtClean="0">
              <a:solidFill>
                <a:srgbClr val="0000FF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1876840" y="480560"/>
            <a:ext cx="5247446" cy="6858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5329238" y="0"/>
            <a:ext cx="3814762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es-ES_tradnl" sz="1000">
                <a:solidFill>
                  <a:srgbClr val="99CCFF"/>
                </a:solidFill>
              </a:rPr>
              <a:t>Facultad de Química</a:t>
            </a:r>
            <a:br>
              <a:rPr lang="es-ES_tradnl" sz="1000">
                <a:solidFill>
                  <a:srgbClr val="99CCFF"/>
                </a:solidFill>
              </a:rPr>
            </a:br>
            <a:r>
              <a:rPr lang="es-ES_tradnl" sz="1000">
                <a:solidFill>
                  <a:srgbClr val="99CCFF"/>
                </a:solidFill>
              </a:rPr>
              <a:t> Departamento de Química Inorgánica y Nuclear</a:t>
            </a:r>
            <a:br>
              <a:rPr lang="es-ES_tradnl" sz="1000">
                <a:solidFill>
                  <a:srgbClr val="99CCFF"/>
                </a:solidFill>
              </a:rPr>
            </a:br>
            <a:r>
              <a:rPr lang="es-ES_tradnl" sz="1000">
                <a:solidFill>
                  <a:srgbClr val="99CCFF"/>
                </a:solidFill>
              </a:rPr>
              <a:t>Dr. Sigfrido Escalante Tovar</a:t>
            </a:r>
            <a:endParaRPr lang="es-MX" sz="1000">
              <a:solidFill>
                <a:srgbClr val="99CCFF"/>
              </a:solidFill>
            </a:endParaRPr>
          </a:p>
        </p:txBody>
      </p:sp>
      <p:pic>
        <p:nvPicPr>
          <p:cNvPr id="8" name="Picture 8" descr="Escudo-FQ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2" y="-24"/>
            <a:ext cx="470926" cy="525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5BD9C-2641-4376-944D-02B068930612}" type="slidenum">
              <a:rPr lang="es-MX" smtClean="0">
                <a:solidFill>
                  <a:srgbClr val="0000FF"/>
                </a:solidFill>
              </a:rPr>
              <a:pPr/>
              <a:t>40</a:t>
            </a:fld>
            <a:endParaRPr lang="es-MX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06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/>
          <a:lstStyle/>
          <a:p>
            <a:pPr eaLnBrk="1" hangingPunct="1"/>
            <a:r>
              <a:rPr lang="es-ES_tradnl" dirty="0" smtClean="0">
                <a:solidFill>
                  <a:srgbClr val="0000FF"/>
                </a:solidFill>
              </a:rPr>
              <a:t>El acelerador de partículas</a:t>
            </a:r>
            <a:endParaRPr lang="es-MX" dirty="0" smtClean="0">
              <a:solidFill>
                <a:srgbClr val="0000FF"/>
              </a:solidFill>
            </a:endParaRPr>
          </a:p>
        </p:txBody>
      </p:sp>
      <p:graphicFrame>
        <p:nvGraphicFramePr>
          <p:cNvPr id="3074" name="Object 3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0" y="2752725"/>
          <a:ext cx="4038600" cy="2220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6" name="Chart" r:id="rId4" imgW="8229687" imgH="4524357" progId="MSGraph.Chart.8">
                  <p:embed followColorScheme="full"/>
                </p:oleObj>
              </mc:Choice>
              <mc:Fallback>
                <p:oleObj name="Chart" r:id="rId4" imgW="8229687" imgH="4524357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752725"/>
                        <a:ext cx="4038600" cy="22209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8"/>
          <p:cNvGraphicFramePr>
            <a:graphicFrameLocks noGrp="1" noChangeAspect="1"/>
          </p:cNvGraphicFramePr>
          <p:nvPr>
            <p:ph idx="1"/>
          </p:nvPr>
        </p:nvGraphicFramePr>
        <p:xfrm>
          <a:off x="2843213" y="1341438"/>
          <a:ext cx="3168650" cy="2376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7" name="Imagen de mapa de bits" r:id="rId6" imgW="9600000" imgH="7201905" progId="PBrush">
                  <p:embed/>
                </p:oleObj>
              </mc:Choice>
              <mc:Fallback>
                <p:oleObj name="Imagen de mapa de bits" r:id="rId6" imgW="9600000" imgH="7201905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213" y="1341438"/>
                        <a:ext cx="3168650" cy="2376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9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93825" y="3951288"/>
            <a:ext cx="2743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1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708525" y="3951288"/>
            <a:ext cx="2743200" cy="207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5329238" y="0"/>
            <a:ext cx="3814762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es-ES_tradnl" sz="1000">
                <a:solidFill>
                  <a:srgbClr val="99CCFF"/>
                </a:solidFill>
              </a:rPr>
              <a:t>Facultad de Química</a:t>
            </a:r>
            <a:br>
              <a:rPr lang="es-ES_tradnl" sz="1000">
                <a:solidFill>
                  <a:srgbClr val="99CCFF"/>
                </a:solidFill>
              </a:rPr>
            </a:br>
            <a:r>
              <a:rPr lang="es-ES_tradnl" sz="1000">
                <a:solidFill>
                  <a:srgbClr val="99CCFF"/>
                </a:solidFill>
              </a:rPr>
              <a:t> Departamento de Química Inorgánica y Nuclear</a:t>
            </a:r>
            <a:br>
              <a:rPr lang="es-ES_tradnl" sz="1000">
                <a:solidFill>
                  <a:srgbClr val="99CCFF"/>
                </a:solidFill>
              </a:rPr>
            </a:br>
            <a:r>
              <a:rPr lang="es-ES_tradnl" sz="1000">
                <a:solidFill>
                  <a:srgbClr val="99CCFF"/>
                </a:solidFill>
              </a:rPr>
              <a:t>Dr. Sigfrido Escalante Tovar</a:t>
            </a:r>
            <a:endParaRPr lang="es-MX" sz="1000">
              <a:solidFill>
                <a:srgbClr val="99CCFF"/>
              </a:solidFill>
            </a:endParaRPr>
          </a:p>
        </p:txBody>
      </p:sp>
      <p:pic>
        <p:nvPicPr>
          <p:cNvPr id="10" name="Picture 8" descr="Escudo-FQ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-32" y="-24"/>
            <a:ext cx="470926" cy="525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5BD9C-2641-4376-944D-02B068930612}" type="slidenum">
              <a:rPr lang="es-MX" smtClean="0">
                <a:solidFill>
                  <a:srgbClr val="0000FF"/>
                </a:solidFill>
              </a:rPr>
              <a:pPr/>
              <a:t>41</a:t>
            </a:fld>
            <a:endParaRPr lang="es-MX" dirty="0">
              <a:solidFill>
                <a:srgbClr val="0000FF"/>
              </a:solidFill>
            </a:endParaRPr>
          </a:p>
        </p:txBody>
      </p:sp>
      <p:sp>
        <p:nvSpPr>
          <p:cNvPr id="3" name="2 CuadroTexto"/>
          <p:cNvSpPr txBox="1">
            <a:spLocks noChangeAspect="1"/>
          </p:cNvSpPr>
          <p:nvPr/>
        </p:nvSpPr>
        <p:spPr>
          <a:xfrm>
            <a:off x="1619672" y="6237314"/>
            <a:ext cx="5518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baseline="30000" dirty="0" smtClean="0"/>
              <a:t>48</a:t>
            </a:r>
            <a:r>
              <a:rPr lang="es-MX" b="1" dirty="0" smtClean="0"/>
              <a:t>Ca</a:t>
            </a:r>
            <a:r>
              <a:rPr lang="es-MX" b="1" baseline="30000" dirty="0" smtClean="0"/>
              <a:t>10+</a:t>
            </a:r>
            <a:r>
              <a:rPr lang="es-MX" b="1" dirty="0" smtClean="0"/>
              <a:t>  +   </a:t>
            </a:r>
            <a:r>
              <a:rPr lang="es-MX" b="1" baseline="30000" dirty="0" smtClean="0"/>
              <a:t>249</a:t>
            </a:r>
            <a:r>
              <a:rPr lang="es-MX" b="1" dirty="0" smtClean="0"/>
              <a:t>Bk</a:t>
            </a:r>
            <a:r>
              <a:rPr lang="es-MX" b="1" baseline="-25000" dirty="0" smtClean="0"/>
              <a:t>2</a:t>
            </a:r>
            <a:r>
              <a:rPr lang="es-MX" b="1" dirty="0" smtClean="0"/>
              <a:t>O</a:t>
            </a:r>
            <a:r>
              <a:rPr lang="es-MX" b="1" baseline="-25000" dirty="0" smtClean="0"/>
              <a:t>3</a:t>
            </a:r>
            <a:r>
              <a:rPr lang="es-MX" b="1" dirty="0" smtClean="0"/>
              <a:t>       </a:t>
            </a:r>
            <a:r>
              <a:rPr lang="es-ES" b="1" dirty="0" smtClean="0">
                <a:sym typeface="Symbol"/>
              </a:rPr>
              <a:t></a:t>
            </a:r>
            <a:r>
              <a:rPr lang="es-MX" b="1" dirty="0" smtClean="0"/>
              <a:t>                  </a:t>
            </a:r>
            <a:r>
              <a:rPr lang="es-MX" b="1" baseline="30000" dirty="0" smtClean="0"/>
              <a:t>249</a:t>
            </a:r>
            <a:r>
              <a:rPr lang="es-MX" b="1" dirty="0" smtClean="0"/>
              <a:t>Ts  +  …</a:t>
            </a:r>
            <a:endParaRPr lang="es-MX" b="1" dirty="0"/>
          </a:p>
        </p:txBody>
      </p:sp>
    </p:spTree>
    <p:extLst>
      <p:ext uri="{BB962C8B-B14F-4D97-AF65-F5344CB8AC3E}">
        <p14:creationId xmlns:p14="http://schemas.microsoft.com/office/powerpoint/2010/main" val="421466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8614"/>
            <a:ext cx="8229600" cy="500066"/>
          </a:xfrm>
        </p:spPr>
        <p:txBody>
          <a:bodyPr/>
          <a:lstStyle/>
          <a:p>
            <a:pPr algn="l"/>
            <a:r>
              <a:rPr lang="es-MX" sz="2400" b="1" dirty="0" smtClean="0">
                <a:solidFill>
                  <a:srgbClr val="0000FF"/>
                </a:solidFill>
              </a:rPr>
              <a:t>Los elementos del futuro</a:t>
            </a:r>
            <a:endParaRPr lang="es-ES" sz="2400" b="1" dirty="0">
              <a:solidFill>
                <a:srgbClr val="0000FF"/>
              </a:solidFill>
            </a:endParaRPr>
          </a:p>
        </p:txBody>
      </p:sp>
      <p:sp>
        <p:nvSpPr>
          <p:cNvPr id="228356" name="Rectangle 4"/>
          <p:cNvSpPr>
            <a:spLocks noChangeArrowheads="1"/>
          </p:cNvSpPr>
          <p:nvPr/>
        </p:nvSpPr>
        <p:spPr bwMode="auto">
          <a:xfrm>
            <a:off x="5294313" y="44450"/>
            <a:ext cx="3814762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/>
            <a:r>
              <a:rPr lang="es-ES_tradnl" sz="1000">
                <a:solidFill>
                  <a:srgbClr val="EAEAEA"/>
                </a:solidFill>
              </a:rPr>
              <a:t>Facultad de Química</a:t>
            </a:r>
            <a:br>
              <a:rPr lang="es-ES_tradnl" sz="1000">
                <a:solidFill>
                  <a:srgbClr val="EAEAEA"/>
                </a:solidFill>
              </a:rPr>
            </a:br>
            <a:r>
              <a:rPr lang="es-ES_tradnl" sz="1000">
                <a:solidFill>
                  <a:srgbClr val="EAEAEA"/>
                </a:solidFill>
              </a:rPr>
              <a:t> Departamento de Química Inorgánica y Nuclear</a:t>
            </a:r>
            <a:br>
              <a:rPr lang="es-ES_tradnl" sz="1000">
                <a:solidFill>
                  <a:srgbClr val="EAEAEA"/>
                </a:solidFill>
              </a:rPr>
            </a:br>
            <a:r>
              <a:rPr lang="es-ES_tradnl" sz="1000">
                <a:solidFill>
                  <a:srgbClr val="EAEAEA"/>
                </a:solidFill>
              </a:rPr>
              <a:t>Dr. Sigfrido Escalante Tovar</a:t>
            </a:r>
            <a:endParaRPr lang="es-MX" sz="1000">
              <a:solidFill>
                <a:srgbClr val="EAEAEA"/>
              </a:solidFill>
            </a:endParaRPr>
          </a:p>
        </p:txBody>
      </p:sp>
      <p:pic>
        <p:nvPicPr>
          <p:cNvPr id="228357" name="Picture 5" descr="Escudo-FQ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grayscl/>
          </a:blip>
          <a:srcRect/>
          <a:stretch>
            <a:fillRect/>
          </a:stretch>
        </p:blipFill>
        <p:spPr bwMode="auto">
          <a:xfrm>
            <a:off x="34925" y="44450"/>
            <a:ext cx="387350" cy="431800"/>
          </a:xfrm>
          <a:prstGeom prst="rect">
            <a:avLst/>
          </a:prstGeom>
          <a:solidFill>
            <a:srgbClr val="C0C0C0"/>
          </a:solidFill>
          <a:ln w="9525">
            <a:solidFill>
              <a:srgbClr val="EAEAEA"/>
            </a:solidFill>
            <a:miter lim="800000"/>
            <a:headEnd/>
            <a:tailEnd/>
          </a:ln>
        </p:spPr>
      </p:pic>
      <p:sp>
        <p:nvSpPr>
          <p:cNvPr id="228358" name="Rectangle 6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s-ES"/>
          </a:p>
        </p:txBody>
      </p:sp>
      <p:sp>
        <p:nvSpPr>
          <p:cNvPr id="228360" name="Rectangle 8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s-ES"/>
          </a:p>
        </p:txBody>
      </p:sp>
      <p:pic>
        <p:nvPicPr>
          <p:cNvPr id="9" name="Picture 8" descr="Escudo-FQ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2" y="-24"/>
            <a:ext cx="470926" cy="525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1" name="10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1631981"/>
              </p:ext>
            </p:extLst>
          </p:nvPr>
        </p:nvGraphicFramePr>
        <p:xfrm>
          <a:off x="214282" y="571480"/>
          <a:ext cx="8643997" cy="6162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7318"/>
                <a:gridCol w="1368152"/>
                <a:gridCol w="1374992"/>
                <a:gridCol w="2143140"/>
                <a:gridCol w="1378412"/>
                <a:gridCol w="162198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/>
                        <a:t>Z</a:t>
                      </a:r>
                      <a:endParaRPr lang="es-E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/>
                        <a:t>Fecha</a:t>
                      </a:r>
                      <a:endParaRPr lang="es-E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/>
                        <a:t>Lugar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/>
                        <a:t>Símbolo/Nombre</a:t>
                      </a:r>
                      <a:endParaRPr lang="es-E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/>
                        <a:t>Reacción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/>
                        <a:t>t</a:t>
                      </a:r>
                      <a:r>
                        <a:rPr lang="es-MX" sz="1600" baseline="-25000" dirty="0" smtClean="0"/>
                        <a:t>1/2</a:t>
                      </a:r>
                      <a:r>
                        <a:rPr lang="es-MX" sz="1600" baseline="0" dirty="0" smtClean="0"/>
                        <a:t> (s) ( aprox.)</a:t>
                      </a:r>
                      <a:endParaRPr lang="es-ES" sz="1600" baseline="-250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/>
                        <a:t>109</a:t>
                      </a:r>
                      <a:endParaRPr lang="es-E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err="1" smtClean="0"/>
                        <a:t>ago</a:t>
                      </a:r>
                      <a:r>
                        <a:rPr lang="es-MX" sz="1600" dirty="0" smtClean="0"/>
                        <a:t>/1982</a:t>
                      </a:r>
                      <a:endParaRPr lang="es-E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dirty="0" err="1" smtClean="0"/>
                        <a:t>Darmstadt</a:t>
                      </a:r>
                      <a:r>
                        <a:rPr lang="es-MX" sz="1600" baseline="0" dirty="0" smtClean="0"/>
                        <a:t> Alemania</a:t>
                      </a:r>
                      <a:endParaRPr lang="es-E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/>
                        <a:t>Mt </a:t>
                      </a:r>
                    </a:p>
                    <a:p>
                      <a:pPr algn="ctr"/>
                      <a:r>
                        <a:rPr lang="es-MX" sz="1600" dirty="0" smtClean="0"/>
                        <a:t>Meitnerio</a:t>
                      </a:r>
                      <a:endParaRPr lang="es-E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aseline="30000" dirty="0" smtClean="0">
                          <a:sym typeface="Symbol"/>
                        </a:rPr>
                        <a:t>58</a:t>
                      </a:r>
                      <a:r>
                        <a:rPr lang="es-MX" sz="1600" dirty="0" smtClean="0"/>
                        <a:t>Fe + </a:t>
                      </a:r>
                      <a:r>
                        <a:rPr lang="es-MX" sz="1600" baseline="30000" dirty="0" smtClean="0">
                          <a:sym typeface="Symbol"/>
                        </a:rPr>
                        <a:t>209</a:t>
                      </a:r>
                      <a:r>
                        <a:rPr lang="es-MX" sz="1600" dirty="0" smtClean="0"/>
                        <a:t>Bi</a:t>
                      </a:r>
                      <a:r>
                        <a:rPr lang="es-MX" sz="1600" baseline="0" dirty="0" smtClean="0"/>
                        <a:t> </a:t>
                      </a:r>
                    </a:p>
                    <a:p>
                      <a:pPr algn="ctr"/>
                      <a:r>
                        <a:rPr lang="es-MX" sz="1600" baseline="0" dirty="0" smtClean="0">
                          <a:sym typeface="Symbol"/>
                        </a:rPr>
                        <a:t> </a:t>
                      </a:r>
                      <a:r>
                        <a:rPr lang="es-MX" sz="1600" baseline="30000" dirty="0" smtClean="0">
                          <a:sym typeface="Symbol"/>
                        </a:rPr>
                        <a:t>268</a:t>
                      </a:r>
                      <a:r>
                        <a:rPr lang="es-MX" sz="1600" baseline="0" dirty="0" smtClean="0">
                          <a:sym typeface="Symbol"/>
                        </a:rPr>
                        <a:t>Mt</a:t>
                      </a:r>
                      <a:endParaRPr lang="es-E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/>
                        <a:t>3.7 ms</a:t>
                      </a:r>
                      <a:endParaRPr lang="es-ES" sz="16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/>
                        <a:t>110</a:t>
                      </a:r>
                      <a:endParaRPr lang="es-E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err="1" smtClean="0"/>
                        <a:t>nov</a:t>
                      </a:r>
                      <a:r>
                        <a:rPr lang="es-MX" sz="1600" dirty="0" smtClean="0"/>
                        <a:t>/94</a:t>
                      </a:r>
                    </a:p>
                    <a:p>
                      <a:pPr algn="ctr"/>
                      <a:r>
                        <a:rPr lang="es-MX" sz="1600" dirty="0" err="1" smtClean="0"/>
                        <a:t>ago</a:t>
                      </a:r>
                      <a:r>
                        <a:rPr lang="es-MX" sz="1600" dirty="0" smtClean="0"/>
                        <a:t>/2003</a:t>
                      </a:r>
                      <a:endParaRPr lang="es-E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dirty="0" err="1" smtClean="0"/>
                        <a:t>Darmstadt</a:t>
                      </a:r>
                      <a:r>
                        <a:rPr lang="es-MX" sz="1600" baseline="0" dirty="0" smtClean="0"/>
                        <a:t> Alemania</a:t>
                      </a:r>
                      <a:endParaRPr lang="es-E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err="1" smtClean="0"/>
                        <a:t>Ds</a:t>
                      </a:r>
                      <a:endParaRPr lang="es-MX" sz="1600" dirty="0" smtClean="0"/>
                    </a:p>
                    <a:p>
                      <a:pPr algn="ctr"/>
                      <a:r>
                        <a:rPr lang="es-MX" sz="1600" dirty="0" err="1" smtClean="0"/>
                        <a:t>Darmstadtio</a:t>
                      </a:r>
                      <a:endParaRPr lang="es-E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aseline="30000" dirty="0" smtClean="0">
                          <a:sym typeface="Symbol"/>
                        </a:rPr>
                        <a:t>62</a:t>
                      </a:r>
                      <a:r>
                        <a:rPr lang="es-MX" sz="1600" dirty="0" smtClean="0"/>
                        <a:t>Ni + </a:t>
                      </a:r>
                      <a:r>
                        <a:rPr lang="es-MX" sz="1600" baseline="30000" dirty="0" smtClean="0">
                          <a:sym typeface="Symbol"/>
                        </a:rPr>
                        <a:t>208</a:t>
                      </a:r>
                      <a:r>
                        <a:rPr lang="es-MX" sz="1600" dirty="0" smtClean="0"/>
                        <a:t>Pb</a:t>
                      </a:r>
                      <a:r>
                        <a:rPr lang="es-MX" sz="1600" baseline="0" dirty="0" smtClean="0"/>
                        <a:t> </a:t>
                      </a:r>
                    </a:p>
                    <a:p>
                      <a:pPr algn="ctr"/>
                      <a:r>
                        <a:rPr lang="es-MX" sz="1600" baseline="0" dirty="0" smtClean="0">
                          <a:sym typeface="Symbol"/>
                        </a:rPr>
                        <a:t> </a:t>
                      </a:r>
                      <a:r>
                        <a:rPr lang="es-MX" sz="1600" baseline="30000" dirty="0" smtClean="0">
                          <a:sym typeface="Symbol"/>
                        </a:rPr>
                        <a:t>269</a:t>
                      </a:r>
                      <a:r>
                        <a:rPr lang="es-MX" sz="1600" baseline="0" dirty="0" smtClean="0">
                          <a:sym typeface="Symbol"/>
                        </a:rPr>
                        <a:t>Ds</a:t>
                      </a:r>
                      <a:endParaRPr lang="es-E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/>
                        <a:t>100 años (</a:t>
                      </a:r>
                      <a:r>
                        <a:rPr lang="es-MX" sz="1600" dirty="0" err="1" smtClean="0"/>
                        <a:t>teo</a:t>
                      </a:r>
                      <a:r>
                        <a:rPr lang="es-MX" sz="1600" dirty="0" smtClean="0"/>
                        <a:t>.)</a:t>
                      </a:r>
                    </a:p>
                    <a:p>
                      <a:pPr algn="ctr"/>
                      <a:r>
                        <a:rPr lang="es-MX" sz="1600" dirty="0" smtClean="0"/>
                        <a:t>17 ms</a:t>
                      </a:r>
                      <a:endParaRPr lang="es-ES" sz="16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/>
                        <a:t>111</a:t>
                      </a:r>
                      <a:endParaRPr lang="es-E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err="1" smtClean="0"/>
                        <a:t>dic</a:t>
                      </a:r>
                      <a:r>
                        <a:rPr lang="es-MX" sz="1600" dirty="0" smtClean="0"/>
                        <a:t>/1994</a:t>
                      </a:r>
                    </a:p>
                    <a:p>
                      <a:pPr algn="ctr"/>
                      <a:r>
                        <a:rPr lang="es-MX" sz="1600" dirty="0" smtClean="0"/>
                        <a:t>2003</a:t>
                      </a:r>
                      <a:endParaRPr lang="es-E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err="1" smtClean="0"/>
                        <a:t>Darmstadt</a:t>
                      </a:r>
                      <a:r>
                        <a:rPr lang="es-MX" sz="1600" baseline="0" dirty="0" smtClean="0"/>
                        <a:t> Alemania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err="1" smtClean="0"/>
                        <a:t>Rg</a:t>
                      </a:r>
                      <a:endParaRPr lang="es-MX" sz="1600" dirty="0" smtClean="0"/>
                    </a:p>
                    <a:p>
                      <a:pPr algn="ctr"/>
                      <a:r>
                        <a:rPr lang="es-MX" sz="1600" dirty="0" smtClean="0"/>
                        <a:t>Roentgenio</a:t>
                      </a:r>
                      <a:endParaRPr lang="es-E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aseline="30000" dirty="0" smtClean="0">
                          <a:sym typeface="Symbol"/>
                        </a:rPr>
                        <a:t>64</a:t>
                      </a:r>
                      <a:r>
                        <a:rPr lang="es-MX" sz="1600" dirty="0" smtClean="0"/>
                        <a:t>Ni + </a:t>
                      </a:r>
                      <a:r>
                        <a:rPr lang="es-MX" sz="1600" baseline="30000" dirty="0" smtClean="0">
                          <a:sym typeface="Symbol"/>
                        </a:rPr>
                        <a:t>209</a:t>
                      </a:r>
                      <a:r>
                        <a:rPr lang="es-MX" sz="1600" dirty="0" smtClean="0"/>
                        <a:t>Bi</a:t>
                      </a:r>
                      <a:r>
                        <a:rPr lang="es-MX" sz="1600" baseline="0" dirty="0" smtClean="0"/>
                        <a:t> </a:t>
                      </a:r>
                    </a:p>
                    <a:p>
                      <a:pPr algn="ctr"/>
                      <a:r>
                        <a:rPr lang="es-MX" sz="1600" baseline="0" dirty="0" smtClean="0">
                          <a:sym typeface="Symbol"/>
                        </a:rPr>
                        <a:t> </a:t>
                      </a:r>
                      <a:r>
                        <a:rPr lang="es-MX" sz="1600" baseline="30000" dirty="0" smtClean="0">
                          <a:sym typeface="Symbol"/>
                        </a:rPr>
                        <a:t>272</a:t>
                      </a:r>
                      <a:r>
                        <a:rPr lang="es-MX" sz="1600" baseline="0" dirty="0" smtClean="0">
                          <a:sym typeface="Symbol"/>
                        </a:rPr>
                        <a:t>Uuu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/>
                        <a:t>3.6 </a:t>
                      </a:r>
                      <a:r>
                        <a:rPr lang="es-MX" sz="1600" dirty="0" err="1" smtClean="0"/>
                        <a:t>seg</a:t>
                      </a:r>
                      <a:endParaRPr lang="es-ES" sz="16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/>
                        <a:t>112</a:t>
                      </a:r>
                      <a:endParaRPr lang="es-E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/>
                        <a:t>1996</a:t>
                      </a:r>
                    </a:p>
                    <a:p>
                      <a:pPr algn="ctr"/>
                      <a:r>
                        <a:rPr lang="es-MX" sz="1600" dirty="0" err="1" smtClean="0"/>
                        <a:t>ago</a:t>
                      </a:r>
                      <a:r>
                        <a:rPr lang="es-MX" sz="1600" dirty="0" smtClean="0"/>
                        <a:t>/2009</a:t>
                      </a:r>
                      <a:endParaRPr lang="es-E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err="1" smtClean="0"/>
                        <a:t>Darmstadt</a:t>
                      </a:r>
                      <a:r>
                        <a:rPr lang="es-MX" sz="1600" baseline="0" dirty="0" smtClean="0"/>
                        <a:t> Alemania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err="1" smtClean="0"/>
                        <a:t>Cn</a:t>
                      </a:r>
                      <a:endParaRPr lang="es-MX" sz="1600" dirty="0" smtClean="0"/>
                    </a:p>
                    <a:p>
                      <a:pPr algn="ctr"/>
                      <a:r>
                        <a:rPr lang="es-MX" sz="1600" dirty="0" err="1" smtClean="0"/>
                        <a:t>Copernicio</a:t>
                      </a:r>
                      <a:endParaRPr lang="es-E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aseline="30000" dirty="0" smtClean="0">
                          <a:sym typeface="Symbol"/>
                        </a:rPr>
                        <a:t>6?</a:t>
                      </a:r>
                      <a:r>
                        <a:rPr lang="es-MX" sz="1600" dirty="0" smtClean="0"/>
                        <a:t>Zn + </a:t>
                      </a:r>
                      <a:r>
                        <a:rPr lang="es-MX" sz="1600" baseline="30000" dirty="0" smtClean="0">
                          <a:sym typeface="Symbol"/>
                        </a:rPr>
                        <a:t>208</a:t>
                      </a:r>
                      <a:r>
                        <a:rPr lang="es-MX" sz="1600" dirty="0" smtClean="0"/>
                        <a:t>Pb</a:t>
                      </a:r>
                      <a:r>
                        <a:rPr lang="es-MX" sz="1600" baseline="0" dirty="0" smtClean="0"/>
                        <a:t> </a:t>
                      </a:r>
                      <a:r>
                        <a:rPr lang="es-MX" sz="1600" baseline="0" dirty="0" smtClean="0">
                          <a:sym typeface="Symbol"/>
                        </a:rPr>
                        <a:t> </a:t>
                      </a:r>
                      <a:r>
                        <a:rPr lang="es-MX" sz="1600" baseline="30000" dirty="0" smtClean="0">
                          <a:sym typeface="Symbol"/>
                        </a:rPr>
                        <a:t>227</a:t>
                      </a:r>
                      <a:r>
                        <a:rPr lang="es-MX" sz="1600" baseline="0" dirty="0" smtClean="0">
                          <a:sym typeface="Symbol"/>
                        </a:rPr>
                        <a:t>Cn</a:t>
                      </a:r>
                      <a:endParaRPr lang="es-E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/>
                        <a:t>0.6 ms,</a:t>
                      </a:r>
                    </a:p>
                    <a:p>
                      <a:pPr algn="ctr"/>
                      <a:r>
                        <a:rPr lang="es-MX" sz="1600" dirty="0" smtClean="0"/>
                        <a:t>29 s</a:t>
                      </a:r>
                      <a:endParaRPr lang="es-ES" sz="16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/>
                        <a:t>113</a:t>
                      </a:r>
                      <a:endParaRPr lang="es-E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/>
                        <a:t>California</a:t>
                      </a:r>
                    </a:p>
                    <a:p>
                      <a:pPr algn="ctr"/>
                      <a:r>
                        <a:rPr lang="es-MX" sz="1600" dirty="0" smtClean="0"/>
                        <a:t>EEUU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err="1" smtClean="0"/>
                        <a:t>Uut</a:t>
                      </a:r>
                      <a:r>
                        <a:rPr lang="es-MX" sz="1600" dirty="0" smtClean="0"/>
                        <a:t>=</a:t>
                      </a:r>
                      <a:r>
                        <a:rPr lang="es-MX" sz="1600" baseline="0" dirty="0" smtClean="0"/>
                        <a:t> </a:t>
                      </a:r>
                      <a:r>
                        <a:rPr lang="es-MX" sz="1600" baseline="0" dirty="0" err="1" smtClean="0"/>
                        <a:t>Nh</a:t>
                      </a:r>
                      <a:endParaRPr lang="es-MX" sz="1600" baseline="0" dirty="0" smtClean="0"/>
                    </a:p>
                    <a:p>
                      <a:pPr algn="ctr"/>
                      <a:r>
                        <a:rPr lang="es-MX" sz="1600" baseline="0" dirty="0" err="1" smtClean="0"/>
                        <a:t>Nihonio</a:t>
                      </a:r>
                      <a:endParaRPr lang="es-E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160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/>
                        <a:t>114</a:t>
                      </a:r>
                      <a:endParaRPr lang="es-E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/>
                        <a:t>1999</a:t>
                      </a:r>
                      <a:endParaRPr lang="es-E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err="1" smtClean="0"/>
                        <a:t>Dubna</a:t>
                      </a:r>
                      <a:endParaRPr lang="es-MX" sz="1600" dirty="0" smtClean="0"/>
                    </a:p>
                    <a:p>
                      <a:pPr algn="ctr"/>
                      <a:r>
                        <a:rPr lang="es-MX" sz="1600" dirty="0" smtClean="0"/>
                        <a:t>Rusia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err="1" smtClean="0"/>
                        <a:t>Fl</a:t>
                      </a:r>
                      <a:endParaRPr lang="es-MX" sz="1600" dirty="0" smtClean="0"/>
                    </a:p>
                    <a:p>
                      <a:pPr algn="ctr"/>
                      <a:r>
                        <a:rPr lang="es-MX" sz="1600" dirty="0" err="1" smtClean="0"/>
                        <a:t>Flerovio</a:t>
                      </a:r>
                      <a:endParaRPr lang="es-E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aseline="30000" dirty="0" smtClean="0">
                          <a:sym typeface="Symbol"/>
                        </a:rPr>
                        <a:t>48</a:t>
                      </a:r>
                      <a:r>
                        <a:rPr lang="es-MX" sz="1600" dirty="0" smtClean="0"/>
                        <a:t>Ca + </a:t>
                      </a:r>
                      <a:r>
                        <a:rPr lang="es-MX" sz="1600" baseline="30000" dirty="0" smtClean="0">
                          <a:sym typeface="Symbol"/>
                        </a:rPr>
                        <a:t>244</a:t>
                      </a:r>
                      <a:r>
                        <a:rPr lang="es-MX" sz="1600" dirty="0" smtClean="0"/>
                        <a:t>Pu</a:t>
                      </a:r>
                      <a:r>
                        <a:rPr lang="es-MX" sz="1600" baseline="0" dirty="0" smtClean="0"/>
                        <a:t> </a:t>
                      </a:r>
                      <a:r>
                        <a:rPr lang="es-MX" sz="1600" baseline="0" dirty="0" smtClean="0">
                          <a:sym typeface="Symbol"/>
                        </a:rPr>
                        <a:t> </a:t>
                      </a:r>
                      <a:r>
                        <a:rPr lang="es-MX" sz="1600" baseline="30000" dirty="0" smtClean="0">
                          <a:sym typeface="Symbol"/>
                        </a:rPr>
                        <a:t>289</a:t>
                      </a:r>
                      <a:r>
                        <a:rPr lang="es-MX" sz="1600" baseline="0" dirty="0" smtClean="0">
                          <a:sym typeface="Symbol"/>
                        </a:rPr>
                        <a:t>Fl</a:t>
                      </a:r>
                      <a:endParaRPr lang="es-E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/>
                        <a:t>3 s</a:t>
                      </a:r>
                      <a:endParaRPr lang="es-ES" sz="16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/>
                        <a:t>115</a:t>
                      </a:r>
                      <a:endParaRPr lang="es-E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/>
                        <a:t>¿ feb/2004 ?</a:t>
                      </a:r>
                      <a:endParaRPr lang="es-E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err="1" smtClean="0"/>
                        <a:t>Dubna</a:t>
                      </a:r>
                      <a:endParaRPr lang="es-MX" sz="1600" dirty="0" smtClean="0"/>
                    </a:p>
                    <a:p>
                      <a:pPr algn="ctr"/>
                      <a:r>
                        <a:rPr lang="es-MX" sz="1600" dirty="0" smtClean="0"/>
                        <a:t>Rusia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err="1" smtClean="0"/>
                        <a:t>Uup</a:t>
                      </a:r>
                      <a:r>
                        <a:rPr lang="es-MX" sz="1600" dirty="0" smtClean="0"/>
                        <a:t>= Mc</a:t>
                      </a:r>
                    </a:p>
                    <a:p>
                      <a:pPr algn="ctr"/>
                      <a:r>
                        <a:rPr lang="es-MX" sz="1600" dirty="0" err="1" smtClean="0"/>
                        <a:t>Moscovio</a:t>
                      </a:r>
                      <a:endParaRPr lang="es-E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aseline="30000" dirty="0" smtClean="0">
                          <a:sym typeface="Symbol"/>
                        </a:rPr>
                        <a:t>48</a:t>
                      </a:r>
                      <a:r>
                        <a:rPr lang="es-MX" sz="1600" dirty="0" smtClean="0"/>
                        <a:t>Ca + </a:t>
                      </a:r>
                      <a:r>
                        <a:rPr lang="es-MX" sz="1600" baseline="30000" dirty="0" smtClean="0">
                          <a:sym typeface="Symbol"/>
                        </a:rPr>
                        <a:t>243</a:t>
                      </a:r>
                      <a:r>
                        <a:rPr lang="es-MX" sz="1600" dirty="0" smtClean="0"/>
                        <a:t>Am</a:t>
                      </a:r>
                      <a:r>
                        <a:rPr lang="es-MX" sz="1600" baseline="0" dirty="0" smtClean="0"/>
                        <a:t> </a:t>
                      </a:r>
                      <a:r>
                        <a:rPr lang="es-MX" sz="1600" baseline="0" dirty="0" smtClean="0">
                          <a:sym typeface="Symbol"/>
                        </a:rPr>
                        <a:t> </a:t>
                      </a:r>
                      <a:r>
                        <a:rPr lang="es-MX" sz="1600" baseline="30000" dirty="0" smtClean="0">
                          <a:sym typeface="Symbol"/>
                        </a:rPr>
                        <a:t>288</a:t>
                      </a:r>
                      <a:r>
                        <a:rPr lang="es-MX" sz="1600" baseline="0" dirty="0" smtClean="0">
                          <a:sym typeface="Symbol"/>
                        </a:rPr>
                        <a:t>Uup</a:t>
                      </a:r>
                      <a:endParaRPr lang="es-E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/>
                        <a:t>100 ms</a:t>
                      </a:r>
                      <a:endParaRPr lang="es-ES" sz="16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/>
                        <a:t>116</a:t>
                      </a:r>
                      <a:endParaRPr lang="es-E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jun/2000</a:t>
                      </a:r>
                      <a:endParaRPr lang="es-E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err="1" smtClean="0"/>
                        <a:t>Dubna</a:t>
                      </a:r>
                      <a:endParaRPr lang="es-MX" sz="1600" dirty="0" smtClean="0"/>
                    </a:p>
                    <a:p>
                      <a:pPr algn="ctr"/>
                      <a:r>
                        <a:rPr lang="es-MX" sz="1600" dirty="0" smtClean="0"/>
                        <a:t>Rusia</a:t>
                      </a:r>
                      <a:endParaRPr lang="es-E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err="1" smtClean="0"/>
                        <a:t>Lv</a:t>
                      </a:r>
                      <a:endParaRPr lang="es-MX" sz="1600" dirty="0" smtClean="0"/>
                    </a:p>
                    <a:p>
                      <a:pPr algn="ctr"/>
                      <a:r>
                        <a:rPr lang="es-MX" sz="1600" dirty="0" err="1" smtClean="0"/>
                        <a:t>Livermorio</a:t>
                      </a:r>
                      <a:endParaRPr lang="es-E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aseline="30000" dirty="0" smtClean="0">
                          <a:sym typeface="Symbol"/>
                        </a:rPr>
                        <a:t>48</a:t>
                      </a:r>
                      <a:r>
                        <a:rPr lang="es-MX" sz="1600" dirty="0" smtClean="0"/>
                        <a:t>Ca + </a:t>
                      </a:r>
                      <a:r>
                        <a:rPr lang="es-MX" sz="1600" baseline="30000" dirty="0" smtClean="0">
                          <a:sym typeface="Symbol"/>
                        </a:rPr>
                        <a:t>248</a:t>
                      </a:r>
                      <a:r>
                        <a:rPr lang="es-MX" sz="1600" dirty="0" smtClean="0"/>
                        <a:t>Cm</a:t>
                      </a:r>
                      <a:r>
                        <a:rPr lang="es-MX" sz="1600" baseline="0" dirty="0" smtClean="0"/>
                        <a:t> </a:t>
                      </a:r>
                      <a:r>
                        <a:rPr lang="es-MX" sz="1600" baseline="0" dirty="0" smtClean="0">
                          <a:sym typeface="Symbol"/>
                        </a:rPr>
                        <a:t> </a:t>
                      </a:r>
                      <a:r>
                        <a:rPr lang="es-MX" sz="1600" baseline="30000" dirty="0" smtClean="0">
                          <a:sym typeface="Symbol"/>
                        </a:rPr>
                        <a:t>292</a:t>
                      </a:r>
                      <a:r>
                        <a:rPr lang="es-MX" sz="1600" baseline="0" dirty="0" smtClean="0">
                          <a:sym typeface="Symbol"/>
                        </a:rPr>
                        <a:t>Lv</a:t>
                      </a:r>
                      <a:endParaRPr lang="es-E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/>
                        <a:t>47 ms</a:t>
                      </a:r>
                      <a:endParaRPr lang="es-ES" sz="16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/>
                        <a:t>117</a:t>
                      </a:r>
                      <a:endParaRPr lang="es-E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2014</a:t>
                      </a:r>
                      <a:endParaRPr lang="es-E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err="1" smtClean="0"/>
                        <a:t>Uus</a:t>
                      </a:r>
                      <a:r>
                        <a:rPr lang="es-MX" sz="1600" dirty="0" smtClean="0"/>
                        <a:t>= </a:t>
                      </a:r>
                      <a:r>
                        <a:rPr lang="es-MX" sz="1600" dirty="0" err="1" smtClean="0"/>
                        <a:t>Ts</a:t>
                      </a:r>
                      <a:endParaRPr lang="es-MX" sz="1600" dirty="0" smtClean="0"/>
                    </a:p>
                    <a:p>
                      <a:pPr algn="ctr"/>
                      <a:r>
                        <a:rPr lang="es-MX" sz="1600" dirty="0" err="1" smtClean="0"/>
                        <a:t>Tenesino</a:t>
                      </a:r>
                      <a:endParaRPr lang="es-E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aseline="30000" dirty="0" smtClean="0">
                          <a:sym typeface="Symbol"/>
                        </a:rPr>
                        <a:t>48</a:t>
                      </a:r>
                      <a:r>
                        <a:rPr lang="es-MX" sz="1600" dirty="0" smtClean="0"/>
                        <a:t>Ca + </a:t>
                      </a:r>
                      <a:r>
                        <a:rPr lang="es-MX" sz="1600" baseline="30000" dirty="0" smtClean="0">
                          <a:sym typeface="Symbol"/>
                        </a:rPr>
                        <a:t>294</a:t>
                      </a:r>
                      <a:r>
                        <a:rPr lang="es-MX" sz="1600" dirty="0" smtClean="0"/>
                        <a:t>Bk</a:t>
                      </a:r>
                      <a:r>
                        <a:rPr lang="es-MX" sz="1600" baseline="0" dirty="0" smtClean="0"/>
                        <a:t> </a:t>
                      </a:r>
                      <a:r>
                        <a:rPr lang="es-MX" sz="1600" baseline="0" dirty="0" smtClean="0">
                          <a:sym typeface="Symbol"/>
                        </a:rPr>
                        <a:t> </a:t>
                      </a:r>
                      <a:r>
                        <a:rPr lang="es-MX" sz="1600" baseline="30000" dirty="0" smtClean="0">
                          <a:sym typeface="Symbol"/>
                        </a:rPr>
                        <a:t>294</a:t>
                      </a:r>
                      <a:r>
                        <a:rPr lang="es-MX" sz="1600" baseline="0" dirty="0" smtClean="0">
                          <a:sym typeface="Symbol"/>
                        </a:rPr>
                        <a:t>Ts</a:t>
                      </a:r>
                      <a:endParaRPr lang="es-E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16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/>
                        <a:t>118</a:t>
                      </a:r>
                      <a:endParaRPr lang="es-E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/>
                        <a:t>¿ </a:t>
                      </a:r>
                      <a:r>
                        <a:rPr lang="es-MX" sz="1600" dirty="0" err="1" smtClean="0"/>
                        <a:t>jun</a:t>
                      </a:r>
                      <a:r>
                        <a:rPr lang="es-MX" sz="1600" dirty="0" smtClean="0"/>
                        <a:t>/1999 ?</a:t>
                      </a:r>
                      <a:endParaRPr lang="es-E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/>
                        <a:t>California</a:t>
                      </a:r>
                    </a:p>
                    <a:p>
                      <a:pPr algn="ctr"/>
                      <a:r>
                        <a:rPr lang="es-MX" sz="1600" dirty="0" smtClean="0"/>
                        <a:t>EEUU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err="1" smtClean="0"/>
                        <a:t>Uuo</a:t>
                      </a:r>
                      <a:r>
                        <a:rPr lang="es-MX" sz="1600" dirty="0" smtClean="0"/>
                        <a:t>=</a:t>
                      </a:r>
                      <a:r>
                        <a:rPr lang="es-MX" sz="1600" dirty="0" err="1" smtClean="0"/>
                        <a:t>Og</a:t>
                      </a:r>
                      <a:endParaRPr lang="es-MX" sz="1600" dirty="0" smtClean="0"/>
                    </a:p>
                    <a:p>
                      <a:pPr algn="ctr"/>
                      <a:r>
                        <a:rPr lang="es-MX" sz="1600" dirty="0" err="1" smtClean="0"/>
                        <a:t>Oganesio</a:t>
                      </a:r>
                      <a:endParaRPr lang="es-E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/>
                        <a:t>?</a:t>
                      </a:r>
                      <a:endParaRPr lang="es-ES" sz="16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974904" y="6337126"/>
            <a:ext cx="2133600" cy="476250"/>
          </a:xfrm>
        </p:spPr>
        <p:txBody>
          <a:bodyPr/>
          <a:lstStyle/>
          <a:p>
            <a:fld id="{2905BD9C-2641-4376-944D-02B068930612}" type="slidenum">
              <a:rPr lang="es-MX" smtClean="0">
                <a:solidFill>
                  <a:srgbClr val="0000FF"/>
                </a:solidFill>
              </a:rPr>
              <a:pPr/>
              <a:t>42</a:t>
            </a:fld>
            <a:endParaRPr lang="es-MX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48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2411060" y="6438149"/>
            <a:ext cx="45372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smtClean="0"/>
              <a:t>http://en.wikipedia.org/wiki/File:Periodic_Table_Radioactivity.svg</a:t>
            </a:r>
            <a:endParaRPr lang="es-ES" sz="1200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67544" y="48614"/>
            <a:ext cx="8229600" cy="78809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Los elementos del futuro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MX" sz="2400" b="1" kern="0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La tabla periódica seguirá creciendo.</a:t>
            </a:r>
            <a:endParaRPr kumimoji="0" lang="es-ES" sz="24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294313" y="44450"/>
            <a:ext cx="3814762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/>
            <a:r>
              <a:rPr lang="es-ES_tradnl" sz="1000">
                <a:solidFill>
                  <a:srgbClr val="EAEAEA"/>
                </a:solidFill>
              </a:rPr>
              <a:t>Facultad de Química</a:t>
            </a:r>
            <a:br>
              <a:rPr lang="es-ES_tradnl" sz="1000">
                <a:solidFill>
                  <a:srgbClr val="EAEAEA"/>
                </a:solidFill>
              </a:rPr>
            </a:br>
            <a:r>
              <a:rPr lang="es-ES_tradnl" sz="1000">
                <a:solidFill>
                  <a:srgbClr val="EAEAEA"/>
                </a:solidFill>
              </a:rPr>
              <a:t> Departamento de Química Inorgánica y Nuclear</a:t>
            </a:r>
            <a:br>
              <a:rPr lang="es-ES_tradnl" sz="1000">
                <a:solidFill>
                  <a:srgbClr val="EAEAEA"/>
                </a:solidFill>
              </a:rPr>
            </a:br>
            <a:r>
              <a:rPr lang="es-ES_tradnl" sz="1000">
                <a:solidFill>
                  <a:srgbClr val="EAEAEA"/>
                </a:solidFill>
              </a:rPr>
              <a:t>Dr. Sigfrido Escalante Tovar</a:t>
            </a:r>
            <a:endParaRPr lang="es-MX" sz="1000">
              <a:solidFill>
                <a:srgbClr val="EAEAEA"/>
              </a:solidFill>
            </a:endParaRPr>
          </a:p>
        </p:txBody>
      </p:sp>
      <p:pic>
        <p:nvPicPr>
          <p:cNvPr id="6" name="Picture 8" descr="Escudo-FQ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2" y="-24"/>
            <a:ext cx="470926" cy="525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B7D62-5527-4753-92F5-094BB3B707A6}" type="slidenum">
              <a:rPr lang="es-MX" smtClean="0">
                <a:solidFill>
                  <a:srgbClr val="0000FF"/>
                </a:solidFill>
              </a:rPr>
              <a:pPr/>
              <a:t>43</a:t>
            </a:fld>
            <a:endParaRPr lang="es-MX" dirty="0">
              <a:solidFill>
                <a:srgbClr val="0000FF"/>
              </a:solidFill>
            </a:endParaRPr>
          </a:p>
        </p:txBody>
      </p:sp>
      <p:grpSp>
        <p:nvGrpSpPr>
          <p:cNvPr id="8" name="7 Grupo"/>
          <p:cNvGrpSpPr>
            <a:grpSpLocks noChangeAspect="1"/>
          </p:cNvGrpSpPr>
          <p:nvPr/>
        </p:nvGrpSpPr>
        <p:grpSpPr>
          <a:xfrm>
            <a:off x="268737" y="618702"/>
            <a:ext cx="8551735" cy="6108383"/>
            <a:chOff x="464765" y="785794"/>
            <a:chExt cx="8067675" cy="5762625"/>
          </a:xfrm>
        </p:grpSpPr>
        <p:pic>
          <p:nvPicPr>
            <p:cNvPr id="9" name="Picture 2" descr="File:Periodic Table Radioactivity.sv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64765" y="785794"/>
              <a:ext cx="8067675" cy="5762625"/>
            </a:xfrm>
            <a:prstGeom prst="rect">
              <a:avLst/>
            </a:prstGeom>
            <a:noFill/>
          </p:spPr>
        </p:pic>
        <p:sp>
          <p:nvSpPr>
            <p:cNvPr id="10" name="9 CuadroTexto"/>
            <p:cNvSpPr txBox="1"/>
            <p:nvPr/>
          </p:nvSpPr>
          <p:spPr>
            <a:xfrm>
              <a:off x="5364088" y="4293096"/>
              <a:ext cx="432000" cy="405624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es-MX" sz="1300" spc="-100" dirty="0" smtClean="0">
                  <a:latin typeface="Calibri Light" panose="020F0302020204030204" pitchFamily="34" charset="0"/>
                </a:rPr>
                <a:t>112</a:t>
              </a:r>
            </a:p>
            <a:p>
              <a:pPr algn="ctr">
                <a:lnSpc>
                  <a:spcPts val="1200"/>
                </a:lnSpc>
              </a:pPr>
              <a:r>
                <a:rPr lang="es-MX" sz="1300" dirty="0" err="1" smtClean="0">
                  <a:latin typeface="Calibri Light" panose="020F0302020204030204" pitchFamily="34" charset="0"/>
                </a:rPr>
                <a:t>Cn</a:t>
              </a:r>
              <a:endParaRPr lang="es-MX" sz="1300" dirty="0">
                <a:latin typeface="Calibri Light" panose="020F0302020204030204" pitchFamily="34" charset="0"/>
              </a:endParaRPr>
            </a:p>
          </p:txBody>
        </p:sp>
        <p:sp>
          <p:nvSpPr>
            <p:cNvPr id="11" name="10 CuadroTexto"/>
            <p:cNvSpPr txBox="1"/>
            <p:nvPr/>
          </p:nvSpPr>
          <p:spPr>
            <a:xfrm>
              <a:off x="6156224" y="4293096"/>
              <a:ext cx="432000" cy="405624"/>
            </a:xfrm>
            <a:prstGeom prst="rect">
              <a:avLst/>
            </a:prstGeom>
            <a:solidFill>
              <a:srgbClr val="7030A0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es-MX" sz="1300" spc="-100" dirty="0" smtClean="0">
                  <a:latin typeface="Calibri Light" panose="020F0302020204030204" pitchFamily="34" charset="0"/>
                </a:rPr>
                <a:t>114</a:t>
              </a:r>
            </a:p>
            <a:p>
              <a:pPr algn="ctr">
                <a:lnSpc>
                  <a:spcPts val="1200"/>
                </a:lnSpc>
              </a:pPr>
              <a:r>
                <a:rPr lang="es-MX" sz="1300" dirty="0" err="1" smtClean="0">
                  <a:latin typeface="Calibri Light" panose="020F0302020204030204" pitchFamily="34" charset="0"/>
                </a:rPr>
                <a:t>Fl</a:t>
              </a:r>
              <a:endParaRPr lang="es-MX" sz="1300" dirty="0">
                <a:latin typeface="Calibri Light" panose="020F0302020204030204" pitchFamily="34" charset="0"/>
              </a:endParaRPr>
            </a:p>
          </p:txBody>
        </p:sp>
        <p:sp>
          <p:nvSpPr>
            <p:cNvPr id="12" name="11 CuadroTexto"/>
            <p:cNvSpPr txBox="1"/>
            <p:nvPr/>
          </p:nvSpPr>
          <p:spPr>
            <a:xfrm>
              <a:off x="6948312" y="4293096"/>
              <a:ext cx="432000" cy="405624"/>
            </a:xfrm>
            <a:prstGeom prst="rect">
              <a:avLst/>
            </a:prstGeom>
            <a:solidFill>
              <a:srgbClr val="7030A0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es-MX" sz="1300" spc="-100" dirty="0" smtClean="0">
                  <a:latin typeface="Calibri Light" panose="020F0302020204030204" pitchFamily="34" charset="0"/>
                </a:rPr>
                <a:t>116</a:t>
              </a:r>
            </a:p>
            <a:p>
              <a:pPr algn="ctr">
                <a:lnSpc>
                  <a:spcPts val="1200"/>
                </a:lnSpc>
              </a:pPr>
              <a:r>
                <a:rPr lang="es-MX" sz="1300" dirty="0" err="1" smtClean="0">
                  <a:latin typeface="Calibri Light" panose="020F0302020204030204" pitchFamily="34" charset="0"/>
                </a:rPr>
                <a:t>Lv</a:t>
              </a:r>
              <a:endParaRPr lang="es-MX" sz="1300" dirty="0">
                <a:latin typeface="Calibri Light" panose="020F03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533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14 Grupo"/>
          <p:cNvGrpSpPr>
            <a:grpSpLocks noChangeAspect="1"/>
          </p:cNvGrpSpPr>
          <p:nvPr/>
        </p:nvGrpSpPr>
        <p:grpSpPr>
          <a:xfrm>
            <a:off x="251518" y="620687"/>
            <a:ext cx="8389001" cy="5954744"/>
            <a:chOff x="402819" y="1142191"/>
            <a:chExt cx="7989525" cy="5671185"/>
          </a:xfrm>
        </p:grpSpPr>
        <p:grpSp>
          <p:nvGrpSpPr>
            <p:cNvPr id="10" name="9 Grupo"/>
            <p:cNvGrpSpPr/>
            <p:nvPr/>
          </p:nvGrpSpPr>
          <p:grpSpPr>
            <a:xfrm>
              <a:off x="402819" y="1142191"/>
              <a:ext cx="7989525" cy="5671185"/>
              <a:chOff x="402819" y="1142191"/>
              <a:chExt cx="7989525" cy="5671185"/>
            </a:xfrm>
          </p:grpSpPr>
          <p:grpSp>
            <p:nvGrpSpPr>
              <p:cNvPr id="5" name="4 Grupo"/>
              <p:cNvGrpSpPr/>
              <p:nvPr/>
            </p:nvGrpSpPr>
            <p:grpSpPr>
              <a:xfrm>
                <a:off x="402819" y="1142191"/>
                <a:ext cx="7989525" cy="5671185"/>
                <a:chOff x="402819" y="1124744"/>
                <a:chExt cx="7989525" cy="5671185"/>
              </a:xfrm>
            </p:grpSpPr>
            <p:pic>
              <p:nvPicPr>
                <p:cNvPr id="3076" name="Picture 4" descr="http://cea.quimicae.unam.mx/Estru/tabla/09_Estructura_archivos/image002.jp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7544" y="1124744"/>
                  <a:ext cx="7924800" cy="567118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" name="3 Rectángulo"/>
                <p:cNvSpPr/>
                <p:nvPr/>
              </p:nvSpPr>
              <p:spPr>
                <a:xfrm>
                  <a:off x="402819" y="4941168"/>
                  <a:ext cx="1619915" cy="172819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  <p:sp>
            <p:nvSpPr>
              <p:cNvPr id="9" name="8 CuadroTexto"/>
              <p:cNvSpPr txBox="1"/>
              <p:nvPr/>
            </p:nvSpPr>
            <p:spPr>
              <a:xfrm>
                <a:off x="4355976" y="3944089"/>
                <a:ext cx="380446" cy="2638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200" b="1" dirty="0" err="1" smtClean="0">
                    <a:solidFill>
                      <a:srgbClr val="FF0000"/>
                    </a:solidFill>
                    <a:latin typeface="Arial Black" pitchFamily="34" charset="0"/>
                  </a:rPr>
                  <a:t>Ds</a:t>
                </a:r>
                <a:endParaRPr lang="es-MX" sz="1200" b="1" dirty="0">
                  <a:solidFill>
                    <a:srgbClr val="FF0000"/>
                  </a:solidFill>
                  <a:latin typeface="Arial Black" pitchFamily="34" charset="0"/>
                </a:endParaRPr>
              </a:p>
            </p:txBody>
          </p:sp>
        </p:grpSp>
        <p:sp>
          <p:nvSpPr>
            <p:cNvPr id="2" name="1 CuadroTexto"/>
            <p:cNvSpPr txBox="1"/>
            <p:nvPr/>
          </p:nvSpPr>
          <p:spPr>
            <a:xfrm>
              <a:off x="2838579" y="1412776"/>
              <a:ext cx="18774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dirty="0" smtClean="0"/>
                <a:t>Número atómico</a:t>
              </a:r>
              <a:endParaRPr lang="es-MX" dirty="0"/>
            </a:p>
          </p:txBody>
        </p:sp>
        <p:cxnSp>
          <p:nvCxnSpPr>
            <p:cNvPr id="12" name="11 Conector recto de flecha"/>
            <p:cNvCxnSpPr/>
            <p:nvPr/>
          </p:nvCxnSpPr>
          <p:spPr>
            <a:xfrm flipH="1">
              <a:off x="1475656" y="1660158"/>
              <a:ext cx="1368152" cy="18466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21C68-D592-4FA4-89EC-DDF7D8875815}" type="slidenum">
              <a:rPr lang="es-MX" smtClean="0"/>
              <a:pPr/>
              <a:t>44</a:t>
            </a:fld>
            <a:endParaRPr lang="es-MX"/>
          </a:p>
        </p:txBody>
      </p:sp>
      <p:sp>
        <p:nvSpPr>
          <p:cNvPr id="6" name="Rectangle 13"/>
          <p:cNvSpPr>
            <a:spLocks noChangeArrowheads="1"/>
          </p:cNvSpPr>
          <p:nvPr/>
        </p:nvSpPr>
        <p:spPr bwMode="auto">
          <a:xfrm>
            <a:off x="5292725" y="-26988"/>
            <a:ext cx="3814763" cy="504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/>
            <a:r>
              <a:rPr lang="es-ES_tradnl" sz="1000" dirty="0">
                <a:solidFill>
                  <a:srgbClr val="99CCFF"/>
                </a:solidFill>
              </a:rPr>
              <a:t>Facultad de Química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 Departamento de Química Inorgánica y Nuclear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Dr. Sigfrido Escalante Tovar</a:t>
            </a:r>
            <a:endParaRPr lang="es-MX" sz="1000" dirty="0">
              <a:solidFill>
                <a:srgbClr val="99CCFF"/>
              </a:solidFill>
            </a:endParaRPr>
          </a:p>
        </p:txBody>
      </p:sp>
      <p:pic>
        <p:nvPicPr>
          <p:cNvPr id="7" name="Picture 8" descr="Escudo-F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2" y="-24"/>
            <a:ext cx="470926" cy="525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35496" y="67886"/>
            <a:ext cx="8229600" cy="480794"/>
          </a:xfrm>
        </p:spPr>
        <p:txBody>
          <a:bodyPr/>
          <a:lstStyle/>
          <a:p>
            <a:r>
              <a:rPr lang="es-MX" sz="2400" b="1" dirty="0" smtClean="0">
                <a:solidFill>
                  <a:srgbClr val="0000FF"/>
                </a:solidFill>
              </a:rPr>
              <a:t>La tabla periódica del futuro</a:t>
            </a:r>
            <a:endParaRPr lang="es-MX" sz="2400" b="1" dirty="0">
              <a:solidFill>
                <a:srgbClr val="0000FF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6096036" y="3614827"/>
            <a:ext cx="3481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b="1" dirty="0" err="1" smtClean="0">
                <a:solidFill>
                  <a:srgbClr val="FF0000"/>
                </a:solidFill>
                <a:latin typeface="Arial Black" pitchFamily="34" charset="0"/>
              </a:rPr>
              <a:t>Fv</a:t>
            </a:r>
            <a:endParaRPr lang="es-MX" sz="10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6960132" y="3614827"/>
            <a:ext cx="3481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b="1" dirty="0" err="1" smtClean="0">
                <a:solidFill>
                  <a:srgbClr val="FF0000"/>
                </a:solidFill>
                <a:latin typeface="Arial Black" pitchFamily="34" charset="0"/>
              </a:rPr>
              <a:t>Lv</a:t>
            </a:r>
            <a:endParaRPr lang="es-MX" sz="10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5652120" y="3614827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b="1" dirty="0" err="1" smtClean="0">
                <a:solidFill>
                  <a:srgbClr val="FF0000"/>
                </a:solidFill>
                <a:latin typeface="Arial Black" pitchFamily="34" charset="0"/>
              </a:rPr>
              <a:t>Nh</a:t>
            </a:r>
            <a:endParaRPr lang="es-MX" sz="10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6571238" y="3614827"/>
            <a:ext cx="3914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b="1" dirty="0" smtClean="0">
                <a:solidFill>
                  <a:srgbClr val="FF0000"/>
                </a:solidFill>
                <a:latin typeface="Arial Black" pitchFamily="34" charset="0"/>
              </a:rPr>
              <a:t>Mc</a:t>
            </a:r>
            <a:endParaRPr lang="es-MX" sz="10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7348898" y="3614827"/>
            <a:ext cx="3561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b="1" dirty="0" err="1" smtClean="0">
                <a:solidFill>
                  <a:srgbClr val="FF0000"/>
                </a:solidFill>
                <a:latin typeface="Arial Black" pitchFamily="34" charset="0"/>
              </a:rPr>
              <a:t>Ts</a:t>
            </a:r>
            <a:endParaRPr lang="es-MX" sz="10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7780946" y="3614827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b="1" dirty="0" err="1" smtClean="0">
                <a:solidFill>
                  <a:srgbClr val="FF0000"/>
                </a:solidFill>
                <a:latin typeface="Arial Black" pitchFamily="34" charset="0"/>
              </a:rPr>
              <a:t>Og</a:t>
            </a:r>
            <a:endParaRPr lang="es-MX" sz="10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5224262" y="3573016"/>
            <a:ext cx="4074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 err="1" smtClean="0">
                <a:solidFill>
                  <a:srgbClr val="FF0000"/>
                </a:solidFill>
                <a:latin typeface="Arial Black" pitchFamily="34" charset="0"/>
              </a:rPr>
              <a:t>Cn</a:t>
            </a:r>
            <a:endParaRPr lang="es-MX" sz="12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4864222" y="3562680"/>
            <a:ext cx="4074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 err="1" smtClean="0">
                <a:solidFill>
                  <a:srgbClr val="FF0000"/>
                </a:solidFill>
                <a:latin typeface="Arial Black" pitchFamily="34" charset="0"/>
              </a:rPr>
              <a:t>Rg</a:t>
            </a:r>
            <a:endParaRPr lang="es-MX" sz="12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87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>
                <a:solidFill>
                  <a:srgbClr val="0000FF"/>
                </a:solidFill>
              </a:rPr>
              <a:t>La historia de La Tierra</a:t>
            </a:r>
            <a:endParaRPr lang="es-MX" b="1" dirty="0">
              <a:solidFill>
                <a:srgbClr val="0000FF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MX" dirty="0" smtClean="0"/>
              <a:t>Su composición actual es resultado de diversos procesos geoquímicos.</a:t>
            </a:r>
          </a:p>
          <a:p>
            <a:endParaRPr lang="es-MX" dirty="0" smtClean="0"/>
          </a:p>
          <a:p>
            <a:endParaRPr lang="es-MX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5788A-E187-4F96-8D1C-06B9E3076AED}" type="slidenum">
              <a:rPr lang="es-MX" smtClean="0">
                <a:solidFill>
                  <a:srgbClr val="0000FF"/>
                </a:solidFill>
              </a:rPr>
              <a:pPr/>
              <a:t>45</a:t>
            </a:fld>
            <a:endParaRPr lang="es-MX" dirty="0">
              <a:solidFill>
                <a:srgbClr val="0000FF"/>
              </a:solidFill>
            </a:endParaRPr>
          </a:p>
        </p:txBody>
      </p:sp>
      <p:pic>
        <p:nvPicPr>
          <p:cNvPr id="6" name="Picture 1" descr="Geology image for new online course for the fall of 200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247143"/>
            <a:ext cx="2071116" cy="2454656"/>
          </a:xfrm>
          <a:prstGeom prst="rect">
            <a:avLst/>
          </a:prstGeom>
          <a:noFill/>
        </p:spPr>
      </p:pic>
      <p:pic>
        <p:nvPicPr>
          <p:cNvPr id="7" name="Picture 2" descr="UNUSUAL IGNEOUS FORMATIONS AT &quot; DEVILS POST PILE&quot; NATIONAL PARK ,  CALIFORNIA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3618431"/>
            <a:ext cx="2112264" cy="1584198"/>
          </a:xfrm>
          <a:prstGeom prst="rect">
            <a:avLst/>
          </a:prstGeom>
          <a:noFill/>
        </p:spPr>
      </p:pic>
      <p:pic>
        <p:nvPicPr>
          <p:cNvPr id="8" name="Picture 4" descr="Earth Structur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1700808"/>
            <a:ext cx="3672459" cy="2380298"/>
          </a:xfrm>
          <a:prstGeom prst="rect">
            <a:avLst/>
          </a:prstGeom>
          <a:noFill/>
        </p:spPr>
      </p:pic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5329238" y="0"/>
            <a:ext cx="3814762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es-ES_tradnl" sz="1000">
                <a:solidFill>
                  <a:srgbClr val="99CCFF"/>
                </a:solidFill>
              </a:rPr>
              <a:t>Facultad de Química</a:t>
            </a:r>
            <a:br>
              <a:rPr lang="es-ES_tradnl" sz="1000">
                <a:solidFill>
                  <a:srgbClr val="99CCFF"/>
                </a:solidFill>
              </a:rPr>
            </a:br>
            <a:r>
              <a:rPr lang="es-ES_tradnl" sz="1000">
                <a:solidFill>
                  <a:srgbClr val="99CCFF"/>
                </a:solidFill>
              </a:rPr>
              <a:t> Departamento de Química Inorgánica y Nuclear</a:t>
            </a:r>
            <a:br>
              <a:rPr lang="es-ES_tradnl" sz="1000">
                <a:solidFill>
                  <a:srgbClr val="99CCFF"/>
                </a:solidFill>
              </a:rPr>
            </a:br>
            <a:r>
              <a:rPr lang="es-ES_tradnl" sz="1000">
                <a:solidFill>
                  <a:srgbClr val="99CCFF"/>
                </a:solidFill>
              </a:rPr>
              <a:t>Dr. Sigfrido Escalante Tovar</a:t>
            </a:r>
            <a:endParaRPr lang="es-MX" sz="1000">
              <a:solidFill>
                <a:srgbClr val="99CCFF"/>
              </a:solidFill>
            </a:endParaRPr>
          </a:p>
        </p:txBody>
      </p:sp>
      <p:pic>
        <p:nvPicPr>
          <p:cNvPr id="10" name="Picture 8" descr="Escudo-FQ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32" y="-24"/>
            <a:ext cx="470926" cy="525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619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7" name="Picture 11" descr="México">
            <a:hlinkClick r:id="rId3" action="ppaction://program"/>
          </p:cNvPr>
          <p:cNvPicPr>
            <a:picLocks noGrp="1" noChangeAspect="1" noChangeArrowheads="1"/>
          </p:cNvPicPr>
          <p:nvPr>
            <p:ph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5495" y="764702"/>
            <a:ext cx="9070848" cy="5669280"/>
          </a:xfrm>
          <a:ln/>
        </p:spPr>
      </p:pic>
      <p:sp>
        <p:nvSpPr>
          <p:cNvPr id="5" name="4 CuadroTexto"/>
          <p:cNvSpPr txBox="1"/>
          <p:nvPr/>
        </p:nvSpPr>
        <p:spPr>
          <a:xfrm>
            <a:off x="2127509" y="44624"/>
            <a:ext cx="40286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 smtClean="0">
                <a:solidFill>
                  <a:srgbClr val="FFFF00"/>
                </a:solidFill>
              </a:rPr>
              <a:t>¿Y en México, cómo resultó la</a:t>
            </a:r>
          </a:p>
          <a:p>
            <a:r>
              <a:rPr lang="es-MX" sz="2000" b="1" dirty="0" smtClean="0">
                <a:solidFill>
                  <a:srgbClr val="FFFF00"/>
                </a:solidFill>
              </a:rPr>
              <a:t>distribución de los elementos?</a:t>
            </a:r>
            <a:endParaRPr lang="es-ES" sz="2000" b="1" dirty="0">
              <a:solidFill>
                <a:srgbClr val="FFFF00"/>
              </a:solidFill>
            </a:endParaRPr>
          </a:p>
        </p:txBody>
      </p:sp>
      <p:pic>
        <p:nvPicPr>
          <p:cNvPr id="6" name="Picture 8" descr="Escudo-FQ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2" y="-24"/>
            <a:ext cx="470926" cy="525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5292725" y="-26988"/>
            <a:ext cx="3814763" cy="504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/>
            <a:r>
              <a:rPr lang="es-ES_tradnl" sz="1000" dirty="0">
                <a:solidFill>
                  <a:srgbClr val="99CCFF"/>
                </a:solidFill>
              </a:rPr>
              <a:t>Facultad de Química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 Departamento de Química Inorgánica y Nuclear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Dr. Sigfrido Escalante Tovar</a:t>
            </a:r>
            <a:endParaRPr lang="es-MX" sz="1000" dirty="0">
              <a:solidFill>
                <a:srgbClr val="99CCFF"/>
              </a:solidFill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020272" y="6381328"/>
            <a:ext cx="2133600" cy="476250"/>
          </a:xfrm>
        </p:spPr>
        <p:txBody>
          <a:bodyPr/>
          <a:lstStyle/>
          <a:p>
            <a:fld id="{038D5BF4-51AB-4816-AA28-2C6B5EE8E081}" type="slidenum">
              <a:rPr lang="es-MX" smtClean="0">
                <a:solidFill>
                  <a:srgbClr val="0000FF"/>
                </a:solidFill>
              </a:rPr>
              <a:pPr/>
              <a:t>46</a:t>
            </a:fld>
            <a:endParaRPr lang="es-MX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700"/>
            <a:ext cx="9144000" cy="655623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84808" y="5619185"/>
            <a:ext cx="37326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rgbClr val="0000FF"/>
                </a:solidFill>
              </a:rPr>
              <a:t>Mapa </a:t>
            </a:r>
            <a:r>
              <a:rPr lang="es-ES" sz="3200" b="1" dirty="0" err="1">
                <a:solidFill>
                  <a:srgbClr val="0000FF"/>
                </a:solidFill>
              </a:rPr>
              <a:t>metalogénico</a:t>
            </a:r>
            <a:r>
              <a:rPr lang="es-ES" sz="3200" b="1" dirty="0">
                <a:solidFill>
                  <a:srgbClr val="0000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3382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7" name="Rectangle 9"/>
          <p:cNvSpPr>
            <a:spLocks noGrp="1" noChangeArrowheads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s-MX" b="1" dirty="0">
                <a:solidFill>
                  <a:srgbClr val="0000FF"/>
                </a:solidFill>
              </a:rPr>
              <a:t>Los elementos en México</a:t>
            </a:r>
            <a:endParaRPr lang="es-ES" b="1" dirty="0">
              <a:solidFill>
                <a:srgbClr val="0000FF"/>
              </a:solidFill>
            </a:endParaRPr>
          </a:p>
        </p:txBody>
      </p:sp>
      <p:sp>
        <p:nvSpPr>
          <p:cNvPr id="43018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457200" y="1196752"/>
            <a:ext cx="8229600" cy="4016488"/>
          </a:xfrm>
        </p:spPr>
        <p:txBody>
          <a:bodyPr/>
          <a:lstStyle/>
          <a:p>
            <a:r>
              <a:rPr lang="es-MX" dirty="0"/>
              <a:t>1</a:t>
            </a:r>
            <a:r>
              <a:rPr lang="es-MX" dirty="0" smtClean="0"/>
              <a:t>er lugar mundial: </a:t>
            </a:r>
            <a:r>
              <a:rPr lang="es-MX" b="1" dirty="0" smtClean="0">
                <a:solidFill>
                  <a:srgbClr val="0000CC"/>
                </a:solidFill>
              </a:rPr>
              <a:t>Ag</a:t>
            </a:r>
            <a:endParaRPr lang="es-MX" b="1" dirty="0">
              <a:solidFill>
                <a:srgbClr val="0000CC"/>
              </a:solidFill>
            </a:endParaRPr>
          </a:p>
          <a:p>
            <a:r>
              <a:rPr lang="es-MX" dirty="0" smtClean="0"/>
              <a:t>2º lugar: </a:t>
            </a:r>
            <a:r>
              <a:rPr lang="es-MX" b="1" dirty="0" smtClean="0">
                <a:solidFill>
                  <a:srgbClr val="0000CC"/>
                </a:solidFill>
              </a:rPr>
              <a:t>Hg, Fluorita(CaF</a:t>
            </a:r>
            <a:r>
              <a:rPr lang="es-MX" b="1" baseline="-25000" dirty="0" smtClean="0">
                <a:solidFill>
                  <a:srgbClr val="0000CC"/>
                </a:solidFill>
              </a:rPr>
              <a:t>2</a:t>
            </a:r>
            <a:r>
              <a:rPr lang="es-MX" dirty="0" smtClean="0">
                <a:solidFill>
                  <a:srgbClr val="0000CC"/>
                </a:solidFill>
              </a:rPr>
              <a:t>) </a:t>
            </a:r>
          </a:p>
          <a:p>
            <a:r>
              <a:rPr lang="es-MX" dirty="0" smtClean="0"/>
              <a:t>3º lugar: </a:t>
            </a:r>
            <a:r>
              <a:rPr lang="es-MX" b="1" dirty="0" smtClean="0">
                <a:solidFill>
                  <a:srgbClr val="0000CC"/>
                </a:solidFill>
              </a:rPr>
              <a:t>Celestita(SrSO</a:t>
            </a:r>
            <a:r>
              <a:rPr lang="es-MX" b="1" baseline="-25000" dirty="0" smtClean="0">
                <a:solidFill>
                  <a:srgbClr val="0000CC"/>
                </a:solidFill>
              </a:rPr>
              <a:t>4</a:t>
            </a:r>
            <a:r>
              <a:rPr lang="es-MX" b="1" dirty="0" smtClean="0">
                <a:solidFill>
                  <a:srgbClr val="0000CC"/>
                </a:solidFill>
              </a:rPr>
              <a:t>),</a:t>
            </a:r>
            <a:r>
              <a:rPr lang="es-MX" dirty="0" smtClean="0"/>
              <a:t> </a:t>
            </a:r>
            <a:r>
              <a:rPr lang="es-MX" b="1" dirty="0" smtClean="0">
                <a:solidFill>
                  <a:srgbClr val="0000CC"/>
                </a:solidFill>
              </a:rPr>
              <a:t>Bi</a:t>
            </a:r>
            <a:r>
              <a:rPr lang="es-MX" dirty="0" smtClean="0"/>
              <a:t>  </a:t>
            </a:r>
            <a:endParaRPr lang="es-MX" b="1" baseline="-25000" dirty="0">
              <a:solidFill>
                <a:srgbClr val="0000CC"/>
              </a:solidFill>
            </a:endParaRPr>
          </a:p>
          <a:p>
            <a:r>
              <a:rPr lang="es-MX" dirty="0" smtClean="0"/>
              <a:t>4º lugar: </a:t>
            </a:r>
            <a:endParaRPr lang="es-MX" b="1" dirty="0">
              <a:solidFill>
                <a:srgbClr val="0000CC"/>
              </a:solidFill>
            </a:endParaRPr>
          </a:p>
          <a:p>
            <a:r>
              <a:rPr lang="es-MX" dirty="0" smtClean="0"/>
              <a:t>5º lugar: </a:t>
            </a:r>
            <a:r>
              <a:rPr lang="es-MX" b="1" dirty="0" smtClean="0">
                <a:solidFill>
                  <a:srgbClr val="0000CC"/>
                </a:solidFill>
              </a:rPr>
              <a:t>Pb, Mo</a:t>
            </a:r>
          </a:p>
          <a:p>
            <a:pPr>
              <a:buNone/>
            </a:pPr>
            <a:r>
              <a:rPr lang="es-MX" b="1" dirty="0" smtClean="0">
                <a:solidFill>
                  <a:srgbClr val="0000CC"/>
                </a:solidFill>
              </a:rPr>
              <a:t>	</a:t>
            </a:r>
            <a:r>
              <a:rPr lang="es-MX" b="1" dirty="0" smtClean="0">
                <a:solidFill>
                  <a:srgbClr val="FF0000"/>
                </a:solidFill>
              </a:rPr>
              <a:t>Hay más: </a:t>
            </a:r>
            <a:r>
              <a:rPr lang="es-MX" b="1" dirty="0" smtClean="0">
                <a:solidFill>
                  <a:srgbClr val="0000CC"/>
                </a:solidFill>
              </a:rPr>
              <a:t>Zn, grafito (C), Ti, Cd, Al, Au, sal (</a:t>
            </a:r>
            <a:r>
              <a:rPr lang="es-MX" b="1" dirty="0" err="1" smtClean="0">
                <a:solidFill>
                  <a:srgbClr val="0000CC"/>
                </a:solidFill>
              </a:rPr>
              <a:t>NaCl</a:t>
            </a:r>
            <a:r>
              <a:rPr lang="es-MX" b="1" dirty="0" smtClean="0">
                <a:solidFill>
                  <a:srgbClr val="0000CC"/>
                </a:solidFill>
              </a:rPr>
              <a:t>), yeso (CaSO</a:t>
            </a:r>
            <a:r>
              <a:rPr lang="es-MX" b="1" baseline="-25000" dirty="0" smtClean="0">
                <a:solidFill>
                  <a:srgbClr val="0000CC"/>
                </a:solidFill>
              </a:rPr>
              <a:t>4</a:t>
            </a:r>
            <a:r>
              <a:rPr lang="es-MX" b="1" dirty="0" smtClean="0">
                <a:solidFill>
                  <a:srgbClr val="0000CC"/>
                </a:solidFill>
                <a:sym typeface="Symbol"/>
              </a:rPr>
              <a:t>2H</a:t>
            </a:r>
            <a:r>
              <a:rPr lang="es-MX" b="1" baseline="-25000" dirty="0" smtClean="0">
                <a:solidFill>
                  <a:srgbClr val="0000CC"/>
                </a:solidFill>
                <a:sym typeface="Symbol"/>
              </a:rPr>
              <a:t>2</a:t>
            </a:r>
            <a:r>
              <a:rPr lang="es-MX" b="1" dirty="0" smtClean="0">
                <a:solidFill>
                  <a:srgbClr val="0000CC"/>
                </a:solidFill>
                <a:sym typeface="Symbol"/>
              </a:rPr>
              <a:t>O</a:t>
            </a:r>
            <a:r>
              <a:rPr lang="es-MX" b="1" dirty="0" smtClean="0">
                <a:solidFill>
                  <a:srgbClr val="0000CC"/>
                </a:solidFill>
              </a:rPr>
              <a:t>), Mn …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177614" y="5518973"/>
            <a:ext cx="8786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Para información relacionada con las ciencias de La Tierra ver: </a:t>
            </a:r>
            <a:r>
              <a:rPr lang="es-ES" dirty="0" smtClean="0">
                <a:hlinkClick r:id="rId3"/>
              </a:rPr>
              <a:t>http://www.usgs.gov/ </a:t>
            </a:r>
            <a:r>
              <a:rPr lang="es-ES" dirty="0" smtClean="0"/>
              <a:t>     Para este tema en particular consulten la sección de minerales.</a:t>
            </a:r>
            <a:endParaRPr lang="es-ES" dirty="0"/>
          </a:p>
        </p:txBody>
      </p:sp>
      <p:pic>
        <p:nvPicPr>
          <p:cNvPr id="7" name="Picture 8" descr="Escudo-F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2" y="-24"/>
            <a:ext cx="470926" cy="525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292725" y="-26988"/>
            <a:ext cx="3814763" cy="504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/>
            <a:r>
              <a:rPr lang="es-ES_tradnl" sz="1000" dirty="0">
                <a:solidFill>
                  <a:srgbClr val="99CCFF"/>
                </a:solidFill>
              </a:rPr>
              <a:t>Facultad de Química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 Departamento de Química Inorgánica y Nuclear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Dr. Sigfrido Escalante Tovar</a:t>
            </a:r>
            <a:endParaRPr lang="es-MX" sz="1000" dirty="0">
              <a:solidFill>
                <a:srgbClr val="99CCFF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483768" y="3029289"/>
            <a:ext cx="1395510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s-MX" sz="2800" b="1" dirty="0" smtClean="0">
                <a:solidFill>
                  <a:srgbClr val="FF0000"/>
                </a:solidFill>
              </a:rPr>
              <a:t>TAREA</a:t>
            </a:r>
            <a:endParaRPr lang="es-ES" sz="2800" b="1" dirty="0">
              <a:solidFill>
                <a:srgbClr val="FF0000"/>
              </a:solidFill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5BD9C-2641-4376-944D-02B068930612}" type="slidenum">
              <a:rPr lang="es-MX" smtClean="0">
                <a:solidFill>
                  <a:srgbClr val="0000FF"/>
                </a:solidFill>
              </a:rPr>
              <a:pPr/>
              <a:t>48</a:t>
            </a:fld>
            <a:endParaRPr lang="es-MX" dirty="0">
              <a:solidFill>
                <a:srgbClr val="0000FF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132856"/>
            <a:ext cx="1328642" cy="939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8" grpId="0" uiExpand="1" build="p"/>
      <p:bldP spid="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es-MX" b="1" dirty="0">
                <a:solidFill>
                  <a:srgbClr val="0000FF"/>
                </a:solidFill>
              </a:rPr>
              <a:t>Resumiendo</a:t>
            </a:r>
            <a:endParaRPr lang="es-ES" b="1" dirty="0">
              <a:solidFill>
                <a:srgbClr val="0000FF"/>
              </a:solidFill>
            </a:endParaRPr>
          </a:p>
        </p:txBody>
      </p:sp>
      <p:sp>
        <p:nvSpPr>
          <p:cNvPr id="96264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446856" y="1556792"/>
            <a:ext cx="8229600" cy="3024336"/>
          </a:xfrm>
          <a:noFill/>
        </p:spPr>
        <p:txBody>
          <a:bodyPr/>
          <a:lstStyle/>
          <a:p>
            <a:pPr algn="ctr">
              <a:buNone/>
            </a:pPr>
            <a:r>
              <a:rPr lang="es-MX" dirty="0" smtClean="0"/>
              <a:t>Los </a:t>
            </a:r>
            <a:r>
              <a:rPr lang="es-MX" dirty="0"/>
              <a:t>elementos químicos que </a:t>
            </a:r>
            <a:r>
              <a:rPr lang="es-MX" dirty="0" smtClean="0"/>
              <a:t>conocemos</a:t>
            </a:r>
          </a:p>
          <a:p>
            <a:pPr algn="ctr">
              <a:buNone/>
            </a:pPr>
            <a:r>
              <a:rPr lang="es-MX" dirty="0" smtClean="0"/>
              <a:t>son </a:t>
            </a:r>
            <a:r>
              <a:rPr lang="es-MX" dirty="0"/>
              <a:t>el resultado de una larga y compleja serie de procesos en el Universo que apenas empezamos a comprender</a:t>
            </a:r>
            <a:r>
              <a:rPr lang="es-MX" dirty="0" smtClean="0"/>
              <a:t>.</a:t>
            </a:r>
          </a:p>
          <a:p>
            <a:pPr algn="ctr">
              <a:buNone/>
            </a:pPr>
            <a:endParaRPr lang="es-MX" dirty="0" smtClean="0"/>
          </a:p>
        </p:txBody>
      </p:sp>
      <p:pic>
        <p:nvPicPr>
          <p:cNvPr id="6" name="Picture 8" descr="Escudo-F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-24"/>
            <a:ext cx="470926" cy="525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5292725" y="-26988"/>
            <a:ext cx="3814763" cy="504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/>
            <a:r>
              <a:rPr lang="es-ES_tradnl" sz="1000" dirty="0">
                <a:solidFill>
                  <a:srgbClr val="99CCFF"/>
                </a:solidFill>
              </a:rPr>
              <a:t>Facultad de Química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 Departamento de Química Inorgánica y Nuclear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Dr. Sigfrido Escalante Tovar</a:t>
            </a:r>
            <a:endParaRPr lang="es-MX" sz="1000" dirty="0">
              <a:solidFill>
                <a:srgbClr val="99CCFF"/>
              </a:solidFill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5BD9C-2641-4376-944D-02B068930612}" type="slidenum">
              <a:rPr lang="es-MX" smtClean="0">
                <a:solidFill>
                  <a:srgbClr val="0000FF"/>
                </a:solidFill>
              </a:rPr>
              <a:pPr/>
              <a:t>49</a:t>
            </a:fld>
            <a:endParaRPr lang="es-MX" dirty="0">
              <a:solidFill>
                <a:srgbClr val="0000FF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971600" y="4357553"/>
            <a:ext cx="72207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6000" b="1" dirty="0" smtClean="0">
                <a:solidFill>
                  <a:srgbClr val="0000FF"/>
                </a:solidFill>
              </a:rPr>
              <a:t>¿Y ahí acaba todo?</a:t>
            </a:r>
            <a:endParaRPr lang="es-MX" sz="6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44624"/>
            <a:ext cx="8229600" cy="850106"/>
          </a:xfrm>
        </p:spPr>
        <p:txBody>
          <a:bodyPr/>
          <a:lstStyle/>
          <a:p>
            <a:pPr algn="l" eaLnBrk="1" hangingPunct="1"/>
            <a:r>
              <a:rPr lang="es-ES_tradnl" dirty="0" smtClean="0">
                <a:solidFill>
                  <a:srgbClr val="0000FF"/>
                </a:solidFill>
              </a:rPr>
              <a:t>Los compuestos químicos</a:t>
            </a:r>
            <a:endParaRPr lang="es-MX" dirty="0" smtClean="0">
              <a:solidFill>
                <a:srgbClr val="0000FF"/>
              </a:solidFill>
            </a:endParaRPr>
          </a:p>
        </p:txBody>
      </p:sp>
      <p:pic>
        <p:nvPicPr>
          <p:cNvPr id="7" name="Picture 8" descr="Escudo-F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2" y="-24"/>
            <a:ext cx="470926" cy="525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5329270" y="-24"/>
            <a:ext cx="3814762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es-ES_tradnl" sz="1000" dirty="0">
                <a:solidFill>
                  <a:srgbClr val="99CCFF"/>
                </a:solidFill>
                <a:latin typeface="Arial" charset="0"/>
              </a:rPr>
              <a:t>Facultad de Química</a:t>
            </a:r>
            <a:br>
              <a:rPr lang="es-ES_tradnl" sz="1000" dirty="0">
                <a:solidFill>
                  <a:srgbClr val="99CCFF"/>
                </a:solidFill>
                <a:latin typeface="Arial" charset="0"/>
              </a:rPr>
            </a:br>
            <a:r>
              <a:rPr lang="es-ES_tradnl" sz="1000" dirty="0">
                <a:solidFill>
                  <a:srgbClr val="99CCFF"/>
                </a:solidFill>
                <a:latin typeface="Arial" charset="0"/>
              </a:rPr>
              <a:t> Departamento de Química Inorgánica y Nuclear</a:t>
            </a:r>
            <a:br>
              <a:rPr lang="es-ES_tradnl" sz="1000" dirty="0">
                <a:solidFill>
                  <a:srgbClr val="99CCFF"/>
                </a:solidFill>
                <a:latin typeface="Arial" charset="0"/>
              </a:rPr>
            </a:br>
            <a:r>
              <a:rPr lang="es-ES_tradnl" sz="1000" dirty="0">
                <a:solidFill>
                  <a:srgbClr val="99CCFF"/>
                </a:solidFill>
                <a:latin typeface="Arial" charset="0"/>
              </a:rPr>
              <a:t>Dr. Sigfrido Escalante Tovar</a:t>
            </a:r>
            <a:endParaRPr lang="es-MX" sz="1000" dirty="0">
              <a:solidFill>
                <a:srgbClr val="99CCFF"/>
              </a:solidFill>
              <a:latin typeface="Arial" charset="0"/>
            </a:endParaRPr>
          </a:p>
        </p:txBody>
      </p:sp>
      <p:sp>
        <p:nvSpPr>
          <p:cNvPr id="9" name="8 Marcador de contenido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56584"/>
          </a:xfrm>
        </p:spPr>
        <p:txBody>
          <a:bodyPr/>
          <a:lstStyle/>
          <a:p>
            <a:r>
              <a:rPr lang="es-MX" sz="2800" dirty="0" smtClean="0"/>
              <a:t>Al 24 de noviembre de 2010 a las 19:15 horas habían sido reportados al acervo del </a:t>
            </a:r>
            <a:r>
              <a:rPr lang="es-MX" sz="2800" dirty="0" err="1" smtClean="0"/>
              <a:t>Chemical</a:t>
            </a:r>
            <a:r>
              <a:rPr lang="es-MX" sz="2800" dirty="0" smtClean="0"/>
              <a:t> </a:t>
            </a:r>
            <a:r>
              <a:rPr lang="es-MX" sz="2800" dirty="0" err="1" smtClean="0"/>
              <a:t>Abstracts</a:t>
            </a:r>
            <a:r>
              <a:rPr lang="es-MX" sz="2800" dirty="0" smtClean="0"/>
              <a:t> </a:t>
            </a:r>
            <a:r>
              <a:rPr lang="es-MX" sz="2800" dirty="0" err="1" smtClean="0"/>
              <a:t>Service</a:t>
            </a:r>
            <a:r>
              <a:rPr lang="es-MX" sz="2800" dirty="0" smtClean="0"/>
              <a:t> </a:t>
            </a:r>
            <a:r>
              <a:rPr lang="es-MX" sz="2800" b="1" dirty="0" smtClean="0"/>
              <a:t>56,198,700</a:t>
            </a:r>
            <a:r>
              <a:rPr lang="es-MX" sz="2800" dirty="0" smtClean="0"/>
              <a:t> compuestos químicos sintéticos.</a:t>
            </a:r>
          </a:p>
          <a:p>
            <a:endParaRPr lang="es-MX" dirty="0" smtClean="0"/>
          </a:p>
          <a:p>
            <a:r>
              <a:rPr lang="es-MX" sz="2800" dirty="0" smtClean="0"/>
              <a:t>7 años después ya son más de</a:t>
            </a:r>
            <a:r>
              <a:rPr lang="es-MX" dirty="0" smtClean="0"/>
              <a:t> </a:t>
            </a:r>
          </a:p>
          <a:p>
            <a:pPr marL="0" indent="0">
              <a:buNone/>
            </a:pPr>
            <a:r>
              <a:rPr lang="es-MX" dirty="0" smtClean="0"/>
              <a:t>	</a:t>
            </a:r>
          </a:p>
          <a:p>
            <a:pPr marL="0" indent="0">
              <a:buNone/>
            </a:pPr>
            <a:endParaRPr lang="es-MX" dirty="0" smtClean="0"/>
          </a:p>
          <a:p>
            <a:r>
              <a:rPr lang="es-MX" sz="2800" dirty="0" smtClean="0"/>
              <a:t>Esta cifra aumenta, en promedio, a razón de </a:t>
            </a:r>
          </a:p>
          <a:p>
            <a:pPr marL="0" indent="0">
              <a:buNone/>
            </a:pPr>
            <a:r>
              <a:rPr lang="es-MX" sz="2800" dirty="0"/>
              <a:t> </a:t>
            </a:r>
            <a:r>
              <a:rPr lang="es-MX" sz="2800" dirty="0" smtClean="0"/>
              <a:t>       12 nuevos compuestos por minuto.</a:t>
            </a:r>
          </a:p>
          <a:p>
            <a:pPr algn="r">
              <a:buNone/>
            </a:pPr>
            <a:endParaRPr lang="es-MX" sz="2000" dirty="0" smtClean="0">
              <a:hlinkClick r:id="rId5"/>
            </a:endParaRPr>
          </a:p>
          <a:p>
            <a:pPr algn="r">
              <a:buNone/>
            </a:pPr>
            <a:r>
              <a:rPr lang="es-MX" sz="2000" dirty="0" smtClean="0">
                <a:hlinkClick r:id="rId5"/>
              </a:rPr>
              <a:t>Presiona aquí para ver la cuenta en tiempo real</a:t>
            </a:r>
            <a:r>
              <a:rPr lang="es-MX" sz="2000" dirty="0"/>
              <a:t>: </a:t>
            </a:r>
            <a:r>
              <a:rPr lang="es-MX" sz="1800" dirty="0"/>
              <a:t>http://www.cas.org/index</a:t>
            </a:r>
            <a:endParaRPr lang="es-ES" sz="1800" dirty="0"/>
          </a:p>
        </p:txBody>
      </p:sp>
      <p:sp>
        <p:nvSpPr>
          <p:cNvPr id="2" name="1 CuadroTexto"/>
          <p:cNvSpPr txBox="1"/>
          <p:nvPr/>
        </p:nvSpPr>
        <p:spPr>
          <a:xfrm>
            <a:off x="1835696" y="3933056"/>
            <a:ext cx="5359159" cy="1015663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s-MX" sz="6000" dirty="0">
                <a:solidFill>
                  <a:srgbClr val="FFFF00"/>
                </a:solidFill>
              </a:rPr>
              <a:t>¡ </a:t>
            </a:r>
            <a:r>
              <a:rPr lang="es-MX" sz="6000" dirty="0" smtClean="0">
                <a:solidFill>
                  <a:srgbClr val="FFFF00"/>
                </a:solidFill>
              </a:rPr>
              <a:t>134,389,412 </a:t>
            </a:r>
            <a:r>
              <a:rPr lang="es-MX" sz="6000" dirty="0">
                <a:solidFill>
                  <a:srgbClr val="FFFF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69662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s-MX" b="1" dirty="0" smtClean="0">
                <a:solidFill>
                  <a:srgbClr val="0000FF"/>
                </a:solidFill>
              </a:rPr>
              <a:t>Los cristales y su orden</a:t>
            </a:r>
            <a:endParaRPr lang="es-MX" b="1" dirty="0">
              <a:solidFill>
                <a:srgbClr val="0000FF"/>
              </a:solidFill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B7D62-5527-4753-92F5-094BB3B707A6}" type="slidenum">
              <a:rPr lang="es-MX" smtClean="0"/>
              <a:pPr/>
              <a:t>50</a:t>
            </a:fld>
            <a:endParaRPr lang="es-MX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68760"/>
            <a:ext cx="6888480" cy="5166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506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/>
          <a:lstStyle/>
          <a:p>
            <a:r>
              <a:rPr lang="es-MX" sz="2000" dirty="0" smtClean="0">
                <a:solidFill>
                  <a:srgbClr val="0000FF"/>
                </a:solidFill>
              </a:rPr>
              <a:t>[Co(L)</a:t>
            </a:r>
            <a:r>
              <a:rPr lang="es-MX" sz="2000" baseline="-25000" dirty="0" smtClean="0">
                <a:solidFill>
                  <a:srgbClr val="0000FF"/>
                </a:solidFill>
              </a:rPr>
              <a:t>2</a:t>
            </a:r>
            <a:r>
              <a:rPr lang="es-MX" sz="2000" dirty="0" smtClean="0">
                <a:solidFill>
                  <a:srgbClr val="0000FF"/>
                </a:solidFill>
              </a:rPr>
              <a:t>Cl</a:t>
            </a:r>
            <a:r>
              <a:rPr lang="es-MX" sz="2000" baseline="-25000" dirty="0" smtClean="0">
                <a:solidFill>
                  <a:srgbClr val="0000FF"/>
                </a:solidFill>
              </a:rPr>
              <a:t>2</a:t>
            </a:r>
            <a:r>
              <a:rPr lang="es-MX" sz="2000" dirty="0" smtClean="0">
                <a:solidFill>
                  <a:srgbClr val="0000FF"/>
                </a:solidFill>
              </a:rPr>
              <a:t>]:   </a:t>
            </a:r>
            <a:r>
              <a:rPr lang="es-MX" sz="2000" dirty="0" err="1" smtClean="0">
                <a:solidFill>
                  <a:srgbClr val="0000FF"/>
                </a:solidFill>
              </a:rPr>
              <a:t>dicloro</a:t>
            </a:r>
            <a:r>
              <a:rPr lang="es-MX" sz="2000" dirty="0" smtClean="0">
                <a:solidFill>
                  <a:srgbClr val="0000FF"/>
                </a:solidFill>
              </a:rPr>
              <a:t> bis-</a:t>
            </a:r>
            <a:r>
              <a:rPr lang="es-MX" sz="2000" dirty="0" err="1" smtClean="0">
                <a:solidFill>
                  <a:srgbClr val="0000FF"/>
                </a:solidFill>
              </a:rPr>
              <a:t>zoxazolamina</a:t>
            </a:r>
            <a:r>
              <a:rPr lang="es-MX" sz="2000" dirty="0" smtClean="0">
                <a:solidFill>
                  <a:srgbClr val="0000FF"/>
                </a:solidFill>
              </a:rPr>
              <a:t> cobalto (II)</a:t>
            </a:r>
            <a:endParaRPr lang="es-ES" sz="2000" dirty="0">
              <a:solidFill>
                <a:srgbClr val="0000FF"/>
              </a:solidFill>
            </a:endParaRPr>
          </a:p>
        </p:txBody>
      </p:sp>
      <p:pic>
        <p:nvPicPr>
          <p:cNvPr id="109570" name="Picture 2" descr="C:\Documents and Settings\Sigfrido Escalante T\Mis documentos\CLASES\INORGÁNICA\MATERIAL-08-2\cristal\cristal\cristal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2329" y="916314"/>
            <a:ext cx="7635885" cy="5727396"/>
          </a:xfrm>
          <a:prstGeom prst="rect">
            <a:avLst/>
          </a:prstGeom>
          <a:noFill/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329238" y="0"/>
            <a:ext cx="3814762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es-ES_tradnl" sz="1000" dirty="0">
                <a:solidFill>
                  <a:srgbClr val="99CCFF"/>
                </a:solidFill>
              </a:rPr>
              <a:t>Facultad de Química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 Departamento de Química Inorgánica y Nuclear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Dr. Sigfrido Escalante Tovar</a:t>
            </a:r>
            <a:endParaRPr lang="es-MX" sz="1000" dirty="0">
              <a:solidFill>
                <a:srgbClr val="99CCFF"/>
              </a:solidFill>
            </a:endParaRPr>
          </a:p>
        </p:txBody>
      </p:sp>
      <p:pic>
        <p:nvPicPr>
          <p:cNvPr id="5" name="Picture 8" descr="Escudo-F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2" y="-24"/>
            <a:ext cx="470926" cy="525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5313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C:\Documents and Settings\Sigfrido Escalante T\Mis documentos\CLASES\INORGÁNICA\MATERIAL-08-2\cristal\cristal\cristales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928670"/>
            <a:ext cx="7429552" cy="5572164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857224" y="385684"/>
            <a:ext cx="6929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>
                <a:solidFill>
                  <a:srgbClr val="0000FF"/>
                </a:solidFill>
              </a:rPr>
              <a:t>[Co(L)</a:t>
            </a:r>
            <a:r>
              <a:rPr lang="es-MX" sz="2000" baseline="-25000" dirty="0" smtClean="0">
                <a:solidFill>
                  <a:srgbClr val="0000FF"/>
                </a:solidFill>
              </a:rPr>
              <a:t>4</a:t>
            </a:r>
            <a:r>
              <a:rPr lang="es-MX" sz="2000" dirty="0" smtClean="0">
                <a:solidFill>
                  <a:srgbClr val="0000FF"/>
                </a:solidFill>
              </a:rPr>
              <a:t>]Br</a:t>
            </a:r>
            <a:r>
              <a:rPr lang="es-MX" sz="2000" baseline="-25000" dirty="0" smtClean="0">
                <a:solidFill>
                  <a:srgbClr val="0000FF"/>
                </a:solidFill>
              </a:rPr>
              <a:t>2 </a:t>
            </a:r>
            <a:r>
              <a:rPr lang="es-MX" sz="2000" dirty="0" smtClean="0">
                <a:solidFill>
                  <a:srgbClr val="0000FF"/>
                </a:solidFill>
              </a:rPr>
              <a:t>:   bromuro de </a:t>
            </a:r>
            <a:r>
              <a:rPr lang="es-MX" sz="2000" dirty="0" err="1" smtClean="0">
                <a:solidFill>
                  <a:srgbClr val="0000FF"/>
                </a:solidFill>
              </a:rPr>
              <a:t>tetrakis-zoxazolamina</a:t>
            </a:r>
            <a:r>
              <a:rPr lang="es-MX" sz="2000" dirty="0">
                <a:solidFill>
                  <a:srgbClr val="0000FF"/>
                </a:solidFill>
              </a:rPr>
              <a:t> cobalto (II)</a:t>
            </a:r>
            <a:endParaRPr lang="es-ES" sz="2000" dirty="0">
              <a:solidFill>
                <a:srgbClr val="0000FF"/>
              </a:solidFill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329238" y="0"/>
            <a:ext cx="3814762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es-ES_tradnl" sz="1000" dirty="0">
                <a:solidFill>
                  <a:srgbClr val="99CCFF"/>
                </a:solidFill>
              </a:rPr>
              <a:t>Facultad de Química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 Departamento de Química Inorgánica y Nuclear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Dr. Sigfrido Escalante Tovar</a:t>
            </a:r>
            <a:endParaRPr lang="es-MX" sz="1000" dirty="0">
              <a:solidFill>
                <a:srgbClr val="99CCFF"/>
              </a:solidFill>
            </a:endParaRPr>
          </a:p>
        </p:txBody>
      </p:sp>
      <p:pic>
        <p:nvPicPr>
          <p:cNvPr id="5" name="Picture 8" descr="Escudo-F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2" y="-24"/>
            <a:ext cx="470926" cy="525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082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974904" y="6409134"/>
            <a:ext cx="2133600" cy="476250"/>
          </a:xfrm>
        </p:spPr>
        <p:txBody>
          <a:bodyPr/>
          <a:lstStyle/>
          <a:p>
            <a:fld id="{CCAB7D62-5527-4753-92F5-094BB3B707A6}" type="slidenum">
              <a:rPr lang="es-MX" smtClean="0"/>
              <a:pPr/>
              <a:t>53</a:t>
            </a:fld>
            <a:endParaRPr lang="es-MX" dirty="0"/>
          </a:p>
        </p:txBody>
      </p:sp>
      <p:pic>
        <p:nvPicPr>
          <p:cNvPr id="9220" name="Picture 4" descr="C:\Users\SET\Documents\CLASES\INORGÁNICA\MATERIAL\Dover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212976"/>
            <a:ext cx="4762500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SET\Documents\CLASES\INORGÁNICA\MATERIAL\Dover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53" y="95250"/>
            <a:ext cx="4941824" cy="370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C:\Users\SET\Documents\CLASES\INORGÁNICA\MATERIAL\Dover-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36" y="3883868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SET\Documents\CLASES\INORGÁNICA\MATERIAL\Dover-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456" y="498650"/>
            <a:ext cx="3200000" cy="235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446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B7D62-5527-4753-92F5-094BB3B707A6}" type="slidenum">
              <a:rPr lang="es-MX" smtClean="0"/>
              <a:pPr/>
              <a:t>54</a:t>
            </a:fld>
            <a:endParaRPr lang="es-MX"/>
          </a:p>
        </p:txBody>
      </p:sp>
      <p:pic>
        <p:nvPicPr>
          <p:cNvPr id="3" name="Picture 8" descr="C:\Users\SET\Documents\CLASES\INORGÁNICA\MATERIAL\acantilados-blancos-de-dover-en-inglater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52" y="195263"/>
            <a:ext cx="5753100" cy="646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5940152" y="1772816"/>
            <a:ext cx="319991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3000" b="1" dirty="0" smtClean="0">
                <a:solidFill>
                  <a:srgbClr val="0000FF"/>
                </a:solidFill>
              </a:rPr>
              <a:t>Los acantilados </a:t>
            </a:r>
          </a:p>
          <a:p>
            <a:pPr algn="ctr"/>
            <a:r>
              <a:rPr lang="es-MX" sz="3000" b="1" dirty="0" smtClean="0">
                <a:solidFill>
                  <a:srgbClr val="0000FF"/>
                </a:solidFill>
              </a:rPr>
              <a:t>de Dover</a:t>
            </a:r>
            <a:endParaRPr lang="es-MX" sz="3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32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624"/>
            <a:ext cx="8229600" cy="654032"/>
          </a:xfrm>
        </p:spPr>
        <p:txBody>
          <a:bodyPr/>
          <a:lstStyle/>
          <a:p>
            <a:pPr algn="l" eaLnBrk="1" hangingPunct="1"/>
            <a:r>
              <a:rPr lang="es-MX" sz="4000" b="1" dirty="0" smtClean="0">
                <a:solidFill>
                  <a:srgbClr val="0000FF"/>
                </a:solidFill>
              </a:rPr>
              <a:t>Dover</a:t>
            </a:r>
            <a:endParaRPr lang="es-ES" sz="4000" b="1" dirty="0" smtClean="0">
              <a:solidFill>
                <a:srgbClr val="0000FF"/>
              </a:solidFill>
            </a:endParaRPr>
          </a:p>
        </p:txBody>
      </p:sp>
      <p:sp>
        <p:nvSpPr>
          <p:cNvPr id="7" name="6 Marcador de contenido"/>
          <p:cNvSpPr>
            <a:spLocks noGrp="1"/>
          </p:cNvSpPr>
          <p:nvPr>
            <p:ph idx="1"/>
          </p:nvPr>
        </p:nvSpPr>
        <p:spPr>
          <a:xfrm>
            <a:off x="86816" y="5821794"/>
            <a:ext cx="8229600" cy="991582"/>
          </a:xfrm>
        </p:spPr>
        <p:txBody>
          <a:bodyPr/>
          <a:lstStyle/>
          <a:p>
            <a:r>
              <a:rPr lang="es-MX" sz="2400" dirty="0" smtClean="0">
                <a:solidFill>
                  <a:srgbClr val="FF0000"/>
                </a:solidFill>
              </a:rPr>
              <a:t>¿De qué están hechos los acantilados de Dover? </a:t>
            </a:r>
          </a:p>
          <a:p>
            <a:r>
              <a:rPr lang="es-MX" sz="2400" dirty="0" smtClean="0">
                <a:solidFill>
                  <a:srgbClr val="FF0000"/>
                </a:solidFill>
              </a:rPr>
              <a:t>¿Por qué no se han disuelto en el mar?</a:t>
            </a:r>
          </a:p>
          <a:p>
            <a:pPr marL="0" indent="0">
              <a:buNone/>
            </a:pPr>
            <a:endParaRPr lang="es-MX" sz="2400" dirty="0" smtClean="0">
              <a:solidFill>
                <a:srgbClr val="FF0000"/>
              </a:solidFill>
            </a:endParaRPr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5294313" y="44450"/>
            <a:ext cx="3814762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es-ES_tradnl" sz="1000" dirty="0">
                <a:solidFill>
                  <a:srgbClr val="EAEAEA"/>
                </a:solidFill>
              </a:rPr>
              <a:t>Facultad de Química</a:t>
            </a:r>
            <a:br>
              <a:rPr lang="es-ES_tradnl" sz="1000" dirty="0">
                <a:solidFill>
                  <a:srgbClr val="EAEAEA"/>
                </a:solidFill>
              </a:rPr>
            </a:br>
            <a:r>
              <a:rPr lang="es-ES_tradnl" sz="1000" dirty="0">
                <a:solidFill>
                  <a:srgbClr val="EAEAEA"/>
                </a:solidFill>
              </a:rPr>
              <a:t> Departamento de Química Inorgánica y Nuclear</a:t>
            </a:r>
            <a:br>
              <a:rPr lang="es-ES_tradnl" sz="1000" dirty="0">
                <a:solidFill>
                  <a:srgbClr val="EAEAEA"/>
                </a:solidFill>
              </a:rPr>
            </a:br>
            <a:r>
              <a:rPr lang="es-ES_tradnl" sz="1000" dirty="0">
                <a:solidFill>
                  <a:srgbClr val="EAEAEA"/>
                </a:solidFill>
              </a:rPr>
              <a:t>Dr. Sigfrido Escalante Tovar</a:t>
            </a:r>
            <a:endParaRPr lang="es-MX" sz="1000" dirty="0">
              <a:solidFill>
                <a:srgbClr val="EAEAEA"/>
              </a:solidFill>
            </a:endParaRPr>
          </a:p>
        </p:txBody>
      </p:sp>
      <p:pic>
        <p:nvPicPr>
          <p:cNvPr id="13316" name="Picture 4" descr="Escudo-FQ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grayscl/>
          </a:blip>
          <a:srcRect/>
          <a:stretch>
            <a:fillRect/>
          </a:stretch>
        </p:blipFill>
        <p:spPr bwMode="auto">
          <a:xfrm>
            <a:off x="34925" y="44450"/>
            <a:ext cx="387350" cy="431800"/>
          </a:xfrm>
          <a:prstGeom prst="rect">
            <a:avLst/>
          </a:prstGeom>
          <a:solidFill>
            <a:srgbClr val="C0C0C0"/>
          </a:solidFill>
          <a:ln w="9525">
            <a:solidFill>
              <a:srgbClr val="EAEAEA"/>
            </a:solidFill>
            <a:miter lim="800000"/>
            <a:headEnd/>
            <a:tailEnd/>
          </a:ln>
        </p:spPr>
      </p:pic>
      <p:pic>
        <p:nvPicPr>
          <p:cNvPr id="2050" name="Picture 2" descr="C:\Users\SET\Documents\CLASES\INORGÁNICA\MATERIAL\acantilados-blancos-de-dover-en-inglaterr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03292"/>
            <a:ext cx="4602480" cy="5173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ET\Documents\CLASES\INORGÁNICA\MATERIAL\Dover-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48680"/>
            <a:ext cx="3901440" cy="292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Users\SET\Documents\CLASES\INORGÁNICA\MATERIAL\Dover-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284984"/>
            <a:ext cx="3808476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707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s-MX" dirty="0" err="1" smtClean="0">
                <a:solidFill>
                  <a:srgbClr val="0000FF"/>
                </a:solidFill>
              </a:rPr>
              <a:t>Naica</a:t>
            </a:r>
            <a:r>
              <a:rPr lang="es-MX" dirty="0" smtClean="0">
                <a:solidFill>
                  <a:srgbClr val="0000FF"/>
                </a:solidFill>
              </a:rPr>
              <a:t>: cristales </a:t>
            </a:r>
            <a:r>
              <a:rPr lang="es-MX" dirty="0">
                <a:solidFill>
                  <a:srgbClr val="0000FF"/>
                </a:solidFill>
              </a:rPr>
              <a:t>de selenita</a:t>
            </a:r>
            <a:br>
              <a:rPr lang="es-MX" dirty="0">
                <a:solidFill>
                  <a:srgbClr val="0000FF"/>
                </a:solidFill>
              </a:rPr>
            </a:br>
            <a:r>
              <a:rPr lang="es-MX" dirty="0">
                <a:solidFill>
                  <a:srgbClr val="0000FF"/>
                </a:solidFill>
              </a:rPr>
              <a:t>(</a:t>
            </a:r>
            <a:r>
              <a:rPr lang="es-MX" dirty="0" smtClean="0">
                <a:solidFill>
                  <a:srgbClr val="0000FF"/>
                </a:solidFill>
              </a:rPr>
              <a:t>CaSO</a:t>
            </a:r>
            <a:r>
              <a:rPr lang="es-MX" baseline="-25000" dirty="0" smtClean="0">
                <a:solidFill>
                  <a:srgbClr val="0000FF"/>
                </a:solidFill>
              </a:rPr>
              <a:t>4</a:t>
            </a:r>
            <a:r>
              <a:rPr lang="es-MX" dirty="0" smtClean="0">
                <a:solidFill>
                  <a:srgbClr val="0000FF"/>
                </a:solidFill>
              </a:rPr>
              <a:t>·2H</a:t>
            </a:r>
            <a:r>
              <a:rPr lang="es-MX" baseline="-25000" dirty="0" smtClean="0">
                <a:solidFill>
                  <a:srgbClr val="0000FF"/>
                </a:solidFill>
              </a:rPr>
              <a:t>2</a:t>
            </a:r>
            <a:r>
              <a:rPr lang="es-MX" dirty="0" smtClean="0">
                <a:solidFill>
                  <a:srgbClr val="0000FF"/>
                </a:solidFill>
              </a:rPr>
              <a:t>O)</a:t>
            </a:r>
            <a:r>
              <a:rPr lang="es-MX" dirty="0" smtClean="0"/>
              <a:t> </a:t>
            </a:r>
            <a:endParaRPr lang="es-MX" dirty="0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974904" y="6409134"/>
            <a:ext cx="2133600" cy="476250"/>
          </a:xfrm>
        </p:spPr>
        <p:txBody>
          <a:bodyPr/>
          <a:lstStyle/>
          <a:p>
            <a:fld id="{08221C68-D592-4FA4-89EC-DDF7D8875815}" type="slidenum">
              <a:rPr lang="es-MX" smtClean="0"/>
              <a:pPr/>
              <a:t>56</a:t>
            </a:fld>
            <a:endParaRPr lang="es-MX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8153400" cy="5432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134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876588"/>
          </a:xfrm>
        </p:spPr>
        <p:txBody>
          <a:bodyPr/>
          <a:lstStyle/>
          <a:p>
            <a:r>
              <a:rPr lang="es-MX" b="1" dirty="0" err="1" smtClean="0">
                <a:solidFill>
                  <a:srgbClr val="0000FF"/>
                </a:solidFill>
              </a:rPr>
              <a:t>Naica</a:t>
            </a:r>
            <a:r>
              <a:rPr lang="es-MX" b="1" dirty="0" smtClean="0">
                <a:solidFill>
                  <a:srgbClr val="0000FF"/>
                </a:solidFill>
              </a:rPr>
              <a:t>, Chihuahua.</a:t>
            </a:r>
            <a:endParaRPr lang="es-MX" b="1" dirty="0">
              <a:solidFill>
                <a:srgbClr val="0000FF"/>
              </a:solidFill>
            </a:endParaRP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476250"/>
          </a:xfrm>
        </p:spPr>
        <p:txBody>
          <a:bodyPr/>
          <a:lstStyle/>
          <a:p>
            <a:fld id="{08221C68-D592-4FA4-89EC-DDF7D8875815}" type="slidenum">
              <a:rPr lang="es-MX" smtClean="0"/>
              <a:pPr/>
              <a:t>57</a:t>
            </a:fld>
            <a:endParaRPr lang="es-MX" dirty="0"/>
          </a:p>
        </p:txBody>
      </p:sp>
      <p:pic>
        <p:nvPicPr>
          <p:cNvPr id="9218" name="Picture 2" descr="Resultado de imagen para naica crista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72" y="921212"/>
            <a:ext cx="8686800" cy="582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344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23528" y="1352957"/>
            <a:ext cx="864096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Xenon </a:t>
            </a:r>
            <a:r>
              <a:rPr lang="en-US" dirty="0"/>
              <a:t>hexafluoride, XeF</a:t>
            </a:r>
            <a:r>
              <a:rPr lang="en-US" baseline="-25000" dirty="0"/>
              <a:t>6</a:t>
            </a:r>
            <a:r>
              <a:rPr lang="en-US" dirty="0"/>
              <a:t>, is </a:t>
            </a:r>
            <a:r>
              <a:rPr lang="en-US" dirty="0" smtClean="0"/>
              <a:t>prepared by the </a:t>
            </a:r>
            <a:r>
              <a:rPr lang="en-US" dirty="0"/>
              <a:t>1966 method </a:t>
            </a:r>
            <a:r>
              <a:rPr lang="en-US" dirty="0" smtClean="0"/>
              <a:t>of  </a:t>
            </a:r>
            <a:r>
              <a:rPr lang="en-US" dirty="0"/>
              <a:t>heating a </a:t>
            </a:r>
            <a:r>
              <a:rPr lang="en-US" dirty="0" smtClean="0"/>
              <a:t>20:1 </a:t>
            </a:r>
            <a:r>
              <a:rPr lang="en-US" dirty="0"/>
              <a:t>mixture of fluorine and </a:t>
            </a:r>
            <a:r>
              <a:rPr lang="en-US" dirty="0" smtClean="0"/>
              <a:t>xenon in </a:t>
            </a:r>
            <a:r>
              <a:rPr lang="en-US" dirty="0"/>
              <a:t>a sealed reactor at </a:t>
            </a:r>
            <a:r>
              <a:rPr lang="en-US" b="1" dirty="0">
                <a:solidFill>
                  <a:srgbClr val="FF0000"/>
                </a:solidFill>
              </a:rPr>
              <a:t>300 </a:t>
            </a:r>
            <a:r>
              <a:rPr lang="en-US" b="1" dirty="0" smtClean="0">
                <a:solidFill>
                  <a:srgbClr val="FF0000"/>
                </a:solidFill>
              </a:rPr>
              <a:t>°C</a:t>
            </a:r>
            <a:r>
              <a:rPr lang="en-US" b="1" dirty="0" smtClean="0"/>
              <a:t> </a:t>
            </a:r>
            <a:r>
              <a:rPr lang="en-US" dirty="0"/>
              <a:t>for 15-17 </a:t>
            </a:r>
            <a:r>
              <a:rPr lang="en-US" dirty="0" smtClean="0"/>
              <a:t>hours </a:t>
            </a:r>
            <a:r>
              <a:rPr lang="en-US" dirty="0"/>
              <a:t>at a total pressure </a:t>
            </a:r>
            <a:r>
              <a:rPr lang="en-US" dirty="0" smtClean="0"/>
              <a:t>of approximately </a:t>
            </a:r>
            <a:r>
              <a:rPr lang="en-US" b="1" dirty="0">
                <a:solidFill>
                  <a:srgbClr val="FF0000"/>
                </a:solidFill>
              </a:rPr>
              <a:t>50 atm</a:t>
            </a:r>
            <a:r>
              <a:rPr lang="en-US" dirty="0" smtClean="0"/>
              <a:t>. </a:t>
            </a:r>
            <a:r>
              <a:rPr lang="en-US" dirty="0"/>
              <a:t>The product mixture can be </a:t>
            </a:r>
            <a:r>
              <a:rPr lang="en-US" dirty="0" smtClean="0"/>
              <a:t>purified by </a:t>
            </a:r>
            <a:r>
              <a:rPr lang="en-US" dirty="0"/>
              <a:t>complexing with sodium fluoride followed by thermal </a:t>
            </a:r>
            <a:r>
              <a:rPr lang="en-US" dirty="0" smtClean="0"/>
              <a:t>decomposition of </a:t>
            </a:r>
            <a:r>
              <a:rPr lang="en-US" dirty="0"/>
              <a:t>the </a:t>
            </a:r>
            <a:r>
              <a:rPr lang="en-US" dirty="0" smtClean="0"/>
              <a:t>NaXeF</a:t>
            </a:r>
            <a:r>
              <a:rPr lang="en-US" baseline="-25000" dirty="0" smtClean="0"/>
              <a:t>7</a:t>
            </a:r>
            <a:r>
              <a:rPr lang="en-US" dirty="0" smtClean="0"/>
              <a:t>, </a:t>
            </a:r>
            <a:r>
              <a:rPr lang="en-US" dirty="0"/>
              <a:t>which is formed, to yield pure XeF</a:t>
            </a:r>
            <a:r>
              <a:rPr lang="en-US" baseline="-25000" dirty="0"/>
              <a:t>6</a:t>
            </a:r>
            <a:r>
              <a:rPr lang="en-US" dirty="0" smtClean="0"/>
              <a:t>.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However</a:t>
            </a:r>
            <a:r>
              <a:rPr lang="en-US" dirty="0"/>
              <a:t>, this method must be used with extreme caution </a:t>
            </a:r>
            <a:r>
              <a:rPr lang="en-US" dirty="0" smtClean="0"/>
              <a:t>because it </a:t>
            </a:r>
            <a:r>
              <a:rPr lang="en-US" dirty="0"/>
              <a:t>requires the use of fluorine at high temperatures and pressures.</a:t>
            </a:r>
          </a:p>
          <a:p>
            <a:r>
              <a:rPr lang="en-US" dirty="0"/>
              <a:t>Irradiation of </a:t>
            </a:r>
            <a:r>
              <a:rPr lang="en-US" dirty="0" err="1"/>
              <a:t>Xe</a:t>
            </a:r>
            <a:r>
              <a:rPr lang="en-US" dirty="0"/>
              <a:t> and </a:t>
            </a:r>
            <a:r>
              <a:rPr lang="en-US" dirty="0" smtClean="0"/>
              <a:t>F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  <a:r>
              <a:rPr lang="en-US" dirty="0"/>
              <a:t>with a high-pressure UV lamp has </a:t>
            </a:r>
            <a:r>
              <a:rPr lang="en-US" dirty="0" smtClean="0"/>
              <a:t>also been </a:t>
            </a:r>
            <a:r>
              <a:rPr lang="en-US" dirty="0"/>
              <a:t>used to prepare </a:t>
            </a:r>
            <a:r>
              <a:rPr lang="en-US" dirty="0" smtClean="0"/>
              <a:t>XeF</a:t>
            </a:r>
            <a:r>
              <a:rPr lang="en-US" baseline="-25000" dirty="0"/>
              <a:t>6</a:t>
            </a:r>
            <a:r>
              <a:rPr lang="en-US" dirty="0" smtClean="0"/>
              <a:t> </a:t>
            </a:r>
            <a:r>
              <a:rPr lang="en-US" dirty="0"/>
              <a:t>but with poor yields and purity</a:t>
            </a:r>
            <a:r>
              <a:rPr lang="en-US" dirty="0" smtClean="0"/>
              <a:t>.</a:t>
            </a:r>
            <a:endParaRPr lang="es-MX" dirty="0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868346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s-MX" b="1" kern="0" dirty="0" smtClean="0">
                <a:solidFill>
                  <a:srgbClr val="0000FF"/>
                </a:solidFill>
              </a:rPr>
              <a:t>Obtención de XeF</a:t>
            </a:r>
            <a:r>
              <a:rPr lang="es-MX" b="1" kern="0" baseline="-25000" dirty="0" smtClean="0">
                <a:solidFill>
                  <a:srgbClr val="0000FF"/>
                </a:solidFill>
              </a:rPr>
              <a:t>6</a:t>
            </a:r>
            <a:endParaRPr lang="es-ES" kern="0" baseline="-25000" dirty="0">
              <a:solidFill>
                <a:srgbClr val="0000FF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294313" y="44450"/>
            <a:ext cx="3814762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/>
            <a:r>
              <a:rPr lang="es-ES_tradnl" sz="1000">
                <a:solidFill>
                  <a:srgbClr val="EAEAEA"/>
                </a:solidFill>
              </a:rPr>
              <a:t>Facultad de Química</a:t>
            </a:r>
            <a:br>
              <a:rPr lang="es-ES_tradnl" sz="1000">
                <a:solidFill>
                  <a:srgbClr val="EAEAEA"/>
                </a:solidFill>
              </a:rPr>
            </a:br>
            <a:r>
              <a:rPr lang="es-ES_tradnl" sz="1000">
                <a:solidFill>
                  <a:srgbClr val="EAEAEA"/>
                </a:solidFill>
              </a:rPr>
              <a:t> Departamento de Química Inorgánica y Nuclear</a:t>
            </a:r>
            <a:br>
              <a:rPr lang="es-ES_tradnl" sz="1000">
                <a:solidFill>
                  <a:srgbClr val="EAEAEA"/>
                </a:solidFill>
              </a:rPr>
            </a:br>
            <a:r>
              <a:rPr lang="es-ES_tradnl" sz="1000">
                <a:solidFill>
                  <a:srgbClr val="EAEAEA"/>
                </a:solidFill>
              </a:rPr>
              <a:t>Dr. Sigfrido Escalante Tovar</a:t>
            </a:r>
            <a:endParaRPr lang="es-MX" sz="1000">
              <a:solidFill>
                <a:srgbClr val="EAEAEA"/>
              </a:solidFill>
            </a:endParaRPr>
          </a:p>
        </p:txBody>
      </p:sp>
      <p:pic>
        <p:nvPicPr>
          <p:cNvPr id="5" name="Picture 4" descr="Escudo-FQ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grayscl/>
          </a:blip>
          <a:srcRect/>
          <a:stretch>
            <a:fillRect/>
          </a:stretch>
        </p:blipFill>
        <p:spPr bwMode="auto">
          <a:xfrm>
            <a:off x="34925" y="44450"/>
            <a:ext cx="387350" cy="431800"/>
          </a:xfrm>
          <a:prstGeom prst="rect">
            <a:avLst/>
          </a:prstGeom>
          <a:solidFill>
            <a:srgbClr val="C0C0C0"/>
          </a:solidFill>
          <a:ln w="9525">
            <a:solidFill>
              <a:srgbClr val="EAEAEA"/>
            </a:solidFill>
            <a:miter lim="800000"/>
            <a:headEnd/>
            <a:tailEnd/>
          </a:ln>
        </p:spPr>
      </p:pic>
      <p:sp>
        <p:nvSpPr>
          <p:cNvPr id="6" name="5 CuadroTexto"/>
          <p:cNvSpPr txBox="1"/>
          <p:nvPr/>
        </p:nvSpPr>
        <p:spPr>
          <a:xfrm>
            <a:off x="4965184" y="5949280"/>
            <a:ext cx="3711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800" i="1" dirty="0"/>
              <a:t>Inorg.</a:t>
            </a:r>
            <a:r>
              <a:rPr lang="sv-SE" sz="1800" b="1" i="1" dirty="0"/>
              <a:t> </a:t>
            </a:r>
            <a:r>
              <a:rPr lang="sv-SE" sz="1800" i="1" dirty="0"/>
              <a:t>Chem.</a:t>
            </a:r>
            <a:r>
              <a:rPr lang="sv-SE" sz="1800" dirty="0"/>
              <a:t> </a:t>
            </a:r>
            <a:r>
              <a:rPr lang="sv-SE" sz="1800" b="1" dirty="0"/>
              <a:t>1990, </a:t>
            </a:r>
            <a:r>
              <a:rPr lang="sv-SE" sz="1800" dirty="0"/>
              <a:t>29, </a:t>
            </a:r>
            <a:r>
              <a:rPr lang="sv-SE" sz="1800" dirty="0" smtClean="0"/>
              <a:t>1779-1780</a:t>
            </a:r>
            <a:endParaRPr lang="es-MX" sz="1800" dirty="0"/>
          </a:p>
        </p:txBody>
      </p:sp>
    </p:spTree>
    <p:extLst>
      <p:ext uri="{BB962C8B-B14F-4D97-AF65-F5344CB8AC3E}">
        <p14:creationId xmlns:p14="http://schemas.microsoft.com/office/powerpoint/2010/main" val="352776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850106"/>
          </a:xfrm>
        </p:spPr>
        <p:txBody>
          <a:bodyPr/>
          <a:lstStyle/>
          <a:p>
            <a:r>
              <a:rPr lang="es-MX" b="1" dirty="0" smtClean="0">
                <a:solidFill>
                  <a:srgbClr val="0000FF"/>
                </a:solidFill>
              </a:rPr>
              <a:t>¡¡ Na</a:t>
            </a:r>
            <a:r>
              <a:rPr lang="es-MX" b="1" baseline="-25000" dirty="0" smtClean="0">
                <a:solidFill>
                  <a:srgbClr val="0000FF"/>
                </a:solidFill>
              </a:rPr>
              <a:t>2</a:t>
            </a:r>
            <a:r>
              <a:rPr lang="es-MX" b="1" dirty="0" smtClean="0">
                <a:solidFill>
                  <a:srgbClr val="0000FF"/>
                </a:solidFill>
              </a:rPr>
              <a:t>He !!</a:t>
            </a:r>
            <a:endParaRPr lang="es-MX" b="1" dirty="0">
              <a:solidFill>
                <a:srgbClr val="0000FF"/>
              </a:solidFill>
            </a:endParaRPr>
          </a:p>
        </p:txBody>
      </p:sp>
      <p:pic>
        <p:nvPicPr>
          <p:cNvPr id="205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908720"/>
            <a:ext cx="48006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35496" y="5949280"/>
            <a:ext cx="90755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/>
              <a:t>Source: © 2017 Macmillan Publishers Ltd, part of Springer Nature</a:t>
            </a:r>
            <a:endParaRPr lang="en-US" sz="1800" dirty="0"/>
          </a:p>
          <a:p>
            <a:r>
              <a:rPr lang="en-US" sz="1800" dirty="0"/>
              <a:t>Crystal structure of </a:t>
            </a:r>
            <a:r>
              <a:rPr lang="en-US" sz="1800" dirty="0" smtClean="0"/>
              <a:t>Na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He </a:t>
            </a:r>
            <a:r>
              <a:rPr lang="en-US" sz="1800" dirty="0"/>
              <a:t>at 300 </a:t>
            </a:r>
            <a:r>
              <a:rPr lang="en-US" sz="1800" dirty="0" err="1"/>
              <a:t>GPa</a:t>
            </a:r>
            <a:r>
              <a:rPr lang="en-US" sz="1800" dirty="0"/>
              <a:t>. The new compound has a fluorite-like </a:t>
            </a:r>
            <a:r>
              <a:rPr lang="en-US" sz="1800" dirty="0" smtClean="0"/>
              <a:t>structure</a:t>
            </a:r>
            <a:endParaRPr lang="en-US" sz="1800" dirty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5294313" y="44450"/>
            <a:ext cx="3814762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/>
            <a:r>
              <a:rPr lang="es-ES_tradnl" sz="1000">
                <a:solidFill>
                  <a:srgbClr val="EAEAEA"/>
                </a:solidFill>
              </a:rPr>
              <a:t>Facultad de Química</a:t>
            </a:r>
            <a:br>
              <a:rPr lang="es-ES_tradnl" sz="1000">
                <a:solidFill>
                  <a:srgbClr val="EAEAEA"/>
                </a:solidFill>
              </a:rPr>
            </a:br>
            <a:r>
              <a:rPr lang="es-ES_tradnl" sz="1000">
                <a:solidFill>
                  <a:srgbClr val="EAEAEA"/>
                </a:solidFill>
              </a:rPr>
              <a:t> Departamento de Química Inorgánica y Nuclear</a:t>
            </a:r>
            <a:br>
              <a:rPr lang="es-ES_tradnl" sz="1000">
                <a:solidFill>
                  <a:srgbClr val="EAEAEA"/>
                </a:solidFill>
              </a:rPr>
            </a:br>
            <a:r>
              <a:rPr lang="es-ES_tradnl" sz="1000">
                <a:solidFill>
                  <a:srgbClr val="EAEAEA"/>
                </a:solidFill>
              </a:rPr>
              <a:t>Dr. Sigfrido Escalante Tovar</a:t>
            </a:r>
            <a:endParaRPr lang="es-MX" sz="1000">
              <a:solidFill>
                <a:srgbClr val="EAEAEA"/>
              </a:solidFill>
            </a:endParaRPr>
          </a:p>
        </p:txBody>
      </p:sp>
      <p:pic>
        <p:nvPicPr>
          <p:cNvPr id="6" name="Picture 4" descr="Escudo-FQ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grayscl/>
          </a:blip>
          <a:srcRect/>
          <a:stretch>
            <a:fillRect/>
          </a:stretch>
        </p:blipFill>
        <p:spPr bwMode="auto">
          <a:xfrm>
            <a:off x="34925" y="44450"/>
            <a:ext cx="387350" cy="431800"/>
          </a:xfrm>
          <a:prstGeom prst="rect">
            <a:avLst/>
          </a:prstGeom>
          <a:solidFill>
            <a:srgbClr val="C0C0C0"/>
          </a:solidFill>
          <a:ln w="9525">
            <a:solidFill>
              <a:srgbClr val="EAEAEA"/>
            </a:solidFill>
            <a:miter lim="800000"/>
            <a:headEnd/>
            <a:tailEnd/>
          </a:ln>
        </p:spPr>
      </p:pic>
      <p:pic>
        <p:nvPicPr>
          <p:cNvPr id="7" name="Picture 3" descr="C:\Users\SET\Documents\CLASES\INORGÁNICA\MATERIAL\c60_fc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24408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774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46856" y="404664"/>
            <a:ext cx="8229600" cy="1143000"/>
          </a:xfrm>
        </p:spPr>
        <p:txBody>
          <a:bodyPr/>
          <a:lstStyle/>
          <a:p>
            <a:r>
              <a:rPr lang="es-MX" b="1" dirty="0">
                <a:solidFill>
                  <a:srgbClr val="0000FF"/>
                </a:solidFill>
              </a:rPr>
              <a:t>Y… </a:t>
            </a:r>
            <a:r>
              <a:rPr lang="es-MX" b="1" dirty="0" smtClean="0">
                <a:solidFill>
                  <a:srgbClr val="0000FF"/>
                </a:solidFill>
              </a:rPr>
              <a:t>¿de qué están hechos</a:t>
            </a:r>
            <a:br>
              <a:rPr lang="es-MX" b="1" dirty="0" smtClean="0">
                <a:solidFill>
                  <a:srgbClr val="0000FF"/>
                </a:solidFill>
              </a:rPr>
            </a:br>
            <a:r>
              <a:rPr lang="es-MX" b="1" dirty="0" smtClean="0">
                <a:solidFill>
                  <a:srgbClr val="0000FF"/>
                </a:solidFill>
              </a:rPr>
              <a:t>los compuestos químicos?</a:t>
            </a:r>
            <a:endParaRPr lang="es-MX" b="1" dirty="0">
              <a:solidFill>
                <a:srgbClr val="0000FF"/>
              </a:solidFill>
            </a:endParaRP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21C68-D592-4FA4-89EC-DDF7D8875815}" type="slidenum">
              <a:rPr lang="es-MX" smtClean="0"/>
              <a:pPr/>
              <a:t>6</a:t>
            </a:fld>
            <a:endParaRPr lang="es-MX"/>
          </a:p>
        </p:txBody>
      </p:sp>
      <p:pic>
        <p:nvPicPr>
          <p:cNvPr id="7" name="Picture 8" descr="Escudo-F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-24"/>
            <a:ext cx="470926" cy="525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292725" y="-26988"/>
            <a:ext cx="3814763" cy="504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/>
            <a:r>
              <a:rPr lang="es-ES_tradnl" sz="1000" dirty="0">
                <a:solidFill>
                  <a:srgbClr val="99CCFF"/>
                </a:solidFill>
              </a:rPr>
              <a:t>Facultad de Química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 Departamento de Química Inorgánica y Nuclear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Dr. Sigfrido Escalante Tovar</a:t>
            </a:r>
            <a:endParaRPr lang="es-MX" sz="1000" dirty="0">
              <a:solidFill>
                <a:srgbClr val="99CCFF"/>
              </a:solidFill>
            </a:endParaRPr>
          </a:p>
        </p:txBody>
      </p:sp>
      <p:pic>
        <p:nvPicPr>
          <p:cNvPr id="4098" name="Picture 2" descr="C:\Users\SET\Documents\CLASES\INORGÁNICA\MATERIAL\Halita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44824"/>
            <a:ext cx="2314575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SET\Documents\CLASES\INORGÁNICA\MATERIAL\Plat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891" y="4539208"/>
            <a:ext cx="2032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SET\Documents\CLASES\INORGÁNICA\MATERIAL\rocksalt 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432" y="3663280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SET\Documents\CLASES\INORGÁNICA\MATERIAL\Amethyst_cu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636859"/>
            <a:ext cx="2188285" cy="1936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8236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7504" y="44624"/>
            <a:ext cx="8229600" cy="1143000"/>
          </a:xfrm>
        </p:spPr>
        <p:txBody>
          <a:bodyPr/>
          <a:lstStyle/>
          <a:p>
            <a:r>
              <a:rPr lang="es-MX" dirty="0" err="1" smtClean="0"/>
              <a:t>DAC</a:t>
            </a:r>
            <a:r>
              <a:rPr lang="es-MX" dirty="0"/>
              <a:t> </a:t>
            </a:r>
            <a:r>
              <a:rPr lang="es-MX" dirty="0" err="1" smtClean="0"/>
              <a:t>Diamond</a:t>
            </a:r>
            <a:r>
              <a:rPr lang="es-MX" dirty="0" smtClean="0"/>
              <a:t> </a:t>
            </a:r>
            <a:r>
              <a:rPr lang="es-MX" dirty="0" err="1" smtClean="0"/>
              <a:t>anvil</a:t>
            </a:r>
            <a:r>
              <a:rPr lang="es-MX" dirty="0" smtClean="0"/>
              <a:t> </a:t>
            </a:r>
            <a:r>
              <a:rPr lang="es-MX" dirty="0" err="1" smtClean="0"/>
              <a:t>cell</a:t>
            </a:r>
            <a:endParaRPr lang="es-MX" dirty="0"/>
          </a:p>
        </p:txBody>
      </p:sp>
      <p:pic>
        <p:nvPicPr>
          <p:cNvPr id="2068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1340768"/>
            <a:ext cx="6000750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294313" y="44450"/>
            <a:ext cx="3814762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/>
            <a:r>
              <a:rPr lang="es-ES_tradnl" sz="1000">
                <a:solidFill>
                  <a:srgbClr val="EAEAEA"/>
                </a:solidFill>
              </a:rPr>
              <a:t>Facultad de Química</a:t>
            </a:r>
            <a:br>
              <a:rPr lang="es-ES_tradnl" sz="1000">
                <a:solidFill>
                  <a:srgbClr val="EAEAEA"/>
                </a:solidFill>
              </a:rPr>
            </a:br>
            <a:r>
              <a:rPr lang="es-ES_tradnl" sz="1000">
                <a:solidFill>
                  <a:srgbClr val="EAEAEA"/>
                </a:solidFill>
              </a:rPr>
              <a:t> Departamento de Química Inorgánica y Nuclear</a:t>
            </a:r>
            <a:br>
              <a:rPr lang="es-ES_tradnl" sz="1000">
                <a:solidFill>
                  <a:srgbClr val="EAEAEA"/>
                </a:solidFill>
              </a:rPr>
            </a:br>
            <a:r>
              <a:rPr lang="es-ES_tradnl" sz="1000">
                <a:solidFill>
                  <a:srgbClr val="EAEAEA"/>
                </a:solidFill>
              </a:rPr>
              <a:t>Dr. Sigfrido Escalante Tovar</a:t>
            </a:r>
            <a:endParaRPr lang="es-MX" sz="1000">
              <a:solidFill>
                <a:srgbClr val="EAEAEA"/>
              </a:solidFill>
            </a:endParaRPr>
          </a:p>
        </p:txBody>
      </p:sp>
      <p:pic>
        <p:nvPicPr>
          <p:cNvPr id="5" name="Picture 4" descr="Escudo-FQ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grayscl/>
          </a:blip>
          <a:srcRect/>
          <a:stretch>
            <a:fillRect/>
          </a:stretch>
        </p:blipFill>
        <p:spPr bwMode="auto">
          <a:xfrm>
            <a:off x="34925" y="44450"/>
            <a:ext cx="387350" cy="431800"/>
          </a:xfrm>
          <a:prstGeom prst="rect">
            <a:avLst/>
          </a:prstGeom>
          <a:solidFill>
            <a:srgbClr val="C0C0C0"/>
          </a:solidFill>
          <a:ln w="9525">
            <a:solidFill>
              <a:srgbClr val="EAEAEA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6494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 smtClean="0"/>
              <a:t>Electruros</a:t>
            </a:r>
            <a:endParaRPr lang="es-MX" dirty="0"/>
          </a:p>
        </p:txBody>
      </p:sp>
      <p:pic>
        <p:nvPicPr>
          <p:cNvPr id="207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926" y="1556792"/>
            <a:ext cx="7029450" cy="3385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79512" y="5301208"/>
            <a:ext cx="86505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© Courtesy of </a:t>
            </a:r>
            <a:r>
              <a:rPr lang="en-US" sz="1600" i="1" dirty="0" err="1"/>
              <a:t>Maosheng</a:t>
            </a:r>
            <a:r>
              <a:rPr lang="en-US" sz="1600" i="1" dirty="0"/>
              <a:t> Miao &amp; Roald Hoffmann</a:t>
            </a:r>
            <a:endParaRPr lang="en-US" sz="1600" dirty="0"/>
          </a:p>
          <a:p>
            <a:r>
              <a:rPr lang="en-US" sz="1600" dirty="0"/>
              <a:t>More ‘high-pressure’ strangeness includes interstitial </a:t>
            </a:r>
            <a:r>
              <a:rPr lang="en-US" sz="1600" dirty="0" err="1"/>
              <a:t>quasiatoms</a:t>
            </a:r>
            <a:r>
              <a:rPr lang="en-US" sz="1600" dirty="0"/>
              <a:t> (</a:t>
            </a:r>
            <a:r>
              <a:rPr lang="en-US" sz="1600" dirty="0" err="1"/>
              <a:t>ISQs</a:t>
            </a:r>
            <a:r>
              <a:rPr lang="en-US" sz="1600" dirty="0"/>
              <a:t>), which are electrons </a:t>
            </a:r>
            <a:endParaRPr lang="en-US" sz="1600" dirty="0" smtClean="0"/>
          </a:p>
          <a:p>
            <a:r>
              <a:rPr lang="en-US" sz="1600" dirty="0" smtClean="0"/>
              <a:t>that </a:t>
            </a:r>
            <a:r>
              <a:rPr lang="en-US" sz="1600" dirty="0"/>
              <a:t>have escaped their nuclei – they can even bond to each other</a:t>
            </a:r>
          </a:p>
          <a:p>
            <a:endParaRPr lang="es-MX" dirty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5294313" y="44450"/>
            <a:ext cx="3814762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/>
            <a:r>
              <a:rPr lang="es-ES_tradnl" sz="1000">
                <a:solidFill>
                  <a:srgbClr val="EAEAEA"/>
                </a:solidFill>
              </a:rPr>
              <a:t>Facultad de Química</a:t>
            </a:r>
            <a:br>
              <a:rPr lang="es-ES_tradnl" sz="1000">
                <a:solidFill>
                  <a:srgbClr val="EAEAEA"/>
                </a:solidFill>
              </a:rPr>
            </a:br>
            <a:r>
              <a:rPr lang="es-ES_tradnl" sz="1000">
                <a:solidFill>
                  <a:srgbClr val="EAEAEA"/>
                </a:solidFill>
              </a:rPr>
              <a:t> Departamento de Química Inorgánica y Nuclear</a:t>
            </a:r>
            <a:br>
              <a:rPr lang="es-ES_tradnl" sz="1000">
                <a:solidFill>
                  <a:srgbClr val="EAEAEA"/>
                </a:solidFill>
              </a:rPr>
            </a:br>
            <a:r>
              <a:rPr lang="es-ES_tradnl" sz="1000">
                <a:solidFill>
                  <a:srgbClr val="EAEAEA"/>
                </a:solidFill>
              </a:rPr>
              <a:t>Dr. Sigfrido Escalante Tovar</a:t>
            </a:r>
            <a:endParaRPr lang="es-MX" sz="1000">
              <a:solidFill>
                <a:srgbClr val="EAEAEA"/>
              </a:solidFill>
            </a:endParaRPr>
          </a:p>
        </p:txBody>
      </p:sp>
      <p:pic>
        <p:nvPicPr>
          <p:cNvPr id="7" name="Picture 4" descr="Escudo-FQ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grayscl/>
          </a:blip>
          <a:srcRect/>
          <a:stretch>
            <a:fillRect/>
          </a:stretch>
        </p:blipFill>
        <p:spPr bwMode="auto">
          <a:xfrm>
            <a:off x="34925" y="44450"/>
            <a:ext cx="387350" cy="431800"/>
          </a:xfrm>
          <a:prstGeom prst="rect">
            <a:avLst/>
          </a:prstGeom>
          <a:solidFill>
            <a:srgbClr val="C0C0C0"/>
          </a:solidFill>
          <a:ln w="9525">
            <a:solidFill>
              <a:srgbClr val="EAEAEA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8639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Text Box 7"/>
          <p:cNvSpPr txBox="1">
            <a:spLocks noChangeArrowheads="1"/>
          </p:cNvSpPr>
          <p:nvPr/>
        </p:nvSpPr>
        <p:spPr bwMode="auto">
          <a:xfrm>
            <a:off x="6188402" y="1558533"/>
            <a:ext cx="241604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_tradnl" b="1" dirty="0">
                <a:solidFill>
                  <a:srgbClr val="0000FF"/>
                </a:solidFill>
              </a:rPr>
              <a:t>Algunas estructuras</a:t>
            </a:r>
          </a:p>
          <a:p>
            <a:pPr algn="ctr"/>
            <a:r>
              <a:rPr lang="es-ES_tradnl" b="1" dirty="0" smtClean="0">
                <a:solidFill>
                  <a:srgbClr val="0000FF"/>
                </a:solidFill>
              </a:rPr>
              <a:t>cristalinas</a:t>
            </a:r>
            <a:endParaRPr lang="es-MX" b="1" dirty="0">
              <a:solidFill>
                <a:srgbClr val="0000FF"/>
              </a:solidFill>
            </a:endParaRPr>
          </a:p>
        </p:txBody>
      </p:sp>
      <p:sp>
        <p:nvSpPr>
          <p:cNvPr id="17414" name="Text Box 8"/>
          <p:cNvSpPr txBox="1">
            <a:spLocks noChangeArrowheads="1"/>
          </p:cNvSpPr>
          <p:nvPr/>
        </p:nvSpPr>
        <p:spPr bwMode="auto">
          <a:xfrm>
            <a:off x="6400138" y="2706688"/>
            <a:ext cx="217239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_tradnl" sz="1400" dirty="0"/>
              <a:t>La estructura que adopta</a:t>
            </a:r>
          </a:p>
          <a:p>
            <a:pPr algn="ctr"/>
            <a:r>
              <a:rPr lang="es-ES_tradnl" sz="1400" dirty="0"/>
              <a:t>una sal depende de la </a:t>
            </a:r>
          </a:p>
          <a:p>
            <a:pPr algn="ctr"/>
            <a:r>
              <a:rPr lang="es-ES_tradnl" sz="1400" dirty="0"/>
              <a:t>relación de radios del</a:t>
            </a:r>
          </a:p>
          <a:p>
            <a:pPr algn="ctr"/>
            <a:r>
              <a:rPr lang="es-ES_tradnl" sz="1400" dirty="0"/>
              <a:t>catión y del </a:t>
            </a:r>
            <a:r>
              <a:rPr lang="es-ES_tradnl" sz="1400" dirty="0" smtClean="0"/>
              <a:t>anión.</a:t>
            </a:r>
            <a:endParaRPr lang="es-MX" sz="1400" dirty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5329238" y="0"/>
            <a:ext cx="3814762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es-ES_tradnl" sz="1000" dirty="0">
                <a:solidFill>
                  <a:srgbClr val="99CCFF"/>
                </a:solidFill>
              </a:rPr>
              <a:t>Facultad de Química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 Departamento de Química Inorgánica y Nuclear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Dr. Sigfrido Escalante Tovar</a:t>
            </a:r>
            <a:endParaRPr lang="es-MX" sz="1000" dirty="0">
              <a:solidFill>
                <a:srgbClr val="99CCFF"/>
              </a:solidFill>
            </a:endParaRPr>
          </a:p>
        </p:txBody>
      </p:sp>
      <p:pic>
        <p:nvPicPr>
          <p:cNvPr id="8" name="Picture 8" descr="Escudo-F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-24"/>
            <a:ext cx="470926" cy="525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6" name="15 Grupo"/>
          <p:cNvGrpSpPr/>
          <p:nvPr/>
        </p:nvGrpSpPr>
        <p:grpSpPr>
          <a:xfrm>
            <a:off x="1142976" y="117499"/>
            <a:ext cx="4656137" cy="6669087"/>
            <a:chOff x="1142976" y="117499"/>
            <a:chExt cx="4656137" cy="6669087"/>
          </a:xfrm>
        </p:grpSpPr>
        <p:grpSp>
          <p:nvGrpSpPr>
            <p:cNvPr id="14" name="13 Grupo"/>
            <p:cNvGrpSpPr/>
            <p:nvPr/>
          </p:nvGrpSpPr>
          <p:grpSpPr>
            <a:xfrm>
              <a:off x="1142976" y="117499"/>
              <a:ext cx="4656137" cy="6669087"/>
              <a:chOff x="1258888" y="188913"/>
              <a:chExt cx="4656137" cy="6669087"/>
            </a:xfrm>
          </p:grpSpPr>
          <p:pic>
            <p:nvPicPr>
              <p:cNvPr id="17410" name="Picture 4" descr="WFig3-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4000"/>
                        </a14:imgEffect>
                        <a14:imgEffect>
                          <a14:brightnessContrast bright="16000" contrast="54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58888" y="188913"/>
                <a:ext cx="4656137" cy="66690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" name="8 CuadroTexto"/>
              <p:cNvSpPr txBox="1"/>
              <p:nvPr/>
            </p:nvSpPr>
            <p:spPr>
              <a:xfrm>
                <a:off x="1500166" y="1682581"/>
                <a:ext cx="51648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000" dirty="0" smtClean="0"/>
                  <a:t>NC=6</a:t>
                </a:r>
                <a:endParaRPr lang="es-ES" sz="1000" dirty="0"/>
              </a:p>
            </p:txBody>
          </p:sp>
          <p:sp>
            <p:nvSpPr>
              <p:cNvPr id="10" name="9 CuadroTexto"/>
              <p:cNvSpPr txBox="1"/>
              <p:nvPr/>
            </p:nvSpPr>
            <p:spPr>
              <a:xfrm>
                <a:off x="3786182" y="1714488"/>
                <a:ext cx="51648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000" dirty="0" smtClean="0"/>
                  <a:t>NC=8</a:t>
                </a:r>
                <a:endParaRPr lang="es-ES" sz="1000" dirty="0"/>
              </a:p>
            </p:txBody>
          </p:sp>
          <p:sp>
            <p:nvSpPr>
              <p:cNvPr id="11" name="10 CuadroTexto"/>
              <p:cNvSpPr txBox="1"/>
              <p:nvPr/>
            </p:nvSpPr>
            <p:spPr>
              <a:xfrm>
                <a:off x="3643306" y="6000768"/>
                <a:ext cx="51648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000" dirty="0" smtClean="0"/>
                  <a:t>NC=4</a:t>
                </a:r>
                <a:endParaRPr lang="es-ES" sz="1000" dirty="0"/>
              </a:p>
            </p:txBody>
          </p:sp>
          <p:sp>
            <p:nvSpPr>
              <p:cNvPr id="12" name="11 CuadroTexto"/>
              <p:cNvSpPr txBox="1"/>
              <p:nvPr/>
            </p:nvSpPr>
            <p:spPr>
              <a:xfrm>
                <a:off x="1357290" y="5968861"/>
                <a:ext cx="51648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000" dirty="0" smtClean="0"/>
                  <a:t>NC=4</a:t>
                </a:r>
                <a:endParaRPr lang="es-ES" sz="1000" dirty="0"/>
              </a:p>
            </p:txBody>
          </p:sp>
        </p:grpSp>
        <p:sp>
          <p:nvSpPr>
            <p:cNvPr id="15" name="14 CuadroTexto"/>
            <p:cNvSpPr txBox="1"/>
            <p:nvPr/>
          </p:nvSpPr>
          <p:spPr>
            <a:xfrm>
              <a:off x="1500166" y="3714752"/>
              <a:ext cx="51648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000" dirty="0" smtClean="0"/>
                <a:t>NC=8</a:t>
              </a:r>
              <a:endParaRPr lang="es-ES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79304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/>
          <a:lstStyle/>
          <a:p>
            <a:pPr algn="l" eaLnBrk="1" hangingPunct="1"/>
            <a:r>
              <a:rPr lang="es-MX" sz="4000" b="1" dirty="0" smtClean="0">
                <a:solidFill>
                  <a:srgbClr val="0000FF"/>
                </a:solidFill>
              </a:rPr>
              <a:t>La relación ideal para NC=4</a:t>
            </a:r>
            <a:endParaRPr lang="es-ES" sz="4000" b="1" dirty="0" smtClean="0">
              <a:solidFill>
                <a:srgbClr val="0000FF"/>
              </a:solidFill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468313" y="1214422"/>
            <a:ext cx="8207375" cy="3641725"/>
            <a:chOff x="295" y="1341"/>
            <a:chExt cx="5170" cy="2294"/>
          </a:xfrm>
        </p:grpSpPr>
        <p:pic>
          <p:nvPicPr>
            <p:cNvPr id="18436" name="Picture 5" descr="nonidealradrat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5" y="1341"/>
              <a:ext cx="5170" cy="2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37" name="Text Box 6"/>
            <p:cNvSpPr txBox="1">
              <a:spLocks noChangeArrowheads="1"/>
            </p:cNvSpPr>
            <p:nvPr/>
          </p:nvSpPr>
          <p:spPr bwMode="auto">
            <a:xfrm>
              <a:off x="748" y="3385"/>
              <a:ext cx="685" cy="25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MX" sz="2000" b="1" dirty="0"/>
                <a:t>Estable</a:t>
              </a:r>
              <a:endParaRPr lang="es-ES" sz="2000" b="1" dirty="0"/>
            </a:p>
          </p:txBody>
        </p:sp>
        <p:sp>
          <p:nvSpPr>
            <p:cNvPr id="18438" name="Text Box 7"/>
            <p:cNvSpPr txBox="1">
              <a:spLocks noChangeArrowheads="1"/>
            </p:cNvSpPr>
            <p:nvPr/>
          </p:nvSpPr>
          <p:spPr bwMode="auto">
            <a:xfrm>
              <a:off x="2608" y="3385"/>
              <a:ext cx="685" cy="25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MX" sz="2000" b="1" dirty="0">
                  <a:solidFill>
                    <a:srgbClr val="00B050"/>
                  </a:solidFill>
                </a:rPr>
                <a:t>Estable</a:t>
              </a:r>
              <a:endParaRPr lang="es-ES" sz="2000" b="1" dirty="0">
                <a:solidFill>
                  <a:srgbClr val="00B050"/>
                </a:solidFill>
              </a:endParaRPr>
            </a:p>
          </p:txBody>
        </p:sp>
        <p:sp>
          <p:nvSpPr>
            <p:cNvPr id="18439" name="Text Box 8"/>
            <p:cNvSpPr txBox="1">
              <a:spLocks noChangeArrowheads="1"/>
            </p:cNvSpPr>
            <p:nvPr/>
          </p:nvSpPr>
          <p:spPr bwMode="auto">
            <a:xfrm>
              <a:off x="4286" y="3385"/>
              <a:ext cx="809" cy="25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MX" sz="2000" b="1" dirty="0">
                  <a:solidFill>
                    <a:srgbClr val="FF0000"/>
                  </a:solidFill>
                </a:rPr>
                <a:t>Inestable</a:t>
              </a:r>
              <a:endParaRPr lang="es-ES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18440" name="Text Box 9"/>
            <p:cNvSpPr txBox="1">
              <a:spLocks noChangeArrowheads="1"/>
            </p:cNvSpPr>
            <p:nvPr/>
          </p:nvSpPr>
          <p:spPr bwMode="auto">
            <a:xfrm>
              <a:off x="3334" y="3249"/>
              <a:ext cx="46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MX" sz="1400" b="1"/>
                <a:t>(0.414)</a:t>
              </a:r>
              <a:endParaRPr lang="es-ES" sz="1400" b="1"/>
            </a:p>
          </p:txBody>
        </p:sp>
      </p:grp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5329238" y="0"/>
            <a:ext cx="3814762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es-ES_tradnl" sz="1000" dirty="0">
                <a:solidFill>
                  <a:srgbClr val="99CCFF"/>
                </a:solidFill>
              </a:rPr>
              <a:t>Facultad de Química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 Departamento de Química Inorgánica y Nuclear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Dr. Sigfrido Escalante Tovar</a:t>
            </a:r>
            <a:endParaRPr lang="es-MX" sz="1000" dirty="0">
              <a:solidFill>
                <a:srgbClr val="99CCFF"/>
              </a:solidFill>
            </a:endParaRPr>
          </a:p>
        </p:txBody>
      </p:sp>
      <p:pic>
        <p:nvPicPr>
          <p:cNvPr id="10" name="Picture 8" descr="Escudo-F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2" y="-24"/>
            <a:ext cx="470926" cy="525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10 CuadroTexto"/>
          <p:cNvSpPr txBox="1"/>
          <p:nvPr/>
        </p:nvSpPr>
        <p:spPr>
          <a:xfrm>
            <a:off x="214282" y="5214950"/>
            <a:ext cx="87511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Entre 0.414 y 0.732 se favorecen los empaquetamientos </a:t>
            </a:r>
            <a:r>
              <a:rPr lang="es-MX" dirty="0" err="1" smtClean="0"/>
              <a:t>octahédricos</a:t>
            </a:r>
            <a:r>
              <a:rPr lang="es-MX" dirty="0" smtClean="0"/>
              <a:t> (NC=6).</a:t>
            </a:r>
          </a:p>
          <a:p>
            <a:r>
              <a:rPr lang="es-MX" dirty="0" smtClean="0"/>
              <a:t>Esta relación de tamaños considera solamente aspectos geométricos y por lo tanto </a:t>
            </a:r>
          </a:p>
          <a:p>
            <a:r>
              <a:rPr lang="es-MX" dirty="0" smtClean="0"/>
              <a:t>no se observa en el 100% de los casos. Se requiere considerar otros factores.  </a:t>
            </a:r>
          </a:p>
          <a:p>
            <a:pPr algn="ctr"/>
            <a:r>
              <a:rPr lang="es-MX" dirty="0" smtClean="0"/>
              <a:t>¿Cómo cuáles?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3803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88" y="142852"/>
            <a:ext cx="8229600" cy="857256"/>
          </a:xfrm>
        </p:spPr>
        <p:txBody>
          <a:bodyPr/>
          <a:lstStyle/>
          <a:p>
            <a:pPr algn="l" eaLnBrk="1" hangingPunct="1"/>
            <a:r>
              <a:rPr lang="es-MX" sz="4000" b="1" dirty="0" smtClean="0">
                <a:solidFill>
                  <a:srgbClr val="0000FF"/>
                </a:solidFill>
              </a:rPr>
              <a:t>Sistemas cristalinos</a:t>
            </a:r>
            <a:endParaRPr lang="es-ES" sz="4000" b="1" dirty="0" smtClean="0">
              <a:solidFill>
                <a:srgbClr val="0000FF"/>
              </a:solidFill>
            </a:endParaRPr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5329238" y="0"/>
            <a:ext cx="3814762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es-ES_tradnl" sz="1000">
                <a:solidFill>
                  <a:srgbClr val="99CCFF"/>
                </a:solidFill>
              </a:rPr>
              <a:t>Facultad de Química</a:t>
            </a:r>
            <a:br>
              <a:rPr lang="es-ES_tradnl" sz="1000">
                <a:solidFill>
                  <a:srgbClr val="99CCFF"/>
                </a:solidFill>
              </a:rPr>
            </a:br>
            <a:r>
              <a:rPr lang="es-ES_tradnl" sz="1000">
                <a:solidFill>
                  <a:srgbClr val="99CCFF"/>
                </a:solidFill>
              </a:rPr>
              <a:t> Departamento de Química Inorgánica y Nuclear</a:t>
            </a:r>
            <a:br>
              <a:rPr lang="es-ES_tradnl" sz="1000">
                <a:solidFill>
                  <a:srgbClr val="99CCFF"/>
                </a:solidFill>
              </a:rPr>
            </a:br>
            <a:r>
              <a:rPr lang="es-ES_tradnl" sz="1000">
                <a:solidFill>
                  <a:srgbClr val="99CCFF"/>
                </a:solidFill>
              </a:rPr>
              <a:t>Dr. Sigfrido Escalante Tovar</a:t>
            </a:r>
            <a:endParaRPr lang="es-MX" sz="1000">
              <a:solidFill>
                <a:srgbClr val="99CCFF"/>
              </a:solidFill>
            </a:endParaRPr>
          </a:p>
        </p:txBody>
      </p:sp>
      <p:pic>
        <p:nvPicPr>
          <p:cNvPr id="7" name="Picture 8" descr="Escudo-F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-24"/>
            <a:ext cx="470926" cy="525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7 Marcador de contenido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5000660"/>
          </a:xfrm>
        </p:spPr>
        <p:txBody>
          <a:bodyPr/>
          <a:lstStyle/>
          <a:p>
            <a:r>
              <a:rPr lang="es-MX" sz="2400" dirty="0" smtClean="0"/>
              <a:t>Existen </a:t>
            </a:r>
            <a:r>
              <a:rPr lang="es-MX" sz="2400" b="1" dirty="0" smtClean="0">
                <a:solidFill>
                  <a:srgbClr val="0000FF"/>
                </a:solidFill>
              </a:rPr>
              <a:t>7</a:t>
            </a:r>
            <a:r>
              <a:rPr lang="es-MX" sz="2400" dirty="0" smtClean="0"/>
              <a:t> sistemas cristalinos (cúbico, monoclínico, </a:t>
            </a:r>
            <a:r>
              <a:rPr lang="es-MX" sz="2400" dirty="0" err="1" smtClean="0"/>
              <a:t>etc</a:t>
            </a:r>
            <a:r>
              <a:rPr lang="es-MX" sz="2400" dirty="0" smtClean="0"/>
              <a:t>)</a:t>
            </a:r>
          </a:p>
          <a:p>
            <a:endParaRPr lang="es-MX" sz="2400" dirty="0" smtClean="0"/>
          </a:p>
          <a:p>
            <a:r>
              <a:rPr lang="es-MX" sz="2400" dirty="0" smtClean="0"/>
              <a:t>Asociados a éstos hay sólo </a:t>
            </a:r>
            <a:r>
              <a:rPr lang="es-MX" sz="2400" b="1" dirty="0" smtClean="0">
                <a:solidFill>
                  <a:srgbClr val="0000FF"/>
                </a:solidFill>
              </a:rPr>
              <a:t>14</a:t>
            </a:r>
            <a:r>
              <a:rPr lang="es-MX" sz="2400" dirty="0" smtClean="0"/>
              <a:t> redes espaciales posibles llamadas redes de </a:t>
            </a:r>
            <a:r>
              <a:rPr lang="es-MX" sz="2400" dirty="0" err="1" smtClean="0"/>
              <a:t>Bravais</a:t>
            </a:r>
            <a:r>
              <a:rPr lang="es-MX" sz="2400" dirty="0" smtClean="0"/>
              <a:t>.</a:t>
            </a:r>
          </a:p>
          <a:p>
            <a:endParaRPr lang="es-MX" sz="2400" dirty="0" smtClean="0"/>
          </a:p>
          <a:p>
            <a:r>
              <a:rPr lang="es-MX" sz="2400" dirty="0" smtClean="0"/>
              <a:t>Dependiendo de quién ocupe los puntos de estas 14 redes, pueden originarse hasta </a:t>
            </a:r>
            <a:r>
              <a:rPr lang="es-MX" sz="2400" b="1" dirty="0" smtClean="0">
                <a:solidFill>
                  <a:srgbClr val="0000FF"/>
                </a:solidFill>
              </a:rPr>
              <a:t>32</a:t>
            </a:r>
            <a:r>
              <a:rPr lang="es-MX" sz="2400" dirty="0" smtClean="0"/>
              <a:t> grupos puntuales cristalográficos  diferentes.</a:t>
            </a:r>
          </a:p>
          <a:p>
            <a:endParaRPr lang="es-MX" sz="2400" dirty="0" smtClean="0"/>
          </a:p>
          <a:p>
            <a:r>
              <a:rPr lang="es-MX" sz="2400" dirty="0" smtClean="0"/>
              <a:t>El conjunto de operaciones de simetría para un cristal se conoce como grupo espacial. Hay </a:t>
            </a:r>
            <a:r>
              <a:rPr lang="es-MX" sz="2400" b="1" dirty="0" smtClean="0">
                <a:solidFill>
                  <a:srgbClr val="0000FF"/>
                </a:solidFill>
              </a:rPr>
              <a:t>230</a:t>
            </a:r>
            <a:r>
              <a:rPr lang="es-MX" sz="2400" dirty="0" smtClean="0"/>
              <a:t> grupos espaciales posibles para cristales tridimensionales.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0345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4282" y="214290"/>
            <a:ext cx="8229600" cy="785818"/>
          </a:xfrm>
        </p:spPr>
        <p:txBody>
          <a:bodyPr/>
          <a:lstStyle/>
          <a:p>
            <a:r>
              <a:rPr lang="es-MX" dirty="0" smtClean="0">
                <a:solidFill>
                  <a:srgbClr val="0000FF"/>
                </a:solidFill>
              </a:rPr>
              <a:t>Las 14 redes de </a:t>
            </a:r>
            <a:r>
              <a:rPr lang="es-MX" dirty="0" err="1" smtClean="0">
                <a:solidFill>
                  <a:srgbClr val="0000FF"/>
                </a:solidFill>
              </a:rPr>
              <a:t>Bravais</a:t>
            </a:r>
            <a:endParaRPr lang="es-ES" dirty="0">
              <a:solidFill>
                <a:srgbClr val="0000FF"/>
              </a:solidFill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329238" y="0"/>
            <a:ext cx="3814762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es-ES_tradnl" sz="1000">
                <a:solidFill>
                  <a:srgbClr val="99CCFF"/>
                </a:solidFill>
              </a:rPr>
              <a:t>Facultad de Química</a:t>
            </a:r>
            <a:br>
              <a:rPr lang="es-ES_tradnl" sz="1000">
                <a:solidFill>
                  <a:srgbClr val="99CCFF"/>
                </a:solidFill>
              </a:rPr>
            </a:br>
            <a:r>
              <a:rPr lang="es-ES_tradnl" sz="1000">
                <a:solidFill>
                  <a:srgbClr val="99CCFF"/>
                </a:solidFill>
              </a:rPr>
              <a:t> Departamento de Química Inorgánica y Nuclear</a:t>
            </a:r>
            <a:br>
              <a:rPr lang="es-ES_tradnl" sz="1000">
                <a:solidFill>
                  <a:srgbClr val="99CCFF"/>
                </a:solidFill>
              </a:rPr>
            </a:br>
            <a:r>
              <a:rPr lang="es-ES_tradnl" sz="1000">
                <a:solidFill>
                  <a:srgbClr val="99CCFF"/>
                </a:solidFill>
              </a:rPr>
              <a:t>Dr. Sigfrido Escalante Tovar</a:t>
            </a:r>
            <a:endParaRPr lang="es-MX" sz="1000">
              <a:solidFill>
                <a:srgbClr val="99CCFF"/>
              </a:solidFill>
            </a:endParaRPr>
          </a:p>
        </p:txBody>
      </p:sp>
      <p:pic>
        <p:nvPicPr>
          <p:cNvPr id="5" name="Picture 8" descr="Escudo-F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-24"/>
            <a:ext cx="470926" cy="525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19 Grupo"/>
          <p:cNvGrpSpPr/>
          <p:nvPr/>
        </p:nvGrpSpPr>
        <p:grpSpPr>
          <a:xfrm>
            <a:off x="857224" y="928670"/>
            <a:ext cx="7643866" cy="5640748"/>
            <a:chOff x="1071538" y="1000108"/>
            <a:chExt cx="7643866" cy="5640748"/>
          </a:xfrm>
        </p:grpSpPr>
        <p:pic>
          <p:nvPicPr>
            <p:cNvPr id="402434" name="Picture 2" descr="C:\Documents and Settings\Sigfrido Escalante T\Mis documentos\CLASES\INORGÁNICA\MATERIAL\bravlat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14414" y="1000108"/>
              <a:ext cx="3990981" cy="5640748"/>
            </a:xfrm>
            <a:prstGeom prst="rect">
              <a:avLst/>
            </a:prstGeom>
            <a:noFill/>
          </p:spPr>
        </p:pic>
        <p:sp>
          <p:nvSpPr>
            <p:cNvPr id="6" name="5 CuadroTexto"/>
            <p:cNvSpPr txBox="1"/>
            <p:nvPr/>
          </p:nvSpPr>
          <p:spPr>
            <a:xfrm>
              <a:off x="4030305" y="6286520"/>
              <a:ext cx="2233047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s-MX" sz="1400" b="1" dirty="0" smtClean="0">
                  <a:solidFill>
                    <a:srgbClr val="FF0000"/>
                  </a:solidFill>
                </a:rPr>
                <a:t>Triclínico</a:t>
              </a:r>
              <a:r>
                <a:rPr lang="es-MX" sz="1400" dirty="0" smtClean="0"/>
                <a:t>: </a:t>
              </a:r>
              <a:r>
                <a:rPr lang="es-MX" sz="1400" dirty="0" err="1" smtClean="0"/>
                <a:t>a</a:t>
              </a:r>
              <a:r>
                <a:rPr lang="es-MX" sz="1400" dirty="0" err="1" smtClean="0">
                  <a:latin typeface="Symbol" pitchFamily="18" charset="2"/>
                  <a:sym typeface="Symbol"/>
                </a:rPr>
                <a:t></a:t>
              </a:r>
              <a:r>
                <a:rPr lang="es-MX" sz="1400" dirty="0" err="1" smtClean="0"/>
                <a:t>b</a:t>
              </a:r>
              <a:r>
                <a:rPr lang="es-MX" sz="1400" dirty="0" err="1" smtClean="0">
                  <a:latin typeface="Symbol" pitchFamily="18" charset="2"/>
                  <a:sym typeface="Symbol"/>
                </a:rPr>
                <a:t></a:t>
              </a:r>
              <a:r>
                <a:rPr lang="es-MX" sz="1400" dirty="0" err="1" smtClean="0"/>
                <a:t>c</a:t>
              </a:r>
              <a:r>
                <a:rPr lang="es-MX" sz="1400" dirty="0" smtClean="0"/>
                <a:t>    </a:t>
              </a:r>
              <a:r>
                <a:rPr lang="es-MX" sz="1400" dirty="0" err="1" smtClean="0">
                  <a:latin typeface="Symbol" pitchFamily="18" charset="2"/>
                </a:rPr>
                <a:t>a</a:t>
              </a:r>
              <a:r>
                <a:rPr lang="es-MX" sz="1400" dirty="0" err="1" smtClean="0">
                  <a:latin typeface="Symbol" pitchFamily="18" charset="2"/>
                  <a:sym typeface="Symbol"/>
                </a:rPr>
                <a:t></a:t>
              </a:r>
              <a:r>
                <a:rPr lang="es-MX" sz="1400" dirty="0" err="1" smtClean="0">
                  <a:latin typeface="Symbol" pitchFamily="18" charset="2"/>
                </a:rPr>
                <a:t>b</a:t>
              </a:r>
              <a:r>
                <a:rPr lang="es-MX" sz="1400" dirty="0" err="1" smtClean="0">
                  <a:latin typeface="Symbol" pitchFamily="18" charset="2"/>
                  <a:sym typeface="Symbol"/>
                </a:rPr>
                <a:t></a:t>
              </a:r>
              <a:r>
                <a:rPr lang="es-MX" sz="1400" dirty="0" err="1" smtClean="0">
                  <a:latin typeface="Symbol" pitchFamily="18" charset="2"/>
                </a:rPr>
                <a:t>g</a:t>
              </a:r>
              <a:endParaRPr lang="es-ES" sz="1400" dirty="0">
                <a:latin typeface="Symbol" pitchFamily="18" charset="2"/>
              </a:endParaRPr>
            </a:p>
          </p:txBody>
        </p:sp>
        <p:sp>
          <p:nvSpPr>
            <p:cNvPr id="7" name="6 CuadroTexto"/>
            <p:cNvSpPr txBox="1"/>
            <p:nvPr/>
          </p:nvSpPr>
          <p:spPr>
            <a:xfrm>
              <a:off x="1071538" y="6286520"/>
              <a:ext cx="2929007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s-MX" sz="1400" b="1" dirty="0" smtClean="0">
                  <a:solidFill>
                    <a:srgbClr val="FF0000"/>
                  </a:solidFill>
                </a:rPr>
                <a:t>Monoclínico</a:t>
              </a:r>
              <a:r>
                <a:rPr lang="es-MX" sz="1400" dirty="0" smtClean="0"/>
                <a:t>: </a:t>
              </a:r>
              <a:r>
                <a:rPr lang="es-MX" sz="1400" dirty="0" err="1" smtClean="0"/>
                <a:t>a</a:t>
              </a:r>
              <a:r>
                <a:rPr lang="es-MX" sz="1400" dirty="0" err="1" smtClean="0">
                  <a:latin typeface="Symbol" pitchFamily="18" charset="2"/>
                  <a:sym typeface="Symbol"/>
                </a:rPr>
                <a:t></a:t>
              </a:r>
              <a:r>
                <a:rPr lang="es-MX" sz="1400" dirty="0" err="1" smtClean="0"/>
                <a:t>b</a:t>
              </a:r>
              <a:r>
                <a:rPr lang="es-MX" sz="1400" dirty="0" err="1" smtClean="0">
                  <a:latin typeface="Symbol" pitchFamily="18" charset="2"/>
                  <a:sym typeface="Symbol"/>
                </a:rPr>
                <a:t></a:t>
              </a:r>
              <a:r>
                <a:rPr lang="es-MX" sz="1400" dirty="0" err="1" smtClean="0"/>
                <a:t>c</a:t>
              </a:r>
              <a:r>
                <a:rPr lang="es-MX" sz="1400" dirty="0" smtClean="0"/>
                <a:t>    </a:t>
              </a:r>
              <a:r>
                <a:rPr lang="es-MX" sz="1400" dirty="0" smtClean="0">
                  <a:latin typeface="Symbol" pitchFamily="18" charset="2"/>
                </a:rPr>
                <a:t>a</a:t>
              </a:r>
              <a:r>
                <a:rPr lang="es-MX" sz="1400" dirty="0" smtClean="0">
                  <a:latin typeface="Symbol" pitchFamily="18" charset="2"/>
                  <a:sym typeface="Symbol"/>
                </a:rPr>
                <a:t>=</a:t>
              </a:r>
              <a:r>
                <a:rPr lang="es-MX" sz="1400" dirty="0" smtClean="0">
                  <a:latin typeface="Symbol" pitchFamily="18" charset="2"/>
                </a:rPr>
                <a:t> g=90</a:t>
              </a:r>
              <a:r>
                <a:rPr lang="es-MX" sz="1400" dirty="0" smtClean="0">
                  <a:latin typeface="Arial"/>
                  <a:cs typeface="Arial"/>
                </a:rPr>
                <a:t>°</a:t>
              </a:r>
              <a:r>
                <a:rPr lang="es-MX" sz="1400" dirty="0" smtClean="0">
                  <a:latin typeface="Symbol" pitchFamily="18" charset="2"/>
                  <a:sym typeface="Symbol"/>
                </a:rPr>
                <a:t></a:t>
              </a:r>
              <a:r>
                <a:rPr lang="es-MX" sz="1400" dirty="0" smtClean="0">
                  <a:latin typeface="Symbol" pitchFamily="18" charset="2"/>
                </a:rPr>
                <a:t> b</a:t>
              </a:r>
              <a:endParaRPr lang="es-ES" sz="1400" dirty="0">
                <a:latin typeface="Symbol" pitchFamily="18" charset="2"/>
              </a:endParaRPr>
            </a:p>
          </p:txBody>
        </p:sp>
        <p:sp>
          <p:nvSpPr>
            <p:cNvPr id="8" name="7 CuadroTexto"/>
            <p:cNvSpPr txBox="1"/>
            <p:nvPr/>
          </p:nvSpPr>
          <p:spPr>
            <a:xfrm>
              <a:off x="5316189" y="3500438"/>
              <a:ext cx="1742785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s-MX" sz="1400" b="1" dirty="0" err="1" smtClean="0">
                  <a:solidFill>
                    <a:srgbClr val="FF0000"/>
                  </a:solidFill>
                </a:rPr>
                <a:t>Ortorómbico</a:t>
              </a:r>
              <a:r>
                <a:rPr lang="es-MX" sz="1400" dirty="0" smtClean="0"/>
                <a:t>: </a:t>
              </a:r>
            </a:p>
            <a:p>
              <a:r>
                <a:rPr lang="es-MX" sz="1400" dirty="0" err="1" smtClean="0"/>
                <a:t>a</a:t>
              </a:r>
              <a:r>
                <a:rPr lang="es-MX" sz="1400" dirty="0" err="1" smtClean="0">
                  <a:latin typeface="Symbol" pitchFamily="18" charset="2"/>
                  <a:sym typeface="Symbol"/>
                </a:rPr>
                <a:t></a:t>
              </a:r>
              <a:r>
                <a:rPr lang="es-MX" sz="1400" dirty="0" err="1" smtClean="0"/>
                <a:t>b</a:t>
              </a:r>
              <a:r>
                <a:rPr lang="es-MX" sz="1400" dirty="0" err="1" smtClean="0">
                  <a:latin typeface="Symbol" pitchFamily="18" charset="2"/>
                  <a:sym typeface="Symbol"/>
                </a:rPr>
                <a:t></a:t>
              </a:r>
              <a:r>
                <a:rPr lang="es-MX" sz="1400" dirty="0" err="1" smtClean="0"/>
                <a:t>c</a:t>
              </a:r>
              <a:r>
                <a:rPr lang="es-MX" sz="1400" dirty="0" smtClean="0"/>
                <a:t>    </a:t>
              </a:r>
              <a:r>
                <a:rPr lang="es-MX" sz="1400" dirty="0" smtClean="0">
                  <a:latin typeface="Symbol" pitchFamily="18" charset="2"/>
                </a:rPr>
                <a:t>a</a:t>
              </a:r>
              <a:r>
                <a:rPr lang="es-MX" sz="1400" dirty="0" smtClean="0">
                  <a:latin typeface="Symbol" pitchFamily="18" charset="2"/>
                  <a:sym typeface="Symbol"/>
                </a:rPr>
                <a:t>=</a:t>
              </a:r>
              <a:r>
                <a:rPr lang="es-MX" sz="1400" dirty="0" smtClean="0">
                  <a:latin typeface="Symbol" pitchFamily="18" charset="2"/>
                </a:rPr>
                <a:t> b=g=90</a:t>
              </a:r>
              <a:r>
                <a:rPr lang="es-MX" sz="1400" dirty="0" smtClean="0">
                  <a:latin typeface="Arial"/>
                  <a:cs typeface="Arial"/>
                </a:rPr>
                <a:t>°</a:t>
              </a:r>
              <a:endParaRPr lang="es-ES" sz="1400" dirty="0">
                <a:latin typeface="Symbol" pitchFamily="18" charset="2"/>
              </a:endParaRPr>
            </a:p>
          </p:txBody>
        </p:sp>
        <p:sp>
          <p:nvSpPr>
            <p:cNvPr id="10" name="9 CuadroTexto"/>
            <p:cNvSpPr txBox="1"/>
            <p:nvPr/>
          </p:nvSpPr>
          <p:spPr>
            <a:xfrm>
              <a:off x="5270372" y="1500174"/>
              <a:ext cx="244490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s-MX" sz="1400" b="1" dirty="0" smtClean="0">
                  <a:solidFill>
                    <a:srgbClr val="FF0000"/>
                  </a:solidFill>
                </a:rPr>
                <a:t>Cúbico</a:t>
              </a:r>
              <a:r>
                <a:rPr lang="es-MX" sz="1400" dirty="0" smtClean="0"/>
                <a:t>: a</a:t>
              </a:r>
              <a:r>
                <a:rPr lang="es-MX" sz="1400" dirty="0" smtClean="0">
                  <a:latin typeface="Symbol" pitchFamily="18" charset="2"/>
                  <a:sym typeface="Symbol"/>
                </a:rPr>
                <a:t>=</a:t>
              </a:r>
              <a:r>
                <a:rPr lang="es-MX" sz="1400" dirty="0" smtClean="0"/>
                <a:t>b</a:t>
              </a:r>
              <a:r>
                <a:rPr lang="es-MX" sz="1400" dirty="0" smtClean="0">
                  <a:latin typeface="Symbol" pitchFamily="18" charset="2"/>
                  <a:sym typeface="Symbol"/>
                </a:rPr>
                <a:t>=</a:t>
              </a:r>
              <a:r>
                <a:rPr lang="es-MX" sz="1400" dirty="0" smtClean="0"/>
                <a:t>c    </a:t>
              </a:r>
              <a:r>
                <a:rPr lang="es-MX" sz="1400" dirty="0" smtClean="0">
                  <a:latin typeface="Symbol" pitchFamily="18" charset="2"/>
                </a:rPr>
                <a:t>a</a:t>
              </a:r>
              <a:r>
                <a:rPr lang="es-MX" sz="1400" dirty="0" smtClean="0">
                  <a:latin typeface="Symbol" pitchFamily="18" charset="2"/>
                  <a:sym typeface="Symbol"/>
                </a:rPr>
                <a:t>=</a:t>
              </a:r>
              <a:r>
                <a:rPr lang="es-MX" sz="1400" dirty="0" smtClean="0">
                  <a:latin typeface="Symbol" pitchFamily="18" charset="2"/>
                </a:rPr>
                <a:t>b=g=90</a:t>
              </a:r>
              <a:r>
                <a:rPr lang="es-MX" sz="1400" dirty="0" smtClean="0">
                  <a:latin typeface="Arial"/>
                  <a:cs typeface="Arial"/>
                </a:rPr>
                <a:t>°</a:t>
              </a:r>
              <a:endParaRPr lang="es-ES" sz="1400" dirty="0">
                <a:latin typeface="Symbol" pitchFamily="18" charset="2"/>
              </a:endParaRPr>
            </a:p>
          </p:txBody>
        </p:sp>
        <p:sp>
          <p:nvSpPr>
            <p:cNvPr id="11" name="10 CuadroTexto"/>
            <p:cNvSpPr txBox="1"/>
            <p:nvPr/>
          </p:nvSpPr>
          <p:spPr>
            <a:xfrm>
              <a:off x="2244355" y="2126598"/>
              <a:ext cx="2571768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MX" sz="900" dirty="0" smtClean="0"/>
                <a:t>simple (P)           CCC (I),               CCL (F)</a:t>
              </a:r>
              <a:endParaRPr lang="es-ES" sz="900" dirty="0">
                <a:latin typeface="Symbol" pitchFamily="18" charset="2"/>
              </a:endParaRPr>
            </a:p>
          </p:txBody>
        </p:sp>
        <p:sp>
          <p:nvSpPr>
            <p:cNvPr id="12" name="11 CuadroTexto"/>
            <p:cNvSpPr txBox="1"/>
            <p:nvPr/>
          </p:nvSpPr>
          <p:spPr>
            <a:xfrm>
              <a:off x="5243032" y="2428868"/>
              <a:ext cx="1787669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s-MX" sz="1400" b="1" dirty="0" smtClean="0">
                  <a:solidFill>
                    <a:srgbClr val="FF0000"/>
                  </a:solidFill>
                </a:rPr>
                <a:t>Tetragonal</a:t>
              </a:r>
              <a:r>
                <a:rPr lang="es-MX" sz="1400" dirty="0" smtClean="0"/>
                <a:t>: </a:t>
              </a:r>
            </a:p>
            <a:p>
              <a:r>
                <a:rPr lang="es-MX" sz="1400" dirty="0" smtClean="0"/>
                <a:t>a</a:t>
              </a:r>
              <a:r>
                <a:rPr lang="es-MX" sz="1400" dirty="0" smtClean="0">
                  <a:latin typeface="Symbol" pitchFamily="18" charset="2"/>
                  <a:sym typeface="Symbol"/>
                </a:rPr>
                <a:t>=</a:t>
              </a:r>
              <a:r>
                <a:rPr lang="es-MX" sz="1400" dirty="0" smtClean="0"/>
                <a:t>b</a:t>
              </a:r>
              <a:r>
                <a:rPr lang="es-MX" sz="1400" dirty="0" smtClean="0">
                  <a:latin typeface="Symbol" pitchFamily="18" charset="2"/>
                  <a:sym typeface="Symbol"/>
                </a:rPr>
                <a:t>  </a:t>
              </a:r>
              <a:r>
                <a:rPr lang="es-MX" sz="1400" dirty="0" smtClean="0"/>
                <a:t>c    </a:t>
              </a:r>
              <a:r>
                <a:rPr lang="es-MX" sz="1400" dirty="0" smtClean="0">
                  <a:latin typeface="Symbol" pitchFamily="18" charset="2"/>
                </a:rPr>
                <a:t>a</a:t>
              </a:r>
              <a:r>
                <a:rPr lang="es-MX" sz="1400" dirty="0" smtClean="0">
                  <a:latin typeface="Symbol" pitchFamily="18" charset="2"/>
                  <a:sym typeface="Symbol"/>
                </a:rPr>
                <a:t>=</a:t>
              </a:r>
              <a:r>
                <a:rPr lang="es-MX" sz="1400" dirty="0" smtClean="0">
                  <a:latin typeface="Symbol" pitchFamily="18" charset="2"/>
                </a:rPr>
                <a:t>b=g=90</a:t>
              </a:r>
              <a:r>
                <a:rPr lang="es-MX" sz="1400" dirty="0" smtClean="0">
                  <a:latin typeface="Arial"/>
                  <a:cs typeface="Arial"/>
                </a:rPr>
                <a:t>°</a:t>
              </a:r>
              <a:endParaRPr lang="es-ES" sz="1400" dirty="0">
                <a:latin typeface="Symbol" pitchFamily="18" charset="2"/>
              </a:endParaRPr>
            </a:p>
          </p:txBody>
        </p:sp>
        <p:sp>
          <p:nvSpPr>
            <p:cNvPr id="13" name="12 Rectángulo"/>
            <p:cNvSpPr/>
            <p:nvPr/>
          </p:nvSpPr>
          <p:spPr>
            <a:xfrm>
              <a:off x="2601545" y="5286388"/>
              <a:ext cx="1571636" cy="1428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" name="13 CuadroTexto"/>
            <p:cNvSpPr txBox="1"/>
            <p:nvPr/>
          </p:nvSpPr>
          <p:spPr>
            <a:xfrm>
              <a:off x="5291325" y="4572008"/>
              <a:ext cx="3424079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s-MX" sz="1400" b="1" dirty="0" smtClean="0">
                  <a:solidFill>
                    <a:srgbClr val="FF0000"/>
                  </a:solidFill>
                </a:rPr>
                <a:t>Romboédricas: Trigonal y hexagonal</a:t>
              </a:r>
            </a:p>
            <a:p>
              <a:r>
                <a:rPr lang="es-MX" sz="1400" dirty="0" smtClean="0"/>
                <a:t>a</a:t>
              </a:r>
              <a:r>
                <a:rPr lang="es-MX" sz="1400" dirty="0" smtClean="0">
                  <a:latin typeface="Symbol" pitchFamily="18" charset="2"/>
                  <a:sym typeface="Symbol"/>
                </a:rPr>
                <a:t>=</a:t>
              </a:r>
              <a:r>
                <a:rPr lang="es-MX" sz="1400" dirty="0" smtClean="0"/>
                <a:t>b</a:t>
              </a:r>
              <a:r>
                <a:rPr lang="es-MX" sz="1400" dirty="0" smtClean="0">
                  <a:latin typeface="Symbol" pitchFamily="18" charset="2"/>
                  <a:sym typeface="Symbol"/>
                </a:rPr>
                <a:t>  </a:t>
              </a:r>
              <a:r>
                <a:rPr lang="es-MX" sz="1400" dirty="0" smtClean="0"/>
                <a:t>c    </a:t>
              </a:r>
              <a:r>
                <a:rPr lang="es-MX" sz="1400" dirty="0" smtClean="0">
                  <a:latin typeface="Symbol" pitchFamily="18" charset="2"/>
                </a:rPr>
                <a:t>a</a:t>
              </a:r>
              <a:r>
                <a:rPr lang="es-MX" sz="1400" dirty="0" smtClean="0">
                  <a:latin typeface="Symbol" pitchFamily="18" charset="2"/>
                  <a:sym typeface="Symbol"/>
                </a:rPr>
                <a:t>=</a:t>
              </a:r>
              <a:r>
                <a:rPr lang="es-MX" sz="1400" dirty="0" smtClean="0">
                  <a:latin typeface="Symbol" pitchFamily="18" charset="2"/>
                </a:rPr>
                <a:t>b=90</a:t>
              </a:r>
              <a:r>
                <a:rPr lang="es-MX" sz="1400" dirty="0" smtClean="0">
                  <a:latin typeface="Arial"/>
                  <a:cs typeface="Arial"/>
                </a:rPr>
                <a:t>°   </a:t>
              </a:r>
              <a:r>
                <a:rPr lang="es-MX" sz="1400" dirty="0" smtClean="0">
                  <a:latin typeface="Symbol" pitchFamily="18" charset="2"/>
                </a:rPr>
                <a:t>g=120</a:t>
              </a:r>
              <a:r>
                <a:rPr lang="es-MX" sz="1400" dirty="0" smtClean="0">
                  <a:latin typeface="Arial"/>
                  <a:cs typeface="Arial"/>
                </a:rPr>
                <a:t>°</a:t>
              </a:r>
              <a:endParaRPr lang="es-ES" sz="1400" dirty="0">
                <a:latin typeface="Symbol" pitchFamily="18" charset="2"/>
              </a:endParaRPr>
            </a:p>
          </p:txBody>
        </p:sp>
        <p:sp>
          <p:nvSpPr>
            <p:cNvPr id="18" name="17 Rectángulo"/>
            <p:cNvSpPr/>
            <p:nvPr/>
          </p:nvSpPr>
          <p:spPr>
            <a:xfrm>
              <a:off x="3101611" y="3143248"/>
              <a:ext cx="714380" cy="1428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9" name="18 Rectángulo"/>
            <p:cNvSpPr/>
            <p:nvPr/>
          </p:nvSpPr>
          <p:spPr>
            <a:xfrm>
              <a:off x="2744421" y="4214818"/>
              <a:ext cx="1571636" cy="2143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180937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876588"/>
          </a:xfrm>
        </p:spPr>
        <p:txBody>
          <a:bodyPr/>
          <a:lstStyle/>
          <a:p>
            <a:r>
              <a:rPr lang="es-MX" b="1" dirty="0" smtClean="0">
                <a:solidFill>
                  <a:srgbClr val="0000FF"/>
                </a:solidFill>
              </a:rPr>
              <a:t>Cristal monoclínico</a:t>
            </a:r>
            <a:endParaRPr lang="es-MX" b="1" dirty="0">
              <a:solidFill>
                <a:srgbClr val="0000FF"/>
              </a:solidFill>
            </a:endParaRP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476250"/>
          </a:xfrm>
        </p:spPr>
        <p:txBody>
          <a:bodyPr/>
          <a:lstStyle/>
          <a:p>
            <a:fld id="{08221C68-D592-4FA4-89EC-DDF7D8875815}" type="slidenum">
              <a:rPr lang="es-MX" smtClean="0"/>
              <a:pPr/>
              <a:t>66</a:t>
            </a:fld>
            <a:endParaRPr lang="es-MX" dirty="0"/>
          </a:p>
        </p:txBody>
      </p:sp>
      <p:pic>
        <p:nvPicPr>
          <p:cNvPr id="9218" name="Picture 2" descr="Resultado de imagen para naica crista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72" y="921212"/>
            <a:ext cx="8686800" cy="582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227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>
            <a:spLocks noGrp="1" noChangeArrowheads="1"/>
          </p:cNvSpPr>
          <p:nvPr>
            <p:ph type="title"/>
          </p:nvPr>
        </p:nvSpPr>
        <p:spPr>
          <a:xfrm>
            <a:off x="395536" y="197768"/>
            <a:ext cx="8229600" cy="1143000"/>
          </a:xfrm>
        </p:spPr>
        <p:txBody>
          <a:bodyPr/>
          <a:lstStyle/>
          <a:p>
            <a:pPr eaLnBrk="1" hangingPunct="1"/>
            <a:r>
              <a:rPr lang="es-MX" b="1" dirty="0" smtClean="0">
                <a:solidFill>
                  <a:srgbClr val="0000FF"/>
                </a:solidFill>
              </a:rPr>
              <a:t>Densidad electrónica en </a:t>
            </a:r>
            <a:r>
              <a:rPr lang="es-MX" b="1" dirty="0" err="1" smtClean="0">
                <a:solidFill>
                  <a:srgbClr val="0000FF"/>
                </a:solidFill>
              </a:rPr>
              <a:t>NaCl</a:t>
            </a:r>
            <a:endParaRPr lang="es-ES" b="1" dirty="0" smtClean="0">
              <a:solidFill>
                <a:srgbClr val="0000FF"/>
              </a:solidFill>
            </a:endParaRPr>
          </a:p>
        </p:txBody>
      </p:sp>
      <p:pic>
        <p:nvPicPr>
          <p:cNvPr id="24579" name="Picture 5" descr="HuFig4-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413" y="1341438"/>
            <a:ext cx="5400675" cy="505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329238" y="0"/>
            <a:ext cx="3814762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es-ES_tradnl" sz="1000" dirty="0">
                <a:solidFill>
                  <a:srgbClr val="99CCFF"/>
                </a:solidFill>
              </a:rPr>
              <a:t>Facultad de Química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 Departamento de Química Inorgánica y Nuclear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Dr. Sigfrido Escalante Tovar</a:t>
            </a:r>
            <a:endParaRPr lang="es-MX" sz="1000" dirty="0">
              <a:solidFill>
                <a:srgbClr val="99CCFF"/>
              </a:solidFill>
            </a:endParaRPr>
          </a:p>
        </p:txBody>
      </p:sp>
      <p:pic>
        <p:nvPicPr>
          <p:cNvPr id="7" name="Picture 8" descr="Escudo-F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2" y="-24"/>
            <a:ext cx="470926" cy="525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5008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 descr="WF3-5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76325" y="785813"/>
            <a:ext cx="6496050" cy="6000750"/>
          </a:xfrm>
          <a:noFill/>
        </p:spPr>
      </p:pic>
      <p:sp>
        <p:nvSpPr>
          <p:cNvPr id="27653" name="6 CuadroTexto"/>
          <p:cNvSpPr txBox="1">
            <a:spLocks noChangeArrowheads="1"/>
          </p:cNvSpPr>
          <p:nvPr/>
        </p:nvSpPr>
        <p:spPr bwMode="auto">
          <a:xfrm>
            <a:off x="2900363" y="214313"/>
            <a:ext cx="19018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b="1">
                <a:solidFill>
                  <a:srgbClr val="0000FF"/>
                </a:solidFill>
              </a:rPr>
              <a:t>La malla cúbica</a:t>
            </a:r>
            <a:endParaRPr lang="es-ES" b="1">
              <a:solidFill>
                <a:srgbClr val="0000FF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329238" y="0"/>
            <a:ext cx="3814762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es-ES_tradnl" sz="1000" dirty="0">
                <a:solidFill>
                  <a:srgbClr val="99CCFF"/>
                </a:solidFill>
              </a:rPr>
              <a:t>Facultad de Química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 Departamento de Química Inorgánica y Nuclear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Dr. Sigfrido Escalante Tovar</a:t>
            </a:r>
            <a:endParaRPr lang="es-MX" sz="1000" dirty="0">
              <a:solidFill>
                <a:srgbClr val="99CCFF"/>
              </a:solidFill>
            </a:endParaRPr>
          </a:p>
        </p:txBody>
      </p:sp>
      <p:pic>
        <p:nvPicPr>
          <p:cNvPr id="7" name="Picture 8" descr="Escudo-F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2" y="-24"/>
            <a:ext cx="470926" cy="525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5726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6" descr="Calcit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88" y="1281113"/>
            <a:ext cx="6143625" cy="429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Text Box 11"/>
          <p:cNvSpPr txBox="1">
            <a:spLocks noChangeArrowheads="1"/>
          </p:cNvSpPr>
          <p:nvPr/>
        </p:nvSpPr>
        <p:spPr bwMode="auto">
          <a:xfrm>
            <a:off x="1384300" y="352425"/>
            <a:ext cx="2495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_tradnl" dirty="0">
                <a:solidFill>
                  <a:srgbClr val="0000FF"/>
                </a:solidFill>
              </a:rPr>
              <a:t>Estructura de la calcita</a:t>
            </a:r>
            <a:endParaRPr lang="es-MX" dirty="0">
              <a:solidFill>
                <a:srgbClr val="0000FF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329238" y="0"/>
            <a:ext cx="3814762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es-ES_tradnl" sz="1000" dirty="0">
                <a:solidFill>
                  <a:srgbClr val="99CCFF"/>
                </a:solidFill>
              </a:rPr>
              <a:t>Facultad de Química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 Departamento de Química Inorgánica y Nuclear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Dr. Sigfrido Escalante Tovar</a:t>
            </a:r>
            <a:endParaRPr lang="es-MX" sz="1000" dirty="0">
              <a:solidFill>
                <a:srgbClr val="99CCFF"/>
              </a:solidFill>
            </a:endParaRPr>
          </a:p>
        </p:txBody>
      </p:sp>
      <p:pic>
        <p:nvPicPr>
          <p:cNvPr id="7" name="Picture 8" descr="Escudo-F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2" y="-24"/>
            <a:ext cx="470926" cy="525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9316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B7D62-5527-4753-92F5-094BB3B707A6}" type="slidenum">
              <a:rPr lang="es-MX" smtClean="0"/>
              <a:pPr/>
              <a:t>7</a:t>
            </a:fld>
            <a:endParaRPr lang="es-MX"/>
          </a:p>
        </p:txBody>
      </p:sp>
      <p:pic>
        <p:nvPicPr>
          <p:cNvPr id="5122" name="Picture 2" descr="C:\Users\SET\Documents\CLASES\MATERIAL DIVERSO\lysozyme-2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6632"/>
            <a:ext cx="2857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SET\Documents\CLASES\MATERIAL DIVERSO\viru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77838"/>
            <a:ext cx="202882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SET\Documents\CLASES\INORGÁNICA\MATERIAL\Space shuttl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766" y="1484784"/>
            <a:ext cx="2963863" cy="267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2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872558"/>
              </p:ext>
            </p:extLst>
          </p:nvPr>
        </p:nvGraphicFramePr>
        <p:xfrm>
          <a:off x="107504" y="3140968"/>
          <a:ext cx="4570413" cy="3427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1" name="Presentación" r:id="rId7" imgW="4558113" imgH="3418388" progId="PowerPoint.Show.8">
                  <p:embed/>
                </p:oleObj>
              </mc:Choice>
              <mc:Fallback>
                <p:oleObj name="Presentación" r:id="rId7" imgW="4558113" imgH="3418388" progId="PowerPoint.Show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7504" y="3140968"/>
                        <a:ext cx="4570413" cy="3427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8" descr="Escudo-FQ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84" y="-24"/>
            <a:ext cx="470926" cy="525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5293741" y="-26988"/>
            <a:ext cx="3814763" cy="504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/>
            <a:r>
              <a:rPr lang="es-ES_tradnl" sz="1000" dirty="0">
                <a:solidFill>
                  <a:srgbClr val="99CCFF"/>
                </a:solidFill>
              </a:rPr>
              <a:t>Facultad de Química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 Departamento de Química Inorgánica y Nuclear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Dr. Sigfrido Escalante Tovar</a:t>
            </a:r>
            <a:endParaRPr lang="es-MX" sz="1000" dirty="0">
              <a:solidFill>
                <a:srgbClr val="99CCFF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876617" y="4653136"/>
            <a:ext cx="49552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dirty="0"/>
              <a:t>p</a:t>
            </a:r>
            <a:r>
              <a:rPr lang="es-MX" dirty="0" smtClean="0"/>
              <a:t>ues </a:t>
            </a:r>
            <a:endParaRPr lang="es-MX" dirty="0" smtClean="0"/>
          </a:p>
          <a:p>
            <a:pPr algn="ctr"/>
            <a:r>
              <a:rPr lang="es-MX" dirty="0" smtClean="0"/>
              <a:t>con los </a:t>
            </a:r>
            <a:r>
              <a:rPr lang="es-MX" b="1" dirty="0" smtClean="0"/>
              <a:t>elementos químicos</a:t>
            </a:r>
            <a:r>
              <a:rPr lang="es-MX" dirty="0" smtClean="0"/>
              <a:t> que conocemos.</a:t>
            </a:r>
            <a:endParaRPr lang="es-MX" dirty="0"/>
          </a:p>
        </p:txBody>
      </p:sp>
      <p:sp>
        <p:nvSpPr>
          <p:cNvPr id="11" name="10 CuadroTexto"/>
          <p:cNvSpPr txBox="1"/>
          <p:nvPr/>
        </p:nvSpPr>
        <p:spPr>
          <a:xfrm>
            <a:off x="3851920" y="5927812"/>
            <a:ext cx="4989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rgbClr val="0000FF"/>
                </a:solidFill>
              </a:rPr>
              <a:t>¿Y de donde vienen todos esos elementos?</a:t>
            </a:r>
            <a:endParaRPr lang="es-MX" b="1" dirty="0">
              <a:solidFill>
                <a:srgbClr val="0000FF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5371683" y="5445224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¿Cuántos son?</a:t>
            </a:r>
            <a:endParaRPr lang="es-MX" b="1" dirty="0">
              <a:solidFill>
                <a:srgbClr val="FF0000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090056" y="3140968"/>
            <a:ext cx="16097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/>
              <a:t>a</a:t>
            </a:r>
            <a:r>
              <a:rPr lang="es-MX" sz="1600" dirty="0" smtClean="0"/>
              <a:t>lguna proteína</a:t>
            </a:r>
            <a:endParaRPr lang="es-MX" sz="1600" dirty="0"/>
          </a:p>
        </p:txBody>
      </p:sp>
      <p:sp>
        <p:nvSpPr>
          <p:cNvPr id="13" name="12 CuadroTexto"/>
          <p:cNvSpPr txBox="1"/>
          <p:nvPr/>
        </p:nvSpPr>
        <p:spPr>
          <a:xfrm>
            <a:off x="1547664" y="5877272"/>
            <a:ext cx="15744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 smtClean="0"/>
              <a:t>oxígeno líquido</a:t>
            </a:r>
            <a:endParaRPr lang="es-MX" sz="1600" dirty="0"/>
          </a:p>
        </p:txBody>
      </p:sp>
      <p:sp>
        <p:nvSpPr>
          <p:cNvPr id="14" name="13 CuadroTexto"/>
          <p:cNvSpPr txBox="1"/>
          <p:nvPr/>
        </p:nvSpPr>
        <p:spPr>
          <a:xfrm>
            <a:off x="4211960" y="2298358"/>
            <a:ext cx="1175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 smtClean="0"/>
              <a:t>algún virus</a:t>
            </a:r>
            <a:endParaRPr lang="es-MX" sz="1600" dirty="0"/>
          </a:p>
        </p:txBody>
      </p:sp>
      <p:sp>
        <p:nvSpPr>
          <p:cNvPr id="15" name="14 CuadroTexto"/>
          <p:cNvSpPr txBox="1"/>
          <p:nvPr/>
        </p:nvSpPr>
        <p:spPr>
          <a:xfrm>
            <a:off x="6562664" y="4149080"/>
            <a:ext cx="1495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 smtClean="0"/>
              <a:t>vapor de agua</a:t>
            </a:r>
            <a:endParaRPr lang="es-MX" sz="1600" dirty="0"/>
          </a:p>
        </p:txBody>
      </p:sp>
    </p:spTree>
    <p:extLst>
      <p:ext uri="{BB962C8B-B14F-4D97-AF65-F5344CB8AC3E}">
        <p14:creationId xmlns:p14="http://schemas.microsoft.com/office/powerpoint/2010/main" val="2284130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13"/>
          <p:cNvSpPr>
            <a:spLocks noChangeArrowheads="1"/>
          </p:cNvSpPr>
          <p:nvPr/>
        </p:nvSpPr>
        <p:spPr bwMode="auto">
          <a:xfrm>
            <a:off x="857224" y="328594"/>
            <a:ext cx="879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_tradnl" sz="2400" b="1" dirty="0" err="1">
                <a:solidFill>
                  <a:srgbClr val="0000FF"/>
                </a:solidFill>
              </a:rPr>
              <a:t>NaCl</a:t>
            </a:r>
            <a:endParaRPr lang="es-MX" sz="2400" b="1" dirty="0">
              <a:solidFill>
                <a:srgbClr val="0000FF"/>
              </a:solidFill>
            </a:endParaRPr>
          </a:p>
        </p:txBody>
      </p:sp>
      <p:pic>
        <p:nvPicPr>
          <p:cNvPr id="20485" name="Picture 14" descr="naclce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5600" y="787400"/>
            <a:ext cx="5892800" cy="528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329238" y="0"/>
            <a:ext cx="3814762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es-ES_tradnl" sz="1000" dirty="0">
                <a:solidFill>
                  <a:srgbClr val="99CCFF"/>
                </a:solidFill>
              </a:rPr>
              <a:t>Facultad de Química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 Departamento de Química Inorgánica y Nuclear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Dr. Sigfrido Escalante Tovar</a:t>
            </a:r>
            <a:endParaRPr lang="es-MX" sz="1000" dirty="0">
              <a:solidFill>
                <a:srgbClr val="99CCFF"/>
              </a:solidFill>
            </a:endParaRPr>
          </a:p>
        </p:txBody>
      </p:sp>
      <p:pic>
        <p:nvPicPr>
          <p:cNvPr id="7" name="Picture 8" descr="Escudo-F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2" y="-24"/>
            <a:ext cx="470926" cy="525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8539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CsC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0" y="495300"/>
            <a:ext cx="62865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785786" y="357166"/>
            <a:ext cx="88678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sz="2400" b="1" dirty="0" err="1">
                <a:solidFill>
                  <a:srgbClr val="0000FF"/>
                </a:solidFill>
              </a:rPr>
              <a:t>CsCl</a:t>
            </a:r>
            <a:endParaRPr lang="es-ES" sz="2400" b="1" dirty="0">
              <a:solidFill>
                <a:srgbClr val="0000FF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329238" y="0"/>
            <a:ext cx="3814762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es-ES_tradnl" sz="1000" dirty="0">
                <a:solidFill>
                  <a:srgbClr val="99CCFF"/>
                </a:solidFill>
              </a:rPr>
              <a:t>Facultad de Química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 Departamento de Química Inorgánica y Nuclear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Dr. Sigfrido Escalante Tovar</a:t>
            </a:r>
            <a:endParaRPr lang="es-MX" sz="1000" dirty="0">
              <a:solidFill>
                <a:srgbClr val="99CCFF"/>
              </a:solidFill>
            </a:endParaRPr>
          </a:p>
        </p:txBody>
      </p:sp>
      <p:pic>
        <p:nvPicPr>
          <p:cNvPr id="7" name="Picture 8" descr="Escudo-F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2" y="-24"/>
            <a:ext cx="470926" cy="525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3948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MX" b="1" dirty="0" err="1" smtClean="0">
                <a:solidFill>
                  <a:schemeClr val="accent2"/>
                </a:solidFill>
              </a:rPr>
              <a:t>ZnS</a:t>
            </a:r>
            <a:r>
              <a:rPr lang="es-MX" b="1" dirty="0" smtClean="0">
                <a:solidFill>
                  <a:schemeClr val="accent2"/>
                </a:solidFill>
              </a:rPr>
              <a:t> (blenda de </a:t>
            </a:r>
            <a:r>
              <a:rPr lang="es-MX" b="1" dirty="0">
                <a:solidFill>
                  <a:schemeClr val="accent2"/>
                </a:solidFill>
              </a:rPr>
              <a:t>z</a:t>
            </a:r>
            <a:r>
              <a:rPr lang="es-MX" b="1" dirty="0" smtClean="0">
                <a:solidFill>
                  <a:schemeClr val="accent2"/>
                </a:solidFill>
              </a:rPr>
              <a:t>inc)</a:t>
            </a:r>
            <a:endParaRPr lang="es-ES" b="1" dirty="0" smtClean="0">
              <a:solidFill>
                <a:schemeClr val="accent2"/>
              </a:solidFill>
            </a:endParaRPr>
          </a:p>
        </p:txBody>
      </p:sp>
      <p:pic>
        <p:nvPicPr>
          <p:cNvPr id="22531" name="Picture 5" descr="Z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4338" y="1412875"/>
            <a:ext cx="5551487" cy="524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329238" y="0"/>
            <a:ext cx="3814762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es-ES_tradnl" sz="1000" dirty="0">
                <a:solidFill>
                  <a:srgbClr val="99CCFF"/>
                </a:solidFill>
              </a:rPr>
              <a:t>Facultad de Química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 Departamento de Química Inorgánica y Nuclear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Dr. Sigfrido Escalante Tovar</a:t>
            </a:r>
            <a:endParaRPr lang="es-MX" sz="1000" dirty="0">
              <a:solidFill>
                <a:srgbClr val="99CCFF"/>
              </a:solidFill>
            </a:endParaRPr>
          </a:p>
        </p:txBody>
      </p:sp>
      <p:pic>
        <p:nvPicPr>
          <p:cNvPr id="7" name="Picture 8" descr="Escudo-F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2" y="-24"/>
            <a:ext cx="470926" cy="525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5973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30622"/>
            <a:ext cx="8229600" cy="850106"/>
          </a:xfrm>
        </p:spPr>
        <p:txBody>
          <a:bodyPr/>
          <a:lstStyle/>
          <a:p>
            <a:pPr eaLnBrk="1" hangingPunct="1"/>
            <a:r>
              <a:rPr lang="es-MX" b="1" dirty="0" smtClean="0">
                <a:solidFill>
                  <a:srgbClr val="0000FF"/>
                </a:solidFill>
              </a:rPr>
              <a:t>CaF</a:t>
            </a:r>
            <a:r>
              <a:rPr lang="es-MX" b="1" baseline="-25000" dirty="0" smtClean="0">
                <a:solidFill>
                  <a:srgbClr val="0000FF"/>
                </a:solidFill>
              </a:rPr>
              <a:t>2</a:t>
            </a:r>
            <a:r>
              <a:rPr lang="es-MX" b="1" dirty="0" smtClean="0">
                <a:solidFill>
                  <a:srgbClr val="0000FF"/>
                </a:solidFill>
              </a:rPr>
              <a:t> (Fluorita)</a:t>
            </a:r>
            <a:endParaRPr lang="es-ES" b="1" dirty="0" smtClean="0">
              <a:solidFill>
                <a:srgbClr val="0000FF"/>
              </a:solidFill>
            </a:endParaRPr>
          </a:p>
        </p:txBody>
      </p:sp>
      <p:pic>
        <p:nvPicPr>
          <p:cNvPr id="23555" name="Picture 5" descr="Fluorit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1597" y="1272878"/>
            <a:ext cx="4380643" cy="525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329238" y="0"/>
            <a:ext cx="3814762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es-ES_tradnl" sz="1000" dirty="0">
                <a:solidFill>
                  <a:srgbClr val="99CCFF"/>
                </a:solidFill>
              </a:rPr>
              <a:t>Facultad de Química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 Departamento de Química Inorgánica y Nuclear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Dr. Sigfrido Escalante Tovar</a:t>
            </a:r>
            <a:endParaRPr lang="es-MX" sz="1000" dirty="0">
              <a:solidFill>
                <a:srgbClr val="99CCFF"/>
              </a:solidFill>
            </a:endParaRPr>
          </a:p>
        </p:txBody>
      </p:sp>
      <p:pic>
        <p:nvPicPr>
          <p:cNvPr id="7" name="Picture 8" descr="Escudo-F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2" y="-24"/>
            <a:ext cx="470926" cy="525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0676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>
                <a:solidFill>
                  <a:srgbClr val="0000FF"/>
                </a:solidFill>
              </a:rPr>
              <a:t>Al vs Al</a:t>
            </a:r>
            <a:r>
              <a:rPr lang="es-MX" b="1" baseline="-25000" dirty="0" smtClean="0">
                <a:solidFill>
                  <a:srgbClr val="0000FF"/>
                </a:solidFill>
              </a:rPr>
              <a:t>2</a:t>
            </a:r>
            <a:r>
              <a:rPr lang="es-MX" b="1" dirty="0" smtClean="0">
                <a:solidFill>
                  <a:srgbClr val="0000FF"/>
                </a:solidFill>
              </a:rPr>
              <a:t>O</a:t>
            </a:r>
            <a:r>
              <a:rPr lang="es-MX" b="1" baseline="-25000" dirty="0" smtClean="0">
                <a:solidFill>
                  <a:srgbClr val="0000FF"/>
                </a:solidFill>
              </a:rPr>
              <a:t>3</a:t>
            </a:r>
            <a:endParaRPr lang="es-MX" b="1" baseline="-25000" dirty="0">
              <a:solidFill>
                <a:srgbClr val="0000FF"/>
              </a:solidFill>
            </a:endParaRP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21C68-D592-4FA4-89EC-DDF7D8875815}" type="slidenum">
              <a:rPr lang="es-MX" smtClean="0"/>
              <a:pPr/>
              <a:t>74</a:t>
            </a:fld>
            <a:endParaRPr lang="es-MX"/>
          </a:p>
        </p:txBody>
      </p:sp>
      <p:pic>
        <p:nvPicPr>
          <p:cNvPr id="12290" name="Picture 2" descr="Corundum-3D-ball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060846"/>
            <a:ext cx="5851429" cy="3348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Face-centered cubic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17" y="2636912"/>
            <a:ext cx="2126933" cy="198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074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21C68-D592-4FA4-89EC-DDF7D8875815}" type="slidenum">
              <a:rPr lang="es-MX" smtClean="0"/>
              <a:pPr/>
              <a:t>75</a:t>
            </a:fld>
            <a:endParaRPr lang="es-MX"/>
          </a:p>
        </p:txBody>
      </p:sp>
      <p:pic>
        <p:nvPicPr>
          <p:cNvPr id="13314" name="Picture 2" descr="Lattice body centered cubic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32856"/>
            <a:ext cx="3838575" cy="337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MX" b="1" dirty="0" smtClean="0">
                <a:solidFill>
                  <a:srgbClr val="0000FF"/>
                </a:solidFill>
              </a:rPr>
              <a:t>Fe vs Fe</a:t>
            </a:r>
            <a:r>
              <a:rPr lang="es-MX" b="1" baseline="-25000" dirty="0" smtClean="0">
                <a:solidFill>
                  <a:srgbClr val="0000FF"/>
                </a:solidFill>
              </a:rPr>
              <a:t>2</a:t>
            </a:r>
            <a:r>
              <a:rPr lang="es-MX" b="1" dirty="0" smtClean="0">
                <a:solidFill>
                  <a:srgbClr val="0000FF"/>
                </a:solidFill>
              </a:rPr>
              <a:t>O</a:t>
            </a:r>
            <a:r>
              <a:rPr lang="es-MX" b="1" baseline="-25000" dirty="0" smtClean="0">
                <a:solidFill>
                  <a:srgbClr val="0000FF"/>
                </a:solidFill>
              </a:rPr>
              <a:t>3</a:t>
            </a:r>
            <a:endParaRPr lang="es-MX" b="1" baseline="-25000" dirty="0">
              <a:solidFill>
                <a:srgbClr val="0000FF"/>
              </a:solidFill>
            </a:endParaRPr>
          </a:p>
        </p:txBody>
      </p:sp>
      <p:pic>
        <p:nvPicPr>
          <p:cNvPr id="13316" name="Picture 4" descr="Cubic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264348"/>
            <a:ext cx="2668238" cy="310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292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14338"/>
            <a:ext cx="8229600" cy="1143000"/>
          </a:xfrm>
        </p:spPr>
        <p:txBody>
          <a:bodyPr/>
          <a:lstStyle/>
          <a:p>
            <a:pPr eaLnBrk="1" hangingPunct="1"/>
            <a:r>
              <a:rPr lang="es-MX" b="1" dirty="0" smtClean="0">
                <a:solidFill>
                  <a:srgbClr val="0066FF"/>
                </a:solidFill>
              </a:rPr>
              <a:t>El equilibrio de precipitación</a:t>
            </a:r>
            <a:endParaRPr lang="es-ES" b="1" dirty="0" smtClean="0">
              <a:solidFill>
                <a:srgbClr val="0066FF"/>
              </a:solidFill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916113"/>
            <a:ext cx="8229600" cy="7493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s-MX" sz="2800" dirty="0" smtClean="0"/>
              <a:t>	</a:t>
            </a:r>
            <a:r>
              <a:rPr lang="es-MX" sz="2800" dirty="0" err="1" smtClean="0"/>
              <a:t>yM</a:t>
            </a:r>
            <a:r>
              <a:rPr lang="es-MX" sz="2800" baseline="30000" dirty="0" err="1" smtClean="0"/>
              <a:t>m</a:t>
            </a:r>
            <a:r>
              <a:rPr lang="es-MX" sz="2800" baseline="30000" dirty="0" smtClean="0"/>
              <a:t>+</a:t>
            </a:r>
            <a:r>
              <a:rPr lang="es-MX" sz="2800" dirty="0" smtClean="0"/>
              <a:t>(</a:t>
            </a:r>
            <a:r>
              <a:rPr lang="es-MX" sz="2800" dirty="0" err="1" smtClean="0"/>
              <a:t>ac</a:t>
            </a:r>
            <a:r>
              <a:rPr lang="es-MX" sz="2800" dirty="0" smtClean="0"/>
              <a:t>) + </a:t>
            </a:r>
            <a:r>
              <a:rPr lang="es-MX" sz="2800" dirty="0" err="1" smtClean="0"/>
              <a:t>mX</a:t>
            </a:r>
            <a:r>
              <a:rPr lang="es-MX" sz="2800" baseline="30000" dirty="0" err="1" smtClean="0"/>
              <a:t>y</a:t>
            </a:r>
            <a:r>
              <a:rPr lang="es-MX" sz="2800" baseline="30000" dirty="0" smtClean="0"/>
              <a:t>-</a:t>
            </a:r>
            <a:r>
              <a:rPr lang="es-MX" sz="2800" dirty="0" smtClean="0"/>
              <a:t>(</a:t>
            </a:r>
            <a:r>
              <a:rPr lang="es-MX" sz="2800" dirty="0" err="1" smtClean="0"/>
              <a:t>ac</a:t>
            </a:r>
            <a:r>
              <a:rPr lang="es-MX" sz="2800" dirty="0" smtClean="0"/>
              <a:t>)             </a:t>
            </a:r>
            <a:r>
              <a:rPr lang="es-MX" sz="2800" dirty="0" smtClean="0">
                <a:sym typeface="Wingdings" pitchFamily="2" charset="2"/>
              </a:rPr>
              <a:t> </a:t>
            </a:r>
            <a:r>
              <a:rPr lang="es-MX" sz="2800" dirty="0" err="1" smtClean="0">
                <a:sym typeface="Wingdings" pitchFamily="2" charset="2"/>
              </a:rPr>
              <a:t>M</a:t>
            </a:r>
            <a:r>
              <a:rPr lang="es-MX" sz="2800" baseline="-25000" dirty="0" err="1" smtClean="0">
                <a:sym typeface="Wingdings" pitchFamily="2" charset="2"/>
              </a:rPr>
              <a:t>y</a:t>
            </a:r>
            <a:r>
              <a:rPr lang="es-MX" sz="2800" dirty="0" err="1" smtClean="0">
                <a:sym typeface="Wingdings" pitchFamily="2" charset="2"/>
              </a:rPr>
              <a:t>X</a:t>
            </a:r>
            <a:r>
              <a:rPr lang="es-MX" sz="2800" baseline="-25000" dirty="0" err="1" smtClean="0">
                <a:sym typeface="Wingdings" pitchFamily="2" charset="2"/>
              </a:rPr>
              <a:t>m</a:t>
            </a:r>
            <a:r>
              <a:rPr lang="es-MX" sz="2800" dirty="0" smtClean="0">
                <a:sym typeface="Wingdings" pitchFamily="2" charset="2"/>
              </a:rPr>
              <a:t>(s) + pH</a:t>
            </a:r>
            <a:r>
              <a:rPr lang="es-MX" sz="2800" baseline="-25000" dirty="0" smtClean="0">
                <a:sym typeface="Wingdings" pitchFamily="2" charset="2"/>
              </a:rPr>
              <a:t>2</a:t>
            </a:r>
            <a:r>
              <a:rPr lang="es-MX" sz="2800" dirty="0" smtClean="0">
                <a:sym typeface="Wingdings" pitchFamily="2" charset="2"/>
              </a:rPr>
              <a:t>O</a:t>
            </a:r>
            <a:endParaRPr lang="es-ES" sz="2800" dirty="0" smtClean="0"/>
          </a:p>
        </p:txBody>
      </p:sp>
      <p:sp>
        <p:nvSpPr>
          <p:cNvPr id="22533" name="Text Box 8"/>
          <p:cNvSpPr txBox="1">
            <a:spLocks noChangeArrowheads="1"/>
          </p:cNvSpPr>
          <p:nvPr/>
        </p:nvSpPr>
        <p:spPr bwMode="auto">
          <a:xfrm>
            <a:off x="808038" y="35734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s-ES" sz="1800">
              <a:latin typeface="Arial" charset="0"/>
            </a:endParaRPr>
          </a:p>
        </p:txBody>
      </p:sp>
      <p:sp>
        <p:nvSpPr>
          <p:cNvPr id="86027" name="Text Box 11"/>
          <p:cNvSpPr txBox="1">
            <a:spLocks noChangeArrowheads="1"/>
          </p:cNvSpPr>
          <p:nvPr/>
        </p:nvSpPr>
        <p:spPr bwMode="auto">
          <a:xfrm>
            <a:off x="571472" y="3000372"/>
            <a:ext cx="14093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sz="2000" b="1" dirty="0" smtClean="0">
                <a:latin typeface="Arial" charset="0"/>
              </a:rPr>
              <a:t>Ejemplos:</a:t>
            </a:r>
            <a:endParaRPr lang="es-ES" sz="2000" b="1" dirty="0">
              <a:latin typeface="Arial" charset="0"/>
            </a:endParaRPr>
          </a:p>
        </p:txBody>
      </p:sp>
      <p:sp>
        <p:nvSpPr>
          <p:cNvPr id="86032" name="Text Box 16"/>
          <p:cNvSpPr txBox="1">
            <a:spLocks noChangeArrowheads="1"/>
          </p:cNvSpPr>
          <p:nvPr/>
        </p:nvSpPr>
        <p:spPr bwMode="auto">
          <a:xfrm>
            <a:off x="368038" y="6233718"/>
            <a:ext cx="820449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sz="1400" b="1" dirty="0">
                <a:latin typeface="Arial" charset="0"/>
              </a:rPr>
              <a:t>Nota: Los números de hidratación son estimaciones aproximadas, sólo para fines ilustrativos.</a:t>
            </a:r>
            <a:endParaRPr lang="es-ES" sz="1400" b="1" dirty="0">
              <a:latin typeface="Arial" charset="0"/>
            </a:endParaRPr>
          </a:p>
        </p:txBody>
      </p:sp>
      <p:pic>
        <p:nvPicPr>
          <p:cNvPr id="13" name="Picture 8" descr="Escudo-F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-24"/>
            <a:ext cx="470926" cy="525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6" name="15 Grupo"/>
          <p:cNvGrpSpPr/>
          <p:nvPr/>
        </p:nvGrpSpPr>
        <p:grpSpPr>
          <a:xfrm>
            <a:off x="4000496" y="2205038"/>
            <a:ext cx="1219204" cy="80954"/>
            <a:chOff x="4000496" y="2205038"/>
            <a:chExt cx="1219204" cy="80954"/>
          </a:xfrm>
        </p:grpSpPr>
        <p:sp>
          <p:nvSpPr>
            <p:cNvPr id="22532" name="Line 4"/>
            <p:cNvSpPr>
              <a:spLocks noChangeShapeType="1"/>
            </p:cNvSpPr>
            <p:nvPr/>
          </p:nvSpPr>
          <p:spPr bwMode="auto">
            <a:xfrm>
              <a:off x="4067175" y="2205038"/>
              <a:ext cx="11525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5" name="Line 4"/>
            <p:cNvSpPr>
              <a:spLocks noChangeShapeType="1"/>
            </p:cNvSpPr>
            <p:nvPr/>
          </p:nvSpPr>
          <p:spPr bwMode="auto">
            <a:xfrm>
              <a:off x="4000496" y="2285992"/>
              <a:ext cx="11525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/>
              <a:tailEnd type="none" w="med" len="med"/>
            </a:ln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18" name="17 Grupo"/>
          <p:cNvGrpSpPr/>
          <p:nvPr/>
        </p:nvGrpSpPr>
        <p:grpSpPr>
          <a:xfrm>
            <a:off x="766816" y="3925885"/>
            <a:ext cx="7345362" cy="369887"/>
            <a:chOff x="611188" y="4357688"/>
            <a:chExt cx="7345362" cy="369887"/>
          </a:xfrm>
        </p:grpSpPr>
        <p:grpSp>
          <p:nvGrpSpPr>
            <p:cNvPr id="2" name="Group 17"/>
            <p:cNvGrpSpPr>
              <a:grpSpLocks/>
            </p:cNvGrpSpPr>
            <p:nvPr/>
          </p:nvGrpSpPr>
          <p:grpSpPr bwMode="auto">
            <a:xfrm>
              <a:off x="611188" y="4357688"/>
              <a:ext cx="7345362" cy="369887"/>
              <a:chOff x="521" y="2745"/>
              <a:chExt cx="4627" cy="233"/>
            </a:xfrm>
          </p:grpSpPr>
          <p:sp>
            <p:nvSpPr>
              <p:cNvPr id="22539" name="Text Box 9"/>
              <p:cNvSpPr txBox="1">
                <a:spLocks noChangeArrowheads="1"/>
              </p:cNvSpPr>
              <p:nvPr/>
            </p:nvSpPr>
            <p:spPr bwMode="auto">
              <a:xfrm>
                <a:off x="521" y="2745"/>
                <a:ext cx="4627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s-MX" sz="1800" dirty="0">
                    <a:latin typeface="Arial" charset="0"/>
                  </a:rPr>
                  <a:t>Ba</a:t>
                </a:r>
                <a:r>
                  <a:rPr lang="es-MX" sz="1800" baseline="30000" dirty="0">
                    <a:latin typeface="Arial" charset="0"/>
                  </a:rPr>
                  <a:t>2</a:t>
                </a:r>
                <a:r>
                  <a:rPr lang="es-MX" sz="1800" baseline="30000" dirty="0" smtClean="0">
                    <a:latin typeface="Arial" charset="0"/>
                  </a:rPr>
                  <a:t>+</a:t>
                </a:r>
                <a:r>
                  <a:rPr lang="es-MX" sz="1800" dirty="0" smtClean="0">
                    <a:latin typeface="Arial" charset="0"/>
                  </a:rPr>
                  <a:t>(H</a:t>
                </a:r>
                <a:r>
                  <a:rPr lang="es-MX" sz="1800" baseline="-25000" dirty="0" smtClean="0">
                    <a:latin typeface="Arial" charset="0"/>
                  </a:rPr>
                  <a:t>2</a:t>
                </a:r>
                <a:r>
                  <a:rPr lang="es-MX" sz="1800" dirty="0" smtClean="0">
                    <a:latin typeface="Arial" charset="0"/>
                  </a:rPr>
                  <a:t>O)</a:t>
                </a:r>
                <a:r>
                  <a:rPr lang="es-MX" sz="1800" baseline="-25000" dirty="0" smtClean="0">
                    <a:latin typeface="Arial" charset="0"/>
                  </a:rPr>
                  <a:t>28</a:t>
                </a:r>
                <a:r>
                  <a:rPr lang="es-MX" sz="1800" dirty="0" smtClean="0">
                    <a:latin typeface="Arial" charset="0"/>
                  </a:rPr>
                  <a:t> </a:t>
                </a:r>
                <a:r>
                  <a:rPr lang="es-MX" sz="1800" dirty="0">
                    <a:latin typeface="Arial" charset="0"/>
                  </a:rPr>
                  <a:t>+  2OH</a:t>
                </a:r>
                <a:r>
                  <a:rPr lang="es-MX" sz="1800" baseline="30000" dirty="0">
                    <a:latin typeface="Arial" charset="0"/>
                  </a:rPr>
                  <a:t>- </a:t>
                </a:r>
                <a:r>
                  <a:rPr lang="es-MX" sz="1800" dirty="0" smtClean="0">
                    <a:latin typeface="Arial" charset="0"/>
                  </a:rPr>
                  <a:t>(H</a:t>
                </a:r>
                <a:r>
                  <a:rPr lang="es-MX" sz="1800" baseline="-25000" dirty="0" smtClean="0">
                    <a:latin typeface="Arial" charset="0"/>
                  </a:rPr>
                  <a:t>2</a:t>
                </a:r>
                <a:r>
                  <a:rPr lang="es-MX" sz="1800" dirty="0" smtClean="0">
                    <a:latin typeface="Arial" charset="0"/>
                  </a:rPr>
                  <a:t>O)</a:t>
                </a:r>
                <a:r>
                  <a:rPr lang="es-MX" sz="1800" baseline="-25000" dirty="0" smtClean="0">
                    <a:latin typeface="Arial" charset="0"/>
                  </a:rPr>
                  <a:t>16</a:t>
                </a:r>
                <a:r>
                  <a:rPr lang="es-MX" sz="1800" dirty="0" smtClean="0">
                    <a:latin typeface="Arial" charset="0"/>
                  </a:rPr>
                  <a:t>                            </a:t>
                </a:r>
                <a:r>
                  <a:rPr lang="es-MX" sz="1800" dirty="0">
                    <a:latin typeface="Arial" charset="0"/>
                  </a:rPr>
                  <a:t>Ba(OH)</a:t>
                </a:r>
                <a:r>
                  <a:rPr lang="es-MX" sz="1800" baseline="-25000" dirty="0">
                    <a:latin typeface="Arial" charset="0"/>
                  </a:rPr>
                  <a:t>2</a:t>
                </a:r>
                <a:r>
                  <a:rPr lang="es-MX" sz="1800" dirty="0">
                    <a:latin typeface="Arial" charset="0"/>
                  </a:rPr>
                  <a:t> (s)  +   44H</a:t>
                </a:r>
                <a:r>
                  <a:rPr lang="es-MX" sz="1800" baseline="-25000" dirty="0">
                    <a:latin typeface="Arial" charset="0"/>
                  </a:rPr>
                  <a:t>2</a:t>
                </a:r>
                <a:r>
                  <a:rPr lang="es-MX" sz="1800" dirty="0">
                    <a:latin typeface="Arial" charset="0"/>
                  </a:rPr>
                  <a:t>O</a:t>
                </a:r>
                <a:endParaRPr lang="es-ES" sz="1800" dirty="0">
                  <a:latin typeface="Arial" charset="0"/>
                </a:endParaRPr>
              </a:p>
            </p:txBody>
          </p:sp>
          <p:sp>
            <p:nvSpPr>
              <p:cNvPr id="22540" name="Line 10"/>
              <p:cNvSpPr>
                <a:spLocks noChangeShapeType="1"/>
              </p:cNvSpPr>
              <p:nvPr/>
            </p:nvSpPr>
            <p:spPr bwMode="auto">
              <a:xfrm>
                <a:off x="2514" y="2835"/>
                <a:ext cx="86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17" name="Line 10"/>
            <p:cNvSpPr>
              <a:spLocks noChangeShapeType="1"/>
            </p:cNvSpPr>
            <p:nvPr/>
          </p:nvSpPr>
          <p:spPr bwMode="auto">
            <a:xfrm>
              <a:off x="3708399" y="4643446"/>
              <a:ext cx="1368425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/>
              <a:tailEnd type="none" w="med" len="med"/>
            </a:ln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22" name="21 Grupo"/>
          <p:cNvGrpSpPr/>
          <p:nvPr/>
        </p:nvGrpSpPr>
        <p:grpSpPr>
          <a:xfrm>
            <a:off x="798538" y="4773625"/>
            <a:ext cx="7345362" cy="369887"/>
            <a:chOff x="611188" y="4357688"/>
            <a:chExt cx="7345362" cy="369887"/>
          </a:xfrm>
        </p:grpSpPr>
        <p:grpSp>
          <p:nvGrpSpPr>
            <p:cNvPr id="23" name="Group 17"/>
            <p:cNvGrpSpPr>
              <a:grpSpLocks/>
            </p:cNvGrpSpPr>
            <p:nvPr/>
          </p:nvGrpSpPr>
          <p:grpSpPr bwMode="auto">
            <a:xfrm>
              <a:off x="611188" y="4357688"/>
              <a:ext cx="7345362" cy="369887"/>
              <a:chOff x="521" y="2745"/>
              <a:chExt cx="4627" cy="233"/>
            </a:xfrm>
          </p:grpSpPr>
          <p:sp>
            <p:nvSpPr>
              <p:cNvPr id="25" name="Text Box 9"/>
              <p:cNvSpPr txBox="1">
                <a:spLocks noChangeArrowheads="1"/>
              </p:cNvSpPr>
              <p:nvPr/>
            </p:nvSpPr>
            <p:spPr bwMode="auto">
              <a:xfrm>
                <a:off x="521" y="2745"/>
                <a:ext cx="4627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s-MX" sz="1800" dirty="0" smtClean="0">
                    <a:latin typeface="Arial" charset="0"/>
                  </a:rPr>
                  <a:t>Mg</a:t>
                </a:r>
                <a:r>
                  <a:rPr lang="es-MX" sz="1800" baseline="30000" dirty="0" smtClean="0">
                    <a:latin typeface="Arial" charset="0"/>
                  </a:rPr>
                  <a:t>2+</a:t>
                </a:r>
                <a:r>
                  <a:rPr lang="es-MX" sz="1800" dirty="0" smtClean="0">
                    <a:latin typeface="Arial" charset="0"/>
                  </a:rPr>
                  <a:t>(H</a:t>
                </a:r>
                <a:r>
                  <a:rPr lang="es-MX" sz="1800" baseline="-25000" dirty="0" smtClean="0">
                    <a:latin typeface="Arial" charset="0"/>
                  </a:rPr>
                  <a:t>2</a:t>
                </a:r>
                <a:r>
                  <a:rPr lang="es-MX" sz="1800" dirty="0" smtClean="0">
                    <a:latin typeface="Arial" charset="0"/>
                  </a:rPr>
                  <a:t>O)</a:t>
                </a:r>
                <a:r>
                  <a:rPr lang="es-MX" sz="1800" baseline="-25000" dirty="0" smtClean="0">
                    <a:latin typeface="Arial" charset="0"/>
                  </a:rPr>
                  <a:t>36</a:t>
                </a:r>
                <a:r>
                  <a:rPr lang="es-MX" sz="1800" dirty="0" smtClean="0">
                    <a:latin typeface="Arial" charset="0"/>
                  </a:rPr>
                  <a:t> </a:t>
                </a:r>
                <a:r>
                  <a:rPr lang="es-MX" sz="1800" dirty="0">
                    <a:latin typeface="Arial" charset="0"/>
                  </a:rPr>
                  <a:t>+  </a:t>
                </a:r>
                <a:r>
                  <a:rPr lang="es-MX" sz="1800" dirty="0" smtClean="0">
                    <a:latin typeface="Arial" charset="0"/>
                  </a:rPr>
                  <a:t>CO</a:t>
                </a:r>
                <a:r>
                  <a:rPr lang="es-MX" sz="1800" baseline="-25000" dirty="0" smtClean="0">
                    <a:latin typeface="Arial" charset="0"/>
                  </a:rPr>
                  <a:t>3</a:t>
                </a:r>
                <a:r>
                  <a:rPr lang="es-MX" sz="1800" baseline="30000" dirty="0" smtClean="0">
                    <a:latin typeface="Arial" charset="0"/>
                  </a:rPr>
                  <a:t>2-</a:t>
                </a:r>
                <a:r>
                  <a:rPr lang="es-MX" sz="1800" dirty="0" smtClean="0">
                    <a:latin typeface="Arial" charset="0"/>
                  </a:rPr>
                  <a:t>(H</a:t>
                </a:r>
                <a:r>
                  <a:rPr lang="es-MX" sz="1800" baseline="-25000" dirty="0" smtClean="0">
                    <a:latin typeface="Arial" charset="0"/>
                  </a:rPr>
                  <a:t>2</a:t>
                </a:r>
                <a:r>
                  <a:rPr lang="es-MX" sz="1800" dirty="0" smtClean="0">
                    <a:latin typeface="Arial" charset="0"/>
                  </a:rPr>
                  <a:t>O)</a:t>
                </a:r>
                <a:r>
                  <a:rPr lang="es-MX" sz="1800" baseline="-25000" dirty="0" smtClean="0">
                    <a:latin typeface="Arial" charset="0"/>
                  </a:rPr>
                  <a:t>28</a:t>
                </a:r>
                <a:r>
                  <a:rPr lang="es-MX" sz="1800" dirty="0" smtClean="0">
                    <a:latin typeface="Arial" charset="0"/>
                  </a:rPr>
                  <a:t>                            MgCO</a:t>
                </a:r>
                <a:r>
                  <a:rPr lang="es-MX" sz="1800" baseline="-25000" dirty="0" smtClean="0">
                    <a:latin typeface="Arial" charset="0"/>
                  </a:rPr>
                  <a:t>3</a:t>
                </a:r>
                <a:r>
                  <a:rPr lang="es-MX" sz="1800" dirty="0" smtClean="0">
                    <a:latin typeface="Arial" charset="0"/>
                  </a:rPr>
                  <a:t>(s</a:t>
                </a:r>
                <a:r>
                  <a:rPr lang="es-MX" sz="1800" dirty="0">
                    <a:latin typeface="Arial" charset="0"/>
                  </a:rPr>
                  <a:t>)  +   </a:t>
                </a:r>
                <a:r>
                  <a:rPr lang="es-MX" sz="1800" dirty="0" smtClean="0">
                    <a:latin typeface="Arial" charset="0"/>
                  </a:rPr>
                  <a:t>64H</a:t>
                </a:r>
                <a:r>
                  <a:rPr lang="es-MX" sz="1800" baseline="-25000" dirty="0" smtClean="0">
                    <a:latin typeface="Arial" charset="0"/>
                  </a:rPr>
                  <a:t>2</a:t>
                </a:r>
                <a:r>
                  <a:rPr lang="es-MX" sz="1800" dirty="0" smtClean="0">
                    <a:latin typeface="Arial" charset="0"/>
                  </a:rPr>
                  <a:t>O</a:t>
                </a:r>
                <a:endParaRPr lang="es-ES" sz="1800" dirty="0">
                  <a:latin typeface="Arial" charset="0"/>
                </a:endParaRPr>
              </a:p>
            </p:txBody>
          </p:sp>
          <p:sp>
            <p:nvSpPr>
              <p:cNvPr id="26" name="Line 10"/>
              <p:cNvSpPr>
                <a:spLocks noChangeShapeType="1"/>
              </p:cNvSpPr>
              <p:nvPr/>
            </p:nvSpPr>
            <p:spPr bwMode="auto">
              <a:xfrm>
                <a:off x="2494" y="2835"/>
                <a:ext cx="86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24" name="Line 10"/>
            <p:cNvSpPr>
              <a:spLocks noChangeShapeType="1"/>
            </p:cNvSpPr>
            <p:nvPr/>
          </p:nvSpPr>
          <p:spPr bwMode="auto">
            <a:xfrm>
              <a:off x="3676677" y="4643446"/>
              <a:ext cx="1368425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/>
              <a:tailEnd type="none" w="med" len="med"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27" name="Rectangle 4"/>
          <p:cNvSpPr>
            <a:spLocks noChangeArrowheads="1"/>
          </p:cNvSpPr>
          <p:nvPr/>
        </p:nvSpPr>
        <p:spPr bwMode="auto">
          <a:xfrm>
            <a:off x="5329238" y="0"/>
            <a:ext cx="3814762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es-ES_tradnl" sz="1000" dirty="0">
                <a:solidFill>
                  <a:srgbClr val="99CCFF"/>
                </a:solidFill>
              </a:rPr>
              <a:t>Facultad de Química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 Departamento de Química Inorgánica y Nuclear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Dr. Sigfrido Escalante Tovar</a:t>
            </a:r>
            <a:endParaRPr lang="es-MX" sz="1000" dirty="0">
              <a:solidFill>
                <a:srgbClr val="99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959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6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6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6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6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6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6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7" grpId="0"/>
      <p:bldP spid="86032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4000" dirty="0" smtClean="0">
                <a:solidFill>
                  <a:srgbClr val="0000FF"/>
                </a:solidFill>
              </a:rPr>
              <a:t>Algunas interacciones en solución</a:t>
            </a:r>
            <a:endParaRPr lang="es-ES" sz="4000" dirty="0">
              <a:solidFill>
                <a:srgbClr val="0000FF"/>
              </a:solidFill>
            </a:endParaRPr>
          </a:p>
        </p:txBody>
      </p:sp>
      <p:pic>
        <p:nvPicPr>
          <p:cNvPr id="2050" name="Picture 2" descr="http://itl.chem.ufl.edu/2045/lectures/g_003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38" y="1142984"/>
            <a:ext cx="7315200" cy="5486400"/>
          </a:xfrm>
          <a:prstGeom prst="rect">
            <a:avLst/>
          </a:prstGeom>
          <a:noFill/>
        </p:spPr>
      </p:pic>
      <p:sp>
        <p:nvSpPr>
          <p:cNvPr id="6" name="5 CuadroTexto"/>
          <p:cNvSpPr txBox="1"/>
          <p:nvPr/>
        </p:nvSpPr>
        <p:spPr>
          <a:xfrm>
            <a:off x="5587833" y="6572272"/>
            <a:ext cx="327044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b="1" dirty="0" smtClean="0"/>
              <a:t>http://itl.chem.ufl.edu/2045/lectures/lec_g.html</a:t>
            </a:r>
            <a:endParaRPr lang="es-ES" sz="1100" b="1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329238" y="0"/>
            <a:ext cx="3814762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es-ES_tradnl" sz="1000" dirty="0">
                <a:solidFill>
                  <a:srgbClr val="99CCFF"/>
                </a:solidFill>
              </a:rPr>
              <a:t>Facultad de Química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 Departamento de Química Inorgánica y Nuclear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Dr. Sigfrido Escalante Tovar</a:t>
            </a:r>
            <a:endParaRPr lang="es-MX" sz="1000" dirty="0">
              <a:solidFill>
                <a:srgbClr val="99CCFF"/>
              </a:solidFill>
            </a:endParaRPr>
          </a:p>
        </p:txBody>
      </p:sp>
      <p:pic>
        <p:nvPicPr>
          <p:cNvPr id="7" name="Picture 8" descr="Escudo-F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2" y="-24"/>
            <a:ext cx="470926" cy="525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6926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2"/>
          <p:cNvSpPr>
            <a:spLocks noChangeArrowheads="1"/>
          </p:cNvSpPr>
          <p:nvPr/>
        </p:nvSpPr>
        <p:spPr bwMode="auto">
          <a:xfrm>
            <a:off x="1115616" y="188640"/>
            <a:ext cx="421301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_tradnl" sz="3200" b="1" dirty="0">
                <a:solidFill>
                  <a:srgbClr val="0000FF"/>
                </a:solidFill>
              </a:rPr>
              <a:t>Hidratación de </a:t>
            </a:r>
            <a:r>
              <a:rPr lang="es-ES_tradnl" sz="3200" b="1" dirty="0" smtClean="0">
                <a:solidFill>
                  <a:srgbClr val="0000FF"/>
                </a:solidFill>
              </a:rPr>
              <a:t>iones</a:t>
            </a:r>
            <a:endParaRPr lang="es-MX" sz="3200" b="1" dirty="0">
              <a:solidFill>
                <a:srgbClr val="0000FF"/>
              </a:solidFill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5329238" y="0"/>
            <a:ext cx="3814762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es-ES_tradnl" sz="1000" dirty="0">
                <a:solidFill>
                  <a:srgbClr val="99CCFF"/>
                </a:solidFill>
              </a:rPr>
              <a:t>Facultad de Química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 Departamento de Química Inorgánica y Nuclear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Dr. Sigfrido Escalante Tovar</a:t>
            </a:r>
            <a:endParaRPr lang="es-MX" sz="1000" dirty="0">
              <a:solidFill>
                <a:srgbClr val="99CCFF"/>
              </a:solidFill>
            </a:endParaRPr>
          </a:p>
        </p:txBody>
      </p:sp>
      <p:pic>
        <p:nvPicPr>
          <p:cNvPr id="11" name="Picture 8" descr="Escudo-F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2" y="-24"/>
            <a:ext cx="470926" cy="525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14 CuadroTexto"/>
          <p:cNvSpPr txBox="1"/>
          <p:nvPr/>
        </p:nvSpPr>
        <p:spPr>
          <a:xfrm>
            <a:off x="5412040" y="6372036"/>
            <a:ext cx="3480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Cortesía de la Dra. Erika Martin </a:t>
            </a:r>
            <a:endParaRPr lang="es-ES" dirty="0"/>
          </a:p>
        </p:txBody>
      </p:sp>
      <p:grpSp>
        <p:nvGrpSpPr>
          <p:cNvPr id="3" name="2 Grupo"/>
          <p:cNvGrpSpPr/>
          <p:nvPr/>
        </p:nvGrpSpPr>
        <p:grpSpPr>
          <a:xfrm>
            <a:off x="251520" y="692696"/>
            <a:ext cx="8370891" cy="5378127"/>
            <a:chOff x="251520" y="692696"/>
            <a:chExt cx="8370891" cy="5378127"/>
          </a:xfrm>
        </p:grpSpPr>
        <p:grpSp>
          <p:nvGrpSpPr>
            <p:cNvPr id="14" name="13 Grupo"/>
            <p:cNvGrpSpPr/>
            <p:nvPr/>
          </p:nvGrpSpPr>
          <p:grpSpPr>
            <a:xfrm>
              <a:off x="251520" y="692696"/>
              <a:ext cx="8370891" cy="5378127"/>
              <a:chOff x="251520" y="692696"/>
              <a:chExt cx="8370891" cy="5378127"/>
            </a:xfrm>
          </p:grpSpPr>
          <p:graphicFrame>
            <p:nvGraphicFramePr>
              <p:cNvPr id="196611" name="Object 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19460662"/>
                  </p:ext>
                </p:extLst>
              </p:nvPr>
            </p:nvGraphicFramePr>
            <p:xfrm>
              <a:off x="251520" y="692696"/>
              <a:ext cx="8370891" cy="537812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254" name="ISIS/Draw Sketch" r:id="rId5" imgW="6057720" imgH="8391240" progId="ISISServer">
                      <p:embed/>
                    </p:oleObj>
                  </mc:Choice>
                  <mc:Fallback>
                    <p:oleObj name="ISIS/Draw Sketch" r:id="rId5" imgW="6057720" imgH="8391240" progId="ISISServer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b="53636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51520" y="692696"/>
                            <a:ext cx="8370891" cy="5378127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3" name="12 Rectángulo"/>
              <p:cNvSpPr/>
              <p:nvPr/>
            </p:nvSpPr>
            <p:spPr>
              <a:xfrm>
                <a:off x="2843808" y="692696"/>
                <a:ext cx="2592288" cy="2880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sp>
          <p:nvSpPr>
            <p:cNvPr id="2" name="1 CuadroTexto"/>
            <p:cNvSpPr txBox="1"/>
            <p:nvPr/>
          </p:nvSpPr>
          <p:spPr>
            <a:xfrm>
              <a:off x="2555776" y="5373216"/>
              <a:ext cx="340041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s-MX" dirty="0" smtClean="0"/>
                <a:t>  CA + H</a:t>
              </a:r>
              <a:r>
                <a:rPr lang="es-MX" baseline="-25000" dirty="0" smtClean="0"/>
                <a:t>2</a:t>
              </a:r>
              <a:r>
                <a:rPr lang="es-MX" dirty="0" smtClean="0"/>
                <a:t>O  </a:t>
              </a:r>
              <a:r>
                <a:rPr lang="es-ES" dirty="0" smtClean="0">
                  <a:sym typeface="Symbol"/>
                </a:rPr>
                <a:t></a:t>
              </a:r>
              <a:r>
                <a:rPr lang="es-MX" dirty="0" smtClean="0"/>
                <a:t>  C</a:t>
              </a:r>
              <a:r>
                <a:rPr lang="es-MX" baseline="30000" dirty="0" smtClean="0"/>
                <a:t>+</a:t>
              </a:r>
              <a:r>
                <a:rPr lang="es-MX" baseline="-25000" dirty="0" smtClean="0"/>
                <a:t>(</a:t>
              </a:r>
              <a:r>
                <a:rPr lang="es-MX" baseline="-25000" dirty="0" err="1"/>
                <a:t>ac</a:t>
              </a:r>
              <a:r>
                <a:rPr lang="es-MX" baseline="-25000" dirty="0"/>
                <a:t>)</a:t>
              </a:r>
              <a:r>
                <a:rPr lang="es-MX" dirty="0" smtClean="0"/>
                <a:t> + A</a:t>
              </a:r>
              <a:r>
                <a:rPr lang="es-MX" baseline="30000" dirty="0" smtClean="0"/>
                <a:t>-</a:t>
              </a:r>
              <a:r>
                <a:rPr lang="es-MX" baseline="-25000" dirty="0" smtClean="0"/>
                <a:t>(</a:t>
              </a:r>
              <a:r>
                <a:rPr lang="es-MX" baseline="-25000" dirty="0" err="1" smtClean="0"/>
                <a:t>ac</a:t>
              </a:r>
              <a:r>
                <a:rPr lang="es-MX" baseline="-25000" dirty="0" smtClean="0"/>
                <a:t>)   </a:t>
              </a:r>
              <a:endParaRPr lang="es-MX" baseline="-25000" dirty="0"/>
            </a:p>
          </p:txBody>
        </p:sp>
      </p:grpSp>
    </p:spTree>
    <p:extLst>
      <p:ext uri="{BB962C8B-B14F-4D97-AF65-F5344CB8AC3E}">
        <p14:creationId xmlns:p14="http://schemas.microsoft.com/office/powerpoint/2010/main" val="47810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1830388" y="1600200"/>
          <a:ext cx="5483225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8" name="Photo Editor Photo" r:id="rId4" imgW="11457143" imgH="9457143" progId="">
                  <p:embed/>
                </p:oleObj>
              </mc:Choice>
              <mc:Fallback>
                <p:oleObj name="Photo Editor Photo" r:id="rId4" imgW="11457143" imgH="945714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0388" y="1600200"/>
                        <a:ext cx="5483225" cy="4525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" name="Text Box 8"/>
          <p:cNvSpPr txBox="1">
            <a:spLocks noChangeArrowheads="1"/>
          </p:cNvSpPr>
          <p:nvPr/>
        </p:nvSpPr>
        <p:spPr bwMode="auto">
          <a:xfrm>
            <a:off x="303213" y="1216025"/>
            <a:ext cx="2635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_tradnl"/>
              <a:t>1a esfera de hidratación</a:t>
            </a:r>
            <a:endParaRPr lang="es-MX"/>
          </a:p>
        </p:txBody>
      </p:sp>
      <p:sp>
        <p:nvSpPr>
          <p:cNvPr id="1028" name="Text Box 9"/>
          <p:cNvSpPr txBox="1">
            <a:spLocks noChangeArrowheads="1"/>
          </p:cNvSpPr>
          <p:nvPr/>
        </p:nvSpPr>
        <p:spPr bwMode="auto">
          <a:xfrm>
            <a:off x="5867400" y="1196975"/>
            <a:ext cx="2635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_tradnl"/>
              <a:t>2a esfera de hidratación</a:t>
            </a:r>
            <a:endParaRPr lang="es-MX"/>
          </a:p>
        </p:txBody>
      </p:sp>
      <p:sp>
        <p:nvSpPr>
          <p:cNvPr id="1029" name="Line 10"/>
          <p:cNvSpPr>
            <a:spLocks noChangeShapeType="1"/>
          </p:cNvSpPr>
          <p:nvPr/>
        </p:nvSpPr>
        <p:spPr bwMode="auto">
          <a:xfrm>
            <a:off x="1403350" y="1557338"/>
            <a:ext cx="2160588" cy="15113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030" name="Line 11"/>
          <p:cNvSpPr>
            <a:spLocks noChangeShapeType="1"/>
          </p:cNvSpPr>
          <p:nvPr/>
        </p:nvSpPr>
        <p:spPr bwMode="auto">
          <a:xfrm flipH="1">
            <a:off x="5867400" y="1628775"/>
            <a:ext cx="1657350" cy="720725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031" name="Rectangle 12"/>
          <p:cNvSpPr>
            <a:spLocks noChangeArrowheads="1"/>
          </p:cNvSpPr>
          <p:nvPr/>
        </p:nvSpPr>
        <p:spPr bwMode="auto">
          <a:xfrm>
            <a:off x="1063624" y="188640"/>
            <a:ext cx="480452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_tradnl" sz="3200" b="1" dirty="0">
                <a:solidFill>
                  <a:srgbClr val="0000FF"/>
                </a:solidFill>
              </a:rPr>
              <a:t>Hidratación de cationes</a:t>
            </a:r>
            <a:endParaRPr lang="es-MX" sz="3200" b="1" dirty="0">
              <a:solidFill>
                <a:srgbClr val="0000FF"/>
              </a:solidFill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5329238" y="0"/>
            <a:ext cx="3814762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es-ES_tradnl" sz="1000" dirty="0">
                <a:solidFill>
                  <a:srgbClr val="99CCFF"/>
                </a:solidFill>
              </a:rPr>
              <a:t>Facultad de Química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 Departamento de Química Inorgánica y Nuclear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Dr. Sigfrido Escalante Tovar</a:t>
            </a:r>
            <a:endParaRPr lang="es-MX" sz="1000" dirty="0">
              <a:solidFill>
                <a:srgbClr val="99CCFF"/>
              </a:solidFill>
            </a:endParaRPr>
          </a:p>
        </p:txBody>
      </p:sp>
      <p:pic>
        <p:nvPicPr>
          <p:cNvPr id="11" name="Picture 8" descr="Escudo-FQ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2" y="-24"/>
            <a:ext cx="470926" cy="525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15059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76672"/>
            <a:ext cx="9010650" cy="607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B7D62-5527-4753-92F5-094BB3B707A6}" type="slidenum">
              <a:rPr lang="es-MX" smtClean="0"/>
              <a:pPr/>
              <a:t>8</a:t>
            </a:fld>
            <a:endParaRPr lang="es-MX"/>
          </a:p>
        </p:txBody>
      </p:sp>
      <p:sp>
        <p:nvSpPr>
          <p:cNvPr id="7" name="6 Rectángulo"/>
          <p:cNvSpPr/>
          <p:nvPr/>
        </p:nvSpPr>
        <p:spPr>
          <a:xfrm>
            <a:off x="720080" y="6505599"/>
            <a:ext cx="75243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 dirty="0" smtClean="0">
                <a:solidFill>
                  <a:srgbClr val="FF0000"/>
                </a:solidFill>
                <a:hlinkClick r:id="rId4"/>
              </a:rPr>
              <a:t>http://www.iupac.org/fileadmin/user_upload/news/IUPAC_Periodic_Table-8Jan16.pdf</a:t>
            </a:r>
            <a:endParaRPr lang="es-MX" sz="1400" dirty="0">
              <a:solidFill>
                <a:srgbClr val="FF0000"/>
              </a:solidFill>
              <a:hlinkClick r:id="rId5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1187624" y="188640"/>
            <a:ext cx="45341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 smtClean="0">
                <a:solidFill>
                  <a:srgbClr val="0000FF"/>
                </a:solidFill>
              </a:rPr>
              <a:t>La </a:t>
            </a:r>
            <a:r>
              <a:rPr lang="es-MX" sz="2800" b="1" dirty="0">
                <a:solidFill>
                  <a:srgbClr val="0000FF"/>
                </a:solidFill>
              </a:rPr>
              <a:t>T</a:t>
            </a:r>
            <a:r>
              <a:rPr lang="es-MX" sz="2800" b="1" dirty="0" smtClean="0">
                <a:solidFill>
                  <a:srgbClr val="0000FF"/>
                </a:solidFill>
              </a:rPr>
              <a:t>abla “oficial” en 2017</a:t>
            </a:r>
            <a:endParaRPr lang="es-MX" sz="2800" b="1" dirty="0">
              <a:solidFill>
                <a:srgbClr val="0000FF"/>
              </a:solidFill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5329238" y="52844"/>
            <a:ext cx="3814762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es-ES_tradnl" sz="1000" dirty="0">
                <a:solidFill>
                  <a:srgbClr val="99CCFF"/>
                </a:solidFill>
              </a:rPr>
              <a:t>Facultad de Química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 Departamento de Química Inorgánica y Nuclear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Dr. Sigfrido Escalante Tovar</a:t>
            </a:r>
            <a:endParaRPr lang="es-MX" sz="1000" dirty="0">
              <a:solidFill>
                <a:srgbClr val="99CCFF"/>
              </a:solidFill>
            </a:endParaRPr>
          </a:p>
        </p:txBody>
      </p:sp>
      <p:pic>
        <p:nvPicPr>
          <p:cNvPr id="11" name="Picture 8" descr="Escudo-FQ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32" y="52820"/>
            <a:ext cx="470926" cy="525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5572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10"/>
          <p:cNvSpPr>
            <a:spLocks noChangeArrowheads="1"/>
          </p:cNvSpPr>
          <p:nvPr/>
        </p:nvSpPr>
        <p:spPr bwMode="auto">
          <a:xfrm>
            <a:off x="5286375" y="71438"/>
            <a:ext cx="3814763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es-ES_tradnl" sz="1000">
                <a:solidFill>
                  <a:srgbClr val="99CCFF"/>
                </a:solidFill>
              </a:rPr>
              <a:t>Facultad de Química</a:t>
            </a:r>
            <a:br>
              <a:rPr lang="es-ES_tradnl" sz="1000">
                <a:solidFill>
                  <a:srgbClr val="99CCFF"/>
                </a:solidFill>
              </a:rPr>
            </a:br>
            <a:r>
              <a:rPr lang="es-ES_tradnl" sz="1000">
                <a:solidFill>
                  <a:srgbClr val="99CCFF"/>
                </a:solidFill>
              </a:rPr>
              <a:t> Departamento de Química Inorgánica y Nuclear</a:t>
            </a:r>
            <a:br>
              <a:rPr lang="es-ES_tradnl" sz="1000">
                <a:solidFill>
                  <a:srgbClr val="99CCFF"/>
                </a:solidFill>
              </a:rPr>
            </a:br>
            <a:r>
              <a:rPr lang="es-ES_tradnl" sz="1000">
                <a:solidFill>
                  <a:srgbClr val="99CCFF"/>
                </a:solidFill>
              </a:rPr>
              <a:t>Dr. Sigfrido Escalante Tovar</a:t>
            </a:r>
            <a:endParaRPr lang="es-MX" sz="1000">
              <a:solidFill>
                <a:srgbClr val="99CCFF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714348" y="119698"/>
            <a:ext cx="53832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dirty="0" smtClean="0">
                <a:solidFill>
                  <a:srgbClr val="0000FF"/>
                </a:solidFill>
              </a:rPr>
              <a:t>Algunas otras </a:t>
            </a:r>
            <a:r>
              <a:rPr lang="es-MX" sz="2800" dirty="0" smtClean="0">
                <a:solidFill>
                  <a:srgbClr val="FF0000"/>
                </a:solidFill>
              </a:rPr>
              <a:t>interacciones</a:t>
            </a:r>
            <a:r>
              <a:rPr lang="es-MX" sz="2800" dirty="0" smtClean="0">
                <a:solidFill>
                  <a:srgbClr val="0000FF"/>
                </a:solidFill>
              </a:rPr>
              <a:t> más</a:t>
            </a:r>
            <a:endParaRPr lang="es-ES" sz="2800" dirty="0">
              <a:solidFill>
                <a:srgbClr val="0000FF"/>
              </a:solidFill>
            </a:endParaRPr>
          </a:p>
        </p:txBody>
      </p:sp>
      <p:pic>
        <p:nvPicPr>
          <p:cNvPr id="24" name="Picture 8" descr="Escudo-F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-24"/>
            <a:ext cx="470926" cy="525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7" name="26 Grupo"/>
          <p:cNvGrpSpPr/>
          <p:nvPr/>
        </p:nvGrpSpPr>
        <p:grpSpPr>
          <a:xfrm>
            <a:off x="857224" y="571480"/>
            <a:ext cx="7305675" cy="5929333"/>
            <a:chOff x="909663" y="571480"/>
            <a:chExt cx="7305675" cy="5929333"/>
          </a:xfrm>
        </p:grpSpPr>
        <p:grpSp>
          <p:nvGrpSpPr>
            <p:cNvPr id="2" name="23 Grupo"/>
            <p:cNvGrpSpPr/>
            <p:nvPr/>
          </p:nvGrpSpPr>
          <p:grpSpPr>
            <a:xfrm>
              <a:off x="909663" y="714375"/>
              <a:ext cx="7305675" cy="5786438"/>
              <a:chOff x="838200" y="714375"/>
              <a:chExt cx="7305675" cy="5786438"/>
            </a:xfrm>
            <a:solidFill>
              <a:srgbClr val="A0C7F2">
                <a:alpha val="34902"/>
              </a:srgbClr>
            </a:solidFill>
          </p:grpSpPr>
          <p:grpSp>
            <p:nvGrpSpPr>
              <p:cNvPr id="3" name="20 Grupo"/>
              <p:cNvGrpSpPr/>
              <p:nvPr/>
            </p:nvGrpSpPr>
            <p:grpSpPr>
              <a:xfrm>
                <a:off x="838200" y="714375"/>
                <a:ext cx="7305675" cy="5786438"/>
                <a:chOff x="838200" y="714375"/>
                <a:chExt cx="7305675" cy="5786438"/>
              </a:xfrm>
              <a:grpFill/>
            </p:grpSpPr>
            <p:pic>
              <p:nvPicPr>
                <p:cNvPr id="16386" name="Picture 11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838200" y="714375"/>
                  <a:ext cx="7305675" cy="5786438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</p:pic>
            <p:cxnSp>
              <p:nvCxnSpPr>
                <p:cNvPr id="7" name="6 Conector recto"/>
                <p:cNvCxnSpPr/>
                <p:nvPr/>
              </p:nvCxnSpPr>
              <p:spPr>
                <a:xfrm rot="5400000" flipH="1" flipV="1">
                  <a:off x="1214414" y="3943360"/>
                  <a:ext cx="157170" cy="128582"/>
                </a:xfrm>
                <a:prstGeom prst="line">
                  <a:avLst/>
                </a:prstGeom>
                <a:grpFill/>
                <a:ln>
                  <a:solidFill>
                    <a:srgbClr val="FF000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7 Conector recto"/>
                <p:cNvCxnSpPr/>
                <p:nvPr/>
              </p:nvCxnSpPr>
              <p:spPr>
                <a:xfrm rot="5400000" flipH="1" flipV="1">
                  <a:off x="3465108" y="3535760"/>
                  <a:ext cx="357190" cy="794"/>
                </a:xfrm>
                <a:prstGeom prst="line">
                  <a:avLst/>
                </a:prstGeom>
                <a:grpFill/>
                <a:ln>
                  <a:solidFill>
                    <a:srgbClr val="FF000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13 Conector recto"/>
                <p:cNvCxnSpPr/>
                <p:nvPr/>
              </p:nvCxnSpPr>
              <p:spPr>
                <a:xfrm>
                  <a:off x="6000760" y="1357298"/>
                  <a:ext cx="428628" cy="1588"/>
                </a:xfrm>
                <a:prstGeom prst="line">
                  <a:avLst/>
                </a:prstGeom>
                <a:grpFill/>
                <a:ln>
                  <a:solidFill>
                    <a:srgbClr val="FF000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15 Conector recto"/>
                <p:cNvCxnSpPr/>
                <p:nvPr/>
              </p:nvCxnSpPr>
              <p:spPr>
                <a:xfrm>
                  <a:off x="5300674" y="3856040"/>
                  <a:ext cx="342896" cy="1588"/>
                </a:xfrm>
                <a:prstGeom prst="line">
                  <a:avLst/>
                </a:prstGeom>
                <a:grpFill/>
                <a:ln>
                  <a:solidFill>
                    <a:srgbClr val="FF000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2" name="21 Conector recto"/>
              <p:cNvCxnSpPr/>
              <p:nvPr/>
            </p:nvCxnSpPr>
            <p:spPr>
              <a:xfrm flipV="1">
                <a:off x="1714480" y="4843466"/>
                <a:ext cx="142876" cy="85732"/>
              </a:xfrm>
              <a:prstGeom prst="line">
                <a:avLst/>
              </a:prstGeom>
              <a:grpFill/>
              <a:ln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" name="12 Conector recto"/>
            <p:cNvCxnSpPr/>
            <p:nvPr/>
          </p:nvCxnSpPr>
          <p:spPr>
            <a:xfrm>
              <a:off x="3071802" y="571480"/>
              <a:ext cx="2214578" cy="1588"/>
            </a:xfrm>
            <a:prstGeom prst="line">
              <a:avLst/>
            </a:prstGeom>
            <a:ln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7"/>
            <p:cNvSpPr>
              <a:spLocks noChangeArrowheads="1"/>
            </p:cNvSpPr>
            <p:nvPr/>
          </p:nvSpPr>
          <p:spPr bwMode="auto">
            <a:xfrm>
              <a:off x="6543529" y="2074297"/>
              <a:ext cx="699554" cy="453797"/>
            </a:xfrm>
            <a:prstGeom prst="ellipse">
              <a:avLst/>
            </a:prstGeom>
            <a:solidFill>
              <a:srgbClr val="3366FF">
                <a:alpha val="7843"/>
              </a:srgbClr>
            </a:solidFill>
            <a:ln w="9525">
              <a:solidFill>
                <a:srgbClr val="33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7" name="Oval 10"/>
            <p:cNvSpPr>
              <a:spLocks noChangeArrowheads="1"/>
            </p:cNvSpPr>
            <p:nvPr/>
          </p:nvSpPr>
          <p:spPr bwMode="auto">
            <a:xfrm>
              <a:off x="3571868" y="2643182"/>
              <a:ext cx="262092" cy="723677"/>
            </a:xfrm>
            <a:prstGeom prst="ellipse">
              <a:avLst/>
            </a:prstGeom>
            <a:solidFill>
              <a:srgbClr val="FF0000">
                <a:alpha val="5098"/>
              </a:srgbClr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cxnSp>
          <p:nvCxnSpPr>
            <p:cNvPr id="18" name="17 Conector recto"/>
            <p:cNvCxnSpPr>
              <a:cxnSpLocks noChangeAspect="1"/>
            </p:cNvCxnSpPr>
            <p:nvPr/>
          </p:nvCxnSpPr>
          <p:spPr>
            <a:xfrm rot="5400000" flipH="1" flipV="1">
              <a:off x="5111224" y="3604157"/>
              <a:ext cx="207898" cy="461"/>
            </a:xfrm>
            <a:prstGeom prst="line">
              <a:avLst/>
            </a:prstGeom>
            <a:solidFill>
              <a:schemeClr val="accent1"/>
            </a:solidFill>
            <a:ln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18 Conector recto"/>
            <p:cNvCxnSpPr>
              <a:cxnSpLocks noChangeAspect="1"/>
            </p:cNvCxnSpPr>
            <p:nvPr/>
          </p:nvCxnSpPr>
          <p:spPr>
            <a:xfrm rot="5400000" flipH="1" flipV="1">
              <a:off x="5110762" y="3961347"/>
              <a:ext cx="207898" cy="461"/>
            </a:xfrm>
            <a:prstGeom prst="line">
              <a:avLst/>
            </a:prstGeom>
            <a:solidFill>
              <a:schemeClr val="accent1"/>
            </a:solidFill>
            <a:ln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19 Conector recto"/>
            <p:cNvCxnSpPr/>
            <p:nvPr/>
          </p:nvCxnSpPr>
          <p:spPr>
            <a:xfrm>
              <a:off x="5929322" y="2714620"/>
              <a:ext cx="357190" cy="142876"/>
            </a:xfrm>
            <a:prstGeom prst="line">
              <a:avLst/>
            </a:prstGeom>
            <a:solidFill>
              <a:schemeClr val="accent1"/>
            </a:solidFill>
            <a:ln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22 Conector recto"/>
            <p:cNvCxnSpPr/>
            <p:nvPr/>
          </p:nvCxnSpPr>
          <p:spPr>
            <a:xfrm>
              <a:off x="5214942" y="2500306"/>
              <a:ext cx="357190" cy="142876"/>
            </a:xfrm>
            <a:prstGeom prst="line">
              <a:avLst/>
            </a:prstGeom>
            <a:solidFill>
              <a:schemeClr val="accent1"/>
            </a:solidFill>
            <a:ln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25 Conector recto"/>
            <p:cNvCxnSpPr/>
            <p:nvPr/>
          </p:nvCxnSpPr>
          <p:spPr>
            <a:xfrm flipV="1">
              <a:off x="2214546" y="5286388"/>
              <a:ext cx="142876" cy="85732"/>
            </a:xfrm>
            <a:prstGeom prst="line">
              <a:avLst/>
            </a:prstGeom>
            <a:solidFill>
              <a:srgbClr val="A0C7F2">
                <a:alpha val="34902"/>
              </a:srgbClr>
            </a:solidFill>
            <a:ln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2837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ChangeArrowheads="1"/>
          </p:cNvSpPr>
          <p:nvPr/>
        </p:nvSpPr>
        <p:spPr bwMode="auto">
          <a:xfrm>
            <a:off x="5294313" y="44450"/>
            <a:ext cx="3814762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es-ES_tradnl" sz="1000">
                <a:solidFill>
                  <a:srgbClr val="EAEAEA"/>
                </a:solidFill>
              </a:rPr>
              <a:t>Facultad de Química</a:t>
            </a:r>
            <a:br>
              <a:rPr lang="es-ES_tradnl" sz="1000">
                <a:solidFill>
                  <a:srgbClr val="EAEAEA"/>
                </a:solidFill>
              </a:rPr>
            </a:br>
            <a:r>
              <a:rPr lang="es-ES_tradnl" sz="1000">
                <a:solidFill>
                  <a:srgbClr val="EAEAEA"/>
                </a:solidFill>
              </a:rPr>
              <a:t> Departamento de Química Inorgánica y Nuclear</a:t>
            </a:r>
            <a:br>
              <a:rPr lang="es-ES_tradnl" sz="1000">
                <a:solidFill>
                  <a:srgbClr val="EAEAEA"/>
                </a:solidFill>
              </a:rPr>
            </a:br>
            <a:r>
              <a:rPr lang="es-ES_tradnl" sz="1000">
                <a:solidFill>
                  <a:srgbClr val="EAEAEA"/>
                </a:solidFill>
              </a:rPr>
              <a:t>Dr. Sigfrido Escalante Tovar</a:t>
            </a:r>
            <a:endParaRPr lang="es-MX" sz="1000">
              <a:solidFill>
                <a:srgbClr val="EAEAEA"/>
              </a:solidFill>
            </a:endParaRPr>
          </a:p>
        </p:txBody>
      </p:sp>
      <p:pic>
        <p:nvPicPr>
          <p:cNvPr id="3075" name="Picture 5" descr="Escudo-FQ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grayscl/>
          </a:blip>
          <a:srcRect/>
          <a:stretch>
            <a:fillRect/>
          </a:stretch>
        </p:blipFill>
        <p:spPr bwMode="auto">
          <a:xfrm>
            <a:off x="34925" y="44450"/>
            <a:ext cx="387350" cy="431800"/>
          </a:xfrm>
          <a:prstGeom prst="rect">
            <a:avLst/>
          </a:prstGeom>
          <a:solidFill>
            <a:srgbClr val="C0C0C0"/>
          </a:solidFill>
          <a:ln w="9525">
            <a:solidFill>
              <a:srgbClr val="EAEAEA"/>
            </a:solidFill>
            <a:miter lim="800000"/>
            <a:headEnd/>
            <a:tailEnd/>
          </a:ln>
        </p:spPr>
      </p:pic>
      <p:sp>
        <p:nvSpPr>
          <p:cNvPr id="3076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pPr eaLnBrk="1" hangingPunct="1"/>
            <a:r>
              <a:rPr lang="es-MX" sz="4000" b="1" dirty="0" smtClean="0">
                <a:solidFill>
                  <a:srgbClr val="0000FF"/>
                </a:solidFill>
              </a:rPr>
              <a:t>El hidrógeno de nuevo</a:t>
            </a:r>
            <a:endParaRPr lang="es-ES" sz="4000" b="1" dirty="0" smtClean="0">
              <a:solidFill>
                <a:srgbClr val="0000FF"/>
              </a:solidFill>
            </a:endParaRPr>
          </a:p>
        </p:txBody>
      </p:sp>
      <p:sp>
        <p:nvSpPr>
          <p:cNvPr id="3077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457200" y="1412776"/>
            <a:ext cx="8229600" cy="4896544"/>
          </a:xfrm>
        </p:spPr>
        <p:txBody>
          <a:bodyPr/>
          <a:lstStyle/>
          <a:p>
            <a:pPr eaLnBrk="1" hangingPunct="1"/>
            <a:r>
              <a:rPr lang="es-MX" dirty="0" smtClean="0"/>
              <a:t>No es un metal</a:t>
            </a:r>
          </a:p>
          <a:p>
            <a:pPr eaLnBrk="1" hangingPunct="1"/>
            <a:r>
              <a:rPr lang="es-MX" dirty="0" smtClean="0"/>
              <a:t>Tiene una electronegatividad elevada (2.2)</a:t>
            </a:r>
          </a:p>
          <a:p>
            <a:pPr eaLnBrk="1" hangingPunct="1"/>
            <a:r>
              <a:rPr lang="es-MX" dirty="0" smtClean="0"/>
              <a:t>No tiene electrones de </a:t>
            </a:r>
            <a:r>
              <a:rPr lang="es-MX" i="1" dirty="0" err="1" smtClean="0"/>
              <a:t>core</a:t>
            </a:r>
            <a:r>
              <a:rPr lang="es-MX" i="1" dirty="0" smtClean="0"/>
              <a:t> </a:t>
            </a:r>
            <a:r>
              <a:rPr lang="es-MX" dirty="0" smtClean="0"/>
              <a:t>(1s</a:t>
            </a:r>
            <a:r>
              <a:rPr lang="es-MX" baseline="30000" dirty="0" smtClean="0"/>
              <a:t>1</a:t>
            </a:r>
            <a:r>
              <a:rPr lang="es-MX" dirty="0" smtClean="0"/>
              <a:t>)</a:t>
            </a:r>
          </a:p>
          <a:p>
            <a:pPr eaLnBrk="1" hangingPunct="1"/>
            <a:r>
              <a:rPr lang="es-MX" dirty="0" smtClean="0"/>
              <a:t>No forma fácilmente el catión H</a:t>
            </a:r>
            <a:r>
              <a:rPr lang="es-MX" baseline="30000" dirty="0" smtClean="0"/>
              <a:t>+</a:t>
            </a:r>
            <a:r>
              <a:rPr lang="es-MX" dirty="0" smtClean="0"/>
              <a:t> </a:t>
            </a:r>
          </a:p>
          <a:p>
            <a:pPr marL="0" indent="0" eaLnBrk="1" hangingPunct="1">
              <a:buNone/>
            </a:pPr>
            <a:r>
              <a:rPr lang="es-MX" dirty="0" smtClean="0"/>
              <a:t>   (I</a:t>
            </a:r>
            <a:r>
              <a:rPr lang="es-MX" baseline="-25000" dirty="0" smtClean="0"/>
              <a:t>1</a:t>
            </a:r>
            <a:r>
              <a:rPr lang="es-MX" dirty="0" smtClean="0"/>
              <a:t>= 1312 kJ/mol)</a:t>
            </a:r>
          </a:p>
          <a:p>
            <a:pPr eaLnBrk="1" hangingPunct="1">
              <a:buFontTx/>
              <a:buNone/>
            </a:pPr>
            <a:endParaRPr lang="es-MX" dirty="0" smtClean="0"/>
          </a:p>
          <a:p>
            <a:pPr eaLnBrk="1" hangingPunct="1">
              <a:buFontTx/>
              <a:buNone/>
            </a:pPr>
            <a:r>
              <a:rPr lang="es-MX" dirty="0" smtClean="0"/>
              <a:t>Entonces:</a:t>
            </a:r>
          </a:p>
          <a:p>
            <a:pPr algn="ctr" eaLnBrk="1" hangingPunct="1">
              <a:buFontTx/>
              <a:buNone/>
            </a:pPr>
            <a:r>
              <a:rPr lang="es-MX" dirty="0" smtClean="0"/>
              <a:t> </a:t>
            </a:r>
            <a:r>
              <a:rPr lang="es-MX" dirty="0" smtClean="0">
                <a:solidFill>
                  <a:srgbClr val="FF0000"/>
                </a:solidFill>
              </a:rPr>
              <a:t>¿por qué se le asigna al grupo 1?</a:t>
            </a:r>
            <a:endParaRPr lang="es-ES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960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 build="p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MX" sz="4000" b="1" dirty="0" smtClean="0">
                <a:solidFill>
                  <a:srgbClr val="0000FF"/>
                </a:solidFill>
              </a:rPr>
              <a:t>El hidrógeno … cont.</a:t>
            </a:r>
            <a:endParaRPr lang="es-ES" sz="4000" b="1" dirty="0" smtClean="0">
              <a:solidFill>
                <a:srgbClr val="0000FF"/>
              </a:solidFill>
            </a:endParaRPr>
          </a:p>
        </p:txBody>
      </p:sp>
      <p:sp>
        <p:nvSpPr>
          <p:cNvPr id="4099" name="Rectangle 4"/>
          <p:cNvSpPr>
            <a:spLocks noChangeArrowheads="1"/>
          </p:cNvSpPr>
          <p:nvPr/>
        </p:nvSpPr>
        <p:spPr bwMode="auto">
          <a:xfrm>
            <a:off x="5294313" y="44450"/>
            <a:ext cx="3814762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es-ES_tradnl" sz="1000">
                <a:solidFill>
                  <a:srgbClr val="EAEAEA"/>
                </a:solidFill>
              </a:rPr>
              <a:t>Facultad de Química</a:t>
            </a:r>
            <a:br>
              <a:rPr lang="es-ES_tradnl" sz="1000">
                <a:solidFill>
                  <a:srgbClr val="EAEAEA"/>
                </a:solidFill>
              </a:rPr>
            </a:br>
            <a:r>
              <a:rPr lang="es-ES_tradnl" sz="1000">
                <a:solidFill>
                  <a:srgbClr val="EAEAEA"/>
                </a:solidFill>
              </a:rPr>
              <a:t> Departamento de Química Inorgánica y Nuclear</a:t>
            </a:r>
            <a:br>
              <a:rPr lang="es-ES_tradnl" sz="1000">
                <a:solidFill>
                  <a:srgbClr val="EAEAEA"/>
                </a:solidFill>
              </a:rPr>
            </a:br>
            <a:r>
              <a:rPr lang="es-ES_tradnl" sz="1000">
                <a:solidFill>
                  <a:srgbClr val="EAEAEA"/>
                </a:solidFill>
              </a:rPr>
              <a:t>Dr. Sigfrido Escalante Tovar</a:t>
            </a:r>
            <a:endParaRPr lang="es-MX" sz="1000">
              <a:solidFill>
                <a:srgbClr val="EAEAEA"/>
              </a:solidFill>
            </a:endParaRPr>
          </a:p>
        </p:txBody>
      </p:sp>
      <p:pic>
        <p:nvPicPr>
          <p:cNvPr id="4100" name="Picture 5" descr="Escudo-FQ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grayscl/>
          </a:blip>
          <a:srcRect/>
          <a:stretch>
            <a:fillRect/>
          </a:stretch>
        </p:blipFill>
        <p:spPr bwMode="auto">
          <a:xfrm>
            <a:off x="34925" y="44450"/>
            <a:ext cx="387350" cy="431800"/>
          </a:xfrm>
          <a:prstGeom prst="rect">
            <a:avLst/>
          </a:prstGeom>
          <a:solidFill>
            <a:srgbClr val="C0C0C0"/>
          </a:solidFill>
          <a:ln w="9525">
            <a:solidFill>
              <a:srgbClr val="EAEAEA"/>
            </a:solidFill>
            <a:miter lim="800000"/>
            <a:headEnd/>
            <a:tailEnd/>
          </a:ln>
        </p:spPr>
      </p:pic>
      <p:sp>
        <p:nvSpPr>
          <p:cNvPr id="4101" name="Rectangle 25"/>
          <p:cNvSpPr>
            <a:spLocks noGrp="1" noChangeArrowheads="1"/>
          </p:cNvSpPr>
          <p:nvPr>
            <p:ph type="body" idx="1"/>
          </p:nvPr>
        </p:nvSpPr>
        <p:spPr>
          <a:xfrm>
            <a:off x="34925" y="1340768"/>
            <a:ext cx="9074150" cy="506916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s-MX" dirty="0" smtClean="0"/>
              <a:t> ¿En cuál otro grupo se podría acomodar?</a:t>
            </a:r>
          </a:p>
          <a:p>
            <a:pPr eaLnBrk="1" hangingPunct="1">
              <a:buFontTx/>
              <a:buNone/>
            </a:pPr>
            <a:endParaRPr lang="es-MX" dirty="0" smtClean="0"/>
          </a:p>
          <a:p>
            <a:pPr algn="ctr" eaLnBrk="1" hangingPunct="1">
              <a:buFontTx/>
              <a:buNone/>
            </a:pPr>
            <a:r>
              <a:rPr lang="es-MX" dirty="0" smtClean="0"/>
              <a:t>	Electronegatividad  =  2.2</a:t>
            </a:r>
          </a:p>
          <a:p>
            <a:pPr eaLnBrk="1" hangingPunct="1">
              <a:buFontTx/>
              <a:buNone/>
            </a:pPr>
            <a:endParaRPr lang="es-MX" dirty="0" smtClean="0"/>
          </a:p>
          <a:p>
            <a:pPr eaLnBrk="1" hangingPunct="1">
              <a:buFontTx/>
              <a:buNone/>
            </a:pPr>
            <a:r>
              <a:rPr lang="es-MX" dirty="0" smtClean="0"/>
              <a:t>	</a:t>
            </a:r>
            <a:r>
              <a:rPr lang="es-MX" sz="2800" dirty="0" smtClean="0">
                <a:solidFill>
                  <a:srgbClr val="0000FF"/>
                </a:solidFill>
              </a:rPr>
              <a:t>Isótopos:</a:t>
            </a:r>
            <a:r>
              <a:rPr lang="es-MX" sz="2800" dirty="0"/>
              <a:t> </a:t>
            </a:r>
            <a:r>
              <a:rPr lang="es-MX" sz="2800" dirty="0" smtClean="0"/>
              <a:t>			</a:t>
            </a:r>
            <a:r>
              <a:rPr lang="es-MX" sz="2800" dirty="0" smtClean="0">
                <a:solidFill>
                  <a:srgbClr val="0000FF"/>
                </a:solidFill>
              </a:rPr>
              <a:t>Abundancia relativa (%)</a:t>
            </a:r>
          </a:p>
          <a:p>
            <a:pPr eaLnBrk="1" hangingPunct="1">
              <a:buFontTx/>
              <a:buNone/>
            </a:pPr>
            <a:r>
              <a:rPr lang="es-MX" sz="2800" dirty="0" smtClean="0"/>
              <a:t>	</a:t>
            </a:r>
            <a:r>
              <a:rPr lang="es-MX" sz="2800" b="1" dirty="0" err="1" smtClean="0"/>
              <a:t>P</a:t>
            </a:r>
            <a:r>
              <a:rPr lang="es-MX" sz="2800" dirty="0" err="1" smtClean="0"/>
              <a:t>rotio</a:t>
            </a:r>
            <a:r>
              <a:rPr lang="es-MX" sz="2800" dirty="0" smtClean="0"/>
              <a:t>: </a:t>
            </a:r>
            <a:r>
              <a:rPr lang="es-MX" sz="2800" baseline="30000" dirty="0" smtClean="0"/>
              <a:t>1</a:t>
            </a:r>
            <a:r>
              <a:rPr lang="es-MX" sz="2800" dirty="0" smtClean="0"/>
              <a:t>H</a:t>
            </a:r>
            <a:r>
              <a:rPr lang="es-MX" sz="2800" dirty="0"/>
              <a:t>. </a:t>
            </a:r>
            <a:r>
              <a:rPr lang="es-MX" sz="2800" dirty="0" smtClean="0"/>
              <a:t>				  99.985</a:t>
            </a:r>
          </a:p>
          <a:p>
            <a:pPr eaLnBrk="1" hangingPunct="1">
              <a:buFontTx/>
              <a:buNone/>
            </a:pPr>
            <a:r>
              <a:rPr lang="es-MX" sz="2800" dirty="0" smtClean="0"/>
              <a:t>	</a:t>
            </a:r>
            <a:r>
              <a:rPr lang="es-MX" sz="2800" b="1" dirty="0" smtClean="0"/>
              <a:t>D</a:t>
            </a:r>
            <a:r>
              <a:rPr lang="es-MX" sz="2800" dirty="0" smtClean="0"/>
              <a:t>euterio: </a:t>
            </a:r>
            <a:r>
              <a:rPr lang="es-MX" sz="2800" baseline="30000" dirty="0" smtClean="0"/>
              <a:t>2</a:t>
            </a:r>
            <a:r>
              <a:rPr lang="es-MX" sz="2800" dirty="0" smtClean="0"/>
              <a:t>H </a:t>
            </a:r>
            <a:r>
              <a:rPr lang="es-MX" sz="2800" dirty="0" err="1" smtClean="0"/>
              <a:t>ó</a:t>
            </a:r>
            <a:r>
              <a:rPr lang="es-MX" sz="2800" dirty="0" smtClean="0"/>
              <a:t> </a:t>
            </a:r>
            <a:r>
              <a:rPr lang="es-MX" sz="2800" dirty="0"/>
              <a:t>D. </a:t>
            </a:r>
            <a:r>
              <a:rPr lang="es-MX" sz="2800" dirty="0" smtClean="0"/>
              <a:t>			    0.015</a:t>
            </a:r>
          </a:p>
          <a:p>
            <a:pPr eaLnBrk="1" hangingPunct="1">
              <a:buFontTx/>
              <a:buNone/>
            </a:pPr>
            <a:r>
              <a:rPr lang="es-MX" sz="2800" dirty="0" smtClean="0"/>
              <a:t>	</a:t>
            </a:r>
            <a:r>
              <a:rPr lang="es-MX" sz="2800" b="1" dirty="0" smtClean="0">
                <a:solidFill>
                  <a:srgbClr val="FF0000"/>
                </a:solidFill>
              </a:rPr>
              <a:t>T</a:t>
            </a:r>
            <a:r>
              <a:rPr lang="es-MX" sz="2800" dirty="0" smtClean="0">
                <a:solidFill>
                  <a:srgbClr val="FF0000"/>
                </a:solidFill>
              </a:rPr>
              <a:t>ritio</a:t>
            </a:r>
            <a:r>
              <a:rPr lang="es-MX" sz="2800" dirty="0" smtClean="0"/>
              <a:t>: </a:t>
            </a:r>
            <a:r>
              <a:rPr lang="es-MX" sz="2800" baseline="30000" dirty="0" smtClean="0"/>
              <a:t>3</a:t>
            </a:r>
            <a:r>
              <a:rPr lang="es-MX" sz="2800" dirty="0" smtClean="0"/>
              <a:t>H </a:t>
            </a:r>
            <a:r>
              <a:rPr lang="es-MX" sz="2800" dirty="0" err="1" smtClean="0"/>
              <a:t>ó</a:t>
            </a:r>
            <a:r>
              <a:rPr lang="es-MX" sz="2800" dirty="0" smtClean="0"/>
              <a:t> T  (</a:t>
            </a:r>
            <a:r>
              <a:rPr lang="es-MX" sz="2800" dirty="0" smtClean="0">
                <a:solidFill>
                  <a:srgbClr val="FF0000"/>
                </a:solidFill>
              </a:rPr>
              <a:t>radiactivo</a:t>
            </a:r>
            <a:r>
              <a:rPr lang="es-MX" sz="2800" dirty="0" smtClean="0"/>
              <a:t>)	                0</a:t>
            </a:r>
          </a:p>
          <a:p>
            <a:pPr eaLnBrk="1" hangingPunct="1">
              <a:buFontTx/>
              <a:buNone/>
            </a:pPr>
            <a:r>
              <a:rPr lang="es-MX" sz="2800" dirty="0" smtClean="0"/>
              <a:t>	</a:t>
            </a:r>
            <a:r>
              <a:rPr lang="es-MX" sz="1400" dirty="0" smtClean="0"/>
              <a:t>t</a:t>
            </a:r>
            <a:r>
              <a:rPr lang="es-MX" sz="1400" baseline="-25000" dirty="0" smtClean="0"/>
              <a:t>½</a:t>
            </a:r>
            <a:r>
              <a:rPr lang="es-MX" sz="1400" dirty="0" smtClean="0"/>
              <a:t>= 12.26 años por decaimiento </a:t>
            </a:r>
            <a:r>
              <a:rPr lang="es-MX" sz="1400" dirty="0" smtClean="0">
                <a:sym typeface="Symbol"/>
              </a:rPr>
              <a:t></a:t>
            </a:r>
            <a:r>
              <a:rPr lang="es-MX" sz="1400" baseline="30000" dirty="0" smtClean="0">
                <a:sym typeface="Symbol"/>
              </a:rPr>
              <a:t>-</a:t>
            </a:r>
            <a:r>
              <a:rPr lang="es-MX" sz="1400" dirty="0" smtClean="0">
                <a:sym typeface="Symbol"/>
              </a:rPr>
              <a:t>.</a:t>
            </a:r>
            <a:endParaRPr lang="es-ES" sz="1400" dirty="0" smtClean="0"/>
          </a:p>
        </p:txBody>
      </p:sp>
    </p:spTree>
    <p:extLst>
      <p:ext uri="{BB962C8B-B14F-4D97-AF65-F5344CB8AC3E}">
        <p14:creationId xmlns:p14="http://schemas.microsoft.com/office/powerpoint/2010/main" val="3195662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 build="p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44624"/>
            <a:ext cx="8229600" cy="868346"/>
          </a:xfrm>
        </p:spPr>
        <p:txBody>
          <a:bodyPr/>
          <a:lstStyle/>
          <a:p>
            <a:pPr algn="l"/>
            <a:r>
              <a:rPr lang="es-MX" sz="3200" b="1" dirty="0" smtClean="0">
                <a:solidFill>
                  <a:srgbClr val="0000FF"/>
                </a:solidFill>
              </a:rPr>
              <a:t>Los isótopos del hidrógeno</a:t>
            </a:r>
            <a:endParaRPr lang="es-ES" sz="3200" b="1" dirty="0">
              <a:solidFill>
                <a:srgbClr val="0000FF"/>
              </a:solidFill>
            </a:endParaRPr>
          </a:p>
        </p:txBody>
      </p:sp>
      <p:grpSp>
        <p:nvGrpSpPr>
          <p:cNvPr id="3" name="2 Grupo"/>
          <p:cNvGrpSpPr/>
          <p:nvPr/>
        </p:nvGrpSpPr>
        <p:grpSpPr>
          <a:xfrm>
            <a:off x="852341" y="1265991"/>
            <a:ext cx="1079500" cy="1008062"/>
            <a:chOff x="1978720" y="4077369"/>
            <a:chExt cx="1079500" cy="1008062"/>
          </a:xfrm>
        </p:grpSpPr>
        <p:sp>
          <p:nvSpPr>
            <p:cNvPr id="128008" name="Oval 8"/>
            <p:cNvSpPr>
              <a:spLocks noChangeArrowheads="1"/>
            </p:cNvSpPr>
            <p:nvPr/>
          </p:nvSpPr>
          <p:spPr bwMode="auto">
            <a:xfrm>
              <a:off x="1978720" y="4077369"/>
              <a:ext cx="1079500" cy="1008062"/>
            </a:xfrm>
            <a:prstGeom prst="ellipse">
              <a:avLst/>
            </a:prstGeom>
            <a:solidFill>
              <a:srgbClr val="F0AE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28010" name="Text Box 10"/>
            <p:cNvSpPr txBox="1">
              <a:spLocks noChangeArrowheads="1"/>
            </p:cNvSpPr>
            <p:nvPr/>
          </p:nvSpPr>
          <p:spPr bwMode="auto">
            <a:xfrm>
              <a:off x="2339083" y="4364706"/>
              <a:ext cx="31750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s-MX" dirty="0"/>
                <a:t>+</a:t>
              </a:r>
              <a:endParaRPr lang="es-ES" dirty="0"/>
            </a:p>
          </p:txBody>
        </p:sp>
      </p:grpSp>
      <p:grpSp>
        <p:nvGrpSpPr>
          <p:cNvPr id="7" name="6 Grupo"/>
          <p:cNvGrpSpPr/>
          <p:nvPr/>
        </p:nvGrpSpPr>
        <p:grpSpPr>
          <a:xfrm>
            <a:off x="2618705" y="3025904"/>
            <a:ext cx="2089150" cy="2016125"/>
            <a:chOff x="4788596" y="3501107"/>
            <a:chExt cx="2089150" cy="2016125"/>
          </a:xfrm>
        </p:grpSpPr>
        <p:sp>
          <p:nvSpPr>
            <p:cNvPr id="128014" name="Oval 14"/>
            <p:cNvSpPr>
              <a:spLocks noChangeArrowheads="1"/>
            </p:cNvSpPr>
            <p:nvPr/>
          </p:nvSpPr>
          <p:spPr bwMode="auto">
            <a:xfrm>
              <a:off x="4788596" y="3501107"/>
              <a:ext cx="2089150" cy="201612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28016" name="Oval 16"/>
            <p:cNvSpPr>
              <a:spLocks noChangeArrowheads="1"/>
            </p:cNvSpPr>
            <p:nvPr/>
          </p:nvSpPr>
          <p:spPr bwMode="auto">
            <a:xfrm>
              <a:off x="5580758" y="3574132"/>
              <a:ext cx="1008063" cy="1009650"/>
            </a:xfrm>
            <a:prstGeom prst="ellipse">
              <a:avLst/>
            </a:prstGeom>
            <a:solidFill>
              <a:srgbClr val="F0AE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28017" name="Oval 17"/>
            <p:cNvSpPr>
              <a:spLocks noChangeArrowheads="1"/>
            </p:cNvSpPr>
            <p:nvPr/>
          </p:nvSpPr>
          <p:spPr bwMode="auto">
            <a:xfrm>
              <a:off x="5077521" y="4436144"/>
              <a:ext cx="1008063" cy="1009650"/>
            </a:xfrm>
            <a:prstGeom prst="ellipse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28018" name="Text Box 18"/>
            <p:cNvSpPr txBox="1">
              <a:spLocks noChangeArrowheads="1"/>
            </p:cNvSpPr>
            <p:nvPr/>
          </p:nvSpPr>
          <p:spPr bwMode="auto">
            <a:xfrm>
              <a:off x="5910959" y="3861469"/>
              <a:ext cx="317500" cy="366712"/>
            </a:xfrm>
            <a:prstGeom prst="rect">
              <a:avLst/>
            </a:prstGeom>
            <a:solidFill>
              <a:srgbClr val="F0AE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s-MX" dirty="0"/>
                <a:t>+</a:t>
              </a:r>
              <a:endParaRPr lang="es-ES" dirty="0"/>
            </a:p>
          </p:txBody>
        </p:sp>
        <p:sp>
          <p:nvSpPr>
            <p:cNvPr id="128019" name="Text Box 19"/>
            <p:cNvSpPr txBox="1">
              <a:spLocks noChangeArrowheads="1"/>
            </p:cNvSpPr>
            <p:nvPr/>
          </p:nvSpPr>
          <p:spPr bwMode="auto">
            <a:xfrm>
              <a:off x="5436296" y="4725069"/>
              <a:ext cx="311150" cy="366712"/>
            </a:xfrm>
            <a:prstGeom prst="rect">
              <a:avLst/>
            </a:prstGeom>
            <a:solidFill>
              <a:srgbClr val="99CC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s-MX" dirty="0"/>
                <a:t>n</a:t>
              </a:r>
              <a:endParaRPr lang="es-ES" dirty="0"/>
            </a:p>
          </p:txBody>
        </p:sp>
      </p:grpSp>
      <p:pic>
        <p:nvPicPr>
          <p:cNvPr id="27" name="Picture 8" descr="Escudo-F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-24"/>
            <a:ext cx="470926" cy="525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Rectangle 7"/>
          <p:cNvSpPr>
            <a:spLocks noChangeArrowheads="1"/>
          </p:cNvSpPr>
          <p:nvPr/>
        </p:nvSpPr>
        <p:spPr bwMode="auto">
          <a:xfrm>
            <a:off x="5292725" y="-26988"/>
            <a:ext cx="3814763" cy="504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/>
            <a:r>
              <a:rPr lang="es-ES_tradnl" sz="1000" dirty="0">
                <a:solidFill>
                  <a:srgbClr val="99CCFF"/>
                </a:solidFill>
              </a:rPr>
              <a:t>Facultad de Química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 Departamento de Química Inorgánica y Nuclear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Dr. Sigfrido Escalante Tovar</a:t>
            </a:r>
            <a:endParaRPr lang="es-MX" sz="1000" dirty="0">
              <a:solidFill>
                <a:srgbClr val="99CCFF"/>
              </a:solidFill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758880" y="6245225"/>
            <a:ext cx="2133600" cy="476250"/>
          </a:xfrm>
        </p:spPr>
        <p:txBody>
          <a:bodyPr/>
          <a:lstStyle/>
          <a:p>
            <a:fld id="{2905BD9C-2641-4376-944D-02B068930612}" type="slidenum">
              <a:rPr lang="es-MX" smtClean="0">
                <a:solidFill>
                  <a:srgbClr val="0000FF"/>
                </a:solidFill>
              </a:rPr>
              <a:pPr/>
              <a:t>83</a:t>
            </a:fld>
            <a:endParaRPr lang="es-MX" dirty="0">
              <a:solidFill>
                <a:srgbClr val="0000FF"/>
              </a:solidFill>
            </a:endParaRPr>
          </a:p>
        </p:txBody>
      </p:sp>
      <p:grpSp>
        <p:nvGrpSpPr>
          <p:cNvPr id="8" name="7 Grupo"/>
          <p:cNvGrpSpPr/>
          <p:nvPr/>
        </p:nvGrpSpPr>
        <p:grpSpPr>
          <a:xfrm>
            <a:off x="5796136" y="2492699"/>
            <a:ext cx="2268066" cy="2232445"/>
            <a:chOff x="4932040" y="3717032"/>
            <a:chExt cx="2268066" cy="2232445"/>
          </a:xfrm>
        </p:grpSpPr>
        <p:sp>
          <p:nvSpPr>
            <p:cNvPr id="34" name="Oval 14"/>
            <p:cNvSpPr>
              <a:spLocks noChangeArrowheads="1"/>
            </p:cNvSpPr>
            <p:nvPr/>
          </p:nvSpPr>
          <p:spPr bwMode="auto">
            <a:xfrm>
              <a:off x="4932040" y="3717032"/>
              <a:ext cx="2268066" cy="22324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/>
            </a:p>
          </p:txBody>
        </p:sp>
        <p:grpSp>
          <p:nvGrpSpPr>
            <p:cNvPr id="6" name="5 Grupo"/>
            <p:cNvGrpSpPr/>
            <p:nvPr/>
          </p:nvGrpSpPr>
          <p:grpSpPr>
            <a:xfrm>
              <a:off x="4932040" y="4293146"/>
              <a:ext cx="1079500" cy="1008062"/>
              <a:chOff x="251520" y="4077369"/>
              <a:chExt cx="1079500" cy="1008062"/>
            </a:xfrm>
          </p:grpSpPr>
          <p:sp>
            <p:nvSpPr>
              <p:cNvPr id="128007" name="Oval 7"/>
              <p:cNvSpPr>
                <a:spLocks noChangeArrowheads="1"/>
              </p:cNvSpPr>
              <p:nvPr/>
            </p:nvSpPr>
            <p:spPr bwMode="auto">
              <a:xfrm>
                <a:off x="251520" y="4077369"/>
                <a:ext cx="1079500" cy="1008062"/>
              </a:xfrm>
              <a:prstGeom prst="ellipse">
                <a:avLst/>
              </a:prstGeom>
              <a:solidFill>
                <a:srgbClr val="F0AE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28009" name="Text Box 9"/>
              <p:cNvSpPr txBox="1">
                <a:spLocks noChangeArrowheads="1"/>
              </p:cNvSpPr>
              <p:nvPr/>
            </p:nvSpPr>
            <p:spPr bwMode="auto">
              <a:xfrm>
                <a:off x="610295" y="4364706"/>
                <a:ext cx="317500" cy="3667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s-MX"/>
                  <a:t>+</a:t>
                </a:r>
                <a:endParaRPr lang="es-ES"/>
              </a:p>
            </p:txBody>
          </p:sp>
        </p:grpSp>
        <p:sp>
          <p:nvSpPr>
            <p:cNvPr id="36" name="Oval 17"/>
            <p:cNvSpPr>
              <a:spLocks noChangeArrowheads="1"/>
            </p:cNvSpPr>
            <p:nvPr/>
          </p:nvSpPr>
          <p:spPr bwMode="auto">
            <a:xfrm>
              <a:off x="5868193" y="4867622"/>
              <a:ext cx="1008063" cy="1009650"/>
            </a:xfrm>
            <a:prstGeom prst="ellipse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37" name="Oval 17"/>
            <p:cNvSpPr>
              <a:spLocks noChangeArrowheads="1"/>
            </p:cNvSpPr>
            <p:nvPr/>
          </p:nvSpPr>
          <p:spPr bwMode="auto">
            <a:xfrm>
              <a:off x="5940152" y="3859510"/>
              <a:ext cx="1008063" cy="1009650"/>
            </a:xfrm>
            <a:prstGeom prst="ellipse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38" name="Text Box 19"/>
            <p:cNvSpPr txBox="1">
              <a:spLocks noChangeArrowheads="1"/>
            </p:cNvSpPr>
            <p:nvPr/>
          </p:nvSpPr>
          <p:spPr bwMode="auto">
            <a:xfrm>
              <a:off x="6300192" y="4070400"/>
              <a:ext cx="311150" cy="366712"/>
            </a:xfrm>
            <a:prstGeom prst="rect">
              <a:avLst/>
            </a:prstGeom>
            <a:solidFill>
              <a:srgbClr val="99CC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s-MX" dirty="0"/>
                <a:t>n</a:t>
              </a:r>
              <a:endParaRPr lang="es-ES" dirty="0"/>
            </a:p>
          </p:txBody>
        </p:sp>
        <p:sp>
          <p:nvSpPr>
            <p:cNvPr id="39" name="Text Box 19"/>
            <p:cNvSpPr txBox="1">
              <a:spLocks noChangeArrowheads="1"/>
            </p:cNvSpPr>
            <p:nvPr/>
          </p:nvSpPr>
          <p:spPr bwMode="auto">
            <a:xfrm>
              <a:off x="6205066" y="5085184"/>
              <a:ext cx="311150" cy="366712"/>
            </a:xfrm>
            <a:prstGeom prst="rect">
              <a:avLst/>
            </a:prstGeom>
            <a:solidFill>
              <a:srgbClr val="99CC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s-MX" dirty="0"/>
                <a:t>n</a:t>
              </a:r>
              <a:endParaRPr lang="es-ES" dirty="0"/>
            </a:p>
          </p:txBody>
        </p:sp>
      </p:grpSp>
      <p:sp>
        <p:nvSpPr>
          <p:cNvPr id="9" name="8 Rectángulo"/>
          <p:cNvSpPr/>
          <p:nvPr/>
        </p:nvSpPr>
        <p:spPr>
          <a:xfrm>
            <a:off x="803447" y="2348880"/>
            <a:ext cx="168032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FontTx/>
              <a:buNone/>
            </a:pPr>
            <a:r>
              <a:rPr lang="es-MX" sz="2000" b="1" i="1" dirty="0" err="1" smtClean="0"/>
              <a:t>Protio</a:t>
            </a:r>
            <a:r>
              <a:rPr lang="es-MX" sz="2000" dirty="0"/>
              <a:t>: </a:t>
            </a:r>
            <a:r>
              <a:rPr lang="es-MX" sz="2000" baseline="30000" dirty="0"/>
              <a:t>1</a:t>
            </a:r>
            <a:r>
              <a:rPr lang="es-MX" sz="2000" dirty="0"/>
              <a:t>H</a:t>
            </a:r>
            <a:endParaRPr lang="es-MX" sz="2000" dirty="0" smtClean="0"/>
          </a:p>
          <a:p>
            <a:pPr eaLnBrk="1" hangingPunct="1">
              <a:buFontTx/>
              <a:buNone/>
            </a:pPr>
            <a:r>
              <a:rPr lang="es-MX" sz="2000" dirty="0" smtClean="0"/>
              <a:t>un </a:t>
            </a:r>
            <a:r>
              <a:rPr lang="es-MX" sz="2000" dirty="0"/>
              <a:t>protón, </a:t>
            </a:r>
            <a:endParaRPr lang="es-MX" sz="2000" dirty="0" smtClean="0"/>
          </a:p>
          <a:p>
            <a:pPr eaLnBrk="1" hangingPunct="1">
              <a:buFontTx/>
              <a:buNone/>
            </a:pPr>
            <a:r>
              <a:rPr lang="es-MX" sz="2000" dirty="0" smtClean="0"/>
              <a:t>un electrón.</a:t>
            </a:r>
          </a:p>
          <a:p>
            <a:pPr eaLnBrk="1" hangingPunct="1">
              <a:buFontTx/>
              <a:buNone/>
            </a:pPr>
            <a:r>
              <a:rPr lang="es-MX" sz="2000" dirty="0" smtClean="0"/>
              <a:t>Estable.</a:t>
            </a:r>
            <a:endParaRPr lang="es-MX" sz="2000" dirty="0"/>
          </a:p>
        </p:txBody>
      </p:sp>
      <p:sp>
        <p:nvSpPr>
          <p:cNvPr id="10" name="9 CuadroTexto"/>
          <p:cNvSpPr txBox="1"/>
          <p:nvPr/>
        </p:nvSpPr>
        <p:spPr>
          <a:xfrm>
            <a:off x="2699792" y="5110152"/>
            <a:ext cx="213071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i="1" dirty="0"/>
              <a:t>Deuterio</a:t>
            </a:r>
            <a:r>
              <a:rPr lang="es-MX" sz="2000" b="1" dirty="0"/>
              <a:t>:</a:t>
            </a:r>
            <a:r>
              <a:rPr lang="es-MX" sz="2000" dirty="0"/>
              <a:t> </a:t>
            </a:r>
            <a:r>
              <a:rPr lang="es-MX" sz="2000" baseline="30000" dirty="0"/>
              <a:t>2</a:t>
            </a:r>
            <a:r>
              <a:rPr lang="es-MX" sz="2000" dirty="0"/>
              <a:t>H </a:t>
            </a:r>
            <a:r>
              <a:rPr lang="es-MX" sz="2000" dirty="0" err="1" smtClean="0"/>
              <a:t>ó</a:t>
            </a:r>
            <a:r>
              <a:rPr lang="es-MX" sz="2000" dirty="0" smtClean="0"/>
              <a:t> </a:t>
            </a:r>
            <a:r>
              <a:rPr lang="es-MX" sz="2000" dirty="0"/>
              <a:t>D</a:t>
            </a:r>
            <a:endParaRPr lang="es-MX" sz="2000" dirty="0" smtClean="0"/>
          </a:p>
          <a:p>
            <a:r>
              <a:rPr lang="es-MX" sz="2000" dirty="0" smtClean="0"/>
              <a:t>un </a:t>
            </a:r>
            <a:r>
              <a:rPr lang="es-MX" sz="2000" dirty="0"/>
              <a:t>protón, </a:t>
            </a:r>
            <a:endParaRPr lang="es-MX" sz="2000" dirty="0" smtClean="0"/>
          </a:p>
          <a:p>
            <a:r>
              <a:rPr lang="es-MX" sz="2000" dirty="0" smtClean="0"/>
              <a:t>un </a:t>
            </a:r>
            <a:r>
              <a:rPr lang="es-MX" sz="2000" dirty="0"/>
              <a:t>neutrón, </a:t>
            </a:r>
            <a:endParaRPr lang="es-MX" sz="2000" dirty="0" smtClean="0"/>
          </a:p>
          <a:p>
            <a:r>
              <a:rPr lang="es-MX" sz="2000" dirty="0" smtClean="0"/>
              <a:t>un electrón.</a:t>
            </a:r>
          </a:p>
          <a:p>
            <a:r>
              <a:rPr lang="es-MX" sz="2000" dirty="0" smtClean="0"/>
              <a:t>Estable.</a:t>
            </a:r>
            <a:endParaRPr lang="es-MX" sz="2000" dirty="0"/>
          </a:p>
        </p:txBody>
      </p:sp>
      <p:sp>
        <p:nvSpPr>
          <p:cNvPr id="11" name="10 CuadroTexto"/>
          <p:cNvSpPr txBox="1"/>
          <p:nvPr/>
        </p:nvSpPr>
        <p:spPr>
          <a:xfrm>
            <a:off x="6057878" y="836712"/>
            <a:ext cx="194957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i="1" dirty="0">
                <a:solidFill>
                  <a:srgbClr val="FF0000"/>
                </a:solidFill>
              </a:rPr>
              <a:t>Tritio</a:t>
            </a:r>
            <a:r>
              <a:rPr lang="es-MX" sz="2000" dirty="0"/>
              <a:t>: </a:t>
            </a:r>
            <a:r>
              <a:rPr lang="es-MX" sz="2000" baseline="30000" dirty="0"/>
              <a:t>3</a:t>
            </a:r>
            <a:r>
              <a:rPr lang="es-MX" sz="2000" dirty="0"/>
              <a:t>H </a:t>
            </a:r>
            <a:r>
              <a:rPr lang="es-MX" sz="2000" dirty="0" err="1"/>
              <a:t>ó</a:t>
            </a:r>
            <a:r>
              <a:rPr lang="es-MX" sz="2000" dirty="0"/>
              <a:t> T</a:t>
            </a:r>
            <a:endParaRPr lang="es-MX" sz="2000" dirty="0" smtClean="0"/>
          </a:p>
          <a:p>
            <a:r>
              <a:rPr lang="es-MX" sz="2000" dirty="0" smtClean="0"/>
              <a:t>un </a:t>
            </a:r>
            <a:r>
              <a:rPr lang="es-MX" sz="2000" dirty="0"/>
              <a:t>protón, </a:t>
            </a:r>
            <a:endParaRPr lang="es-MX" sz="2000" dirty="0" smtClean="0"/>
          </a:p>
          <a:p>
            <a:r>
              <a:rPr lang="es-MX" sz="2000" dirty="0" smtClean="0"/>
              <a:t>dos </a:t>
            </a:r>
            <a:r>
              <a:rPr lang="es-MX" sz="2000" dirty="0"/>
              <a:t>neutrones, </a:t>
            </a:r>
            <a:endParaRPr lang="es-MX" sz="2000" dirty="0" smtClean="0"/>
          </a:p>
          <a:p>
            <a:r>
              <a:rPr lang="es-MX" sz="2000" dirty="0" smtClean="0"/>
              <a:t>un electrón.</a:t>
            </a:r>
          </a:p>
          <a:p>
            <a:r>
              <a:rPr lang="es-MX" sz="2000" dirty="0" smtClean="0">
                <a:solidFill>
                  <a:srgbClr val="FF0000"/>
                </a:solidFill>
              </a:rPr>
              <a:t>Radiactivo.</a:t>
            </a:r>
            <a:endParaRPr lang="es-ES" sz="2000" dirty="0">
              <a:solidFill>
                <a:srgbClr val="FF0000"/>
              </a:solidFill>
            </a:endParaRPr>
          </a:p>
        </p:txBody>
      </p:sp>
      <p:sp>
        <p:nvSpPr>
          <p:cNvPr id="44" name="Oval 22"/>
          <p:cNvSpPr>
            <a:spLocks noChangeArrowheads="1"/>
          </p:cNvSpPr>
          <p:nvPr/>
        </p:nvSpPr>
        <p:spPr bwMode="auto">
          <a:xfrm>
            <a:off x="2483768" y="1268760"/>
            <a:ext cx="71438" cy="71437"/>
          </a:xfrm>
          <a:prstGeom prst="ellipse">
            <a:avLst/>
          </a:prstGeom>
          <a:solidFill>
            <a:srgbClr val="D52B2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45" name="Oval 22"/>
          <p:cNvSpPr>
            <a:spLocks noChangeArrowheads="1"/>
          </p:cNvSpPr>
          <p:nvPr/>
        </p:nvSpPr>
        <p:spPr bwMode="auto">
          <a:xfrm>
            <a:off x="8532440" y="2194744"/>
            <a:ext cx="71438" cy="71437"/>
          </a:xfrm>
          <a:prstGeom prst="ellipse">
            <a:avLst/>
          </a:prstGeom>
          <a:solidFill>
            <a:srgbClr val="D52B2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46" name="Oval 22"/>
          <p:cNvSpPr>
            <a:spLocks noChangeArrowheads="1"/>
          </p:cNvSpPr>
          <p:nvPr/>
        </p:nvSpPr>
        <p:spPr bwMode="auto">
          <a:xfrm>
            <a:off x="4644578" y="2461529"/>
            <a:ext cx="71438" cy="71437"/>
          </a:xfrm>
          <a:prstGeom prst="ellipse">
            <a:avLst/>
          </a:prstGeom>
          <a:solidFill>
            <a:srgbClr val="D52B2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12" name="11 CuadroTexto"/>
          <p:cNvSpPr txBox="1"/>
          <p:nvPr/>
        </p:nvSpPr>
        <p:spPr>
          <a:xfrm>
            <a:off x="2627784" y="908720"/>
            <a:ext cx="3850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dirty="0" smtClean="0"/>
              <a:t>e</a:t>
            </a:r>
            <a:r>
              <a:rPr lang="es-MX" sz="2000" baseline="30000" dirty="0" smtClean="0"/>
              <a:t>-</a:t>
            </a:r>
            <a:endParaRPr lang="es-MX" sz="2000" baseline="30000" dirty="0"/>
          </a:p>
        </p:txBody>
      </p:sp>
      <p:sp>
        <p:nvSpPr>
          <p:cNvPr id="48" name="47 CuadroTexto"/>
          <p:cNvSpPr txBox="1"/>
          <p:nvPr/>
        </p:nvSpPr>
        <p:spPr>
          <a:xfrm>
            <a:off x="4763022" y="2060848"/>
            <a:ext cx="3850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dirty="0" smtClean="0"/>
              <a:t>e</a:t>
            </a:r>
            <a:r>
              <a:rPr lang="es-MX" sz="2000" baseline="30000" dirty="0" smtClean="0"/>
              <a:t>-</a:t>
            </a:r>
            <a:endParaRPr lang="es-MX" sz="2000" baseline="30000" dirty="0"/>
          </a:p>
        </p:txBody>
      </p:sp>
      <p:sp>
        <p:nvSpPr>
          <p:cNvPr id="49" name="48 CuadroTexto"/>
          <p:cNvSpPr txBox="1"/>
          <p:nvPr/>
        </p:nvSpPr>
        <p:spPr>
          <a:xfrm>
            <a:off x="8579446" y="1804754"/>
            <a:ext cx="3850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dirty="0" smtClean="0"/>
              <a:t>e</a:t>
            </a:r>
            <a:r>
              <a:rPr lang="es-MX" sz="2000" baseline="30000" dirty="0" smtClean="0"/>
              <a:t>-</a:t>
            </a:r>
            <a:endParaRPr lang="es-MX" sz="2000" baseline="30000" dirty="0"/>
          </a:p>
        </p:txBody>
      </p:sp>
      <p:sp>
        <p:nvSpPr>
          <p:cNvPr id="13" name="12 CuadroTexto"/>
          <p:cNvSpPr txBox="1"/>
          <p:nvPr/>
        </p:nvSpPr>
        <p:spPr>
          <a:xfrm>
            <a:off x="5729065" y="5301208"/>
            <a:ext cx="28392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dirty="0" smtClean="0">
                <a:solidFill>
                  <a:srgbClr val="FF0000"/>
                </a:solidFill>
              </a:rPr>
              <a:t>la escala no refleja,</a:t>
            </a:r>
          </a:p>
          <a:p>
            <a:pPr algn="ctr"/>
            <a:r>
              <a:rPr lang="es-MX" dirty="0" smtClean="0">
                <a:solidFill>
                  <a:srgbClr val="FF0000"/>
                </a:solidFill>
              </a:rPr>
              <a:t>la proporción real</a:t>
            </a:r>
            <a:endParaRPr lang="es-MX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92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1414"/>
            <a:ext cx="8229600" cy="796908"/>
          </a:xfrm>
        </p:spPr>
        <p:txBody>
          <a:bodyPr/>
          <a:lstStyle/>
          <a:p>
            <a:pPr algn="l" eaLnBrk="1" hangingPunct="1"/>
            <a:r>
              <a:rPr lang="es-MX" sz="4000" b="1" dirty="0" smtClean="0">
                <a:solidFill>
                  <a:srgbClr val="0000FF"/>
                </a:solidFill>
              </a:rPr>
              <a:t>El hidrógeno … cont.</a:t>
            </a:r>
            <a:endParaRPr lang="es-ES" sz="4000" b="1" dirty="0" smtClean="0">
              <a:solidFill>
                <a:srgbClr val="0000FF"/>
              </a:solidFill>
            </a:endParaRP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5294313" y="44450"/>
            <a:ext cx="3814762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es-ES_tradnl" sz="1000">
                <a:solidFill>
                  <a:srgbClr val="EAEAEA"/>
                </a:solidFill>
              </a:rPr>
              <a:t>Facultad de Química</a:t>
            </a:r>
            <a:br>
              <a:rPr lang="es-ES_tradnl" sz="1000">
                <a:solidFill>
                  <a:srgbClr val="EAEAEA"/>
                </a:solidFill>
              </a:rPr>
            </a:br>
            <a:r>
              <a:rPr lang="es-ES_tradnl" sz="1000">
                <a:solidFill>
                  <a:srgbClr val="EAEAEA"/>
                </a:solidFill>
              </a:rPr>
              <a:t> Departamento de Química Inorgánica y Nuclear</a:t>
            </a:r>
            <a:br>
              <a:rPr lang="es-ES_tradnl" sz="1000">
                <a:solidFill>
                  <a:srgbClr val="EAEAEA"/>
                </a:solidFill>
              </a:rPr>
            </a:br>
            <a:r>
              <a:rPr lang="es-ES_tradnl" sz="1000">
                <a:solidFill>
                  <a:srgbClr val="EAEAEA"/>
                </a:solidFill>
              </a:rPr>
              <a:t>Dr. Sigfrido Escalante Tovar</a:t>
            </a:r>
            <a:endParaRPr lang="es-MX" sz="1000">
              <a:solidFill>
                <a:srgbClr val="EAEAEA"/>
              </a:solidFill>
            </a:endParaRPr>
          </a:p>
        </p:txBody>
      </p:sp>
      <p:pic>
        <p:nvPicPr>
          <p:cNvPr id="5124" name="Picture 4" descr="Escudo-FQ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grayscl/>
          </a:blip>
          <a:srcRect/>
          <a:stretch>
            <a:fillRect/>
          </a:stretch>
        </p:blipFill>
        <p:spPr bwMode="auto">
          <a:xfrm>
            <a:off x="34925" y="44450"/>
            <a:ext cx="387350" cy="431800"/>
          </a:xfrm>
          <a:prstGeom prst="rect">
            <a:avLst/>
          </a:prstGeom>
          <a:solidFill>
            <a:srgbClr val="C0C0C0"/>
          </a:solidFill>
          <a:ln w="9525">
            <a:solidFill>
              <a:srgbClr val="EAEAEA"/>
            </a:solidFill>
            <a:miter lim="800000"/>
            <a:headEnd/>
            <a:tailEnd/>
          </a:ln>
        </p:spPr>
      </p:pic>
      <p:grpSp>
        <p:nvGrpSpPr>
          <p:cNvPr id="5125" name="Group 9"/>
          <p:cNvGrpSpPr>
            <a:grpSpLocks/>
          </p:cNvGrpSpPr>
          <p:nvPr/>
        </p:nvGrpSpPr>
        <p:grpSpPr bwMode="auto">
          <a:xfrm>
            <a:off x="251520" y="2654285"/>
            <a:ext cx="8716962" cy="400050"/>
            <a:chOff x="385" y="1933"/>
            <a:chExt cx="5491" cy="252"/>
          </a:xfrm>
        </p:grpSpPr>
        <p:sp>
          <p:nvSpPr>
            <p:cNvPr id="5145" name="Rectangle 10"/>
            <p:cNvSpPr>
              <a:spLocks noChangeArrowheads="1"/>
            </p:cNvSpPr>
            <p:nvPr/>
          </p:nvSpPr>
          <p:spPr bwMode="auto">
            <a:xfrm>
              <a:off x="385" y="1933"/>
              <a:ext cx="5491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MX" sz="2000" b="1" dirty="0">
                  <a:solidFill>
                    <a:srgbClr val="0000FF"/>
                  </a:solidFill>
                </a:rPr>
                <a:t>H</a:t>
              </a:r>
              <a:r>
                <a:rPr lang="es-MX" sz="2000" b="1" baseline="-25000" dirty="0">
                  <a:solidFill>
                    <a:srgbClr val="0000FF"/>
                  </a:solidFill>
                </a:rPr>
                <a:t>2</a:t>
              </a:r>
              <a:r>
                <a:rPr lang="es-MX" sz="2000" dirty="0"/>
                <a:t>(g)  +  F</a:t>
              </a:r>
              <a:r>
                <a:rPr lang="es-MX" sz="2000" baseline="-25000" dirty="0"/>
                <a:t>2</a:t>
              </a:r>
              <a:r>
                <a:rPr lang="es-MX" sz="2000" dirty="0"/>
                <a:t>(g)                           2HF</a:t>
              </a:r>
              <a:r>
                <a:rPr lang="es-MX" sz="2000" baseline="-25000" dirty="0"/>
                <a:t> </a:t>
              </a:r>
              <a:r>
                <a:rPr lang="es-MX" sz="2000" dirty="0"/>
                <a:t>(g) </a:t>
              </a:r>
              <a:r>
                <a:rPr lang="es-MX" sz="2000" i="1" dirty="0" err="1">
                  <a:latin typeface="Symbol" pitchFamily="18" charset="2"/>
                </a:rPr>
                <a:t>D</a:t>
              </a:r>
              <a:r>
                <a:rPr lang="es-MX" sz="2000" i="1" dirty="0" err="1"/>
                <a:t>H</a:t>
              </a:r>
              <a:r>
                <a:rPr lang="es-MX" sz="2000" dirty="0"/>
                <a:t>= </a:t>
              </a:r>
              <a:r>
                <a:rPr lang="es-MX" sz="2000" dirty="0" smtClean="0"/>
                <a:t>-13.6  kJ/mol </a:t>
              </a:r>
              <a:r>
                <a:rPr lang="es-MX" sz="2000" dirty="0"/>
                <a:t>(reacción violenta)</a:t>
              </a:r>
              <a:endParaRPr lang="es-ES" sz="2000" dirty="0"/>
            </a:p>
          </p:txBody>
        </p:sp>
        <p:sp>
          <p:nvSpPr>
            <p:cNvPr id="5146" name="Line 11"/>
            <p:cNvSpPr>
              <a:spLocks noChangeShapeType="1"/>
            </p:cNvSpPr>
            <p:nvPr/>
          </p:nvSpPr>
          <p:spPr bwMode="auto">
            <a:xfrm>
              <a:off x="1610" y="2069"/>
              <a:ext cx="908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5126" name="Group 12"/>
          <p:cNvGrpSpPr>
            <a:grpSpLocks/>
          </p:cNvGrpSpPr>
          <p:nvPr/>
        </p:nvGrpSpPr>
        <p:grpSpPr bwMode="auto">
          <a:xfrm>
            <a:off x="611188" y="3878247"/>
            <a:ext cx="8361363" cy="400050"/>
            <a:chOff x="385" y="1933"/>
            <a:chExt cx="5267" cy="252"/>
          </a:xfrm>
        </p:grpSpPr>
        <p:sp>
          <p:nvSpPr>
            <p:cNvPr id="5143" name="Rectangle 13"/>
            <p:cNvSpPr>
              <a:spLocks noChangeArrowheads="1"/>
            </p:cNvSpPr>
            <p:nvPr/>
          </p:nvSpPr>
          <p:spPr bwMode="auto">
            <a:xfrm>
              <a:off x="385" y="1933"/>
              <a:ext cx="5267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MX" sz="2000" dirty="0"/>
                <a:t>3</a:t>
              </a:r>
              <a:r>
                <a:rPr lang="es-MX" sz="2000" b="1" dirty="0">
                  <a:solidFill>
                    <a:srgbClr val="0000FF"/>
                  </a:solidFill>
                </a:rPr>
                <a:t>H</a:t>
              </a:r>
              <a:r>
                <a:rPr lang="es-MX" sz="2000" b="1" baseline="-25000" dirty="0">
                  <a:solidFill>
                    <a:srgbClr val="0000FF"/>
                  </a:solidFill>
                </a:rPr>
                <a:t>2</a:t>
              </a:r>
              <a:r>
                <a:rPr lang="es-MX" sz="2000" dirty="0"/>
                <a:t>(g)  +  N</a:t>
              </a:r>
              <a:r>
                <a:rPr lang="es-MX" sz="2000" baseline="-25000" dirty="0"/>
                <a:t>2</a:t>
              </a:r>
              <a:r>
                <a:rPr lang="es-MX" sz="2000" dirty="0"/>
                <a:t>(g)                         2NH</a:t>
              </a:r>
              <a:r>
                <a:rPr lang="es-MX" sz="2000" baseline="-25000" dirty="0"/>
                <a:t>3</a:t>
              </a:r>
              <a:r>
                <a:rPr lang="es-MX" sz="2000" dirty="0"/>
                <a:t>(g) </a:t>
              </a:r>
              <a:r>
                <a:rPr lang="es-MX" sz="2000" dirty="0" smtClean="0"/>
                <a:t>      </a:t>
              </a:r>
              <a:r>
                <a:rPr lang="es-MX" sz="2000" i="1" dirty="0" err="1" smtClean="0">
                  <a:latin typeface="Symbol" pitchFamily="18" charset="2"/>
                </a:rPr>
                <a:t>D</a:t>
              </a:r>
              <a:r>
                <a:rPr lang="es-MX" sz="2000" i="1" dirty="0" err="1" smtClean="0"/>
                <a:t>H</a:t>
              </a:r>
              <a:r>
                <a:rPr lang="es-MX" sz="2000" dirty="0"/>
                <a:t>= </a:t>
              </a:r>
              <a:r>
                <a:rPr lang="es-MX" sz="2000" dirty="0" smtClean="0"/>
                <a:t>-46 </a:t>
              </a:r>
              <a:r>
                <a:rPr lang="es-MX" sz="2000" dirty="0"/>
                <a:t>kJ/mol </a:t>
              </a:r>
              <a:r>
                <a:rPr lang="es-MX" sz="2000" dirty="0" smtClean="0"/>
                <a:t>(muy </a:t>
              </a:r>
              <a:r>
                <a:rPr lang="es-MX" sz="2000" dirty="0"/>
                <a:t>lenta)</a:t>
              </a:r>
              <a:endParaRPr lang="es-ES" sz="2000" dirty="0"/>
            </a:p>
          </p:txBody>
        </p:sp>
        <p:sp>
          <p:nvSpPr>
            <p:cNvPr id="5144" name="Line 14"/>
            <p:cNvSpPr>
              <a:spLocks noChangeShapeType="1"/>
            </p:cNvSpPr>
            <p:nvPr/>
          </p:nvSpPr>
          <p:spPr bwMode="auto">
            <a:xfrm>
              <a:off x="1610" y="2069"/>
              <a:ext cx="908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5127" name="Group 19"/>
          <p:cNvGrpSpPr>
            <a:grpSpLocks/>
          </p:cNvGrpSpPr>
          <p:nvPr/>
        </p:nvGrpSpPr>
        <p:grpSpPr bwMode="auto">
          <a:xfrm>
            <a:off x="611188" y="5159386"/>
            <a:ext cx="8280400" cy="633412"/>
            <a:chOff x="385" y="3439"/>
            <a:chExt cx="5216" cy="399"/>
          </a:xfrm>
        </p:grpSpPr>
        <p:grpSp>
          <p:nvGrpSpPr>
            <p:cNvPr id="5139" name="Group 15"/>
            <p:cNvGrpSpPr>
              <a:grpSpLocks/>
            </p:cNvGrpSpPr>
            <p:nvPr/>
          </p:nvGrpSpPr>
          <p:grpSpPr bwMode="auto">
            <a:xfrm>
              <a:off x="385" y="3588"/>
              <a:ext cx="5216" cy="250"/>
              <a:chOff x="385" y="1933"/>
              <a:chExt cx="5216" cy="250"/>
            </a:xfrm>
          </p:grpSpPr>
          <p:sp>
            <p:nvSpPr>
              <p:cNvPr id="5141" name="Rectangle 16"/>
              <p:cNvSpPr>
                <a:spLocks noChangeArrowheads="1"/>
              </p:cNvSpPr>
              <p:nvPr/>
            </p:nvSpPr>
            <p:spPr bwMode="auto">
              <a:xfrm>
                <a:off x="385" y="1933"/>
                <a:ext cx="5216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s-MX" sz="2000" dirty="0" err="1"/>
                  <a:t>CuO</a:t>
                </a:r>
                <a:r>
                  <a:rPr lang="es-MX" sz="2000" dirty="0"/>
                  <a:t>(s)  +  </a:t>
                </a:r>
                <a:r>
                  <a:rPr lang="es-MX" sz="2000" b="1" dirty="0">
                    <a:solidFill>
                      <a:srgbClr val="0000FF"/>
                    </a:solidFill>
                  </a:rPr>
                  <a:t>H</a:t>
                </a:r>
                <a:r>
                  <a:rPr lang="es-MX" sz="2000" b="1" baseline="-25000" dirty="0">
                    <a:solidFill>
                      <a:srgbClr val="0000FF"/>
                    </a:solidFill>
                  </a:rPr>
                  <a:t>2</a:t>
                </a:r>
                <a:r>
                  <a:rPr lang="es-MX" sz="2000" dirty="0"/>
                  <a:t>(g)                        Cu(s) +  H</a:t>
                </a:r>
                <a:r>
                  <a:rPr lang="es-MX" sz="2000" baseline="-25000" dirty="0"/>
                  <a:t>2</a:t>
                </a:r>
                <a:r>
                  <a:rPr lang="es-MX" sz="2000" dirty="0"/>
                  <a:t>O(g)     (a altas temperaturas)</a:t>
                </a:r>
                <a:endParaRPr lang="es-ES" sz="2000" dirty="0"/>
              </a:p>
            </p:txBody>
          </p:sp>
          <p:sp>
            <p:nvSpPr>
              <p:cNvPr id="5142" name="Line 17"/>
              <p:cNvSpPr>
                <a:spLocks noChangeShapeType="1"/>
              </p:cNvSpPr>
              <p:nvPr/>
            </p:nvSpPr>
            <p:spPr bwMode="auto">
              <a:xfrm>
                <a:off x="1610" y="2069"/>
                <a:ext cx="908" cy="0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5140" name="Text Box 18"/>
            <p:cNvSpPr txBox="1">
              <a:spLocks noChangeArrowheads="1"/>
            </p:cNvSpPr>
            <p:nvPr/>
          </p:nvSpPr>
          <p:spPr bwMode="auto">
            <a:xfrm>
              <a:off x="1915" y="3439"/>
              <a:ext cx="23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MX">
                  <a:latin typeface="Symbol" pitchFamily="18" charset="2"/>
                </a:rPr>
                <a:t>D</a:t>
              </a:r>
              <a:endParaRPr lang="es-ES">
                <a:latin typeface="Symbol" pitchFamily="18" charset="2"/>
              </a:endParaRPr>
            </a:p>
          </p:txBody>
        </p:sp>
      </p:grpSp>
      <p:sp>
        <p:nvSpPr>
          <p:cNvPr id="5128" name="Text Box 20"/>
          <p:cNvSpPr txBox="1">
            <a:spLocks noChangeArrowheads="1"/>
          </p:cNvSpPr>
          <p:nvPr/>
        </p:nvSpPr>
        <p:spPr bwMode="auto">
          <a:xfrm>
            <a:off x="468313" y="4714884"/>
            <a:ext cx="27238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sz="1800" b="1" dirty="0"/>
              <a:t>Como agente reductor:</a:t>
            </a:r>
            <a:endParaRPr lang="es-ES" sz="1800" b="1" dirty="0"/>
          </a:p>
        </p:txBody>
      </p:sp>
      <p:grpSp>
        <p:nvGrpSpPr>
          <p:cNvPr id="5129" name="Group 28"/>
          <p:cNvGrpSpPr>
            <a:grpSpLocks/>
          </p:cNvGrpSpPr>
          <p:nvPr/>
        </p:nvGrpSpPr>
        <p:grpSpPr bwMode="auto">
          <a:xfrm>
            <a:off x="611188" y="1285860"/>
            <a:ext cx="8108950" cy="609600"/>
            <a:chOff x="385" y="1071"/>
            <a:chExt cx="5108" cy="384"/>
          </a:xfrm>
        </p:grpSpPr>
        <p:grpSp>
          <p:nvGrpSpPr>
            <p:cNvPr id="5130" name="Group 6"/>
            <p:cNvGrpSpPr>
              <a:grpSpLocks/>
            </p:cNvGrpSpPr>
            <p:nvPr/>
          </p:nvGrpSpPr>
          <p:grpSpPr bwMode="auto">
            <a:xfrm>
              <a:off x="385" y="1205"/>
              <a:ext cx="5108" cy="250"/>
              <a:chOff x="385" y="1931"/>
              <a:chExt cx="5108" cy="250"/>
            </a:xfrm>
          </p:grpSpPr>
          <p:sp>
            <p:nvSpPr>
              <p:cNvPr id="5137" name="Rectangle 7"/>
              <p:cNvSpPr>
                <a:spLocks noChangeArrowheads="1"/>
              </p:cNvSpPr>
              <p:nvPr/>
            </p:nvSpPr>
            <p:spPr bwMode="auto">
              <a:xfrm>
                <a:off x="385" y="1931"/>
                <a:ext cx="5108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s-MX" sz="2000" dirty="0"/>
                  <a:t>2</a:t>
                </a:r>
                <a:r>
                  <a:rPr lang="es-MX" sz="2000" b="1" dirty="0">
                    <a:solidFill>
                      <a:srgbClr val="0000FF"/>
                    </a:solidFill>
                  </a:rPr>
                  <a:t>H</a:t>
                </a:r>
                <a:r>
                  <a:rPr lang="es-MX" sz="2000" b="1" baseline="-25000" dirty="0">
                    <a:solidFill>
                      <a:srgbClr val="0000FF"/>
                    </a:solidFill>
                  </a:rPr>
                  <a:t>2</a:t>
                </a:r>
                <a:r>
                  <a:rPr lang="es-MX" sz="2000" dirty="0"/>
                  <a:t>(g)  +  O</a:t>
                </a:r>
                <a:r>
                  <a:rPr lang="es-MX" sz="2000" baseline="-25000" dirty="0"/>
                  <a:t>2</a:t>
                </a:r>
                <a:r>
                  <a:rPr lang="es-MX" sz="2000" dirty="0"/>
                  <a:t>(g)                         2H</a:t>
                </a:r>
                <a:r>
                  <a:rPr lang="es-MX" sz="2000" baseline="-25000" dirty="0"/>
                  <a:t>2</a:t>
                </a:r>
                <a:r>
                  <a:rPr lang="es-MX" sz="2000" dirty="0"/>
                  <a:t>O(l)      </a:t>
                </a:r>
                <a:r>
                  <a:rPr lang="es-MX" sz="2000" i="1" dirty="0" err="1">
                    <a:latin typeface="Symbol" pitchFamily="18" charset="2"/>
                  </a:rPr>
                  <a:t>D</a:t>
                </a:r>
                <a:r>
                  <a:rPr lang="es-MX" sz="2000" i="1" dirty="0" err="1"/>
                  <a:t>H</a:t>
                </a:r>
                <a:r>
                  <a:rPr lang="es-MX" sz="2000" dirty="0"/>
                  <a:t>= -286 kJ/mol (explosiva)</a:t>
                </a:r>
                <a:endParaRPr lang="es-ES" sz="2000" dirty="0"/>
              </a:p>
            </p:txBody>
          </p:sp>
          <p:sp>
            <p:nvSpPr>
              <p:cNvPr id="5138" name="Line 8"/>
              <p:cNvSpPr>
                <a:spLocks noChangeShapeType="1"/>
              </p:cNvSpPr>
              <p:nvPr/>
            </p:nvSpPr>
            <p:spPr bwMode="auto">
              <a:xfrm>
                <a:off x="1610" y="2069"/>
                <a:ext cx="908" cy="0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s-ES"/>
              </a:p>
            </p:txBody>
          </p:sp>
        </p:grpSp>
        <p:grpSp>
          <p:nvGrpSpPr>
            <p:cNvPr id="5131" name="Group 27"/>
            <p:cNvGrpSpPr>
              <a:grpSpLocks/>
            </p:cNvGrpSpPr>
            <p:nvPr/>
          </p:nvGrpSpPr>
          <p:grpSpPr bwMode="auto">
            <a:xfrm>
              <a:off x="1928" y="1071"/>
              <a:ext cx="317" cy="182"/>
              <a:chOff x="340" y="572"/>
              <a:chExt cx="317" cy="182"/>
            </a:xfrm>
          </p:grpSpPr>
          <p:sp>
            <p:nvSpPr>
              <p:cNvPr id="5132" name="Line 22"/>
              <p:cNvSpPr>
                <a:spLocks noChangeShapeType="1"/>
              </p:cNvSpPr>
              <p:nvPr/>
            </p:nvSpPr>
            <p:spPr bwMode="auto">
              <a:xfrm flipV="1">
                <a:off x="340" y="663"/>
                <a:ext cx="91" cy="91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 type="stealth" w="med" len="med"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133" name="Line 23"/>
              <p:cNvSpPr>
                <a:spLocks noChangeShapeType="1"/>
              </p:cNvSpPr>
              <p:nvPr/>
            </p:nvSpPr>
            <p:spPr bwMode="auto">
              <a:xfrm>
                <a:off x="431" y="663"/>
                <a:ext cx="0" cy="91"/>
              </a:xfrm>
              <a:prstGeom prst="line">
                <a:avLst/>
              </a:prstGeom>
              <a:noFill/>
              <a:ln w="1587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134" name="Line 24"/>
              <p:cNvSpPr>
                <a:spLocks noChangeShapeType="1"/>
              </p:cNvSpPr>
              <p:nvPr/>
            </p:nvSpPr>
            <p:spPr bwMode="auto">
              <a:xfrm flipV="1">
                <a:off x="431" y="618"/>
                <a:ext cx="226" cy="136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135" name="Line 25"/>
              <p:cNvSpPr>
                <a:spLocks noChangeShapeType="1"/>
              </p:cNvSpPr>
              <p:nvPr/>
            </p:nvSpPr>
            <p:spPr bwMode="auto">
              <a:xfrm flipV="1">
                <a:off x="431" y="572"/>
                <a:ext cx="226" cy="182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136" name="Line 26"/>
              <p:cNvSpPr>
                <a:spLocks noChangeShapeType="1"/>
              </p:cNvSpPr>
              <p:nvPr/>
            </p:nvSpPr>
            <p:spPr bwMode="auto">
              <a:xfrm flipV="1">
                <a:off x="431" y="572"/>
                <a:ext cx="226" cy="182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</p:grpSp>
      </p:grpSp>
      <p:grpSp>
        <p:nvGrpSpPr>
          <p:cNvPr id="27" name="Group 12"/>
          <p:cNvGrpSpPr>
            <a:grpSpLocks/>
          </p:cNvGrpSpPr>
          <p:nvPr/>
        </p:nvGrpSpPr>
        <p:grpSpPr bwMode="auto">
          <a:xfrm>
            <a:off x="636601" y="6032521"/>
            <a:ext cx="6078539" cy="400050"/>
            <a:chOff x="385" y="1933"/>
            <a:chExt cx="3829" cy="252"/>
          </a:xfrm>
        </p:grpSpPr>
        <p:sp>
          <p:nvSpPr>
            <p:cNvPr id="28" name="Rectangle 13"/>
            <p:cNvSpPr>
              <a:spLocks noChangeArrowheads="1"/>
            </p:cNvSpPr>
            <p:nvPr/>
          </p:nvSpPr>
          <p:spPr bwMode="auto">
            <a:xfrm>
              <a:off x="385" y="1933"/>
              <a:ext cx="3829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MX" sz="2000" b="1" dirty="0" smtClean="0">
                  <a:solidFill>
                    <a:srgbClr val="0000FF"/>
                  </a:solidFill>
                </a:rPr>
                <a:t>H</a:t>
              </a:r>
              <a:r>
                <a:rPr lang="es-MX" sz="2000" b="1" baseline="-25000" dirty="0" smtClean="0">
                  <a:solidFill>
                    <a:srgbClr val="0000FF"/>
                  </a:solidFill>
                </a:rPr>
                <a:t>2</a:t>
              </a:r>
              <a:r>
                <a:rPr lang="es-MX" sz="2000" dirty="0" smtClean="0"/>
                <a:t>(C=C</a:t>
              </a:r>
              <a:r>
                <a:rPr lang="es-MX" sz="2000" b="1" dirty="0" smtClean="0">
                  <a:solidFill>
                    <a:srgbClr val="0000FF"/>
                  </a:solidFill>
                </a:rPr>
                <a:t>H</a:t>
              </a:r>
              <a:r>
                <a:rPr lang="es-MX" sz="2000" b="1" baseline="-25000" dirty="0" smtClean="0">
                  <a:solidFill>
                    <a:srgbClr val="0000FF"/>
                  </a:solidFill>
                </a:rPr>
                <a:t>2</a:t>
              </a:r>
              <a:r>
                <a:rPr lang="es-MX" sz="2000" dirty="0" smtClean="0"/>
                <a:t>(g</a:t>
              </a:r>
              <a:r>
                <a:rPr lang="es-MX" sz="2000" dirty="0"/>
                <a:t>)  +  </a:t>
              </a:r>
              <a:r>
                <a:rPr lang="es-MX" sz="2000" b="1" dirty="0" smtClean="0">
                  <a:solidFill>
                    <a:srgbClr val="0000FF"/>
                  </a:solidFill>
                </a:rPr>
                <a:t>H</a:t>
              </a:r>
              <a:r>
                <a:rPr lang="es-MX" sz="2000" b="1" baseline="-25000" dirty="0" smtClean="0">
                  <a:solidFill>
                    <a:srgbClr val="0000FF"/>
                  </a:solidFill>
                </a:rPr>
                <a:t>2 </a:t>
              </a:r>
              <a:r>
                <a:rPr lang="es-MX" sz="2000" dirty="0" smtClean="0"/>
                <a:t>(</a:t>
              </a:r>
              <a:r>
                <a:rPr lang="es-MX" sz="2000" dirty="0"/>
                <a:t>g)                         </a:t>
              </a:r>
              <a:r>
                <a:rPr lang="es-MX" sz="2000" b="1" dirty="0" smtClean="0">
                  <a:solidFill>
                    <a:srgbClr val="0000FF"/>
                  </a:solidFill>
                </a:rPr>
                <a:t>H</a:t>
              </a:r>
              <a:r>
                <a:rPr lang="es-MX" sz="2000" b="1" baseline="-25000" dirty="0" smtClean="0">
                  <a:solidFill>
                    <a:srgbClr val="0000FF"/>
                  </a:solidFill>
                </a:rPr>
                <a:t>3</a:t>
              </a:r>
              <a:r>
                <a:rPr lang="es-MX" sz="2000" dirty="0" smtClean="0"/>
                <a:t>C </a:t>
              </a:r>
              <a:r>
                <a:rPr lang="es-MX" sz="2000" spc="-100" dirty="0" smtClean="0"/>
                <a:t>--</a:t>
              </a:r>
              <a:r>
                <a:rPr lang="es-MX" sz="2000" dirty="0" smtClean="0"/>
                <a:t> C</a:t>
              </a:r>
              <a:r>
                <a:rPr lang="es-MX" sz="2000" b="1" dirty="0" smtClean="0">
                  <a:solidFill>
                    <a:srgbClr val="0000FF"/>
                  </a:solidFill>
                </a:rPr>
                <a:t>H</a:t>
              </a:r>
              <a:r>
                <a:rPr lang="es-MX" sz="2000" b="1" baseline="-25000" dirty="0" smtClean="0">
                  <a:solidFill>
                    <a:srgbClr val="0000FF"/>
                  </a:solidFill>
                </a:rPr>
                <a:t>3 </a:t>
              </a:r>
              <a:r>
                <a:rPr lang="es-MX" sz="2000" dirty="0" smtClean="0"/>
                <a:t>(g)</a:t>
              </a:r>
              <a:endParaRPr lang="es-ES" sz="2000" dirty="0"/>
            </a:p>
          </p:txBody>
        </p:sp>
        <p:sp>
          <p:nvSpPr>
            <p:cNvPr id="29" name="Line 14"/>
            <p:cNvSpPr>
              <a:spLocks noChangeShapeType="1"/>
            </p:cNvSpPr>
            <p:nvPr/>
          </p:nvSpPr>
          <p:spPr bwMode="auto">
            <a:xfrm>
              <a:off x="2099" y="2069"/>
              <a:ext cx="908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ES"/>
            </a:p>
          </p:txBody>
        </p:sp>
      </p:grpSp>
      <p:cxnSp>
        <p:nvCxnSpPr>
          <p:cNvPr id="3" name="2 Conector recto de flecha"/>
          <p:cNvCxnSpPr/>
          <p:nvPr/>
        </p:nvCxnSpPr>
        <p:spPr>
          <a:xfrm>
            <a:off x="107504" y="1700808"/>
            <a:ext cx="432048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31 Conector recto de flecha"/>
          <p:cNvCxnSpPr/>
          <p:nvPr/>
        </p:nvCxnSpPr>
        <p:spPr>
          <a:xfrm>
            <a:off x="107504" y="4077072"/>
            <a:ext cx="432048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6117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.i.cbsi.com/cnwk.1d/i/tim/2012/04/30/hindenburg-disaster-hull-buck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80728"/>
            <a:ext cx="8001000" cy="543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Escudo-F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2" y="-24"/>
            <a:ext cx="470926" cy="525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5292725" y="-26988"/>
            <a:ext cx="3814763" cy="504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/>
            <a:r>
              <a:rPr lang="es-ES_tradnl" sz="1000" dirty="0">
                <a:solidFill>
                  <a:srgbClr val="99CCFF"/>
                </a:solidFill>
              </a:rPr>
              <a:t>Facultad de Química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 Departamento de Química Inorgánica y Nuclear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Dr. Sigfrido Escalante Tovar</a:t>
            </a:r>
            <a:endParaRPr lang="es-MX" sz="1000" dirty="0">
              <a:solidFill>
                <a:srgbClr val="99CCFF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57200" y="71414"/>
            <a:ext cx="8229600" cy="79690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s-MX" sz="4000" b="1" kern="0" smtClean="0">
                <a:solidFill>
                  <a:srgbClr val="0000FF"/>
                </a:solidFill>
              </a:rPr>
              <a:t>El hidrógeno … cont.</a:t>
            </a:r>
            <a:endParaRPr lang="es-ES" sz="4000" b="1" kern="0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18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i.i.cbsi.com/cnwk.1d/i/tim/2012/04/30/big_hindenburg_explodes_over_lakehurs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764704"/>
            <a:ext cx="5391150" cy="432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Escudo-F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2" y="-24"/>
            <a:ext cx="470926" cy="525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5292725" y="-26988"/>
            <a:ext cx="3814763" cy="504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/>
            <a:r>
              <a:rPr lang="es-ES_tradnl" sz="1000" dirty="0">
                <a:solidFill>
                  <a:srgbClr val="99CCFF"/>
                </a:solidFill>
              </a:rPr>
              <a:t>Facultad de Química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 Departamento de Química Inorgánica y Nuclear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Dr. Sigfrido Escalante Tovar</a:t>
            </a:r>
            <a:endParaRPr lang="es-MX" sz="1000" dirty="0">
              <a:solidFill>
                <a:srgbClr val="99CC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57200" y="71414"/>
            <a:ext cx="8229600" cy="79690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s-MX" sz="4000" b="1" kern="0" smtClean="0">
                <a:solidFill>
                  <a:srgbClr val="0000FF"/>
                </a:solidFill>
              </a:rPr>
              <a:t>El hidrógeno … cont.</a:t>
            </a:r>
            <a:endParaRPr lang="es-ES" sz="4000" b="1" kern="0" dirty="0" smtClean="0">
              <a:solidFill>
                <a:srgbClr val="0000FF"/>
              </a:solidFill>
            </a:endParaRPr>
          </a:p>
        </p:txBody>
      </p:sp>
      <p:pic>
        <p:nvPicPr>
          <p:cNvPr id="2050" name="Picture 2" descr="http://2.bp.blogspot.com/-8_7e3FLWfBk/TkBDznDBdZI/AAAAAAAAAgw/qt0onAHj2lo/s400/sp_aaib059_16x20_the-hindenburg-disaster-posters_70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496" y="3717032"/>
            <a:ext cx="3810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5854850" y="1124744"/>
            <a:ext cx="282160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dirty="0" smtClean="0"/>
              <a:t>El accidente del </a:t>
            </a:r>
          </a:p>
          <a:p>
            <a:pPr algn="ctr"/>
            <a:r>
              <a:rPr lang="es-MX" dirty="0" smtClean="0"/>
              <a:t>dirigible</a:t>
            </a:r>
          </a:p>
          <a:p>
            <a:pPr algn="ctr"/>
            <a:r>
              <a:rPr lang="es-MX" i="1" dirty="0" smtClean="0"/>
              <a:t>Hindenburg</a:t>
            </a:r>
          </a:p>
          <a:p>
            <a:pPr algn="ctr"/>
            <a:endParaRPr lang="es-MX" i="1" dirty="0" smtClean="0"/>
          </a:p>
          <a:p>
            <a:pPr algn="ctr"/>
            <a:r>
              <a:rPr lang="es-MX" i="1" dirty="0"/>
              <a:t>New </a:t>
            </a:r>
            <a:r>
              <a:rPr lang="es-MX" i="1" dirty="0" smtClean="0"/>
              <a:t>Jersey</a:t>
            </a:r>
            <a:endParaRPr lang="es-MX" dirty="0" smtClean="0"/>
          </a:p>
          <a:p>
            <a:pPr algn="ctr"/>
            <a:r>
              <a:rPr lang="es-MX" i="1" dirty="0" smtClean="0"/>
              <a:t>6 de mayo de 1937</a:t>
            </a:r>
          </a:p>
        </p:txBody>
      </p:sp>
    </p:spTree>
    <p:extLst>
      <p:ext uri="{BB962C8B-B14F-4D97-AF65-F5344CB8AC3E}">
        <p14:creationId xmlns:p14="http://schemas.microsoft.com/office/powerpoint/2010/main" val="217337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700118" y="577836"/>
            <a:ext cx="8229600" cy="850900"/>
          </a:xfrm>
        </p:spPr>
        <p:txBody>
          <a:bodyPr/>
          <a:lstStyle/>
          <a:p>
            <a:pPr algn="l" eaLnBrk="1" hangingPunct="1"/>
            <a:r>
              <a:rPr lang="es-MX" dirty="0" smtClean="0"/>
              <a:t> </a:t>
            </a:r>
            <a:r>
              <a:rPr lang="es-MX" b="1" dirty="0" smtClean="0">
                <a:solidFill>
                  <a:srgbClr val="0000FF"/>
                </a:solidFill>
              </a:rPr>
              <a:t>El hidrógeno y sus iones </a:t>
            </a:r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5294313" y="44450"/>
            <a:ext cx="3814762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es-ES_tradnl" sz="1000">
                <a:solidFill>
                  <a:srgbClr val="EAEAEA"/>
                </a:solidFill>
              </a:rPr>
              <a:t>Facultad de Química</a:t>
            </a:r>
            <a:br>
              <a:rPr lang="es-ES_tradnl" sz="1000">
                <a:solidFill>
                  <a:srgbClr val="EAEAEA"/>
                </a:solidFill>
              </a:rPr>
            </a:br>
            <a:r>
              <a:rPr lang="es-ES_tradnl" sz="1000">
                <a:solidFill>
                  <a:srgbClr val="EAEAEA"/>
                </a:solidFill>
              </a:rPr>
              <a:t> Departamento de Química Inorgánica y Nuclear</a:t>
            </a:r>
            <a:br>
              <a:rPr lang="es-ES_tradnl" sz="1000">
                <a:solidFill>
                  <a:srgbClr val="EAEAEA"/>
                </a:solidFill>
              </a:rPr>
            </a:br>
            <a:r>
              <a:rPr lang="es-ES_tradnl" sz="1000">
                <a:solidFill>
                  <a:srgbClr val="EAEAEA"/>
                </a:solidFill>
              </a:rPr>
              <a:t>Dr. Sigfrido Escalante Tovar</a:t>
            </a:r>
            <a:endParaRPr lang="es-MX" sz="1000">
              <a:solidFill>
                <a:srgbClr val="EAEAEA"/>
              </a:solidFill>
            </a:endParaRPr>
          </a:p>
        </p:txBody>
      </p:sp>
      <p:pic>
        <p:nvPicPr>
          <p:cNvPr id="8196" name="Picture 4" descr="Escudo-FQ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grayscl/>
          </a:blip>
          <a:srcRect/>
          <a:stretch>
            <a:fillRect/>
          </a:stretch>
        </p:blipFill>
        <p:spPr bwMode="auto">
          <a:xfrm>
            <a:off x="34925" y="44450"/>
            <a:ext cx="387350" cy="431800"/>
          </a:xfrm>
          <a:prstGeom prst="rect">
            <a:avLst/>
          </a:prstGeom>
          <a:solidFill>
            <a:srgbClr val="C0C0C0"/>
          </a:solidFill>
          <a:ln w="9525">
            <a:solidFill>
              <a:srgbClr val="EAEAEA"/>
            </a:solidFill>
            <a:miter lim="800000"/>
            <a:headEnd/>
            <a:tailEnd/>
          </a:ln>
        </p:spPr>
      </p:pic>
      <p:sp>
        <p:nvSpPr>
          <p:cNvPr id="819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928802"/>
            <a:ext cx="8229600" cy="45259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s-MX" dirty="0" smtClean="0">
                <a:solidFill>
                  <a:srgbClr val="0000FF"/>
                </a:solidFill>
              </a:rPr>
              <a:t>	</a:t>
            </a:r>
          </a:p>
          <a:p>
            <a:pPr eaLnBrk="1" hangingPunct="1">
              <a:buFontTx/>
              <a:buNone/>
            </a:pPr>
            <a:r>
              <a:rPr lang="es-MX" dirty="0" smtClean="0">
                <a:solidFill>
                  <a:srgbClr val="0000FF"/>
                </a:solidFill>
              </a:rPr>
              <a:t>	r(H) = 78 pm </a:t>
            </a:r>
          </a:p>
          <a:p>
            <a:pPr eaLnBrk="1" hangingPunct="1">
              <a:buFontTx/>
              <a:buNone/>
            </a:pPr>
            <a:r>
              <a:rPr lang="es-MX" dirty="0" smtClean="0">
                <a:solidFill>
                  <a:srgbClr val="0000FF"/>
                </a:solidFill>
              </a:rPr>
              <a:t>	</a:t>
            </a:r>
          </a:p>
          <a:p>
            <a:pPr eaLnBrk="1" hangingPunct="1">
              <a:buFontTx/>
              <a:buNone/>
            </a:pPr>
            <a:r>
              <a:rPr lang="es-MX" dirty="0" smtClean="0">
                <a:solidFill>
                  <a:srgbClr val="0000FF"/>
                </a:solidFill>
              </a:rPr>
              <a:t>	r(H</a:t>
            </a:r>
            <a:r>
              <a:rPr lang="es-MX" baseline="30000" dirty="0" smtClean="0">
                <a:solidFill>
                  <a:srgbClr val="0000FF"/>
                </a:solidFill>
              </a:rPr>
              <a:t>+</a:t>
            </a:r>
            <a:r>
              <a:rPr lang="es-MX" dirty="0" smtClean="0">
                <a:solidFill>
                  <a:srgbClr val="0000FF"/>
                </a:solidFill>
              </a:rPr>
              <a:t>) = 0.00066 pm     </a:t>
            </a:r>
          </a:p>
          <a:p>
            <a:pPr eaLnBrk="1" hangingPunct="1">
              <a:buFontTx/>
              <a:buNone/>
            </a:pPr>
            <a:endParaRPr lang="es-MX" dirty="0" smtClean="0">
              <a:solidFill>
                <a:srgbClr val="0000FF"/>
              </a:solidFill>
            </a:endParaRPr>
          </a:p>
          <a:p>
            <a:pPr eaLnBrk="1" hangingPunct="1">
              <a:buFontTx/>
              <a:buNone/>
            </a:pPr>
            <a:r>
              <a:rPr lang="es-MX" dirty="0" smtClean="0">
                <a:solidFill>
                  <a:srgbClr val="0000FF"/>
                </a:solidFill>
              </a:rPr>
              <a:t>	r(H</a:t>
            </a:r>
            <a:r>
              <a:rPr lang="es-MX" baseline="30000" dirty="0" smtClean="0">
                <a:solidFill>
                  <a:srgbClr val="0000FF"/>
                </a:solidFill>
              </a:rPr>
              <a:t>-</a:t>
            </a:r>
            <a:r>
              <a:rPr lang="es-MX" dirty="0" smtClean="0">
                <a:solidFill>
                  <a:srgbClr val="0000FF"/>
                </a:solidFill>
              </a:rPr>
              <a:t>) = 138 pm </a:t>
            </a:r>
            <a:r>
              <a:rPr lang="es-MX" sz="2400" dirty="0" smtClean="0">
                <a:solidFill>
                  <a:srgbClr val="0000FF"/>
                </a:solidFill>
              </a:rPr>
              <a:t>(similar al del F</a:t>
            </a:r>
            <a:r>
              <a:rPr lang="es-MX" sz="2400" baseline="30000" dirty="0" smtClean="0">
                <a:solidFill>
                  <a:srgbClr val="0000FF"/>
                </a:solidFill>
              </a:rPr>
              <a:t>-</a:t>
            </a:r>
            <a:r>
              <a:rPr lang="es-MX" sz="2400" dirty="0" smtClean="0">
                <a:solidFill>
                  <a:srgbClr val="0000FF"/>
                </a:solidFill>
              </a:rPr>
              <a:t>)</a:t>
            </a:r>
          </a:p>
          <a:p>
            <a:pPr eaLnBrk="1" hangingPunct="1">
              <a:buFontTx/>
              <a:buNone/>
            </a:pPr>
            <a:endParaRPr lang="es-MX" b="1" i="1" dirty="0" smtClean="0">
              <a:solidFill>
                <a:srgbClr val="FF0000"/>
              </a:solidFill>
            </a:endParaRPr>
          </a:p>
        </p:txBody>
      </p:sp>
      <p:sp>
        <p:nvSpPr>
          <p:cNvPr id="6" name="5 Elipse"/>
          <p:cNvSpPr/>
          <p:nvPr/>
        </p:nvSpPr>
        <p:spPr>
          <a:xfrm>
            <a:off x="3571868" y="2571744"/>
            <a:ext cx="500066" cy="500066"/>
          </a:xfrm>
          <a:prstGeom prst="ellipse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6 Elipse"/>
          <p:cNvSpPr>
            <a:spLocks noChangeAspect="1"/>
          </p:cNvSpPr>
          <p:nvPr/>
        </p:nvSpPr>
        <p:spPr>
          <a:xfrm>
            <a:off x="6072198" y="4714884"/>
            <a:ext cx="1000132" cy="1000132"/>
          </a:xfrm>
          <a:prstGeom prst="ellipse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Conector"/>
          <p:cNvSpPr>
            <a:spLocks noChangeAspect="1"/>
          </p:cNvSpPr>
          <p:nvPr/>
        </p:nvSpPr>
        <p:spPr>
          <a:xfrm>
            <a:off x="4857752" y="3954784"/>
            <a:ext cx="45720" cy="45720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0" name="9 Conector recto de flecha"/>
          <p:cNvCxnSpPr/>
          <p:nvPr/>
        </p:nvCxnSpPr>
        <p:spPr>
          <a:xfrm rot="5400000">
            <a:off x="4822033" y="2107397"/>
            <a:ext cx="1928826" cy="15716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CuadroTexto"/>
          <p:cNvSpPr txBox="1"/>
          <p:nvPr/>
        </p:nvSpPr>
        <p:spPr>
          <a:xfrm>
            <a:off x="6072198" y="1571612"/>
            <a:ext cx="3018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800" dirty="0" smtClean="0"/>
              <a:t>ampliado millones de veces</a:t>
            </a:r>
            <a:endParaRPr lang="es-ES" sz="1800" dirty="0"/>
          </a:p>
        </p:txBody>
      </p:sp>
    </p:spTree>
    <p:extLst>
      <p:ext uri="{BB962C8B-B14F-4D97-AF65-F5344CB8AC3E}">
        <p14:creationId xmlns:p14="http://schemas.microsoft.com/office/powerpoint/2010/main" val="313737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MX" b="1" smtClean="0">
                <a:solidFill>
                  <a:srgbClr val="0000FF"/>
                </a:solidFill>
              </a:rPr>
              <a:t>Hidruros</a:t>
            </a:r>
            <a:endParaRPr lang="es-ES" b="1" smtClean="0">
              <a:solidFill>
                <a:srgbClr val="0000FF"/>
              </a:solidFill>
            </a:endParaRPr>
          </a:p>
        </p:txBody>
      </p:sp>
      <p:pic>
        <p:nvPicPr>
          <p:cNvPr id="6147" name="Picture 6" descr="RF7-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558925"/>
            <a:ext cx="8569325" cy="417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Rectangle 7"/>
          <p:cNvSpPr>
            <a:spLocks noChangeArrowheads="1"/>
          </p:cNvSpPr>
          <p:nvPr/>
        </p:nvSpPr>
        <p:spPr bwMode="auto">
          <a:xfrm>
            <a:off x="5294313" y="44450"/>
            <a:ext cx="3814762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es-ES_tradnl" sz="1000">
                <a:solidFill>
                  <a:srgbClr val="EAEAEA"/>
                </a:solidFill>
              </a:rPr>
              <a:t>Facultad de Química</a:t>
            </a:r>
            <a:br>
              <a:rPr lang="es-ES_tradnl" sz="1000">
                <a:solidFill>
                  <a:srgbClr val="EAEAEA"/>
                </a:solidFill>
              </a:rPr>
            </a:br>
            <a:r>
              <a:rPr lang="es-ES_tradnl" sz="1000">
                <a:solidFill>
                  <a:srgbClr val="EAEAEA"/>
                </a:solidFill>
              </a:rPr>
              <a:t> Departamento de Química Inorgánica y Nuclear</a:t>
            </a:r>
            <a:br>
              <a:rPr lang="es-ES_tradnl" sz="1000">
                <a:solidFill>
                  <a:srgbClr val="EAEAEA"/>
                </a:solidFill>
              </a:rPr>
            </a:br>
            <a:r>
              <a:rPr lang="es-ES_tradnl" sz="1000">
                <a:solidFill>
                  <a:srgbClr val="EAEAEA"/>
                </a:solidFill>
              </a:rPr>
              <a:t>Dr. Sigfrido Escalante Tovar</a:t>
            </a:r>
            <a:endParaRPr lang="es-MX" sz="1000">
              <a:solidFill>
                <a:srgbClr val="EAEAEA"/>
              </a:solidFill>
            </a:endParaRPr>
          </a:p>
        </p:txBody>
      </p:sp>
      <p:pic>
        <p:nvPicPr>
          <p:cNvPr id="6149" name="Picture 8" descr="Escudo-FQ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grayscl/>
          </a:blip>
          <a:srcRect/>
          <a:stretch>
            <a:fillRect/>
          </a:stretch>
        </p:blipFill>
        <p:spPr bwMode="auto">
          <a:xfrm>
            <a:off x="34925" y="44450"/>
            <a:ext cx="387350" cy="431800"/>
          </a:xfrm>
          <a:prstGeom prst="rect">
            <a:avLst/>
          </a:prstGeom>
          <a:solidFill>
            <a:srgbClr val="C0C0C0"/>
          </a:solidFill>
          <a:ln w="9525">
            <a:solidFill>
              <a:srgbClr val="EAEAEA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5228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850900"/>
          </a:xfrm>
        </p:spPr>
        <p:txBody>
          <a:bodyPr/>
          <a:lstStyle/>
          <a:p>
            <a:pPr eaLnBrk="1" hangingPunct="1"/>
            <a:r>
              <a:rPr lang="es-MX" dirty="0" smtClean="0"/>
              <a:t> </a:t>
            </a:r>
            <a:r>
              <a:rPr lang="es-MX" b="1" dirty="0" smtClean="0">
                <a:solidFill>
                  <a:srgbClr val="0000FF"/>
                </a:solidFill>
              </a:rPr>
              <a:t>Hidruros</a:t>
            </a:r>
            <a:endParaRPr lang="es-ES" b="1" dirty="0" smtClean="0">
              <a:solidFill>
                <a:srgbClr val="0000FF"/>
              </a:solidFill>
            </a:endParaRPr>
          </a:p>
        </p:txBody>
      </p:sp>
      <p:sp>
        <p:nvSpPr>
          <p:cNvPr id="7171" name="Rectangle 4"/>
          <p:cNvSpPr>
            <a:spLocks noChangeArrowheads="1"/>
          </p:cNvSpPr>
          <p:nvPr/>
        </p:nvSpPr>
        <p:spPr bwMode="auto">
          <a:xfrm>
            <a:off x="5294313" y="44450"/>
            <a:ext cx="3814762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es-ES_tradnl" sz="1000">
                <a:solidFill>
                  <a:srgbClr val="EAEAEA"/>
                </a:solidFill>
              </a:rPr>
              <a:t>Facultad de Química</a:t>
            </a:r>
            <a:br>
              <a:rPr lang="es-ES_tradnl" sz="1000">
                <a:solidFill>
                  <a:srgbClr val="EAEAEA"/>
                </a:solidFill>
              </a:rPr>
            </a:br>
            <a:r>
              <a:rPr lang="es-ES_tradnl" sz="1000">
                <a:solidFill>
                  <a:srgbClr val="EAEAEA"/>
                </a:solidFill>
              </a:rPr>
              <a:t> Departamento de Química Inorgánica y Nuclear</a:t>
            </a:r>
            <a:br>
              <a:rPr lang="es-ES_tradnl" sz="1000">
                <a:solidFill>
                  <a:srgbClr val="EAEAEA"/>
                </a:solidFill>
              </a:rPr>
            </a:br>
            <a:r>
              <a:rPr lang="es-ES_tradnl" sz="1000">
                <a:solidFill>
                  <a:srgbClr val="EAEAEA"/>
                </a:solidFill>
              </a:rPr>
              <a:t>Dr. Sigfrido Escalante Tovar</a:t>
            </a:r>
            <a:endParaRPr lang="es-MX" sz="1000">
              <a:solidFill>
                <a:srgbClr val="EAEAEA"/>
              </a:solidFill>
            </a:endParaRPr>
          </a:p>
        </p:txBody>
      </p:sp>
      <p:pic>
        <p:nvPicPr>
          <p:cNvPr id="7172" name="Picture 5" descr="Escudo-FQ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grayscl/>
          </a:blip>
          <a:srcRect/>
          <a:stretch>
            <a:fillRect/>
          </a:stretch>
        </p:blipFill>
        <p:spPr bwMode="auto">
          <a:xfrm>
            <a:off x="34925" y="44450"/>
            <a:ext cx="387350" cy="431800"/>
          </a:xfrm>
          <a:prstGeom prst="rect">
            <a:avLst/>
          </a:prstGeom>
          <a:solidFill>
            <a:srgbClr val="C0C0C0"/>
          </a:solidFill>
          <a:ln w="9525">
            <a:solidFill>
              <a:srgbClr val="EAEAEA"/>
            </a:solidFill>
            <a:miter lim="800000"/>
            <a:headEnd/>
            <a:tailEnd/>
          </a:ln>
        </p:spPr>
      </p:pic>
      <p:sp>
        <p:nvSpPr>
          <p:cNvPr id="7173" name="Rectangle 19"/>
          <p:cNvSpPr>
            <a:spLocks noGrp="1" noChangeArrowheads="1"/>
          </p:cNvSpPr>
          <p:nvPr>
            <p:ph type="body" idx="1"/>
          </p:nvPr>
        </p:nvSpPr>
        <p:spPr>
          <a:xfrm>
            <a:off x="395288" y="1268413"/>
            <a:ext cx="8229600" cy="5040312"/>
          </a:xfrm>
        </p:spPr>
        <p:txBody>
          <a:bodyPr/>
          <a:lstStyle/>
          <a:p>
            <a:pPr eaLnBrk="1" hangingPunct="1"/>
            <a:r>
              <a:rPr lang="es-MX" dirty="0" smtClean="0">
                <a:solidFill>
                  <a:srgbClr val="0000FF"/>
                </a:solidFill>
              </a:rPr>
              <a:t>Covalentes</a:t>
            </a:r>
          </a:p>
          <a:p>
            <a:pPr eaLnBrk="1" hangingPunct="1">
              <a:buFontTx/>
              <a:buNone/>
            </a:pPr>
            <a:r>
              <a:rPr lang="es-MX" dirty="0" smtClean="0"/>
              <a:t>	</a:t>
            </a:r>
            <a:r>
              <a:rPr lang="es-MX" sz="2400" dirty="0" smtClean="0"/>
              <a:t>Moleculares:   B</a:t>
            </a:r>
            <a:r>
              <a:rPr lang="es-MX" sz="2400" baseline="-25000" dirty="0" smtClean="0"/>
              <a:t>2</a:t>
            </a:r>
            <a:r>
              <a:rPr lang="es-MX" sz="2400" dirty="0" smtClean="0"/>
              <a:t>H</a:t>
            </a:r>
            <a:r>
              <a:rPr lang="es-MX" sz="2400" baseline="-25000" dirty="0" smtClean="0"/>
              <a:t>6</a:t>
            </a:r>
            <a:r>
              <a:rPr lang="es-MX" sz="2400" dirty="0" smtClean="0"/>
              <a:t>, CH</a:t>
            </a:r>
            <a:r>
              <a:rPr lang="es-MX" sz="2400" baseline="-25000" dirty="0" smtClean="0"/>
              <a:t>4</a:t>
            </a:r>
            <a:r>
              <a:rPr lang="es-MX" sz="2400" dirty="0" smtClean="0"/>
              <a:t>, SiH</a:t>
            </a:r>
            <a:r>
              <a:rPr lang="es-MX" sz="2400" baseline="-25000" dirty="0" smtClean="0"/>
              <a:t>4</a:t>
            </a:r>
            <a:r>
              <a:rPr lang="es-MX" sz="2400" dirty="0" smtClean="0"/>
              <a:t>, NH</a:t>
            </a:r>
            <a:r>
              <a:rPr lang="es-MX" sz="2400" baseline="-25000" dirty="0" smtClean="0"/>
              <a:t>3</a:t>
            </a:r>
            <a:r>
              <a:rPr lang="es-MX" sz="2400" dirty="0" smtClean="0"/>
              <a:t>, H</a:t>
            </a:r>
            <a:r>
              <a:rPr lang="es-MX" sz="2400" baseline="-25000" dirty="0" smtClean="0"/>
              <a:t>2</a:t>
            </a:r>
            <a:r>
              <a:rPr lang="es-MX" sz="2400" dirty="0" smtClean="0"/>
              <a:t>O(l), H</a:t>
            </a:r>
            <a:r>
              <a:rPr lang="es-MX" sz="2400" baseline="-25000" dirty="0" smtClean="0"/>
              <a:t>2</a:t>
            </a:r>
            <a:r>
              <a:rPr lang="es-MX" sz="2400" dirty="0" smtClean="0"/>
              <a:t>S, HF(l)</a:t>
            </a:r>
          </a:p>
          <a:p>
            <a:pPr eaLnBrk="1" hangingPunct="1">
              <a:buFontTx/>
              <a:buNone/>
            </a:pPr>
            <a:r>
              <a:rPr lang="es-MX" sz="2400" dirty="0" smtClean="0"/>
              <a:t>	Concatenados:  B</a:t>
            </a:r>
            <a:r>
              <a:rPr lang="es-MX" sz="2400" baseline="-25000" dirty="0" smtClean="0"/>
              <a:t>n</a:t>
            </a:r>
            <a:r>
              <a:rPr lang="es-MX" sz="2400" dirty="0" smtClean="0"/>
              <a:t>H</a:t>
            </a:r>
            <a:r>
              <a:rPr lang="es-MX" sz="2400" baseline="-25000" dirty="0" smtClean="0"/>
              <a:t>n+6</a:t>
            </a:r>
            <a:r>
              <a:rPr lang="es-MX" sz="2400" dirty="0" smtClean="0"/>
              <a:t>, C</a:t>
            </a:r>
            <a:r>
              <a:rPr lang="es-MX" sz="2400" baseline="-25000" dirty="0" smtClean="0"/>
              <a:t>n</a:t>
            </a:r>
            <a:r>
              <a:rPr lang="es-MX" sz="2400" dirty="0" smtClean="0"/>
              <a:t>H</a:t>
            </a:r>
            <a:r>
              <a:rPr lang="es-MX" sz="2400" baseline="-25000" dirty="0" smtClean="0"/>
              <a:t>2n+2</a:t>
            </a:r>
            <a:endParaRPr lang="es-MX" sz="2400" dirty="0" smtClean="0"/>
          </a:p>
          <a:p>
            <a:pPr eaLnBrk="1" hangingPunct="1">
              <a:buFontTx/>
              <a:buNone/>
            </a:pPr>
            <a:endParaRPr lang="es-MX" dirty="0" smtClean="0">
              <a:solidFill>
                <a:srgbClr val="0000FF"/>
              </a:solidFill>
            </a:endParaRPr>
          </a:p>
          <a:p>
            <a:pPr eaLnBrk="1" hangingPunct="1"/>
            <a:r>
              <a:rPr lang="es-MX" dirty="0" smtClean="0">
                <a:solidFill>
                  <a:srgbClr val="0000FF"/>
                </a:solidFill>
              </a:rPr>
              <a:t>Iónicos</a:t>
            </a:r>
            <a:endParaRPr lang="es-MX" dirty="0" smtClean="0"/>
          </a:p>
          <a:p>
            <a:pPr eaLnBrk="1" hangingPunct="1">
              <a:buFontTx/>
              <a:buNone/>
            </a:pPr>
            <a:r>
              <a:rPr lang="es-MX" sz="2400" dirty="0" smtClean="0"/>
              <a:t>	</a:t>
            </a:r>
            <a:r>
              <a:rPr lang="es-MX" sz="2400" dirty="0" err="1" smtClean="0"/>
              <a:t>LiH</a:t>
            </a:r>
            <a:r>
              <a:rPr lang="es-MX" sz="2400" dirty="0" smtClean="0"/>
              <a:t>, </a:t>
            </a:r>
            <a:r>
              <a:rPr lang="es-MX" sz="2400" dirty="0" err="1" smtClean="0"/>
              <a:t>NaH</a:t>
            </a:r>
            <a:r>
              <a:rPr lang="es-MX" sz="2400" dirty="0" smtClean="0"/>
              <a:t>, CaH</a:t>
            </a:r>
            <a:r>
              <a:rPr lang="es-MX" sz="2400" baseline="-25000" dirty="0" smtClean="0"/>
              <a:t>2</a:t>
            </a:r>
            <a:r>
              <a:rPr lang="es-MX" sz="2400" dirty="0" smtClean="0"/>
              <a:t>, </a:t>
            </a:r>
            <a:r>
              <a:rPr lang="es-MX" sz="2400" dirty="0" err="1" smtClean="0"/>
              <a:t>CuH</a:t>
            </a:r>
            <a:r>
              <a:rPr lang="es-MX" sz="2400" dirty="0" smtClean="0"/>
              <a:t>, AlH</a:t>
            </a:r>
            <a:r>
              <a:rPr lang="es-MX" sz="2400" baseline="-25000" dirty="0" smtClean="0"/>
              <a:t>3</a:t>
            </a:r>
            <a:r>
              <a:rPr lang="es-MX" sz="2400" dirty="0"/>
              <a:t>, </a:t>
            </a:r>
            <a:r>
              <a:rPr lang="es-MX" sz="2400" dirty="0" smtClean="0"/>
              <a:t>LiAlH</a:t>
            </a:r>
            <a:r>
              <a:rPr lang="es-MX" sz="2400" baseline="-25000" dirty="0" smtClean="0"/>
              <a:t>4  </a:t>
            </a:r>
            <a:endParaRPr lang="es-MX" sz="2400" dirty="0" smtClean="0"/>
          </a:p>
          <a:p>
            <a:pPr eaLnBrk="1" hangingPunct="1"/>
            <a:endParaRPr lang="es-MX" dirty="0" smtClean="0">
              <a:solidFill>
                <a:srgbClr val="0000FF"/>
              </a:solidFill>
            </a:endParaRPr>
          </a:p>
          <a:p>
            <a:pPr eaLnBrk="1" hangingPunct="1"/>
            <a:r>
              <a:rPr lang="es-MX" dirty="0" smtClean="0">
                <a:solidFill>
                  <a:srgbClr val="0000FF"/>
                </a:solidFill>
              </a:rPr>
              <a:t>Metálicos</a:t>
            </a:r>
          </a:p>
          <a:p>
            <a:pPr eaLnBrk="1" hangingPunct="1">
              <a:buFontTx/>
              <a:buNone/>
            </a:pPr>
            <a:r>
              <a:rPr lang="es-MX" dirty="0" smtClean="0">
                <a:solidFill>
                  <a:srgbClr val="0000FF"/>
                </a:solidFill>
              </a:rPr>
              <a:t>	</a:t>
            </a:r>
            <a:r>
              <a:rPr lang="es-MX" sz="2400" dirty="0" smtClean="0"/>
              <a:t>UH</a:t>
            </a:r>
            <a:r>
              <a:rPr lang="es-MX" sz="2400" baseline="-25000" dirty="0" smtClean="0"/>
              <a:t>3</a:t>
            </a:r>
            <a:r>
              <a:rPr lang="es-MX" sz="2400" dirty="0" smtClean="0"/>
              <a:t>, </a:t>
            </a:r>
            <a:r>
              <a:rPr lang="es-MX" sz="2400" dirty="0" err="1" smtClean="0"/>
              <a:t>NiH</a:t>
            </a:r>
            <a:r>
              <a:rPr lang="es-MX" sz="2400" dirty="0" smtClean="0"/>
              <a:t>, ZrH</a:t>
            </a:r>
            <a:r>
              <a:rPr lang="es-MX" sz="2400" baseline="-25000" dirty="0" smtClean="0"/>
              <a:t>2</a:t>
            </a:r>
            <a:endParaRPr lang="es-ES" sz="2400" dirty="0" smtClean="0"/>
          </a:p>
        </p:txBody>
      </p:sp>
    </p:spTree>
    <p:extLst>
      <p:ext uri="{BB962C8B-B14F-4D97-AF65-F5344CB8AC3E}">
        <p14:creationId xmlns:p14="http://schemas.microsoft.com/office/powerpoint/2010/main" val="3266233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14 Grupo"/>
          <p:cNvGrpSpPr>
            <a:grpSpLocks noChangeAspect="1"/>
          </p:cNvGrpSpPr>
          <p:nvPr/>
        </p:nvGrpSpPr>
        <p:grpSpPr>
          <a:xfrm>
            <a:off x="251518" y="620687"/>
            <a:ext cx="8389001" cy="5954744"/>
            <a:chOff x="402819" y="1142191"/>
            <a:chExt cx="7989525" cy="5671185"/>
          </a:xfrm>
        </p:grpSpPr>
        <p:grpSp>
          <p:nvGrpSpPr>
            <p:cNvPr id="10" name="9 Grupo"/>
            <p:cNvGrpSpPr/>
            <p:nvPr/>
          </p:nvGrpSpPr>
          <p:grpSpPr>
            <a:xfrm>
              <a:off x="402819" y="1142191"/>
              <a:ext cx="7989525" cy="5671185"/>
              <a:chOff x="402819" y="1142191"/>
              <a:chExt cx="7989525" cy="5671185"/>
            </a:xfrm>
          </p:grpSpPr>
          <p:grpSp>
            <p:nvGrpSpPr>
              <p:cNvPr id="5" name="4 Grupo"/>
              <p:cNvGrpSpPr/>
              <p:nvPr/>
            </p:nvGrpSpPr>
            <p:grpSpPr>
              <a:xfrm>
                <a:off x="402819" y="1142191"/>
                <a:ext cx="7989525" cy="5671185"/>
                <a:chOff x="402819" y="1124744"/>
                <a:chExt cx="7989525" cy="5671185"/>
              </a:xfrm>
            </p:grpSpPr>
            <p:pic>
              <p:nvPicPr>
                <p:cNvPr id="3076" name="Picture 4" descr="http://cea.quimicae.unam.mx/Estru/tabla/09_Estructura_archivos/image002.jp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7544" y="1124744"/>
                  <a:ext cx="7924800" cy="567118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" name="3 Rectángulo"/>
                <p:cNvSpPr/>
                <p:nvPr/>
              </p:nvSpPr>
              <p:spPr>
                <a:xfrm>
                  <a:off x="402819" y="4941168"/>
                  <a:ext cx="1619915" cy="172819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  <p:sp>
            <p:nvSpPr>
              <p:cNvPr id="9" name="8 CuadroTexto"/>
              <p:cNvSpPr txBox="1"/>
              <p:nvPr/>
            </p:nvSpPr>
            <p:spPr>
              <a:xfrm>
                <a:off x="4355976" y="3944089"/>
                <a:ext cx="380446" cy="2638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200" b="1" dirty="0" err="1" smtClean="0">
                    <a:solidFill>
                      <a:srgbClr val="FF0000"/>
                    </a:solidFill>
                    <a:latin typeface="Arial Black" pitchFamily="34" charset="0"/>
                  </a:rPr>
                  <a:t>Ds</a:t>
                </a:r>
                <a:endParaRPr lang="es-MX" sz="1200" b="1" dirty="0">
                  <a:solidFill>
                    <a:srgbClr val="FF0000"/>
                  </a:solidFill>
                  <a:latin typeface="Arial Black" pitchFamily="34" charset="0"/>
                </a:endParaRPr>
              </a:p>
            </p:txBody>
          </p:sp>
        </p:grpSp>
        <p:sp>
          <p:nvSpPr>
            <p:cNvPr id="2" name="1 CuadroTexto"/>
            <p:cNvSpPr txBox="1"/>
            <p:nvPr/>
          </p:nvSpPr>
          <p:spPr>
            <a:xfrm>
              <a:off x="2838579" y="1412776"/>
              <a:ext cx="18774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dirty="0" smtClean="0"/>
                <a:t>Número atómico</a:t>
              </a:r>
              <a:endParaRPr lang="es-MX" dirty="0"/>
            </a:p>
          </p:txBody>
        </p:sp>
        <p:cxnSp>
          <p:nvCxnSpPr>
            <p:cNvPr id="12" name="11 Conector recto de flecha"/>
            <p:cNvCxnSpPr/>
            <p:nvPr/>
          </p:nvCxnSpPr>
          <p:spPr>
            <a:xfrm flipH="1">
              <a:off x="1475656" y="1660158"/>
              <a:ext cx="1368152" cy="18466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21C68-D592-4FA4-89EC-DDF7D8875815}" type="slidenum">
              <a:rPr lang="es-MX" smtClean="0"/>
              <a:pPr/>
              <a:t>9</a:t>
            </a:fld>
            <a:endParaRPr lang="es-MX"/>
          </a:p>
        </p:txBody>
      </p:sp>
      <p:sp>
        <p:nvSpPr>
          <p:cNvPr id="6" name="Rectangle 13"/>
          <p:cNvSpPr>
            <a:spLocks noChangeArrowheads="1"/>
          </p:cNvSpPr>
          <p:nvPr/>
        </p:nvSpPr>
        <p:spPr bwMode="auto">
          <a:xfrm>
            <a:off x="5292725" y="-26988"/>
            <a:ext cx="3814763" cy="504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/>
            <a:r>
              <a:rPr lang="es-ES_tradnl" sz="1000" dirty="0">
                <a:solidFill>
                  <a:srgbClr val="99CCFF"/>
                </a:solidFill>
              </a:rPr>
              <a:t>Facultad de Química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 Departamento de Química Inorgánica y Nuclear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Dr. Sigfrido Escalante Tovar</a:t>
            </a:r>
            <a:endParaRPr lang="es-MX" sz="1000" dirty="0">
              <a:solidFill>
                <a:srgbClr val="99CCFF"/>
              </a:solidFill>
            </a:endParaRPr>
          </a:p>
        </p:txBody>
      </p:sp>
      <p:pic>
        <p:nvPicPr>
          <p:cNvPr id="7" name="Picture 8" descr="Escudo-F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2" y="-24"/>
            <a:ext cx="470926" cy="525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124490" y="67886"/>
            <a:ext cx="6535742" cy="480794"/>
          </a:xfrm>
        </p:spPr>
        <p:txBody>
          <a:bodyPr/>
          <a:lstStyle/>
          <a:p>
            <a:r>
              <a:rPr lang="es-MX" sz="2800" b="1" dirty="0" smtClean="0">
                <a:solidFill>
                  <a:srgbClr val="0000FF"/>
                </a:solidFill>
              </a:rPr>
              <a:t>La tabla periódica del futuro</a:t>
            </a:r>
            <a:endParaRPr lang="es-MX" sz="2800" b="1" dirty="0">
              <a:solidFill>
                <a:srgbClr val="0000FF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6096036" y="3614827"/>
            <a:ext cx="3481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b="1" dirty="0" err="1" smtClean="0">
                <a:solidFill>
                  <a:srgbClr val="FF0000"/>
                </a:solidFill>
                <a:latin typeface="Arial Black" pitchFamily="34" charset="0"/>
              </a:rPr>
              <a:t>Fv</a:t>
            </a:r>
            <a:endParaRPr lang="es-MX" sz="10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6960132" y="3614827"/>
            <a:ext cx="3481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b="1" dirty="0" err="1" smtClean="0">
                <a:solidFill>
                  <a:srgbClr val="FF0000"/>
                </a:solidFill>
                <a:latin typeface="Arial Black" pitchFamily="34" charset="0"/>
              </a:rPr>
              <a:t>Lv</a:t>
            </a:r>
            <a:endParaRPr lang="es-MX" sz="10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5652120" y="3614827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b="1" dirty="0" err="1" smtClean="0">
                <a:solidFill>
                  <a:srgbClr val="FF0000"/>
                </a:solidFill>
                <a:latin typeface="Arial Black" pitchFamily="34" charset="0"/>
              </a:rPr>
              <a:t>Nh</a:t>
            </a:r>
            <a:endParaRPr lang="es-MX" sz="10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6571238" y="3614827"/>
            <a:ext cx="3914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b="1" dirty="0" smtClean="0">
                <a:solidFill>
                  <a:srgbClr val="FF0000"/>
                </a:solidFill>
                <a:latin typeface="Arial Black" pitchFamily="34" charset="0"/>
              </a:rPr>
              <a:t>Mc</a:t>
            </a:r>
            <a:endParaRPr lang="es-MX" sz="10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7348898" y="3614827"/>
            <a:ext cx="3561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b="1" dirty="0" err="1" smtClean="0">
                <a:solidFill>
                  <a:srgbClr val="FF0000"/>
                </a:solidFill>
                <a:latin typeface="Arial Black" pitchFamily="34" charset="0"/>
              </a:rPr>
              <a:t>Ts</a:t>
            </a:r>
            <a:endParaRPr lang="es-MX" sz="10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7780946" y="3614827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b="1" dirty="0" err="1" smtClean="0">
                <a:solidFill>
                  <a:srgbClr val="FF0000"/>
                </a:solidFill>
                <a:latin typeface="Arial Black" pitchFamily="34" charset="0"/>
              </a:rPr>
              <a:t>Og</a:t>
            </a:r>
            <a:endParaRPr lang="es-MX" sz="10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5224262" y="3573016"/>
            <a:ext cx="4074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 err="1" smtClean="0">
                <a:solidFill>
                  <a:srgbClr val="FF0000"/>
                </a:solidFill>
                <a:latin typeface="Arial Black" pitchFamily="34" charset="0"/>
              </a:rPr>
              <a:t>Cn</a:t>
            </a:r>
            <a:endParaRPr lang="es-MX" sz="12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4864222" y="3562680"/>
            <a:ext cx="4074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 err="1" smtClean="0">
                <a:solidFill>
                  <a:srgbClr val="FF0000"/>
                </a:solidFill>
                <a:latin typeface="Arial Black" pitchFamily="34" charset="0"/>
              </a:rPr>
              <a:t>Rg</a:t>
            </a:r>
            <a:endParaRPr lang="es-MX" sz="12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40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8 Grupo"/>
          <p:cNvGrpSpPr/>
          <p:nvPr/>
        </p:nvGrpSpPr>
        <p:grpSpPr>
          <a:xfrm>
            <a:off x="1071568" y="3205183"/>
            <a:ext cx="4286250" cy="3152775"/>
            <a:chOff x="1071568" y="3205183"/>
            <a:chExt cx="4286250" cy="3152775"/>
          </a:xfrm>
        </p:grpSpPr>
        <p:pic>
          <p:nvPicPr>
            <p:cNvPr id="2054" name="Picture 6" descr="Esquema de funcionamiento de una pila de combustible.">
              <a:hlinkClick r:id="rId3" tooltip="Esquema de funcionamiento de una pila de combustible.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71568" y="3205183"/>
              <a:ext cx="4286250" cy="3152775"/>
            </a:xfrm>
            <a:prstGeom prst="rect">
              <a:avLst/>
            </a:prstGeom>
            <a:noFill/>
          </p:spPr>
        </p:pic>
        <p:sp>
          <p:nvSpPr>
            <p:cNvPr id="12" name="11 Rectángulo"/>
            <p:cNvSpPr/>
            <p:nvPr/>
          </p:nvSpPr>
          <p:spPr>
            <a:xfrm>
              <a:off x="3491880" y="3773458"/>
              <a:ext cx="144016" cy="15959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" name="4 Rectángulo"/>
            <p:cNvSpPr/>
            <p:nvPr/>
          </p:nvSpPr>
          <p:spPr>
            <a:xfrm>
              <a:off x="2483768" y="3779069"/>
              <a:ext cx="144016" cy="15959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928694"/>
          </a:xfrm>
        </p:spPr>
        <p:txBody>
          <a:bodyPr/>
          <a:lstStyle/>
          <a:p>
            <a:r>
              <a:rPr lang="es-MX" sz="4000" dirty="0" smtClean="0">
                <a:solidFill>
                  <a:srgbClr val="0000FF"/>
                </a:solidFill>
              </a:rPr>
              <a:t>Celda de combustible de hidrógeno</a:t>
            </a:r>
            <a:endParaRPr lang="es-ES" sz="4000" dirty="0">
              <a:solidFill>
                <a:srgbClr val="0000FF"/>
              </a:solidFill>
            </a:endParaRPr>
          </a:p>
        </p:txBody>
      </p:sp>
      <p:pic>
        <p:nvPicPr>
          <p:cNvPr id="2050" name="Picture 2" descr="http://www.eco2site.com/informes/imagenes/celda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28794" y="1214422"/>
            <a:ext cx="1905000" cy="1590675"/>
          </a:xfrm>
          <a:prstGeom prst="rect">
            <a:avLst/>
          </a:prstGeom>
          <a:noFill/>
        </p:spPr>
      </p:pic>
      <p:pic>
        <p:nvPicPr>
          <p:cNvPr id="2052" name="Picture 4" descr="http://www.cienciateca.com/pilacom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57818" y="1214422"/>
            <a:ext cx="2953779" cy="2928958"/>
          </a:xfrm>
          <a:prstGeom prst="rect">
            <a:avLst/>
          </a:prstGeom>
          <a:noFill/>
        </p:spPr>
      </p:pic>
      <p:sp>
        <p:nvSpPr>
          <p:cNvPr id="6" name="5 Rectángulo"/>
          <p:cNvSpPr/>
          <p:nvPr/>
        </p:nvSpPr>
        <p:spPr>
          <a:xfrm>
            <a:off x="1071538" y="6524976"/>
            <a:ext cx="721523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100" dirty="0" smtClean="0"/>
              <a:t>http://www.h2planet.eu/esp/enciclopedia_term.php?t=299&amp;hash=d832a26df268c850a991dbd4dfe0be78</a:t>
            </a:r>
            <a:endParaRPr lang="es-ES" sz="1100" dirty="0"/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5294313" y="44450"/>
            <a:ext cx="3814762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es-ES_tradnl" sz="1000">
                <a:solidFill>
                  <a:srgbClr val="EAEAEA"/>
                </a:solidFill>
              </a:rPr>
              <a:t>Facultad de Química</a:t>
            </a:r>
            <a:br>
              <a:rPr lang="es-ES_tradnl" sz="1000">
                <a:solidFill>
                  <a:srgbClr val="EAEAEA"/>
                </a:solidFill>
              </a:rPr>
            </a:br>
            <a:r>
              <a:rPr lang="es-ES_tradnl" sz="1000">
                <a:solidFill>
                  <a:srgbClr val="EAEAEA"/>
                </a:solidFill>
              </a:rPr>
              <a:t> Departamento de Química Inorgánica y Nuclear</a:t>
            </a:r>
            <a:br>
              <a:rPr lang="es-ES_tradnl" sz="1000">
                <a:solidFill>
                  <a:srgbClr val="EAEAEA"/>
                </a:solidFill>
              </a:rPr>
            </a:br>
            <a:r>
              <a:rPr lang="es-ES_tradnl" sz="1000">
                <a:solidFill>
                  <a:srgbClr val="EAEAEA"/>
                </a:solidFill>
              </a:rPr>
              <a:t>Dr. Sigfrido Escalante Tovar</a:t>
            </a:r>
            <a:endParaRPr lang="es-MX" sz="1000">
              <a:solidFill>
                <a:srgbClr val="EAEAEA"/>
              </a:solidFill>
            </a:endParaRPr>
          </a:p>
        </p:txBody>
      </p:sp>
      <p:pic>
        <p:nvPicPr>
          <p:cNvPr id="8" name="Picture 11" descr="Escudo-FQ"/>
          <p:cNvPicPr>
            <a:picLocks noChangeAspect="1" noChangeArrowheads="1"/>
          </p:cNvPicPr>
          <p:nvPr/>
        </p:nvPicPr>
        <p:blipFill>
          <a:blip r:embed="rId7" cstate="print">
            <a:lum bright="70000" contrast="-70000"/>
            <a:grayscl/>
          </a:blip>
          <a:srcRect/>
          <a:stretch>
            <a:fillRect/>
          </a:stretch>
        </p:blipFill>
        <p:spPr bwMode="auto">
          <a:xfrm>
            <a:off x="34925" y="44450"/>
            <a:ext cx="387350" cy="431800"/>
          </a:xfrm>
          <a:prstGeom prst="rect">
            <a:avLst/>
          </a:prstGeom>
          <a:solidFill>
            <a:srgbClr val="C0C0C0"/>
          </a:solidFill>
          <a:ln w="9525">
            <a:solidFill>
              <a:srgbClr val="EAEAEA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717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/>
          <a:lstStyle/>
          <a:p>
            <a:pPr eaLnBrk="1" hangingPunct="1"/>
            <a:r>
              <a:rPr lang="es-MX" dirty="0" smtClean="0">
                <a:solidFill>
                  <a:srgbClr val="0000FF"/>
                </a:solidFill>
              </a:rPr>
              <a:t>Celdas de combustible</a:t>
            </a:r>
            <a:endParaRPr lang="es-ES" dirty="0" smtClean="0">
              <a:solidFill>
                <a:srgbClr val="0000FF"/>
              </a:solidFill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38" y="1214422"/>
            <a:ext cx="9001156" cy="5143536"/>
          </a:xfrm>
        </p:spPr>
        <p:txBody>
          <a:bodyPr/>
          <a:lstStyle/>
          <a:p>
            <a:pPr eaLnBrk="1" hangingPunct="1"/>
            <a:r>
              <a:rPr lang="es-ES" dirty="0" smtClean="0"/>
              <a:t>Reacciones en una celda de hidrógeno: </a:t>
            </a:r>
          </a:p>
          <a:p>
            <a:pPr eaLnBrk="1" hangingPunct="1">
              <a:buFontTx/>
              <a:buNone/>
            </a:pPr>
            <a:r>
              <a:rPr lang="es-ES" b="1" dirty="0" smtClean="0"/>
              <a:t>	</a:t>
            </a:r>
            <a:r>
              <a:rPr lang="es-ES" dirty="0" smtClean="0"/>
              <a:t>En el ánodo:</a:t>
            </a:r>
            <a:r>
              <a:rPr lang="es-ES" b="1" dirty="0" smtClean="0"/>
              <a:t/>
            </a:r>
            <a:br>
              <a:rPr lang="es-ES" b="1" dirty="0" smtClean="0"/>
            </a:br>
            <a:r>
              <a:rPr lang="es-ES" b="1" dirty="0" smtClean="0">
                <a:solidFill>
                  <a:srgbClr val="0000FF"/>
                </a:solidFill>
              </a:rPr>
              <a:t>2H</a:t>
            </a:r>
            <a:r>
              <a:rPr lang="es-ES" b="1" baseline="-25000" dirty="0" smtClean="0">
                <a:solidFill>
                  <a:srgbClr val="0000FF"/>
                </a:solidFill>
              </a:rPr>
              <a:t>2</a:t>
            </a:r>
            <a:r>
              <a:rPr lang="es-ES" b="1" dirty="0" smtClean="0">
                <a:solidFill>
                  <a:srgbClr val="0000FF"/>
                </a:solidFill>
              </a:rPr>
              <a:t>                4H</a:t>
            </a:r>
            <a:r>
              <a:rPr lang="es-ES" b="1" baseline="30000" dirty="0" smtClean="0">
                <a:solidFill>
                  <a:srgbClr val="0000FF"/>
                </a:solidFill>
              </a:rPr>
              <a:t>+</a:t>
            </a:r>
            <a:r>
              <a:rPr lang="es-ES" b="1" dirty="0" smtClean="0">
                <a:solidFill>
                  <a:srgbClr val="0000FF"/>
                </a:solidFill>
              </a:rPr>
              <a:t> + 4e</a:t>
            </a:r>
            <a:r>
              <a:rPr lang="es-ES" b="1" baseline="30000" dirty="0" smtClean="0">
                <a:solidFill>
                  <a:srgbClr val="0000FF"/>
                </a:solidFill>
              </a:rPr>
              <a:t>-</a:t>
            </a:r>
            <a:r>
              <a:rPr lang="es-ES" b="1" dirty="0" smtClean="0"/>
              <a:t> </a:t>
            </a:r>
          </a:p>
          <a:p>
            <a:pPr eaLnBrk="1" hangingPunct="1">
              <a:buFontTx/>
              <a:buNone/>
            </a:pPr>
            <a:r>
              <a:rPr lang="es-ES" b="1" dirty="0" smtClean="0"/>
              <a:t>	</a:t>
            </a:r>
          </a:p>
          <a:p>
            <a:pPr eaLnBrk="1" hangingPunct="1">
              <a:buFontTx/>
              <a:buNone/>
            </a:pPr>
            <a:r>
              <a:rPr lang="es-ES" b="1" dirty="0" smtClean="0"/>
              <a:t>	</a:t>
            </a:r>
            <a:r>
              <a:rPr lang="es-ES" dirty="0" smtClean="0"/>
              <a:t>En el cátodo:</a:t>
            </a:r>
            <a:r>
              <a:rPr lang="es-ES" b="1" dirty="0" smtClean="0"/>
              <a:t/>
            </a:r>
            <a:br>
              <a:rPr lang="es-ES" b="1" dirty="0" smtClean="0"/>
            </a:br>
            <a:r>
              <a:rPr lang="es-ES" b="1" dirty="0" smtClean="0">
                <a:solidFill>
                  <a:srgbClr val="0000FF"/>
                </a:solidFill>
              </a:rPr>
              <a:t>O</a:t>
            </a:r>
            <a:r>
              <a:rPr lang="es-ES" b="1" baseline="-25000" dirty="0" smtClean="0">
                <a:solidFill>
                  <a:srgbClr val="0000FF"/>
                </a:solidFill>
              </a:rPr>
              <a:t>2</a:t>
            </a:r>
            <a:r>
              <a:rPr lang="es-ES" b="1" dirty="0" smtClean="0">
                <a:solidFill>
                  <a:srgbClr val="0000FF"/>
                </a:solidFill>
              </a:rPr>
              <a:t> + 4H</a:t>
            </a:r>
            <a:r>
              <a:rPr lang="es-ES" b="1" baseline="30000" dirty="0" smtClean="0">
                <a:solidFill>
                  <a:srgbClr val="0000FF"/>
                </a:solidFill>
              </a:rPr>
              <a:t>+</a:t>
            </a:r>
            <a:r>
              <a:rPr lang="es-ES" b="1" dirty="0" smtClean="0">
                <a:solidFill>
                  <a:srgbClr val="0000FF"/>
                </a:solidFill>
              </a:rPr>
              <a:t> + 4e</a:t>
            </a:r>
            <a:r>
              <a:rPr lang="es-ES" b="1" baseline="30000" dirty="0" smtClean="0">
                <a:solidFill>
                  <a:srgbClr val="0000FF"/>
                </a:solidFill>
              </a:rPr>
              <a:t>-</a:t>
            </a:r>
            <a:r>
              <a:rPr lang="es-ES" b="1" dirty="0" smtClean="0">
                <a:solidFill>
                  <a:srgbClr val="0000FF"/>
                </a:solidFill>
              </a:rPr>
              <a:t>                 2H</a:t>
            </a:r>
            <a:r>
              <a:rPr lang="es-ES" b="1" baseline="-25000" dirty="0" smtClean="0">
                <a:solidFill>
                  <a:srgbClr val="0000FF"/>
                </a:solidFill>
              </a:rPr>
              <a:t>2</a:t>
            </a:r>
            <a:r>
              <a:rPr lang="es-ES" b="1" dirty="0" smtClean="0">
                <a:solidFill>
                  <a:srgbClr val="0000FF"/>
                </a:solidFill>
              </a:rPr>
              <a:t>O   </a:t>
            </a:r>
          </a:p>
          <a:p>
            <a:pPr eaLnBrk="1" hangingPunct="1">
              <a:buFontTx/>
              <a:buNone/>
            </a:pPr>
            <a:r>
              <a:rPr lang="es-ES" b="1" dirty="0" smtClean="0"/>
              <a:t>	</a:t>
            </a:r>
          </a:p>
          <a:p>
            <a:pPr eaLnBrk="1" hangingPunct="1">
              <a:buFontTx/>
              <a:buNone/>
            </a:pPr>
            <a:r>
              <a:rPr lang="es-ES" b="1" dirty="0" smtClean="0"/>
              <a:t>	</a:t>
            </a:r>
            <a:r>
              <a:rPr lang="es-ES" dirty="0" smtClean="0"/>
              <a:t>Reacción neta:</a:t>
            </a:r>
            <a:r>
              <a:rPr lang="es-ES" b="1" dirty="0" smtClean="0"/>
              <a:t/>
            </a:r>
            <a:br>
              <a:rPr lang="es-ES" b="1" dirty="0" smtClean="0"/>
            </a:br>
            <a:r>
              <a:rPr lang="es-ES" b="1" dirty="0" smtClean="0">
                <a:solidFill>
                  <a:srgbClr val="0000FF"/>
                </a:solidFill>
              </a:rPr>
              <a:t>2H</a:t>
            </a:r>
            <a:r>
              <a:rPr lang="es-ES" b="1" baseline="-25000" dirty="0" smtClean="0">
                <a:solidFill>
                  <a:srgbClr val="0000FF"/>
                </a:solidFill>
              </a:rPr>
              <a:t>2</a:t>
            </a:r>
            <a:r>
              <a:rPr lang="es-ES" b="1" dirty="0" smtClean="0">
                <a:solidFill>
                  <a:srgbClr val="0000FF"/>
                </a:solidFill>
              </a:rPr>
              <a:t> + O</a:t>
            </a:r>
            <a:r>
              <a:rPr lang="es-ES" b="1" baseline="-25000" dirty="0" smtClean="0">
                <a:solidFill>
                  <a:srgbClr val="0000FF"/>
                </a:solidFill>
              </a:rPr>
              <a:t>2</a:t>
            </a:r>
            <a:r>
              <a:rPr lang="es-ES" b="1" dirty="0" smtClean="0">
                <a:solidFill>
                  <a:srgbClr val="0000FF"/>
                </a:solidFill>
              </a:rPr>
              <a:t>               2H</a:t>
            </a:r>
            <a:r>
              <a:rPr lang="es-ES" b="1" baseline="-25000" dirty="0" smtClean="0">
                <a:solidFill>
                  <a:srgbClr val="0000FF"/>
                </a:solidFill>
              </a:rPr>
              <a:t>2</a:t>
            </a:r>
            <a:r>
              <a:rPr lang="es-ES" b="1" dirty="0" smtClean="0">
                <a:solidFill>
                  <a:srgbClr val="0000FF"/>
                </a:solidFill>
              </a:rPr>
              <a:t>O </a:t>
            </a:r>
            <a:endParaRPr lang="es-ES" dirty="0" smtClean="0">
              <a:solidFill>
                <a:srgbClr val="0000FF"/>
              </a:solidFill>
            </a:endParaRPr>
          </a:p>
        </p:txBody>
      </p:sp>
      <p:sp>
        <p:nvSpPr>
          <p:cNvPr id="9220" name="Line 7"/>
          <p:cNvSpPr>
            <a:spLocks noChangeShapeType="1"/>
          </p:cNvSpPr>
          <p:nvPr/>
        </p:nvSpPr>
        <p:spPr bwMode="auto">
          <a:xfrm>
            <a:off x="1285852" y="2571744"/>
            <a:ext cx="15113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9221" name="Line 8"/>
          <p:cNvSpPr>
            <a:spLocks noChangeShapeType="1"/>
          </p:cNvSpPr>
          <p:nvPr/>
        </p:nvSpPr>
        <p:spPr bwMode="auto">
          <a:xfrm>
            <a:off x="3357554" y="4224335"/>
            <a:ext cx="15113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9222" name="Line 9"/>
          <p:cNvSpPr>
            <a:spLocks noChangeShapeType="1"/>
          </p:cNvSpPr>
          <p:nvPr/>
        </p:nvSpPr>
        <p:spPr bwMode="auto">
          <a:xfrm>
            <a:off x="2203444" y="5929330"/>
            <a:ext cx="15113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9223" name="Rectangle 10"/>
          <p:cNvSpPr>
            <a:spLocks noChangeArrowheads="1"/>
          </p:cNvSpPr>
          <p:nvPr/>
        </p:nvSpPr>
        <p:spPr bwMode="auto">
          <a:xfrm>
            <a:off x="5294313" y="44450"/>
            <a:ext cx="3814762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es-ES_tradnl" sz="1000">
                <a:solidFill>
                  <a:srgbClr val="EAEAEA"/>
                </a:solidFill>
              </a:rPr>
              <a:t>Facultad de Química</a:t>
            </a:r>
            <a:br>
              <a:rPr lang="es-ES_tradnl" sz="1000">
                <a:solidFill>
                  <a:srgbClr val="EAEAEA"/>
                </a:solidFill>
              </a:rPr>
            </a:br>
            <a:r>
              <a:rPr lang="es-ES_tradnl" sz="1000">
                <a:solidFill>
                  <a:srgbClr val="EAEAEA"/>
                </a:solidFill>
              </a:rPr>
              <a:t> Departamento de Química Inorgánica y Nuclear</a:t>
            </a:r>
            <a:br>
              <a:rPr lang="es-ES_tradnl" sz="1000">
                <a:solidFill>
                  <a:srgbClr val="EAEAEA"/>
                </a:solidFill>
              </a:rPr>
            </a:br>
            <a:r>
              <a:rPr lang="es-ES_tradnl" sz="1000">
                <a:solidFill>
                  <a:srgbClr val="EAEAEA"/>
                </a:solidFill>
              </a:rPr>
              <a:t>Dr. Sigfrido Escalante Tovar</a:t>
            </a:r>
            <a:endParaRPr lang="es-MX" sz="1000">
              <a:solidFill>
                <a:srgbClr val="EAEAEA"/>
              </a:solidFill>
            </a:endParaRPr>
          </a:p>
        </p:txBody>
      </p:sp>
      <p:pic>
        <p:nvPicPr>
          <p:cNvPr id="9224" name="Picture 11" descr="Escudo-FQ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grayscl/>
          </a:blip>
          <a:srcRect/>
          <a:stretch>
            <a:fillRect/>
          </a:stretch>
        </p:blipFill>
        <p:spPr bwMode="auto">
          <a:xfrm>
            <a:off x="34925" y="44450"/>
            <a:ext cx="387350" cy="431800"/>
          </a:xfrm>
          <a:prstGeom prst="rect">
            <a:avLst/>
          </a:prstGeom>
          <a:solidFill>
            <a:srgbClr val="C0C0C0"/>
          </a:solidFill>
          <a:ln w="9525">
            <a:solidFill>
              <a:srgbClr val="EAEAEA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7148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624"/>
            <a:ext cx="8229600" cy="1152128"/>
          </a:xfrm>
        </p:spPr>
        <p:txBody>
          <a:bodyPr/>
          <a:lstStyle/>
          <a:p>
            <a:pPr algn="l" eaLnBrk="1" hangingPunct="1"/>
            <a:r>
              <a:rPr lang="es-MX" sz="4000" b="1" dirty="0" smtClean="0">
                <a:solidFill>
                  <a:srgbClr val="0000FF"/>
                </a:solidFill>
              </a:rPr>
              <a:t>Pares </a:t>
            </a:r>
            <a:r>
              <a:rPr lang="es-MX" sz="4000" b="1" dirty="0" err="1" smtClean="0">
                <a:solidFill>
                  <a:srgbClr val="0000FF"/>
                </a:solidFill>
              </a:rPr>
              <a:t>redox</a:t>
            </a:r>
            <a:r>
              <a:rPr lang="es-MX" sz="4000" b="1" dirty="0" smtClean="0">
                <a:solidFill>
                  <a:srgbClr val="0000FF"/>
                </a:solidFill>
              </a:rPr>
              <a:t> en la celda </a:t>
            </a:r>
            <a:br>
              <a:rPr lang="es-MX" sz="4000" b="1" dirty="0" smtClean="0">
                <a:solidFill>
                  <a:srgbClr val="0000FF"/>
                </a:solidFill>
              </a:rPr>
            </a:br>
            <a:r>
              <a:rPr lang="es-MX" sz="4000" b="1" dirty="0" smtClean="0">
                <a:solidFill>
                  <a:srgbClr val="0000FF"/>
                </a:solidFill>
              </a:rPr>
              <a:t>de hidrógeno.</a:t>
            </a:r>
            <a:endParaRPr lang="es-ES" sz="4000" b="1" dirty="0" smtClean="0">
              <a:solidFill>
                <a:srgbClr val="0000FF"/>
              </a:solidFill>
            </a:endParaRPr>
          </a:p>
        </p:txBody>
      </p:sp>
      <p:sp>
        <p:nvSpPr>
          <p:cNvPr id="11267" name="Rectangle 4"/>
          <p:cNvSpPr>
            <a:spLocks noChangeArrowheads="1"/>
          </p:cNvSpPr>
          <p:nvPr/>
        </p:nvSpPr>
        <p:spPr bwMode="auto">
          <a:xfrm>
            <a:off x="5294313" y="-24"/>
            <a:ext cx="3814762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es-ES_tradnl" sz="1000">
                <a:solidFill>
                  <a:srgbClr val="EAEAEA"/>
                </a:solidFill>
              </a:rPr>
              <a:t>Facultad de Química</a:t>
            </a:r>
            <a:br>
              <a:rPr lang="es-ES_tradnl" sz="1000">
                <a:solidFill>
                  <a:srgbClr val="EAEAEA"/>
                </a:solidFill>
              </a:rPr>
            </a:br>
            <a:r>
              <a:rPr lang="es-ES_tradnl" sz="1000">
                <a:solidFill>
                  <a:srgbClr val="EAEAEA"/>
                </a:solidFill>
              </a:rPr>
              <a:t> Departamento de Química Inorgánica y Nuclear</a:t>
            </a:r>
            <a:br>
              <a:rPr lang="es-ES_tradnl" sz="1000">
                <a:solidFill>
                  <a:srgbClr val="EAEAEA"/>
                </a:solidFill>
              </a:rPr>
            </a:br>
            <a:r>
              <a:rPr lang="es-ES_tradnl" sz="1000">
                <a:solidFill>
                  <a:srgbClr val="EAEAEA"/>
                </a:solidFill>
              </a:rPr>
              <a:t>Dr. Sigfrido Escalante Tovar</a:t>
            </a:r>
            <a:endParaRPr lang="es-MX" sz="1000">
              <a:solidFill>
                <a:srgbClr val="EAEAEA"/>
              </a:solidFill>
            </a:endParaRPr>
          </a:p>
        </p:txBody>
      </p:sp>
      <p:grpSp>
        <p:nvGrpSpPr>
          <p:cNvPr id="11269" name="Group 38"/>
          <p:cNvGrpSpPr>
            <a:grpSpLocks/>
          </p:cNvGrpSpPr>
          <p:nvPr/>
        </p:nvGrpSpPr>
        <p:grpSpPr bwMode="auto">
          <a:xfrm>
            <a:off x="107950" y="2133523"/>
            <a:ext cx="8788400" cy="2087565"/>
            <a:chOff x="68" y="1344"/>
            <a:chExt cx="5536" cy="1315"/>
          </a:xfrm>
        </p:grpSpPr>
        <p:sp>
          <p:nvSpPr>
            <p:cNvPr id="11274" name="Line 6"/>
            <p:cNvSpPr>
              <a:spLocks noChangeShapeType="1"/>
            </p:cNvSpPr>
            <p:nvPr/>
          </p:nvSpPr>
          <p:spPr bwMode="auto">
            <a:xfrm>
              <a:off x="68" y="2024"/>
              <a:ext cx="5352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1275" name="Line 7"/>
            <p:cNvSpPr>
              <a:spLocks noChangeShapeType="1"/>
            </p:cNvSpPr>
            <p:nvPr/>
          </p:nvSpPr>
          <p:spPr bwMode="auto">
            <a:xfrm flipH="1">
              <a:off x="2744" y="1480"/>
              <a:ext cx="2" cy="1044"/>
            </a:xfrm>
            <a:prstGeom prst="line">
              <a:avLst/>
            </a:prstGeom>
            <a:noFill/>
            <a:ln w="222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1276" name="Line 8"/>
            <p:cNvSpPr>
              <a:spLocks noChangeShapeType="1"/>
            </p:cNvSpPr>
            <p:nvPr/>
          </p:nvSpPr>
          <p:spPr bwMode="auto">
            <a:xfrm>
              <a:off x="1989" y="1706"/>
              <a:ext cx="0" cy="589"/>
            </a:xfrm>
            <a:prstGeom prst="line">
              <a:avLst/>
            </a:prstGeom>
            <a:noFill/>
            <a:ln w="9525">
              <a:solidFill>
                <a:schemeClr val="bg2">
                  <a:lumMod val="40000"/>
                  <a:lumOff val="6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1278" name="Text Box 10"/>
            <p:cNvSpPr txBox="1">
              <a:spLocks noChangeArrowheads="1"/>
            </p:cNvSpPr>
            <p:nvPr/>
          </p:nvSpPr>
          <p:spPr bwMode="auto">
            <a:xfrm>
              <a:off x="2655" y="1344"/>
              <a:ext cx="207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MX" sz="1000" dirty="0"/>
                <a:t>H</a:t>
              </a:r>
              <a:r>
                <a:rPr lang="es-MX" sz="1000" baseline="30000" dirty="0"/>
                <a:t>+</a:t>
              </a:r>
              <a:endParaRPr lang="es-ES" sz="1000" baseline="30000" dirty="0"/>
            </a:p>
          </p:txBody>
        </p:sp>
        <p:sp>
          <p:nvSpPr>
            <p:cNvPr id="11279" name="Text Box 11"/>
            <p:cNvSpPr txBox="1">
              <a:spLocks noChangeArrowheads="1"/>
            </p:cNvSpPr>
            <p:nvPr/>
          </p:nvSpPr>
          <p:spPr bwMode="auto">
            <a:xfrm>
              <a:off x="2654" y="2505"/>
              <a:ext cx="205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MX" sz="1000" dirty="0"/>
                <a:t>H</a:t>
              </a:r>
              <a:r>
                <a:rPr lang="es-MX" sz="1000" baseline="-25000" dirty="0"/>
                <a:t>2</a:t>
              </a:r>
              <a:endParaRPr lang="es-ES" sz="1000" baseline="-25000" dirty="0"/>
            </a:p>
          </p:txBody>
        </p:sp>
        <p:sp>
          <p:nvSpPr>
            <p:cNvPr id="11280" name="Text Box 12"/>
            <p:cNvSpPr txBox="1">
              <a:spLocks noChangeArrowheads="1"/>
            </p:cNvSpPr>
            <p:nvPr/>
          </p:nvSpPr>
          <p:spPr bwMode="auto">
            <a:xfrm>
              <a:off x="1882" y="1507"/>
              <a:ext cx="281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MX" sz="1000" dirty="0" smtClean="0"/>
                <a:t>Cd</a:t>
              </a:r>
              <a:r>
                <a:rPr lang="es-MX" sz="1000" baseline="30000" dirty="0" smtClean="0"/>
                <a:t>2+</a:t>
              </a:r>
              <a:endParaRPr lang="es-ES" sz="1000" baseline="30000" dirty="0"/>
            </a:p>
          </p:txBody>
        </p:sp>
        <p:sp>
          <p:nvSpPr>
            <p:cNvPr id="11281" name="Text Box 13"/>
            <p:cNvSpPr txBox="1">
              <a:spLocks noChangeArrowheads="1"/>
            </p:cNvSpPr>
            <p:nvPr/>
          </p:nvSpPr>
          <p:spPr bwMode="auto">
            <a:xfrm>
              <a:off x="1875" y="2341"/>
              <a:ext cx="250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MX" sz="1000" dirty="0" smtClean="0"/>
                <a:t>Cd</a:t>
              </a:r>
              <a:r>
                <a:rPr lang="es-MX" sz="1000" baseline="30000" dirty="0" smtClean="0"/>
                <a:t>0</a:t>
              </a:r>
              <a:endParaRPr lang="es-ES" sz="1000" baseline="30000" dirty="0"/>
            </a:p>
          </p:txBody>
        </p:sp>
        <p:sp>
          <p:nvSpPr>
            <p:cNvPr id="11284" name="Text Box 16"/>
            <p:cNvSpPr txBox="1">
              <a:spLocks noChangeArrowheads="1"/>
            </p:cNvSpPr>
            <p:nvPr/>
          </p:nvSpPr>
          <p:spPr bwMode="auto">
            <a:xfrm>
              <a:off x="295" y="1507"/>
              <a:ext cx="21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MX" sz="1000"/>
                <a:t>Li</a:t>
              </a:r>
              <a:r>
                <a:rPr lang="es-MX" sz="1000" baseline="30000"/>
                <a:t>+</a:t>
              </a:r>
              <a:endParaRPr lang="es-ES" sz="1000" baseline="30000"/>
            </a:p>
          </p:txBody>
        </p:sp>
        <p:sp>
          <p:nvSpPr>
            <p:cNvPr id="11285" name="Text Box 17"/>
            <p:cNvSpPr txBox="1">
              <a:spLocks noChangeArrowheads="1"/>
            </p:cNvSpPr>
            <p:nvPr/>
          </p:nvSpPr>
          <p:spPr bwMode="auto">
            <a:xfrm>
              <a:off x="295" y="2341"/>
              <a:ext cx="209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MX" sz="1000"/>
                <a:t>Li</a:t>
              </a:r>
              <a:r>
                <a:rPr lang="es-MX" sz="1000" baseline="30000"/>
                <a:t>0</a:t>
              </a:r>
              <a:endParaRPr lang="es-ES" sz="1000" baseline="30000"/>
            </a:p>
          </p:txBody>
        </p:sp>
        <p:sp>
          <p:nvSpPr>
            <p:cNvPr id="11286" name="Text Box 18"/>
            <p:cNvSpPr txBox="1">
              <a:spLocks noChangeArrowheads="1"/>
            </p:cNvSpPr>
            <p:nvPr/>
          </p:nvSpPr>
          <p:spPr bwMode="auto">
            <a:xfrm>
              <a:off x="5043" y="1480"/>
              <a:ext cx="19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MX" sz="1000"/>
                <a:t>F</a:t>
              </a:r>
              <a:r>
                <a:rPr lang="es-MX" sz="1000" baseline="-25000"/>
                <a:t>2</a:t>
              </a:r>
              <a:endParaRPr lang="es-ES" sz="1000" baseline="30000"/>
            </a:p>
          </p:txBody>
        </p:sp>
        <p:sp>
          <p:nvSpPr>
            <p:cNvPr id="11287" name="Text Box 19"/>
            <p:cNvSpPr txBox="1">
              <a:spLocks noChangeArrowheads="1"/>
            </p:cNvSpPr>
            <p:nvPr/>
          </p:nvSpPr>
          <p:spPr bwMode="auto">
            <a:xfrm>
              <a:off x="5058" y="2341"/>
              <a:ext cx="18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MX" sz="1000"/>
                <a:t>F</a:t>
              </a:r>
              <a:r>
                <a:rPr lang="es-MX" sz="1000" baseline="30000"/>
                <a:t>-</a:t>
              </a:r>
              <a:endParaRPr lang="es-ES" sz="1000" baseline="30000"/>
            </a:p>
          </p:txBody>
        </p:sp>
        <p:sp>
          <p:nvSpPr>
            <p:cNvPr id="11288" name="Text Box 20"/>
            <p:cNvSpPr txBox="1">
              <a:spLocks noChangeArrowheads="1"/>
            </p:cNvSpPr>
            <p:nvPr/>
          </p:nvSpPr>
          <p:spPr bwMode="auto">
            <a:xfrm>
              <a:off x="2250" y="1507"/>
              <a:ext cx="267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MX" sz="1000" dirty="0"/>
                <a:t>H</a:t>
              </a:r>
              <a:r>
                <a:rPr lang="es-MX" sz="1000" baseline="-25000" dirty="0"/>
                <a:t>2</a:t>
              </a:r>
              <a:r>
                <a:rPr lang="es-MX" sz="1000" dirty="0"/>
                <a:t>O</a:t>
              </a:r>
              <a:endParaRPr lang="es-ES" sz="1000" baseline="30000" dirty="0"/>
            </a:p>
          </p:txBody>
        </p:sp>
        <p:sp>
          <p:nvSpPr>
            <p:cNvPr id="11289" name="Text Box 21"/>
            <p:cNvSpPr txBox="1">
              <a:spLocks noChangeArrowheads="1"/>
            </p:cNvSpPr>
            <p:nvPr/>
          </p:nvSpPr>
          <p:spPr bwMode="auto">
            <a:xfrm>
              <a:off x="2173" y="2341"/>
              <a:ext cx="435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MX" sz="1000" dirty="0"/>
                <a:t>H</a:t>
              </a:r>
              <a:r>
                <a:rPr lang="es-MX" sz="1000" baseline="-25000" dirty="0"/>
                <a:t>2</a:t>
              </a:r>
              <a:r>
                <a:rPr lang="es-MX" sz="1000" dirty="0"/>
                <a:t> + OH</a:t>
              </a:r>
              <a:r>
                <a:rPr lang="es-MX" sz="1000" baseline="30000" dirty="0"/>
                <a:t>-</a:t>
              </a:r>
              <a:endParaRPr lang="es-ES" sz="1000" baseline="30000" dirty="0"/>
            </a:p>
          </p:txBody>
        </p:sp>
        <p:sp>
          <p:nvSpPr>
            <p:cNvPr id="11290" name="Line 22"/>
            <p:cNvSpPr>
              <a:spLocks noChangeShapeType="1"/>
            </p:cNvSpPr>
            <p:nvPr/>
          </p:nvSpPr>
          <p:spPr bwMode="auto">
            <a:xfrm>
              <a:off x="2382" y="1706"/>
              <a:ext cx="0" cy="589"/>
            </a:xfrm>
            <a:prstGeom prst="line">
              <a:avLst/>
            </a:prstGeom>
            <a:noFill/>
            <a:ln w="9525">
              <a:solidFill>
                <a:schemeClr val="bg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1291" name="Line 23"/>
            <p:cNvSpPr>
              <a:spLocks noChangeShapeType="1"/>
            </p:cNvSpPr>
            <p:nvPr/>
          </p:nvSpPr>
          <p:spPr bwMode="auto">
            <a:xfrm>
              <a:off x="386" y="1706"/>
              <a:ext cx="0" cy="589"/>
            </a:xfrm>
            <a:prstGeom prst="line">
              <a:avLst/>
            </a:prstGeom>
            <a:noFill/>
            <a:ln w="9525">
              <a:solidFill>
                <a:schemeClr val="bg2">
                  <a:lumMod val="40000"/>
                  <a:lumOff val="6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1292" name="Line 24"/>
            <p:cNvSpPr>
              <a:spLocks noChangeShapeType="1"/>
            </p:cNvSpPr>
            <p:nvPr/>
          </p:nvSpPr>
          <p:spPr bwMode="auto">
            <a:xfrm>
              <a:off x="5144" y="1706"/>
              <a:ext cx="0" cy="589"/>
            </a:xfrm>
            <a:prstGeom prst="line">
              <a:avLst/>
            </a:prstGeom>
            <a:noFill/>
            <a:ln w="9525">
              <a:solidFill>
                <a:schemeClr val="bg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1293" name="Text Box 25"/>
            <p:cNvSpPr txBox="1">
              <a:spLocks noChangeArrowheads="1"/>
            </p:cNvSpPr>
            <p:nvPr/>
          </p:nvSpPr>
          <p:spPr bwMode="auto">
            <a:xfrm>
              <a:off x="2563" y="2006"/>
              <a:ext cx="22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MX" sz="1000"/>
                <a:t>0.0</a:t>
              </a:r>
              <a:endParaRPr lang="es-ES" sz="1000"/>
            </a:p>
          </p:txBody>
        </p:sp>
        <p:sp>
          <p:nvSpPr>
            <p:cNvPr id="11294" name="Rectangle 26"/>
            <p:cNvSpPr>
              <a:spLocks noChangeArrowheads="1"/>
            </p:cNvSpPr>
            <p:nvPr/>
          </p:nvSpPr>
          <p:spPr bwMode="auto">
            <a:xfrm>
              <a:off x="112" y="2006"/>
              <a:ext cx="297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MX" sz="1000"/>
                <a:t>-3.04</a:t>
              </a:r>
              <a:endParaRPr lang="es-ES" sz="1000"/>
            </a:p>
          </p:txBody>
        </p:sp>
        <p:sp>
          <p:nvSpPr>
            <p:cNvPr id="11295" name="Rectangle 27"/>
            <p:cNvSpPr>
              <a:spLocks noChangeArrowheads="1"/>
            </p:cNvSpPr>
            <p:nvPr/>
          </p:nvSpPr>
          <p:spPr bwMode="auto">
            <a:xfrm>
              <a:off x="4922" y="2024"/>
              <a:ext cx="22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MX" sz="1000"/>
                <a:t>2.8</a:t>
              </a:r>
              <a:endParaRPr lang="es-ES" sz="1000"/>
            </a:p>
          </p:txBody>
        </p:sp>
        <p:sp>
          <p:nvSpPr>
            <p:cNvPr id="11297" name="Rectangle 29"/>
            <p:cNvSpPr>
              <a:spLocks noChangeArrowheads="1"/>
            </p:cNvSpPr>
            <p:nvPr/>
          </p:nvSpPr>
          <p:spPr bwMode="auto">
            <a:xfrm>
              <a:off x="2154" y="2006"/>
              <a:ext cx="255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MX" sz="1000" dirty="0"/>
                <a:t>-</a:t>
              </a:r>
              <a:r>
                <a:rPr lang="es-MX" sz="1000" dirty="0" smtClean="0"/>
                <a:t>0.4</a:t>
              </a:r>
              <a:endParaRPr lang="es-ES" sz="1000" dirty="0"/>
            </a:p>
          </p:txBody>
        </p:sp>
        <p:sp>
          <p:nvSpPr>
            <p:cNvPr id="11299" name="Text Box 31"/>
            <p:cNvSpPr txBox="1">
              <a:spLocks noChangeArrowheads="1"/>
            </p:cNvSpPr>
            <p:nvPr/>
          </p:nvSpPr>
          <p:spPr bwMode="auto">
            <a:xfrm>
              <a:off x="5193" y="2059"/>
              <a:ext cx="41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MX" sz="1400" b="1" i="1">
                  <a:solidFill>
                    <a:srgbClr val="0000FF"/>
                  </a:solidFill>
                </a:rPr>
                <a:t>E</a:t>
              </a:r>
              <a:r>
                <a:rPr lang="es-MX" sz="1400" b="1" baseline="30000">
                  <a:solidFill>
                    <a:srgbClr val="0000FF"/>
                  </a:solidFill>
                </a:rPr>
                <a:t>0</a:t>
              </a:r>
              <a:r>
                <a:rPr lang="es-MX" sz="1400" b="1">
                  <a:solidFill>
                    <a:srgbClr val="0000FF"/>
                  </a:solidFill>
                </a:rPr>
                <a:t> (V)</a:t>
              </a:r>
              <a:endParaRPr lang="es-ES" sz="1400" b="1">
                <a:solidFill>
                  <a:srgbClr val="0000FF"/>
                </a:solidFill>
              </a:endParaRPr>
            </a:p>
          </p:txBody>
        </p:sp>
      </p:grpSp>
      <p:sp>
        <p:nvSpPr>
          <p:cNvPr id="11271" name="Line 33"/>
          <p:cNvSpPr>
            <a:spLocks noChangeShapeType="1"/>
          </p:cNvSpPr>
          <p:nvPr/>
        </p:nvSpPr>
        <p:spPr bwMode="auto">
          <a:xfrm flipH="1">
            <a:off x="4426298" y="2708970"/>
            <a:ext cx="1369836" cy="1251767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1272" name="Line 35"/>
          <p:cNvSpPr>
            <a:spLocks noChangeShapeType="1"/>
          </p:cNvSpPr>
          <p:nvPr/>
        </p:nvSpPr>
        <p:spPr bwMode="auto">
          <a:xfrm flipH="1" flipV="1">
            <a:off x="4426298" y="2392437"/>
            <a:ext cx="0" cy="1568300"/>
          </a:xfrm>
          <a:prstGeom prst="line">
            <a:avLst/>
          </a:prstGeom>
          <a:noFill/>
          <a:ln w="9525">
            <a:solidFill>
              <a:srgbClr val="FF0000"/>
            </a:solidFill>
            <a:prstDash val="sysDash"/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1273" name="Line 39"/>
          <p:cNvSpPr>
            <a:spLocks noChangeShapeType="1"/>
          </p:cNvSpPr>
          <p:nvPr/>
        </p:nvSpPr>
        <p:spPr bwMode="auto">
          <a:xfrm flipV="1">
            <a:off x="5796136" y="2708920"/>
            <a:ext cx="0" cy="935037"/>
          </a:xfrm>
          <a:prstGeom prst="line">
            <a:avLst/>
          </a:prstGeom>
          <a:noFill/>
          <a:ln w="9525">
            <a:solidFill>
              <a:srgbClr val="FF0000"/>
            </a:solidFill>
            <a:prstDash val="sysDash"/>
            <a:round/>
            <a:headEnd type="triangle" w="med" len="med"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36" name="35 CuadroTexto"/>
          <p:cNvSpPr txBox="1"/>
          <p:nvPr/>
        </p:nvSpPr>
        <p:spPr>
          <a:xfrm>
            <a:off x="3203848" y="1412776"/>
            <a:ext cx="24449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f</a:t>
            </a:r>
            <a:r>
              <a:rPr lang="es-MX" dirty="0" smtClean="0"/>
              <a:t>ormas oxidadas</a:t>
            </a:r>
            <a:endParaRPr lang="es-ES" dirty="0"/>
          </a:p>
        </p:txBody>
      </p:sp>
      <p:sp>
        <p:nvSpPr>
          <p:cNvPr id="37" name="36 CuadroTexto"/>
          <p:cNvSpPr txBox="1"/>
          <p:nvPr/>
        </p:nvSpPr>
        <p:spPr>
          <a:xfrm>
            <a:off x="3203848" y="4407495"/>
            <a:ext cx="2547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f</a:t>
            </a:r>
            <a:r>
              <a:rPr lang="es-MX" dirty="0" smtClean="0"/>
              <a:t>ormas reducidas</a:t>
            </a:r>
            <a:endParaRPr lang="es-ES" dirty="0"/>
          </a:p>
        </p:txBody>
      </p:sp>
      <p:pic>
        <p:nvPicPr>
          <p:cNvPr id="38" name="Picture 8" descr="Escudo-F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-24"/>
            <a:ext cx="470926" cy="525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9" name="38 CuadroTexto"/>
          <p:cNvSpPr txBox="1"/>
          <p:nvPr/>
        </p:nvSpPr>
        <p:spPr>
          <a:xfrm>
            <a:off x="1368730" y="5190291"/>
            <a:ext cx="60115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b="1" dirty="0" smtClean="0">
                <a:solidFill>
                  <a:srgbClr val="FF0000"/>
                </a:solidFill>
              </a:rPr>
              <a:t>¿Quién se oxidará y quién se reducirá?</a:t>
            </a:r>
            <a:r>
              <a:rPr lang="es-MX" dirty="0" smtClean="0"/>
              <a:t> </a:t>
            </a:r>
          </a:p>
        </p:txBody>
      </p:sp>
      <p:sp>
        <p:nvSpPr>
          <p:cNvPr id="40" name="Line 8"/>
          <p:cNvSpPr>
            <a:spLocks noChangeShapeType="1"/>
          </p:cNvSpPr>
          <p:nvPr/>
        </p:nvSpPr>
        <p:spPr bwMode="auto">
          <a:xfrm>
            <a:off x="2915816" y="2708920"/>
            <a:ext cx="0" cy="9350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41" name="Text Box 12"/>
          <p:cNvSpPr txBox="1">
            <a:spLocks noChangeArrowheads="1"/>
          </p:cNvSpPr>
          <p:nvPr/>
        </p:nvSpPr>
        <p:spPr bwMode="auto">
          <a:xfrm>
            <a:off x="2733377" y="2392437"/>
            <a:ext cx="43152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sz="1000" dirty="0" smtClean="0"/>
              <a:t>Zn</a:t>
            </a:r>
            <a:r>
              <a:rPr lang="es-MX" sz="1000" baseline="30000" dirty="0" smtClean="0"/>
              <a:t>2+</a:t>
            </a:r>
            <a:endParaRPr lang="es-ES" sz="1000" baseline="30000" dirty="0"/>
          </a:p>
        </p:txBody>
      </p:sp>
      <p:sp>
        <p:nvSpPr>
          <p:cNvPr id="42" name="Text Box 13"/>
          <p:cNvSpPr txBox="1">
            <a:spLocks noChangeArrowheads="1"/>
          </p:cNvSpPr>
          <p:nvPr/>
        </p:nvSpPr>
        <p:spPr bwMode="auto">
          <a:xfrm>
            <a:off x="2736552" y="3717573"/>
            <a:ext cx="38183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sz="1000" dirty="0" smtClean="0"/>
              <a:t>Zn</a:t>
            </a:r>
            <a:r>
              <a:rPr lang="es-MX" sz="1000" baseline="30000" dirty="0" smtClean="0"/>
              <a:t>0</a:t>
            </a:r>
            <a:endParaRPr lang="es-ES" sz="1000" baseline="30000" dirty="0"/>
          </a:p>
        </p:txBody>
      </p:sp>
      <p:sp>
        <p:nvSpPr>
          <p:cNvPr id="46" name="Rectangle 30"/>
          <p:cNvSpPr>
            <a:spLocks noChangeArrowheads="1"/>
          </p:cNvSpPr>
          <p:nvPr/>
        </p:nvSpPr>
        <p:spPr bwMode="auto">
          <a:xfrm>
            <a:off x="2557041" y="3212976"/>
            <a:ext cx="40427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sz="1000" dirty="0" smtClean="0"/>
              <a:t>-1.2</a:t>
            </a:r>
            <a:endParaRPr lang="es-ES" sz="1000" dirty="0"/>
          </a:p>
        </p:txBody>
      </p:sp>
      <p:sp>
        <p:nvSpPr>
          <p:cNvPr id="49" name="Line 8"/>
          <p:cNvSpPr>
            <a:spLocks noChangeShapeType="1"/>
          </p:cNvSpPr>
          <p:nvPr/>
        </p:nvSpPr>
        <p:spPr bwMode="auto">
          <a:xfrm>
            <a:off x="5868144" y="2708920"/>
            <a:ext cx="0" cy="9350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52" name="Text Box 20"/>
          <p:cNvSpPr txBox="1">
            <a:spLocks noChangeArrowheads="1"/>
          </p:cNvSpPr>
          <p:nvPr/>
        </p:nvSpPr>
        <p:spPr bwMode="auto">
          <a:xfrm>
            <a:off x="5724128" y="2392437"/>
            <a:ext cx="33214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sz="1000" dirty="0" smtClean="0"/>
              <a:t>O</a:t>
            </a:r>
            <a:r>
              <a:rPr lang="es-MX" sz="1000" baseline="-25000" dirty="0" smtClean="0"/>
              <a:t>2</a:t>
            </a:r>
            <a:endParaRPr lang="es-ES" sz="1000" baseline="30000" dirty="0"/>
          </a:p>
        </p:txBody>
      </p:sp>
      <p:sp>
        <p:nvSpPr>
          <p:cNvPr id="54" name="Rectangle 30"/>
          <p:cNvSpPr>
            <a:spLocks noChangeArrowheads="1"/>
          </p:cNvSpPr>
          <p:nvPr/>
        </p:nvSpPr>
        <p:spPr bwMode="auto">
          <a:xfrm>
            <a:off x="5391858" y="3212976"/>
            <a:ext cx="43152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sz="1000" dirty="0" smtClean="0"/>
              <a:t>1.23</a:t>
            </a:r>
            <a:endParaRPr lang="es-ES" sz="1000" dirty="0"/>
          </a:p>
        </p:txBody>
      </p:sp>
      <p:sp>
        <p:nvSpPr>
          <p:cNvPr id="55" name="Text Box 20"/>
          <p:cNvSpPr txBox="1">
            <a:spLocks noChangeArrowheads="1"/>
          </p:cNvSpPr>
          <p:nvPr/>
        </p:nvSpPr>
        <p:spPr bwMode="auto">
          <a:xfrm>
            <a:off x="5660305" y="3717032"/>
            <a:ext cx="4238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sz="1000" dirty="0"/>
              <a:t>H</a:t>
            </a:r>
            <a:r>
              <a:rPr lang="es-MX" sz="1000" baseline="-25000" dirty="0"/>
              <a:t>2</a:t>
            </a:r>
            <a:r>
              <a:rPr lang="es-MX" sz="1000" dirty="0"/>
              <a:t>O</a:t>
            </a:r>
            <a:endParaRPr lang="es-ES" sz="1000" baseline="30000" dirty="0"/>
          </a:p>
        </p:txBody>
      </p:sp>
    </p:spTree>
    <p:extLst>
      <p:ext uri="{BB962C8B-B14F-4D97-AF65-F5344CB8AC3E}">
        <p14:creationId xmlns:p14="http://schemas.microsoft.com/office/powerpoint/2010/main" val="1840628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 animBg="1"/>
      <p:bldP spid="11272" grpId="0" animBg="1"/>
      <p:bldP spid="11273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1414"/>
            <a:ext cx="8229600" cy="765298"/>
          </a:xfrm>
        </p:spPr>
        <p:txBody>
          <a:bodyPr/>
          <a:lstStyle/>
          <a:p>
            <a:pPr algn="l" eaLnBrk="1" hangingPunct="1"/>
            <a:r>
              <a:rPr lang="es-MX" dirty="0" smtClean="0">
                <a:solidFill>
                  <a:srgbClr val="0000FF"/>
                </a:solidFill>
              </a:rPr>
              <a:t>Celdas de combustible</a:t>
            </a:r>
            <a:endParaRPr lang="es-ES" dirty="0" smtClean="0">
              <a:solidFill>
                <a:srgbClr val="0000FF"/>
              </a:solidFill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38" y="764704"/>
            <a:ext cx="9001156" cy="5976664"/>
          </a:xfrm>
        </p:spPr>
        <p:txBody>
          <a:bodyPr/>
          <a:lstStyle/>
          <a:p>
            <a:pPr eaLnBrk="1" hangingPunct="1"/>
            <a:r>
              <a:rPr lang="es-ES" sz="2800" dirty="0" smtClean="0"/>
              <a:t>En condiciones normales, las </a:t>
            </a:r>
            <a:r>
              <a:rPr lang="es-ES" sz="2800" dirty="0" err="1" smtClean="0"/>
              <a:t>semireacciones</a:t>
            </a:r>
            <a:r>
              <a:rPr lang="es-ES" sz="2800" dirty="0" smtClean="0"/>
              <a:t> de reducción son: </a:t>
            </a:r>
          </a:p>
          <a:p>
            <a:pPr eaLnBrk="1" hangingPunct="1">
              <a:buFontTx/>
              <a:buNone/>
            </a:pPr>
            <a:r>
              <a:rPr lang="es-ES" b="1" dirty="0" smtClean="0"/>
              <a:t>	</a:t>
            </a:r>
          </a:p>
          <a:p>
            <a:pPr eaLnBrk="1" hangingPunct="1">
              <a:buFontTx/>
              <a:buNone/>
            </a:pPr>
            <a:r>
              <a:rPr lang="es-ES" sz="2800" b="1" dirty="0" smtClean="0"/>
              <a:t>a) </a:t>
            </a:r>
            <a:r>
              <a:rPr lang="es-ES" sz="2800" b="1" dirty="0" smtClean="0">
                <a:solidFill>
                  <a:srgbClr val="0000FF"/>
                </a:solidFill>
              </a:rPr>
              <a:t>O</a:t>
            </a:r>
            <a:r>
              <a:rPr lang="es-ES" sz="2800" b="1" baseline="-25000" dirty="0" smtClean="0">
                <a:solidFill>
                  <a:srgbClr val="0000FF"/>
                </a:solidFill>
              </a:rPr>
              <a:t>2</a:t>
            </a:r>
            <a:r>
              <a:rPr lang="es-ES" sz="2800" b="1" dirty="0" smtClean="0">
                <a:solidFill>
                  <a:srgbClr val="0000FF"/>
                </a:solidFill>
              </a:rPr>
              <a:t>(g) + 4H</a:t>
            </a:r>
            <a:r>
              <a:rPr lang="es-ES" sz="2800" b="1" baseline="30000" dirty="0" smtClean="0">
                <a:solidFill>
                  <a:srgbClr val="0000FF"/>
                </a:solidFill>
              </a:rPr>
              <a:t>+</a:t>
            </a:r>
            <a:r>
              <a:rPr lang="es-ES" sz="2800" b="1" dirty="0" smtClean="0">
                <a:solidFill>
                  <a:srgbClr val="0000FF"/>
                </a:solidFill>
              </a:rPr>
              <a:t>(</a:t>
            </a:r>
            <a:r>
              <a:rPr lang="es-ES" sz="2800" b="1" dirty="0" err="1" smtClean="0">
                <a:solidFill>
                  <a:srgbClr val="0000FF"/>
                </a:solidFill>
              </a:rPr>
              <a:t>ac</a:t>
            </a:r>
            <a:r>
              <a:rPr lang="es-ES" sz="2800" b="1" dirty="0" smtClean="0">
                <a:solidFill>
                  <a:srgbClr val="0000FF"/>
                </a:solidFill>
              </a:rPr>
              <a:t>) + 4e</a:t>
            </a:r>
            <a:r>
              <a:rPr lang="es-ES" sz="2800" b="1" baseline="30000" dirty="0" smtClean="0">
                <a:solidFill>
                  <a:srgbClr val="0000FF"/>
                </a:solidFill>
              </a:rPr>
              <a:t>-</a:t>
            </a:r>
            <a:r>
              <a:rPr lang="es-ES" sz="2800" b="1" dirty="0" smtClean="0">
                <a:solidFill>
                  <a:srgbClr val="0000FF"/>
                </a:solidFill>
              </a:rPr>
              <a:t>                 2H</a:t>
            </a:r>
            <a:r>
              <a:rPr lang="es-ES" sz="2800" b="1" baseline="-25000" dirty="0" smtClean="0">
                <a:solidFill>
                  <a:srgbClr val="0000FF"/>
                </a:solidFill>
              </a:rPr>
              <a:t>2</a:t>
            </a:r>
            <a:r>
              <a:rPr lang="es-ES" sz="2800" b="1" dirty="0" smtClean="0">
                <a:solidFill>
                  <a:srgbClr val="0000FF"/>
                </a:solidFill>
              </a:rPr>
              <a:t>O(l)  </a:t>
            </a:r>
            <a:r>
              <a:rPr lang="es-ES" sz="2800" i="1" dirty="0" smtClean="0"/>
              <a:t>E</a:t>
            </a:r>
            <a:r>
              <a:rPr lang="es-ES" sz="2800" i="1" baseline="30000" dirty="0" smtClean="0"/>
              <a:t>0</a:t>
            </a:r>
            <a:r>
              <a:rPr lang="es-ES" sz="2800" dirty="0" smtClean="0"/>
              <a:t>= +1.23 V </a:t>
            </a:r>
          </a:p>
          <a:p>
            <a:pPr eaLnBrk="1" hangingPunct="1">
              <a:buNone/>
            </a:pPr>
            <a:r>
              <a:rPr lang="es-ES" sz="2800" b="1" dirty="0" smtClean="0"/>
              <a:t>b) </a:t>
            </a:r>
            <a:r>
              <a:rPr lang="es-ES" sz="2800" b="1" dirty="0" smtClean="0">
                <a:solidFill>
                  <a:srgbClr val="0000FF"/>
                </a:solidFill>
              </a:rPr>
              <a:t>2H</a:t>
            </a:r>
            <a:r>
              <a:rPr lang="es-ES" sz="2800" b="1" baseline="30000" dirty="0" smtClean="0">
                <a:solidFill>
                  <a:srgbClr val="0000FF"/>
                </a:solidFill>
              </a:rPr>
              <a:t>+</a:t>
            </a:r>
            <a:r>
              <a:rPr lang="es-ES" sz="2800" b="1" dirty="0" smtClean="0">
                <a:solidFill>
                  <a:srgbClr val="0000FF"/>
                </a:solidFill>
              </a:rPr>
              <a:t>(</a:t>
            </a:r>
            <a:r>
              <a:rPr lang="es-ES" sz="2800" b="1" dirty="0" err="1" smtClean="0">
                <a:solidFill>
                  <a:srgbClr val="0000FF"/>
                </a:solidFill>
              </a:rPr>
              <a:t>ac</a:t>
            </a:r>
            <a:r>
              <a:rPr lang="es-ES" sz="2800" b="1" dirty="0" smtClean="0">
                <a:solidFill>
                  <a:srgbClr val="0000FF"/>
                </a:solidFill>
              </a:rPr>
              <a:t>) + 2e</a:t>
            </a:r>
            <a:r>
              <a:rPr lang="es-ES" sz="2800" b="1" baseline="30000" dirty="0" smtClean="0">
                <a:solidFill>
                  <a:srgbClr val="0000FF"/>
                </a:solidFill>
              </a:rPr>
              <a:t>-</a:t>
            </a:r>
            <a:r>
              <a:rPr lang="es-ES" sz="2800" b="1" dirty="0" smtClean="0"/>
              <a:t>                  </a:t>
            </a:r>
            <a:r>
              <a:rPr lang="es-ES" sz="2800" b="1" dirty="0" smtClean="0">
                <a:solidFill>
                  <a:srgbClr val="0000FF"/>
                </a:solidFill>
              </a:rPr>
              <a:t>H</a:t>
            </a:r>
            <a:r>
              <a:rPr lang="es-ES" sz="2800" b="1" baseline="-25000" dirty="0" smtClean="0">
                <a:solidFill>
                  <a:srgbClr val="0000FF"/>
                </a:solidFill>
              </a:rPr>
              <a:t>2 </a:t>
            </a:r>
            <a:r>
              <a:rPr lang="es-ES" sz="2800" b="1" dirty="0" smtClean="0">
                <a:solidFill>
                  <a:srgbClr val="0000FF"/>
                </a:solidFill>
              </a:rPr>
              <a:t>(g)                 </a:t>
            </a:r>
            <a:r>
              <a:rPr lang="es-ES" sz="2800" i="1" dirty="0" smtClean="0"/>
              <a:t>E</a:t>
            </a:r>
            <a:r>
              <a:rPr lang="es-ES" sz="2800" i="1" baseline="30000" dirty="0" smtClean="0"/>
              <a:t>0</a:t>
            </a:r>
            <a:r>
              <a:rPr lang="es-ES" sz="2800" dirty="0" smtClean="0"/>
              <a:t>= 0 V</a:t>
            </a:r>
          </a:p>
          <a:p>
            <a:pPr eaLnBrk="1" hangingPunct="1">
              <a:buFontTx/>
              <a:buNone/>
            </a:pPr>
            <a:endParaRPr lang="es-ES" b="1" dirty="0" smtClean="0"/>
          </a:p>
          <a:p>
            <a:pPr eaLnBrk="1" hangingPunct="1">
              <a:buFontTx/>
              <a:buNone/>
            </a:pPr>
            <a:r>
              <a:rPr lang="es-ES" b="1" dirty="0" smtClean="0"/>
              <a:t>	</a:t>
            </a:r>
            <a:r>
              <a:rPr lang="es-ES" sz="2800" dirty="0" smtClean="0"/>
              <a:t>La reacción global es: a - 2b</a:t>
            </a:r>
          </a:p>
          <a:p>
            <a:pPr eaLnBrk="1" hangingPunct="1">
              <a:buNone/>
            </a:pPr>
            <a:r>
              <a:rPr lang="es-ES" sz="2800" b="1" dirty="0" smtClean="0">
                <a:solidFill>
                  <a:srgbClr val="0000FF"/>
                </a:solidFill>
              </a:rPr>
              <a:t>    2H</a:t>
            </a:r>
            <a:r>
              <a:rPr lang="es-ES" sz="2800" b="1" baseline="-25000" dirty="0" smtClean="0">
                <a:solidFill>
                  <a:srgbClr val="0000FF"/>
                </a:solidFill>
              </a:rPr>
              <a:t>2</a:t>
            </a:r>
            <a:r>
              <a:rPr lang="es-ES" sz="2800" b="1" dirty="0" smtClean="0">
                <a:solidFill>
                  <a:srgbClr val="0000FF"/>
                </a:solidFill>
              </a:rPr>
              <a:t> + O</a:t>
            </a:r>
            <a:r>
              <a:rPr lang="es-ES" sz="2800" b="1" baseline="-25000" dirty="0" smtClean="0">
                <a:solidFill>
                  <a:srgbClr val="0000FF"/>
                </a:solidFill>
              </a:rPr>
              <a:t>2  </a:t>
            </a:r>
            <a:r>
              <a:rPr lang="es-ES" sz="2800" b="1" dirty="0" smtClean="0">
                <a:solidFill>
                  <a:srgbClr val="0000FF"/>
                </a:solidFill>
              </a:rPr>
              <a:t>                2H</a:t>
            </a:r>
            <a:r>
              <a:rPr lang="es-ES" sz="2800" b="1" baseline="-25000" dirty="0" smtClean="0">
                <a:solidFill>
                  <a:srgbClr val="0000FF"/>
                </a:solidFill>
              </a:rPr>
              <a:t>2</a:t>
            </a:r>
            <a:r>
              <a:rPr lang="es-ES" sz="2800" b="1" dirty="0" smtClean="0">
                <a:solidFill>
                  <a:srgbClr val="0000FF"/>
                </a:solidFill>
              </a:rPr>
              <a:t>O            </a:t>
            </a:r>
            <a:r>
              <a:rPr lang="es-ES" sz="2000" i="1" dirty="0" smtClean="0"/>
              <a:t>E</a:t>
            </a:r>
            <a:r>
              <a:rPr lang="es-ES" sz="2000" i="1" baseline="30000" dirty="0" smtClean="0"/>
              <a:t>0</a:t>
            </a:r>
            <a:r>
              <a:rPr lang="es-ES" sz="2000" dirty="0" smtClean="0"/>
              <a:t>= (+1.23) - 2(0) = +1.23 V</a:t>
            </a:r>
          </a:p>
          <a:p>
            <a:pPr eaLnBrk="1" hangingPunct="1">
              <a:buNone/>
            </a:pPr>
            <a:endParaRPr lang="es-MX" sz="2000" dirty="0" smtClean="0"/>
          </a:p>
          <a:p>
            <a:pPr eaLnBrk="1" hangingPunct="1">
              <a:buNone/>
            </a:pPr>
            <a:r>
              <a:rPr lang="es-MX" sz="2000" dirty="0" smtClean="0"/>
              <a:t>	El problema es cómo obtener el hidrógeno y almacenarlo. Se puede obtener por medios termoquímicos o electroquímicos. Ya se ensayan diversas formas de almacenamiento. Se dice que su producto es «limpio» ya que es agua. </a:t>
            </a:r>
            <a:r>
              <a:rPr lang="es-MX" sz="2000" b="1" dirty="0" smtClean="0">
                <a:solidFill>
                  <a:srgbClr val="FF0000"/>
                </a:solidFill>
              </a:rPr>
              <a:t>¿Estás de acuerdo?</a:t>
            </a:r>
            <a:endParaRPr lang="es-ES" sz="2000" b="1" dirty="0" smtClean="0">
              <a:solidFill>
                <a:srgbClr val="FF0000"/>
              </a:solidFill>
            </a:endParaRPr>
          </a:p>
          <a:p>
            <a:pPr eaLnBrk="1" hangingPunct="1">
              <a:buFontTx/>
              <a:buNone/>
            </a:pPr>
            <a:endParaRPr lang="es-ES" sz="2800" b="1" dirty="0" smtClean="0">
              <a:solidFill>
                <a:srgbClr val="0000FF"/>
              </a:solidFill>
            </a:endParaRPr>
          </a:p>
          <a:p>
            <a:pPr algn="ctr" eaLnBrk="1" hangingPunct="1">
              <a:buFontTx/>
              <a:buNone/>
            </a:pPr>
            <a:endParaRPr lang="es-ES" sz="2800" b="1" dirty="0" smtClean="0">
              <a:solidFill>
                <a:srgbClr val="0000FF"/>
              </a:solidFill>
            </a:endParaRPr>
          </a:p>
        </p:txBody>
      </p:sp>
      <p:sp>
        <p:nvSpPr>
          <p:cNvPr id="9220" name="Line 7"/>
          <p:cNvSpPr>
            <a:spLocks noChangeShapeType="1"/>
          </p:cNvSpPr>
          <p:nvPr/>
        </p:nvSpPr>
        <p:spPr bwMode="auto">
          <a:xfrm>
            <a:off x="4060832" y="2564904"/>
            <a:ext cx="15113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9221" name="Line 8"/>
          <p:cNvSpPr>
            <a:spLocks noChangeShapeType="1"/>
          </p:cNvSpPr>
          <p:nvPr/>
        </p:nvSpPr>
        <p:spPr bwMode="auto">
          <a:xfrm>
            <a:off x="2846386" y="3136408"/>
            <a:ext cx="15113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9222" name="Line 9"/>
          <p:cNvSpPr>
            <a:spLocks noChangeShapeType="1"/>
          </p:cNvSpPr>
          <p:nvPr/>
        </p:nvSpPr>
        <p:spPr bwMode="auto">
          <a:xfrm>
            <a:off x="2060568" y="4779482"/>
            <a:ext cx="15113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9223" name="Rectangle 10"/>
          <p:cNvSpPr>
            <a:spLocks noChangeArrowheads="1"/>
          </p:cNvSpPr>
          <p:nvPr/>
        </p:nvSpPr>
        <p:spPr bwMode="auto">
          <a:xfrm>
            <a:off x="5294313" y="44450"/>
            <a:ext cx="3814762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es-ES_tradnl" sz="1000" dirty="0">
                <a:solidFill>
                  <a:srgbClr val="EAEAEA"/>
                </a:solidFill>
              </a:rPr>
              <a:t>Facultad de Química</a:t>
            </a:r>
            <a:br>
              <a:rPr lang="es-ES_tradnl" sz="1000" dirty="0">
                <a:solidFill>
                  <a:srgbClr val="EAEAEA"/>
                </a:solidFill>
              </a:rPr>
            </a:br>
            <a:r>
              <a:rPr lang="es-ES_tradnl" sz="1000" dirty="0">
                <a:solidFill>
                  <a:srgbClr val="EAEAEA"/>
                </a:solidFill>
              </a:rPr>
              <a:t> Departamento de Química Inorgánica y Nuclear</a:t>
            </a:r>
            <a:br>
              <a:rPr lang="es-ES_tradnl" sz="1000" dirty="0">
                <a:solidFill>
                  <a:srgbClr val="EAEAEA"/>
                </a:solidFill>
              </a:rPr>
            </a:br>
            <a:r>
              <a:rPr lang="es-ES_tradnl" sz="1000" dirty="0">
                <a:solidFill>
                  <a:srgbClr val="EAEAEA"/>
                </a:solidFill>
              </a:rPr>
              <a:t>Dr. Sigfrido Escalante Tovar</a:t>
            </a:r>
            <a:endParaRPr lang="es-MX" sz="1000" dirty="0">
              <a:solidFill>
                <a:srgbClr val="EAEAEA"/>
              </a:solidFill>
            </a:endParaRPr>
          </a:p>
        </p:txBody>
      </p:sp>
      <p:pic>
        <p:nvPicPr>
          <p:cNvPr id="9224" name="Picture 11" descr="Escudo-FQ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grayscl/>
          </a:blip>
          <a:srcRect/>
          <a:stretch>
            <a:fillRect/>
          </a:stretch>
        </p:blipFill>
        <p:spPr bwMode="auto">
          <a:xfrm>
            <a:off x="34925" y="44450"/>
            <a:ext cx="387350" cy="431800"/>
          </a:xfrm>
          <a:prstGeom prst="rect">
            <a:avLst/>
          </a:prstGeom>
          <a:solidFill>
            <a:srgbClr val="C0C0C0"/>
          </a:solidFill>
          <a:ln w="9525">
            <a:solidFill>
              <a:srgbClr val="EAEAEA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6455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/>
          <a:lstStyle/>
          <a:p>
            <a:pPr eaLnBrk="1" hangingPunct="1"/>
            <a:r>
              <a:rPr lang="es-MX" dirty="0" smtClean="0">
                <a:solidFill>
                  <a:srgbClr val="0000FF"/>
                </a:solidFill>
              </a:rPr>
              <a:t>Obtención de hidrógeno</a:t>
            </a:r>
            <a:endParaRPr lang="es-ES" dirty="0" smtClean="0">
              <a:solidFill>
                <a:srgbClr val="0000FF"/>
              </a:solidFill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38" y="1214422"/>
            <a:ext cx="9001156" cy="5143536"/>
          </a:xfrm>
        </p:spPr>
        <p:txBody>
          <a:bodyPr/>
          <a:lstStyle/>
          <a:p>
            <a:pPr eaLnBrk="1" hangingPunct="1"/>
            <a:r>
              <a:rPr lang="es-ES" dirty="0" smtClean="0"/>
              <a:t>Hidrólisis en una celda con </a:t>
            </a:r>
            <a:r>
              <a:rPr lang="es-ES" dirty="0" err="1" smtClean="0"/>
              <a:t>NaOH</a:t>
            </a:r>
            <a:r>
              <a:rPr lang="es-ES" dirty="0" smtClean="0"/>
              <a:t> </a:t>
            </a:r>
            <a:r>
              <a:rPr lang="es-ES" dirty="0" err="1" smtClean="0"/>
              <a:t>ó</a:t>
            </a:r>
            <a:r>
              <a:rPr lang="es-ES" dirty="0" smtClean="0"/>
              <a:t> KOH : </a:t>
            </a:r>
          </a:p>
          <a:p>
            <a:pPr eaLnBrk="1" hangingPunct="1">
              <a:buFontTx/>
              <a:buNone/>
            </a:pPr>
            <a:r>
              <a:rPr lang="es-ES" b="1" dirty="0" smtClean="0"/>
              <a:t>	</a:t>
            </a:r>
            <a:r>
              <a:rPr lang="es-ES" dirty="0" smtClean="0"/>
              <a:t>En el ánodo:</a:t>
            </a:r>
            <a:r>
              <a:rPr lang="es-ES" b="1" dirty="0" smtClean="0"/>
              <a:t/>
            </a:r>
            <a:br>
              <a:rPr lang="es-ES" b="1" dirty="0" smtClean="0"/>
            </a:br>
            <a:r>
              <a:rPr lang="es-ES" b="1" dirty="0" smtClean="0">
                <a:solidFill>
                  <a:srgbClr val="0000FF"/>
                </a:solidFill>
              </a:rPr>
              <a:t>2OH</a:t>
            </a:r>
            <a:r>
              <a:rPr lang="es-ES" b="1" baseline="30000" dirty="0" smtClean="0">
                <a:solidFill>
                  <a:srgbClr val="0000FF"/>
                </a:solidFill>
              </a:rPr>
              <a:t>-</a:t>
            </a:r>
            <a:r>
              <a:rPr lang="es-ES" b="1" dirty="0">
                <a:solidFill>
                  <a:srgbClr val="0000FF"/>
                </a:solidFill>
              </a:rPr>
              <a:t>                </a:t>
            </a:r>
            <a:r>
              <a:rPr lang="es-ES" b="1" dirty="0" smtClean="0">
                <a:solidFill>
                  <a:srgbClr val="0000FF"/>
                </a:solidFill>
              </a:rPr>
              <a:t>H</a:t>
            </a:r>
            <a:r>
              <a:rPr lang="es-ES" b="1" baseline="-25000" dirty="0" smtClean="0">
                <a:solidFill>
                  <a:srgbClr val="0000FF"/>
                </a:solidFill>
              </a:rPr>
              <a:t>2</a:t>
            </a:r>
            <a:r>
              <a:rPr lang="es-ES" b="1" dirty="0" smtClean="0">
                <a:solidFill>
                  <a:srgbClr val="0000FF"/>
                </a:solidFill>
              </a:rPr>
              <a:t>O(l) + ½</a:t>
            </a:r>
            <a:r>
              <a:rPr lang="es-ES" b="1" dirty="0">
                <a:solidFill>
                  <a:srgbClr val="0000FF"/>
                </a:solidFill>
              </a:rPr>
              <a:t> </a:t>
            </a:r>
            <a:r>
              <a:rPr lang="es-ES" b="1" dirty="0" smtClean="0">
                <a:solidFill>
                  <a:srgbClr val="0000FF"/>
                </a:solidFill>
              </a:rPr>
              <a:t>O</a:t>
            </a:r>
            <a:r>
              <a:rPr lang="es-ES" b="1" baseline="-25000" dirty="0" smtClean="0">
                <a:solidFill>
                  <a:srgbClr val="0000FF"/>
                </a:solidFill>
              </a:rPr>
              <a:t>2</a:t>
            </a:r>
            <a:r>
              <a:rPr lang="es-ES" b="1" dirty="0" smtClean="0">
                <a:solidFill>
                  <a:srgbClr val="0000FF"/>
                </a:solidFill>
              </a:rPr>
              <a:t>(g) + 2e</a:t>
            </a:r>
            <a:r>
              <a:rPr lang="es-ES" b="1" baseline="30000" dirty="0" smtClean="0">
                <a:solidFill>
                  <a:srgbClr val="0000FF"/>
                </a:solidFill>
              </a:rPr>
              <a:t>-</a:t>
            </a:r>
            <a:r>
              <a:rPr lang="es-ES" b="1" dirty="0" smtClean="0"/>
              <a:t> </a:t>
            </a:r>
          </a:p>
          <a:p>
            <a:pPr eaLnBrk="1" hangingPunct="1">
              <a:buFontTx/>
              <a:buNone/>
            </a:pPr>
            <a:r>
              <a:rPr lang="es-ES" b="1" dirty="0" smtClean="0"/>
              <a:t>	</a:t>
            </a:r>
          </a:p>
          <a:p>
            <a:pPr eaLnBrk="1" hangingPunct="1">
              <a:buFontTx/>
              <a:buNone/>
            </a:pPr>
            <a:r>
              <a:rPr lang="es-ES" b="1" dirty="0" smtClean="0"/>
              <a:t>	</a:t>
            </a:r>
            <a:r>
              <a:rPr lang="es-ES" dirty="0" smtClean="0"/>
              <a:t>En el cátodo:</a:t>
            </a:r>
            <a:r>
              <a:rPr lang="es-ES" b="1" dirty="0" smtClean="0"/>
              <a:t/>
            </a:r>
            <a:br>
              <a:rPr lang="es-ES" b="1" dirty="0" smtClean="0"/>
            </a:br>
            <a:r>
              <a:rPr lang="es-ES" b="1" dirty="0" smtClean="0">
                <a:solidFill>
                  <a:srgbClr val="0000FF"/>
                </a:solidFill>
              </a:rPr>
              <a:t>2H</a:t>
            </a:r>
            <a:r>
              <a:rPr lang="es-ES" b="1" baseline="-25000" dirty="0" smtClean="0">
                <a:solidFill>
                  <a:srgbClr val="0000FF"/>
                </a:solidFill>
              </a:rPr>
              <a:t>2</a:t>
            </a:r>
            <a:r>
              <a:rPr lang="es-ES" b="1" dirty="0" smtClean="0">
                <a:solidFill>
                  <a:srgbClr val="0000FF"/>
                </a:solidFill>
              </a:rPr>
              <a:t>O(l) </a:t>
            </a:r>
            <a:r>
              <a:rPr lang="es-ES" b="1" dirty="0">
                <a:solidFill>
                  <a:srgbClr val="0000FF"/>
                </a:solidFill>
              </a:rPr>
              <a:t>+ 2e</a:t>
            </a:r>
            <a:r>
              <a:rPr lang="es-ES" b="1" baseline="30000" dirty="0">
                <a:solidFill>
                  <a:srgbClr val="0000FF"/>
                </a:solidFill>
              </a:rPr>
              <a:t>-</a:t>
            </a:r>
            <a:r>
              <a:rPr lang="es-ES" b="1" dirty="0"/>
              <a:t> </a:t>
            </a:r>
            <a:r>
              <a:rPr lang="es-ES" b="1" dirty="0" smtClean="0"/>
              <a:t>                </a:t>
            </a:r>
            <a:r>
              <a:rPr lang="es-ES" b="1" dirty="0" smtClean="0">
                <a:solidFill>
                  <a:srgbClr val="0000FF"/>
                </a:solidFill>
              </a:rPr>
              <a:t>2OH</a:t>
            </a:r>
            <a:r>
              <a:rPr lang="es-ES" b="1" baseline="30000" dirty="0" smtClean="0">
                <a:solidFill>
                  <a:srgbClr val="0000FF"/>
                </a:solidFill>
              </a:rPr>
              <a:t>-</a:t>
            </a:r>
            <a:r>
              <a:rPr lang="es-ES" b="1" dirty="0" smtClean="0">
                <a:solidFill>
                  <a:srgbClr val="0000FF"/>
                </a:solidFill>
              </a:rPr>
              <a:t>(</a:t>
            </a:r>
            <a:r>
              <a:rPr lang="es-ES" b="1" dirty="0" err="1" smtClean="0">
                <a:solidFill>
                  <a:srgbClr val="0000FF"/>
                </a:solidFill>
              </a:rPr>
              <a:t>ac</a:t>
            </a:r>
            <a:r>
              <a:rPr lang="es-ES" b="1" dirty="0" smtClean="0">
                <a:solidFill>
                  <a:srgbClr val="0000FF"/>
                </a:solidFill>
              </a:rPr>
              <a:t>) + H</a:t>
            </a:r>
            <a:r>
              <a:rPr lang="es-ES" b="1" baseline="-25000" dirty="0" smtClean="0">
                <a:solidFill>
                  <a:srgbClr val="0000FF"/>
                </a:solidFill>
              </a:rPr>
              <a:t>2</a:t>
            </a:r>
            <a:r>
              <a:rPr lang="es-ES" b="1" dirty="0" smtClean="0">
                <a:solidFill>
                  <a:srgbClr val="0000FF"/>
                </a:solidFill>
              </a:rPr>
              <a:t>(g)   </a:t>
            </a:r>
          </a:p>
          <a:p>
            <a:pPr eaLnBrk="1" hangingPunct="1">
              <a:buFontTx/>
              <a:buNone/>
            </a:pPr>
            <a:r>
              <a:rPr lang="es-ES" b="1" dirty="0" smtClean="0"/>
              <a:t>	</a:t>
            </a:r>
          </a:p>
          <a:p>
            <a:pPr eaLnBrk="1" hangingPunct="1">
              <a:buFontTx/>
              <a:buNone/>
            </a:pPr>
            <a:r>
              <a:rPr lang="es-ES" b="1" dirty="0" smtClean="0"/>
              <a:t>	</a:t>
            </a:r>
            <a:r>
              <a:rPr lang="es-ES" dirty="0" smtClean="0"/>
              <a:t>Reacción neta:</a:t>
            </a:r>
            <a:r>
              <a:rPr lang="es-ES" b="1" dirty="0" smtClean="0"/>
              <a:t/>
            </a:r>
            <a:br>
              <a:rPr lang="es-ES" b="1" dirty="0" smtClean="0"/>
            </a:br>
            <a:r>
              <a:rPr lang="es-ES" b="1" dirty="0" smtClean="0">
                <a:solidFill>
                  <a:srgbClr val="0000FF"/>
                </a:solidFill>
              </a:rPr>
              <a:t>2H</a:t>
            </a:r>
            <a:r>
              <a:rPr lang="es-ES" b="1" baseline="-25000" dirty="0" smtClean="0">
                <a:solidFill>
                  <a:srgbClr val="0000FF"/>
                </a:solidFill>
              </a:rPr>
              <a:t>2</a:t>
            </a:r>
            <a:r>
              <a:rPr lang="es-ES" b="1" dirty="0" smtClean="0">
                <a:solidFill>
                  <a:srgbClr val="0000FF"/>
                </a:solidFill>
              </a:rPr>
              <a:t>O(l)                   H</a:t>
            </a:r>
            <a:r>
              <a:rPr lang="es-ES" b="1" baseline="-25000" dirty="0" smtClean="0">
                <a:solidFill>
                  <a:srgbClr val="0000FF"/>
                </a:solidFill>
              </a:rPr>
              <a:t>2</a:t>
            </a:r>
            <a:r>
              <a:rPr lang="es-ES" b="1" dirty="0" smtClean="0">
                <a:solidFill>
                  <a:srgbClr val="0000FF"/>
                </a:solidFill>
              </a:rPr>
              <a:t>(g) </a:t>
            </a:r>
            <a:r>
              <a:rPr lang="es-ES" b="1" dirty="0">
                <a:solidFill>
                  <a:srgbClr val="0000FF"/>
                </a:solidFill>
              </a:rPr>
              <a:t>+ </a:t>
            </a:r>
            <a:r>
              <a:rPr lang="es-ES" b="1" dirty="0" smtClean="0">
                <a:solidFill>
                  <a:srgbClr val="0000FF"/>
                </a:solidFill>
              </a:rPr>
              <a:t>½O</a:t>
            </a:r>
            <a:r>
              <a:rPr lang="es-ES" b="1" baseline="-25000" dirty="0" smtClean="0">
                <a:solidFill>
                  <a:srgbClr val="0000FF"/>
                </a:solidFill>
              </a:rPr>
              <a:t>2</a:t>
            </a:r>
            <a:r>
              <a:rPr lang="es-ES" b="1" dirty="0" smtClean="0">
                <a:solidFill>
                  <a:srgbClr val="0000FF"/>
                </a:solidFill>
              </a:rPr>
              <a:t>(g) </a:t>
            </a:r>
            <a:endParaRPr lang="es-ES" dirty="0" smtClean="0">
              <a:solidFill>
                <a:srgbClr val="0000FF"/>
              </a:solidFill>
            </a:endParaRPr>
          </a:p>
        </p:txBody>
      </p:sp>
      <p:sp>
        <p:nvSpPr>
          <p:cNvPr id="9220" name="Line 7"/>
          <p:cNvSpPr>
            <a:spLocks noChangeShapeType="1"/>
          </p:cNvSpPr>
          <p:nvPr/>
        </p:nvSpPr>
        <p:spPr bwMode="auto">
          <a:xfrm>
            <a:off x="1620540" y="2571744"/>
            <a:ext cx="15113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9221" name="Line 8"/>
          <p:cNvSpPr>
            <a:spLocks noChangeShapeType="1"/>
          </p:cNvSpPr>
          <p:nvPr/>
        </p:nvSpPr>
        <p:spPr bwMode="auto">
          <a:xfrm>
            <a:off x="3131840" y="4224335"/>
            <a:ext cx="15113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9222" name="Line 9"/>
          <p:cNvSpPr>
            <a:spLocks noChangeShapeType="1"/>
          </p:cNvSpPr>
          <p:nvPr/>
        </p:nvSpPr>
        <p:spPr bwMode="auto">
          <a:xfrm>
            <a:off x="1979712" y="5929330"/>
            <a:ext cx="15113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9223" name="Rectangle 10"/>
          <p:cNvSpPr>
            <a:spLocks noChangeArrowheads="1"/>
          </p:cNvSpPr>
          <p:nvPr/>
        </p:nvSpPr>
        <p:spPr bwMode="auto">
          <a:xfrm>
            <a:off x="5294313" y="44450"/>
            <a:ext cx="3814762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es-ES_tradnl" sz="1000">
                <a:solidFill>
                  <a:srgbClr val="EAEAEA"/>
                </a:solidFill>
              </a:rPr>
              <a:t>Facultad de Química</a:t>
            </a:r>
            <a:br>
              <a:rPr lang="es-ES_tradnl" sz="1000">
                <a:solidFill>
                  <a:srgbClr val="EAEAEA"/>
                </a:solidFill>
              </a:rPr>
            </a:br>
            <a:r>
              <a:rPr lang="es-ES_tradnl" sz="1000">
                <a:solidFill>
                  <a:srgbClr val="EAEAEA"/>
                </a:solidFill>
              </a:rPr>
              <a:t> Departamento de Química Inorgánica y Nuclear</a:t>
            </a:r>
            <a:br>
              <a:rPr lang="es-ES_tradnl" sz="1000">
                <a:solidFill>
                  <a:srgbClr val="EAEAEA"/>
                </a:solidFill>
              </a:rPr>
            </a:br>
            <a:r>
              <a:rPr lang="es-ES_tradnl" sz="1000">
                <a:solidFill>
                  <a:srgbClr val="EAEAEA"/>
                </a:solidFill>
              </a:rPr>
              <a:t>Dr. Sigfrido Escalante Tovar</a:t>
            </a:r>
            <a:endParaRPr lang="es-MX" sz="1000">
              <a:solidFill>
                <a:srgbClr val="EAEAEA"/>
              </a:solidFill>
            </a:endParaRPr>
          </a:p>
        </p:txBody>
      </p:sp>
      <p:pic>
        <p:nvPicPr>
          <p:cNvPr id="9224" name="Picture 11" descr="Escudo-FQ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grayscl/>
          </a:blip>
          <a:srcRect/>
          <a:stretch>
            <a:fillRect/>
          </a:stretch>
        </p:blipFill>
        <p:spPr bwMode="auto">
          <a:xfrm>
            <a:off x="34925" y="44450"/>
            <a:ext cx="387350" cy="431800"/>
          </a:xfrm>
          <a:prstGeom prst="rect">
            <a:avLst/>
          </a:prstGeom>
          <a:solidFill>
            <a:srgbClr val="C0C0C0"/>
          </a:solidFill>
          <a:ln w="9525">
            <a:solidFill>
              <a:srgbClr val="EAEAEA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3271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5496" y="44624"/>
            <a:ext cx="8229600" cy="939784"/>
          </a:xfrm>
        </p:spPr>
        <p:txBody>
          <a:bodyPr/>
          <a:lstStyle/>
          <a:p>
            <a:pPr eaLnBrk="1" hangingPunct="1"/>
            <a:r>
              <a:rPr lang="es-MX" dirty="0" smtClean="0">
                <a:solidFill>
                  <a:srgbClr val="0000FF"/>
                </a:solidFill>
              </a:rPr>
              <a:t>La pregunta es:</a:t>
            </a:r>
            <a:endParaRPr lang="es-ES" dirty="0" smtClean="0">
              <a:solidFill>
                <a:srgbClr val="0000FF"/>
              </a:solidFill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38" y="1525824"/>
            <a:ext cx="9001156" cy="5143536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s-ES" sz="6000" dirty="0" smtClean="0">
                <a:solidFill>
                  <a:srgbClr val="FF0000"/>
                </a:solidFill>
              </a:rPr>
              <a:t>¿Queremos tener en las ciudades muchos </a:t>
            </a:r>
          </a:p>
          <a:p>
            <a:pPr marL="0" indent="0" algn="ctr" eaLnBrk="1" hangingPunct="1">
              <a:buNone/>
            </a:pPr>
            <a:r>
              <a:rPr lang="es-ES" sz="6000" dirty="0">
                <a:solidFill>
                  <a:srgbClr val="FF0000"/>
                </a:solidFill>
              </a:rPr>
              <a:t>m</a:t>
            </a:r>
            <a:r>
              <a:rPr lang="es-ES" sz="6000" dirty="0" smtClean="0">
                <a:solidFill>
                  <a:srgbClr val="FF0000"/>
                </a:solidFill>
              </a:rPr>
              <a:t>ás autos aunque sean “limpios”?</a:t>
            </a:r>
          </a:p>
        </p:txBody>
      </p:sp>
      <p:sp>
        <p:nvSpPr>
          <p:cNvPr id="9223" name="Rectangle 10"/>
          <p:cNvSpPr>
            <a:spLocks noChangeArrowheads="1"/>
          </p:cNvSpPr>
          <p:nvPr/>
        </p:nvSpPr>
        <p:spPr bwMode="auto">
          <a:xfrm>
            <a:off x="5294313" y="44450"/>
            <a:ext cx="3814762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es-ES_tradnl" sz="1000">
                <a:solidFill>
                  <a:srgbClr val="EAEAEA"/>
                </a:solidFill>
              </a:rPr>
              <a:t>Facultad de Química</a:t>
            </a:r>
            <a:br>
              <a:rPr lang="es-ES_tradnl" sz="1000">
                <a:solidFill>
                  <a:srgbClr val="EAEAEA"/>
                </a:solidFill>
              </a:rPr>
            </a:br>
            <a:r>
              <a:rPr lang="es-ES_tradnl" sz="1000">
                <a:solidFill>
                  <a:srgbClr val="EAEAEA"/>
                </a:solidFill>
              </a:rPr>
              <a:t> Departamento de Química Inorgánica y Nuclear</a:t>
            </a:r>
            <a:br>
              <a:rPr lang="es-ES_tradnl" sz="1000">
                <a:solidFill>
                  <a:srgbClr val="EAEAEA"/>
                </a:solidFill>
              </a:rPr>
            </a:br>
            <a:r>
              <a:rPr lang="es-ES_tradnl" sz="1000">
                <a:solidFill>
                  <a:srgbClr val="EAEAEA"/>
                </a:solidFill>
              </a:rPr>
              <a:t>Dr. Sigfrido Escalante Tovar</a:t>
            </a:r>
            <a:endParaRPr lang="es-MX" sz="1000">
              <a:solidFill>
                <a:srgbClr val="EAEAEA"/>
              </a:solidFill>
            </a:endParaRPr>
          </a:p>
        </p:txBody>
      </p:sp>
      <p:pic>
        <p:nvPicPr>
          <p:cNvPr id="9224" name="Picture 11" descr="Escudo-FQ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grayscl/>
          </a:blip>
          <a:srcRect/>
          <a:stretch>
            <a:fillRect/>
          </a:stretch>
        </p:blipFill>
        <p:spPr bwMode="auto">
          <a:xfrm>
            <a:off x="34925" y="44450"/>
            <a:ext cx="387350" cy="431800"/>
          </a:xfrm>
          <a:prstGeom prst="rect">
            <a:avLst/>
          </a:prstGeom>
          <a:solidFill>
            <a:srgbClr val="C0C0C0"/>
          </a:solidFill>
          <a:ln w="9525">
            <a:solidFill>
              <a:srgbClr val="EAEAEA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798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6457540" y="4769276"/>
            <a:ext cx="19800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dirty="0" err="1" smtClean="0"/>
              <a:t>Fotoniebla</a:t>
            </a:r>
            <a:r>
              <a:rPr lang="es-MX" dirty="0" smtClean="0"/>
              <a:t> </a:t>
            </a:r>
          </a:p>
          <a:p>
            <a:pPr algn="ctr"/>
            <a:r>
              <a:rPr lang="es-MX" dirty="0" smtClean="0"/>
              <a:t>en Harbin, China.</a:t>
            </a:r>
          </a:p>
          <a:p>
            <a:pPr algn="ctr"/>
            <a:r>
              <a:rPr lang="es-MX" sz="1800" dirty="0"/>
              <a:t>o</a:t>
            </a:r>
            <a:r>
              <a:rPr lang="es-MX" sz="1800" dirty="0" smtClean="0"/>
              <a:t>ctubre de 2013</a:t>
            </a:r>
            <a:endParaRPr lang="es-MX" sz="1800" dirty="0"/>
          </a:p>
        </p:txBody>
      </p:sp>
      <p:pic>
        <p:nvPicPr>
          <p:cNvPr id="3076" name="Picture 4" descr="http://www.globalasia.com/wp-content/uploads/2013/03/coches_Sa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27276"/>
            <a:ext cx="54864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Escudo-F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2" y="-24"/>
            <a:ext cx="470926" cy="525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5292725" y="-26988"/>
            <a:ext cx="3814763" cy="504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/>
            <a:r>
              <a:rPr lang="es-ES_tradnl" sz="1000" dirty="0">
                <a:solidFill>
                  <a:srgbClr val="99CCFF"/>
                </a:solidFill>
              </a:rPr>
              <a:t>Facultad de Química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 Departamento de Química Inorgánica y Nuclear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Dr. Sigfrido Escalante Tovar</a:t>
            </a:r>
            <a:endParaRPr lang="es-MX" sz="1000" dirty="0">
              <a:solidFill>
                <a:srgbClr val="99CCFF"/>
              </a:solidFill>
            </a:endParaRPr>
          </a:p>
        </p:txBody>
      </p:sp>
      <p:pic>
        <p:nvPicPr>
          <p:cNvPr id="3074" name="Picture 2" descr="http://www.abc.es/Media/201310/21/harbin-contaminacion--644x36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56" y="332656"/>
            <a:ext cx="6134100" cy="344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05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www.abc.es/Media/201301/15/CHINA-CONTAMINACION-REUTERS--644x36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388" y="3356992"/>
            <a:ext cx="6134100" cy="344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6552792" y="1087576"/>
            <a:ext cx="21210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dirty="0" smtClean="0"/>
              <a:t>Contaminación </a:t>
            </a:r>
          </a:p>
          <a:p>
            <a:pPr algn="ctr"/>
            <a:r>
              <a:rPr lang="es-MX" dirty="0" smtClean="0"/>
              <a:t>en Beijing</a:t>
            </a:r>
            <a:r>
              <a:rPr lang="es-MX" dirty="0"/>
              <a:t> </a:t>
            </a:r>
            <a:r>
              <a:rPr lang="es-MX" dirty="0" smtClean="0"/>
              <a:t>(</a:t>
            </a:r>
            <a:r>
              <a:rPr lang="es-MX" dirty="0" err="1" smtClean="0"/>
              <a:t>Pekin</a:t>
            </a:r>
            <a:r>
              <a:rPr lang="es-MX" dirty="0" smtClean="0"/>
              <a:t>), </a:t>
            </a:r>
            <a:endParaRPr lang="es-MX" dirty="0"/>
          </a:p>
          <a:p>
            <a:pPr algn="ctr"/>
            <a:r>
              <a:rPr lang="es-MX" dirty="0" smtClean="0"/>
              <a:t>China.</a:t>
            </a:r>
          </a:p>
          <a:p>
            <a:pPr algn="ctr"/>
            <a:r>
              <a:rPr lang="es-MX" sz="1800" dirty="0"/>
              <a:t>o</a:t>
            </a:r>
            <a:r>
              <a:rPr lang="es-MX" sz="1800" dirty="0" smtClean="0"/>
              <a:t>ctubre de 2013</a:t>
            </a:r>
            <a:endParaRPr lang="es-MX" sz="1800" dirty="0"/>
          </a:p>
        </p:txBody>
      </p:sp>
      <p:pic>
        <p:nvPicPr>
          <p:cNvPr id="6" name="Picture 8" descr="Escudo-F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2" y="-24"/>
            <a:ext cx="470926" cy="525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5292725" y="-26988"/>
            <a:ext cx="3814763" cy="504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/>
            <a:r>
              <a:rPr lang="es-ES_tradnl" sz="1000" dirty="0">
                <a:solidFill>
                  <a:srgbClr val="99CCFF"/>
                </a:solidFill>
              </a:rPr>
              <a:t>Facultad de Química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 Departamento de Química Inorgánica y Nuclear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Dr. Sigfrido Escalante Tovar</a:t>
            </a:r>
            <a:endParaRPr lang="es-MX" sz="1000" dirty="0">
              <a:solidFill>
                <a:srgbClr val="99CCFF"/>
              </a:solidFill>
            </a:endParaRPr>
          </a:p>
        </p:txBody>
      </p:sp>
      <p:pic>
        <p:nvPicPr>
          <p:cNvPr id="4098" name="Picture 2" descr="http://mexico.cnn.com/media/2013/01/14/china-contaminacio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6672"/>
            <a:ext cx="5943600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071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89208"/>
            <a:ext cx="7802880" cy="5852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522522" y="44624"/>
            <a:ext cx="584967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err="1" smtClean="0">
                <a:solidFill>
                  <a:srgbClr val="0000FF"/>
                </a:solidFill>
              </a:rPr>
              <a:t>Fotoniebla</a:t>
            </a:r>
            <a:r>
              <a:rPr lang="es-MX" b="1" dirty="0" smtClean="0">
                <a:solidFill>
                  <a:srgbClr val="0000FF"/>
                </a:solidFill>
              </a:rPr>
              <a:t> en la UNAM</a:t>
            </a:r>
            <a:r>
              <a:rPr lang="es-MX" b="1" dirty="0">
                <a:solidFill>
                  <a:srgbClr val="0000FF"/>
                </a:solidFill>
              </a:rPr>
              <a:t> </a:t>
            </a:r>
            <a:r>
              <a:rPr lang="es-MX" sz="1800" b="1" dirty="0" smtClean="0">
                <a:solidFill>
                  <a:srgbClr val="0000FF"/>
                </a:solidFill>
              </a:rPr>
              <a:t>5 de mayo de 2016</a:t>
            </a:r>
            <a:r>
              <a:rPr lang="es-MX" sz="1800" dirty="0" smtClean="0"/>
              <a:t>   </a:t>
            </a:r>
          </a:p>
          <a:p>
            <a:r>
              <a:rPr lang="es-MX" sz="1800" b="1" dirty="0" smtClean="0">
                <a:solidFill>
                  <a:srgbClr val="FF0000"/>
                </a:solidFill>
              </a:rPr>
              <a:t>(Más de 160 puntos de ozono)</a:t>
            </a:r>
            <a:endParaRPr lang="es-MX" sz="1800" b="1" dirty="0">
              <a:solidFill>
                <a:srgbClr val="FF0000"/>
              </a:solidFill>
            </a:endParaRPr>
          </a:p>
        </p:txBody>
      </p:sp>
      <p:pic>
        <p:nvPicPr>
          <p:cNvPr id="4" name="Picture 8" descr="Escudo-F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-24"/>
            <a:ext cx="470926" cy="525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5292725" y="-26988"/>
            <a:ext cx="3814763" cy="504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/>
            <a:r>
              <a:rPr lang="es-ES_tradnl" sz="1000" dirty="0">
                <a:solidFill>
                  <a:srgbClr val="99CCFF"/>
                </a:solidFill>
              </a:rPr>
              <a:t>Facultad de Química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 Departamento de Química Inorgánica y Nuclear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Dr. Sigfrido Escalante Tovar</a:t>
            </a:r>
            <a:endParaRPr lang="es-MX" sz="1000" dirty="0">
              <a:solidFill>
                <a:srgbClr val="99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0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7000"/>
                    </a14:imgEffect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8238744" cy="6179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 descr="Escudo-FQ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6" y="-24"/>
            <a:ext cx="470926" cy="525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5328253" y="-26988"/>
            <a:ext cx="3814763" cy="504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/>
            <a:r>
              <a:rPr lang="es-ES_tradnl" sz="1000" dirty="0">
                <a:solidFill>
                  <a:srgbClr val="99CCFF"/>
                </a:solidFill>
              </a:rPr>
              <a:t>Facultad de Química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 Departamento de Química Inorgánica y Nuclear</a:t>
            </a:r>
            <a:br>
              <a:rPr lang="es-ES_tradnl" sz="1000" dirty="0">
                <a:solidFill>
                  <a:srgbClr val="99CCFF"/>
                </a:solidFill>
              </a:rPr>
            </a:br>
            <a:r>
              <a:rPr lang="es-ES_tradnl" sz="1000" dirty="0">
                <a:solidFill>
                  <a:srgbClr val="99CCFF"/>
                </a:solidFill>
              </a:rPr>
              <a:t>Dr. Sigfrido Escalante Tovar</a:t>
            </a:r>
            <a:endParaRPr lang="es-MX" sz="1000" dirty="0">
              <a:solidFill>
                <a:srgbClr val="99CCFF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92728" y="44624"/>
            <a:ext cx="8229600" cy="54927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s-MX" sz="3200" b="1" kern="0" dirty="0" smtClean="0">
                <a:solidFill>
                  <a:srgbClr val="0000FF"/>
                </a:solidFill>
              </a:rPr>
              <a:t>El transporte en Copenhague</a:t>
            </a:r>
            <a:endParaRPr lang="es-ES" sz="3200" b="1" kern="0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63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investav1">
  <a:themeElements>
    <a:clrScheme name="Cinvesta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investa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investa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nvesta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nvesta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nvesta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nvesta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nvesta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nvesta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nvesta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nvesta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nvesta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nvesta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nvesta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14922</TotalTime>
  <Words>2746</Words>
  <Application>Microsoft Office PowerPoint</Application>
  <PresentationFormat>Presentación en pantalla (4:3)</PresentationFormat>
  <Paragraphs>850</Paragraphs>
  <Slides>102</Slides>
  <Notes>85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5</vt:i4>
      </vt:variant>
      <vt:variant>
        <vt:lpstr>Títulos de diapositiva</vt:lpstr>
      </vt:variant>
      <vt:variant>
        <vt:i4>102</vt:i4>
      </vt:variant>
    </vt:vector>
  </HeadingPairs>
  <TitlesOfParts>
    <vt:vector size="108" baseType="lpstr">
      <vt:lpstr>Cinvestav1</vt:lpstr>
      <vt:lpstr>Presentación</vt:lpstr>
      <vt:lpstr>Chart</vt:lpstr>
      <vt:lpstr>Imagen de mapa de bits</vt:lpstr>
      <vt:lpstr>Photo Editor Photo</vt:lpstr>
      <vt:lpstr>ISIS/Draw Sketch</vt:lpstr>
      <vt:lpstr> Jugando con lo simple       y lo no tan simple </vt:lpstr>
      <vt:lpstr>Antes que nada…</vt:lpstr>
      <vt:lpstr>Contenido</vt:lpstr>
      <vt:lpstr>¿Con qué jugar?</vt:lpstr>
      <vt:lpstr>Los compuestos químicos</vt:lpstr>
      <vt:lpstr>Y… ¿de qué están hechos los compuestos químicos?</vt:lpstr>
      <vt:lpstr>Presentación de PowerPoint</vt:lpstr>
      <vt:lpstr>Presentación de PowerPoint</vt:lpstr>
      <vt:lpstr>La tabla periódica del futuro</vt:lpstr>
      <vt:lpstr>Radios atómicos</vt:lpstr>
      <vt:lpstr>Presentación de PowerPoint</vt:lpstr>
      <vt:lpstr>Las diferentes tablas  ¡ hay más de 600 !</vt:lpstr>
      <vt:lpstr>¿Cómo son los átomos?</vt:lpstr>
      <vt:lpstr>El Universo, lo pequeño</vt:lpstr>
      <vt:lpstr>Número y masa atómicas</vt:lpstr>
      <vt:lpstr>Presentación de PowerPoint</vt:lpstr>
      <vt:lpstr>Partículas elementales</vt:lpstr>
      <vt:lpstr>El Universo, lo grande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Escalas</vt:lpstr>
      <vt:lpstr>Úbicate en las escalas</vt:lpstr>
      <vt:lpstr>La gran explosión</vt:lpstr>
      <vt:lpstr>El Universo</vt:lpstr>
      <vt:lpstr>El Sol</vt:lpstr>
      <vt:lpstr>La estrella más cercana,  El Sol</vt:lpstr>
      <vt:lpstr>La “combustión” de hidrógeno en el Sol</vt:lpstr>
      <vt:lpstr>La “vida” de las estrellas</vt:lpstr>
      <vt:lpstr>Las supernovas</vt:lpstr>
      <vt:lpstr>Los rayos cósmicos</vt:lpstr>
      <vt:lpstr>El sincrotrón de gradiente alterno de Brookhaven</vt:lpstr>
      <vt:lpstr>El acelerador del CERN en Ginebra, Suiza.</vt:lpstr>
      <vt:lpstr>Colisionador de  hadrones del CERN</vt:lpstr>
      <vt:lpstr>Interior del colisionador  de hadrones del CERN</vt:lpstr>
      <vt:lpstr>Colisionador  de hadrones … cont.</vt:lpstr>
      <vt:lpstr>El acelerador de partículas</vt:lpstr>
      <vt:lpstr>Los elementos del futuro</vt:lpstr>
      <vt:lpstr>Presentación de PowerPoint</vt:lpstr>
      <vt:lpstr>La tabla periódica del futuro</vt:lpstr>
      <vt:lpstr>La historia de La Tierra</vt:lpstr>
      <vt:lpstr>Presentación de PowerPoint</vt:lpstr>
      <vt:lpstr>Presentación de PowerPoint</vt:lpstr>
      <vt:lpstr>Los elementos en México</vt:lpstr>
      <vt:lpstr>Resumiendo</vt:lpstr>
      <vt:lpstr>Los cristales y su orden</vt:lpstr>
      <vt:lpstr>[Co(L)2Cl2]:   dicloro bis-zoxazolamina cobalto (II)</vt:lpstr>
      <vt:lpstr>Presentación de PowerPoint</vt:lpstr>
      <vt:lpstr>Presentación de PowerPoint</vt:lpstr>
      <vt:lpstr>Presentación de PowerPoint</vt:lpstr>
      <vt:lpstr>Dover</vt:lpstr>
      <vt:lpstr>Naica: cristales de selenita (CaSO4·2H2O) </vt:lpstr>
      <vt:lpstr>Naica, Chihuahua.</vt:lpstr>
      <vt:lpstr>Presentación de PowerPoint</vt:lpstr>
      <vt:lpstr>¡¡ Na2He !!</vt:lpstr>
      <vt:lpstr>DAC Diamond anvil cell</vt:lpstr>
      <vt:lpstr>Electruros</vt:lpstr>
      <vt:lpstr>Presentación de PowerPoint</vt:lpstr>
      <vt:lpstr>La relación ideal para NC=4</vt:lpstr>
      <vt:lpstr>Sistemas cristalinos</vt:lpstr>
      <vt:lpstr>Las 14 redes de Bravais</vt:lpstr>
      <vt:lpstr>Cristal monoclínico</vt:lpstr>
      <vt:lpstr>Densidad electrónica en NaCl</vt:lpstr>
      <vt:lpstr>Presentación de PowerPoint</vt:lpstr>
      <vt:lpstr>Presentación de PowerPoint</vt:lpstr>
      <vt:lpstr>Presentación de PowerPoint</vt:lpstr>
      <vt:lpstr>Presentación de PowerPoint</vt:lpstr>
      <vt:lpstr>ZnS (blenda de zinc)</vt:lpstr>
      <vt:lpstr>CaF2 (Fluorita)</vt:lpstr>
      <vt:lpstr>Al vs Al2O3</vt:lpstr>
      <vt:lpstr>Fe vs Fe2O3</vt:lpstr>
      <vt:lpstr>El equilibrio de precipitación</vt:lpstr>
      <vt:lpstr>Algunas interacciones en solución</vt:lpstr>
      <vt:lpstr>Presentación de PowerPoint</vt:lpstr>
      <vt:lpstr>Presentación de PowerPoint</vt:lpstr>
      <vt:lpstr>Presentación de PowerPoint</vt:lpstr>
      <vt:lpstr>El hidrógeno de nuevo</vt:lpstr>
      <vt:lpstr>El hidrógeno … cont.</vt:lpstr>
      <vt:lpstr>Los isótopos del hidrógeno</vt:lpstr>
      <vt:lpstr>El hidrógeno … cont.</vt:lpstr>
      <vt:lpstr>Presentación de PowerPoint</vt:lpstr>
      <vt:lpstr>Presentación de PowerPoint</vt:lpstr>
      <vt:lpstr> El hidrógeno y sus iones </vt:lpstr>
      <vt:lpstr>Hidruros</vt:lpstr>
      <vt:lpstr> Hidruros</vt:lpstr>
      <vt:lpstr>Celda de combustible de hidrógeno</vt:lpstr>
      <vt:lpstr>Celdas de combustible</vt:lpstr>
      <vt:lpstr>Pares redox en la celda  de hidrógeno.</vt:lpstr>
      <vt:lpstr>Celdas de combustible</vt:lpstr>
      <vt:lpstr>Obtención de hidrógeno</vt:lpstr>
      <vt:lpstr>La pregunta es: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¿Con qué pueden jugar nuestros alumnos?</vt:lpstr>
      <vt:lpstr>Presentación de PowerPoint</vt:lpstr>
    </vt:vector>
  </TitlesOfParts>
  <Company>CINVESTAV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Facultad de Química  Departamento de Química Inorgánica y Nuclear Dr. Sigfrido Escalante Tovar</dc:title>
  <dc:creator>Sigfrido Escalante Tovar</dc:creator>
  <cp:lastModifiedBy>SET</cp:lastModifiedBy>
  <cp:revision>788</cp:revision>
  <dcterms:created xsi:type="dcterms:W3CDTF">2005-10-04T18:07:45Z</dcterms:created>
  <dcterms:modified xsi:type="dcterms:W3CDTF">2017-11-25T14:55:18Z</dcterms:modified>
</cp:coreProperties>
</file>