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68" r:id="rId7"/>
    <p:sldId id="263" r:id="rId8"/>
    <p:sldId id="264" r:id="rId9"/>
    <p:sldId id="265" r:id="rId10"/>
    <p:sldId id="266" r:id="rId11"/>
    <p:sldId id="267" r:id="rId12"/>
    <p:sldId id="261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55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96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863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894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023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35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885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5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91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70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FE36-A9FD-410A-B9CE-35A7FC197A65}" type="datetimeFigureOut">
              <a:rPr lang="es-MX" smtClean="0"/>
              <a:t>26/08/2016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15B40-E304-427F-9D6C-787375E79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2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 b="36817"/>
          <a:stretch/>
        </p:blipFill>
        <p:spPr>
          <a:xfrm>
            <a:off x="683743" y="426331"/>
            <a:ext cx="5859467" cy="5745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00864" y="1214438"/>
            <a:ext cx="9144000" cy="2387600"/>
          </a:xfrm>
        </p:spPr>
        <p:txBody>
          <a:bodyPr/>
          <a:lstStyle/>
          <a:p>
            <a:r>
              <a:rPr lang="es-MX" dirty="0" smtClean="0">
                <a:latin typeface="Constantia" panose="02030602050306030303" pitchFamily="18" charset="0"/>
              </a:rPr>
              <a:t>Armonía del cosmos</a:t>
            </a:r>
            <a:endParaRPr lang="es-MX" dirty="0">
              <a:latin typeface="Constantia" panose="0203060205030603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0864" y="3431082"/>
            <a:ext cx="9144000" cy="1655762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Constantia" panose="02030602050306030303" pitchFamily="18" charset="0"/>
              </a:rPr>
              <a:t>Astronomía y literatura en la Nueva España</a:t>
            </a:r>
            <a:endParaRPr lang="es-MX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20008" y="117693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Piramidal, funesta, de la tierra</a:t>
            </a:r>
          </a:p>
          <a:p>
            <a:pPr algn="ctr"/>
            <a:r>
              <a:rPr lang="es-MX" sz="2400" dirty="0" smtClean="0">
                <a:latin typeface="Constantia" panose="02030602050306030303" pitchFamily="18" charset="0"/>
              </a:rPr>
              <a:t>nacida sombra, al cielo encaminaba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de vanos obeliscos punta altiva,</a:t>
            </a:r>
          </a:p>
          <a:p>
            <a:pPr algn="ctr"/>
            <a:r>
              <a:rPr lang="es-MX" sz="2400" dirty="0" smtClean="0">
                <a:latin typeface="Constantia" panose="02030602050306030303" pitchFamily="18" charset="0"/>
              </a:rPr>
              <a:t>escalar pretendiendo las estrellas;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si bien sus luces bellas, </a:t>
            </a:r>
          </a:p>
          <a:p>
            <a:pPr algn="ctr"/>
            <a:r>
              <a:rPr lang="es-MX" sz="2400" dirty="0" smtClean="0">
                <a:latin typeface="Constantia" panose="02030602050306030303" pitchFamily="18" charset="0"/>
              </a:rPr>
              <a:t>exentas siempre, siempre rutilantes,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la tenebrosa guerra</a:t>
            </a:r>
          </a:p>
          <a:p>
            <a:pPr algn="ctr"/>
            <a:r>
              <a:rPr lang="es-MX" sz="2400" dirty="0" smtClean="0">
                <a:latin typeface="Constantia" panose="02030602050306030303" pitchFamily="18" charset="0"/>
              </a:rPr>
              <a:t>que con negros vapores le intimaba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la pavorosa sombra fugitiva</a:t>
            </a:r>
          </a:p>
          <a:p>
            <a:pPr algn="ctr"/>
            <a:r>
              <a:rPr lang="es-MX" sz="2400" dirty="0" smtClean="0">
                <a:latin typeface="Constantia" panose="02030602050306030303" pitchFamily="18" charset="0"/>
              </a:rPr>
              <a:t>burlaban tan distantes,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que su atezado ceño</a:t>
            </a:r>
          </a:p>
          <a:p>
            <a:pPr algn="ctr"/>
            <a:r>
              <a:rPr lang="es-MX" sz="2400" dirty="0" smtClean="0">
                <a:latin typeface="Constantia" panose="02030602050306030303" pitchFamily="18" charset="0"/>
              </a:rPr>
              <a:t>al superior convexo aun no llegaba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del orbe de la diosa</a:t>
            </a:r>
          </a:p>
          <a:p>
            <a:pPr algn="ctr"/>
            <a:r>
              <a:rPr lang="es-MX" sz="2400" dirty="0" smtClean="0">
                <a:latin typeface="Constantia" panose="02030602050306030303" pitchFamily="18" charset="0"/>
              </a:rPr>
              <a:t>que tres veces hermosa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con tres hermosos rostros ser ostenta,</a:t>
            </a:r>
          </a:p>
          <a:p>
            <a:pPr algn="ctr"/>
            <a:r>
              <a:rPr lang="es-MX" sz="2400" dirty="0" smtClean="0">
                <a:latin typeface="Constantia" panose="02030602050306030303" pitchFamily="18" charset="0"/>
              </a:rPr>
              <a:t>quedando sólo dueño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del aire que empañaba</a:t>
            </a:r>
          </a:p>
          <a:p>
            <a:pPr algn="ctr"/>
            <a:r>
              <a:rPr lang="es-MX" sz="2400" dirty="0" smtClean="0">
                <a:latin typeface="Constantia" panose="02030602050306030303" pitchFamily="18" charset="0"/>
              </a:rPr>
              <a:t>con el aliento denso que exhalaba…</a:t>
            </a:r>
            <a:endParaRPr lang="es-MX" sz="2400" dirty="0"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2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" r="18652" b="14286"/>
          <a:stretch/>
        </p:blipFill>
        <p:spPr>
          <a:xfrm>
            <a:off x="836689" y="223934"/>
            <a:ext cx="4537744" cy="64178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5" r="9761" b="10749"/>
          <a:stretch/>
        </p:blipFill>
        <p:spPr>
          <a:xfrm>
            <a:off x="6280279" y="1804690"/>
            <a:ext cx="5550939" cy="32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6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0587" y="5107851"/>
            <a:ext cx="93212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i="1" dirty="0" smtClean="0">
                <a:effectLst/>
                <a:latin typeface="Constantia" panose="02030602050306030303" pitchFamily="18" charset="0"/>
              </a:rPr>
              <a:t>El sol eclipsado antes de llegar al cenit </a:t>
            </a:r>
            <a:r>
              <a:rPr lang="es-MX" sz="4400" dirty="0" smtClean="0">
                <a:effectLst/>
                <a:latin typeface="Constantia" panose="02030602050306030303" pitchFamily="18" charset="0"/>
              </a:rPr>
              <a:t>de fray Andrés de San Miguel (1701)</a:t>
            </a:r>
            <a:endParaRPr lang="es-MX" sz="4400" i="1" dirty="0" smtClean="0">
              <a:effectLst/>
              <a:latin typeface="Constantia" panose="0203060205030603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20" y="0"/>
            <a:ext cx="7918580" cy="502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4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5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9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39069" y="752175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dirty="0">
                <a:latin typeface="Constantia" panose="02030602050306030303" pitchFamily="18" charset="0"/>
              </a:rPr>
              <a:t>De todos los planetas presidente,</a:t>
            </a:r>
          </a:p>
          <a:p>
            <a:r>
              <a:rPr lang="es-MX" sz="2400" dirty="0">
                <a:latin typeface="Constantia" panose="02030602050306030303" pitchFamily="18" charset="0"/>
              </a:rPr>
              <a:t>Con duplicada luz el sol se admira:</a:t>
            </a:r>
          </a:p>
          <a:p>
            <a:r>
              <a:rPr lang="es-MX" sz="2400" dirty="0">
                <a:latin typeface="Constantia" panose="02030602050306030303" pitchFamily="18" charset="0"/>
              </a:rPr>
              <a:t>A todos los excede, en los que gira</a:t>
            </a:r>
          </a:p>
          <a:p>
            <a:r>
              <a:rPr lang="es-MX" sz="2400" dirty="0">
                <a:latin typeface="Constantia" panose="02030602050306030303" pitchFamily="18" charset="0"/>
              </a:rPr>
              <a:t>Rayos de claridad su rueda ardiente.</a:t>
            </a:r>
          </a:p>
          <a:p>
            <a:r>
              <a:rPr lang="es-MX" sz="2400" dirty="0">
                <a:latin typeface="Constantia" panose="02030602050306030303" pitchFamily="18" charset="0"/>
              </a:rPr>
              <a:t>Los astros le confiesan </a:t>
            </a:r>
            <a:r>
              <a:rPr lang="es-MX" sz="2400" dirty="0" smtClean="0">
                <a:latin typeface="Constantia" panose="02030602050306030303" pitchFamily="18" charset="0"/>
              </a:rPr>
              <a:t>claramente:</a:t>
            </a:r>
            <a:endParaRPr lang="es-MX" sz="2400" dirty="0">
              <a:latin typeface="Constantia" panose="02030602050306030303" pitchFamily="18" charset="0"/>
            </a:endParaRPr>
          </a:p>
          <a:p>
            <a:r>
              <a:rPr lang="es-MX" sz="2400" dirty="0">
                <a:latin typeface="Constantia" panose="02030602050306030303" pitchFamily="18" charset="0"/>
              </a:rPr>
              <a:t>Ofusca su esplendor su clara pira</a:t>
            </a:r>
          </a:p>
          <a:p>
            <a:r>
              <a:rPr lang="es-MX" sz="2400" dirty="0">
                <a:latin typeface="Constantia" panose="02030602050306030303" pitchFamily="18" charset="0"/>
              </a:rPr>
              <a:t>Si cuando muere el sol, su luz se </a:t>
            </a:r>
            <a:r>
              <a:rPr lang="es-MX" sz="2400" dirty="0" smtClean="0">
                <a:latin typeface="Constantia" panose="02030602050306030303" pitchFamily="18" charset="0"/>
              </a:rPr>
              <a:t>mira,</a:t>
            </a:r>
            <a:endParaRPr lang="es-MX" sz="2400" dirty="0">
              <a:latin typeface="Constantia" panose="02030602050306030303" pitchFamily="18" charset="0"/>
            </a:endParaRPr>
          </a:p>
          <a:p>
            <a:r>
              <a:rPr lang="es-MX" sz="2400" dirty="0">
                <a:latin typeface="Constantia" panose="02030602050306030303" pitchFamily="18" charset="0"/>
              </a:rPr>
              <a:t>Si cuando nace el sol es su occidente.</a:t>
            </a:r>
          </a:p>
          <a:p>
            <a:r>
              <a:rPr lang="es-MX" sz="2400" dirty="0">
                <a:latin typeface="Constantia" panose="02030602050306030303" pitchFamily="18" charset="0"/>
              </a:rPr>
              <a:t>En su poder conocen lo infecundo,</a:t>
            </a:r>
          </a:p>
          <a:p>
            <a:r>
              <a:rPr lang="es-MX" sz="2400" dirty="0">
                <a:latin typeface="Constantia" panose="02030602050306030303" pitchFamily="18" charset="0"/>
              </a:rPr>
              <a:t>Gracias dándole al sol que solo sabe</a:t>
            </a:r>
          </a:p>
          <a:p>
            <a:r>
              <a:rPr lang="es-MX" sz="2400" dirty="0">
                <a:latin typeface="Constantia" panose="02030602050306030303" pitchFamily="18" charset="0"/>
              </a:rPr>
              <a:t>Unir varios efectos en el mundo.</a:t>
            </a:r>
          </a:p>
          <a:p>
            <a:r>
              <a:rPr lang="es-MX" sz="2400" dirty="0">
                <a:latin typeface="Constantia" panose="02030602050306030303" pitchFamily="18" charset="0"/>
              </a:rPr>
              <a:t>Nuestro eclipsado sol es bien se alabe</a:t>
            </a:r>
          </a:p>
          <a:p>
            <a:r>
              <a:rPr lang="es-MX" sz="2400" dirty="0">
                <a:latin typeface="Constantia" panose="02030602050306030303" pitchFamily="18" charset="0"/>
              </a:rPr>
              <a:t>De virtuoso y prudente sin segundo:</a:t>
            </a:r>
          </a:p>
          <a:p>
            <a:r>
              <a:rPr lang="es-MX" sz="2400" dirty="0">
                <a:latin typeface="Constantia" panose="02030602050306030303" pitchFamily="18" charset="0"/>
              </a:rPr>
              <a:t>¡Oh, diga el margen lo que en mí no cabe!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8" y="1110342"/>
            <a:ext cx="5753878" cy="4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1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t="16027" r="7316" b="12457"/>
          <a:stretch/>
        </p:blipFill>
        <p:spPr>
          <a:xfrm>
            <a:off x="573087" y="145991"/>
            <a:ext cx="6032987" cy="638885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24466" y="508830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4400" dirty="0" smtClean="0">
                <a:effectLst/>
                <a:latin typeface="Constantia" panose="02030602050306030303" pitchFamily="18" charset="0"/>
              </a:rPr>
              <a:t>Mariana Navarro</a:t>
            </a:r>
          </a:p>
          <a:p>
            <a:pPr algn="ctr"/>
            <a:r>
              <a:rPr lang="es-MX" sz="4400" dirty="0" smtClean="0">
                <a:latin typeface="Constantia" panose="02030602050306030303" pitchFamily="18" charset="0"/>
              </a:rPr>
              <a:t>(1748)</a:t>
            </a:r>
            <a:endParaRPr lang="es-MX" sz="4400" dirty="0"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5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279655"/>
            <a:ext cx="3387012" cy="609891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7356" y="478039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4400" dirty="0" smtClean="0">
                <a:effectLst/>
                <a:latin typeface="Constantia" panose="02030602050306030303" pitchFamily="18" charset="0"/>
              </a:rPr>
              <a:t>José Juan Tablada</a:t>
            </a:r>
          </a:p>
          <a:p>
            <a:pPr algn="ctr"/>
            <a:r>
              <a:rPr lang="es-MX" sz="4400" dirty="0" smtClean="0">
                <a:latin typeface="Constantia" panose="02030602050306030303" pitchFamily="18" charset="0"/>
              </a:rPr>
              <a:t>(1920)</a:t>
            </a:r>
            <a:endParaRPr lang="es-MX" sz="4400" dirty="0"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8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1777044" y="5294621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3200" dirty="0">
                <a:latin typeface="Constantia" panose="02030602050306030303" pitchFamily="18" charset="0"/>
              </a:rPr>
              <a:t>“Nada hay que más conmueva los ánimos de los mortales que la alteraciones del cielo</a:t>
            </a:r>
            <a:r>
              <a:rPr lang="es-MX" sz="3200" dirty="0" smtClean="0">
                <a:latin typeface="Constantia" panose="02030602050306030303" pitchFamily="18" charset="0"/>
              </a:rPr>
              <a:t>”</a:t>
            </a:r>
          </a:p>
          <a:p>
            <a:pPr marL="457200" lvl="1" indent="0" algn="ctr">
              <a:buNone/>
            </a:pPr>
            <a:r>
              <a:rPr lang="es-MX" dirty="0" smtClean="0">
                <a:latin typeface="Constantia" panose="02030602050306030303" pitchFamily="18" charset="0"/>
              </a:rPr>
              <a:t>Carlos de Sigüenza y Góngora</a:t>
            </a:r>
            <a:endParaRPr lang="es-MX" dirty="0">
              <a:latin typeface="Constantia" panose="020306020503060303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5" y="402763"/>
            <a:ext cx="4017258" cy="48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5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43" y="0"/>
            <a:ext cx="4538913" cy="6858000"/>
          </a:xfrm>
          <a:prstGeom prst="rect">
            <a:avLst/>
          </a:prstGeom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206953" y="5091931"/>
            <a:ext cx="653907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MX" dirty="0" err="1" smtClean="0">
                <a:latin typeface="Constantia" panose="02030602050306030303" pitchFamily="18" charset="0"/>
              </a:rPr>
              <a:t>Atanasius</a:t>
            </a:r>
            <a:r>
              <a:rPr lang="es-MX" dirty="0" smtClean="0">
                <a:latin typeface="Constantia" panose="02030602050306030303" pitchFamily="18" charset="0"/>
              </a:rPr>
              <a:t> </a:t>
            </a:r>
            <a:r>
              <a:rPr lang="es-MX" dirty="0" err="1" smtClean="0">
                <a:latin typeface="Constantia" panose="02030602050306030303" pitchFamily="18" charset="0"/>
              </a:rPr>
              <a:t>Kircher</a:t>
            </a:r>
            <a:r>
              <a:rPr lang="es-MX" dirty="0" smtClean="0">
                <a:latin typeface="Constantia" panose="02030602050306030303" pitchFamily="18" charset="0"/>
              </a:rPr>
              <a:t>, “</a:t>
            </a:r>
            <a:r>
              <a:rPr lang="es-MX" dirty="0" err="1" smtClean="0">
                <a:latin typeface="Constantia" panose="02030602050306030303" pitchFamily="18" charset="0"/>
              </a:rPr>
              <a:t>Harmonia</a:t>
            </a:r>
            <a:r>
              <a:rPr lang="es-MX" dirty="0" smtClean="0">
                <a:latin typeface="Constantia" panose="02030602050306030303" pitchFamily="18" charset="0"/>
              </a:rPr>
              <a:t> </a:t>
            </a:r>
            <a:r>
              <a:rPr lang="es-MX" dirty="0" err="1" smtClean="0">
                <a:latin typeface="Constantia" panose="02030602050306030303" pitchFamily="18" charset="0"/>
              </a:rPr>
              <a:t>nascientis</a:t>
            </a:r>
            <a:r>
              <a:rPr lang="es-MX" dirty="0" smtClean="0">
                <a:latin typeface="Constantia" panose="02030602050306030303" pitchFamily="18" charset="0"/>
              </a:rPr>
              <a:t> </a:t>
            </a:r>
            <a:r>
              <a:rPr lang="es-MX" dirty="0" err="1" smtClean="0">
                <a:latin typeface="Constantia" panose="02030602050306030303" pitchFamily="18" charset="0"/>
              </a:rPr>
              <a:t>mundi</a:t>
            </a:r>
            <a:r>
              <a:rPr lang="es-MX" dirty="0" smtClean="0">
                <a:latin typeface="Constantia" panose="02030602050306030303" pitchFamily="18" charset="0"/>
              </a:rPr>
              <a:t>”, en </a:t>
            </a:r>
            <a:r>
              <a:rPr lang="es-MX" i="1" dirty="0" err="1" smtClean="0">
                <a:latin typeface="Constantia" panose="02030602050306030303" pitchFamily="18" charset="0"/>
              </a:rPr>
              <a:t>Misurgia</a:t>
            </a:r>
            <a:r>
              <a:rPr lang="es-MX" i="1" dirty="0" smtClean="0">
                <a:latin typeface="Constantia" panose="02030602050306030303" pitchFamily="18" charset="0"/>
              </a:rPr>
              <a:t> </a:t>
            </a:r>
            <a:r>
              <a:rPr lang="es-MX" i="1" dirty="0" err="1" smtClean="0">
                <a:latin typeface="Constantia" panose="02030602050306030303" pitchFamily="18" charset="0"/>
              </a:rPr>
              <a:t>universalis</a:t>
            </a:r>
            <a:r>
              <a:rPr lang="es-MX" i="1" dirty="0">
                <a:latin typeface="Constantia" panose="02030602050306030303" pitchFamily="18" charset="0"/>
              </a:rPr>
              <a:t> </a:t>
            </a:r>
            <a:r>
              <a:rPr lang="es-MX" dirty="0" smtClean="0">
                <a:latin typeface="Constantia" panose="02030602050306030303" pitchFamily="18" charset="0"/>
              </a:rPr>
              <a:t>(Roma, 1650).</a:t>
            </a:r>
            <a:endParaRPr lang="es-MX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4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5" y="263814"/>
            <a:ext cx="4273420" cy="6257507"/>
          </a:xfrm>
          <a:prstGeom prst="rect">
            <a:avLst/>
          </a:prstGeom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4545688" y="4961302"/>
            <a:ext cx="653907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MX" dirty="0" smtClean="0">
                <a:latin typeface="Constantia" panose="02030602050306030303" pitchFamily="18" charset="0"/>
              </a:rPr>
              <a:t>Carlos de Sigüenza y Góngora, Libra astronómica y filosófica´(México: 1690).</a:t>
            </a:r>
            <a:endParaRPr lang="es-MX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3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 r="5061" b="16326"/>
          <a:stretch/>
        </p:blipFill>
        <p:spPr>
          <a:xfrm>
            <a:off x="431152" y="31324"/>
            <a:ext cx="5223199" cy="6791125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5458408" y="5202238"/>
            <a:ext cx="653907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MX" dirty="0" smtClean="0">
                <a:latin typeface="Constantia" panose="02030602050306030303" pitchFamily="18" charset="0"/>
              </a:rPr>
              <a:t>Astronomía en un manuscrito novohispano del convento carmelita de Celaya (segunda mitad del siglo XVII).</a:t>
            </a:r>
            <a:endParaRPr lang="es-MX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8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9251" r="-742" b="10612"/>
          <a:stretch/>
        </p:blipFill>
        <p:spPr>
          <a:xfrm>
            <a:off x="3827495" y="22608"/>
            <a:ext cx="4691354" cy="68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 b="8572"/>
          <a:stretch/>
        </p:blipFill>
        <p:spPr>
          <a:xfrm>
            <a:off x="1101013" y="124772"/>
            <a:ext cx="4376057" cy="6733228"/>
          </a:xfrm>
          <a:prstGeom prst="rect">
            <a:avLst/>
          </a:prstGeom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5458408" y="5202238"/>
            <a:ext cx="653907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MX" dirty="0" smtClean="0">
                <a:latin typeface="Constantia" panose="02030602050306030303" pitchFamily="18" charset="0"/>
              </a:rPr>
              <a:t>Astrología natural.</a:t>
            </a:r>
            <a:endParaRPr lang="es-MX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2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20008" y="59183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Pues dejando la excepción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que, por privilegio raro,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le dio Dios al Albedrío,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para que obrase espontáneo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(cuyo siempre libre obrar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para elegir, bueno o malo,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no lo fuerzan los influjos,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aunque pueden inclinarlo),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lo demás todo os compete,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que </a:t>
            </a:r>
            <a:r>
              <a:rPr lang="es-MX" sz="2400" dirty="0" err="1" smtClean="0">
                <a:effectLst/>
                <a:latin typeface="Constantia" panose="02030602050306030303" pitchFamily="18" charset="0"/>
              </a:rPr>
              <a:t>inflüencias</a:t>
            </a:r>
            <a:r>
              <a:rPr lang="es-MX" sz="2400" dirty="0" smtClean="0">
                <a:effectLst/>
                <a:latin typeface="Constantia" panose="02030602050306030303" pitchFamily="18" charset="0"/>
              </a:rPr>
              <a:t> combinando,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a unos exaltáis felices,</a:t>
            </a: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a otros hacéis desdichados...</a:t>
            </a:r>
          </a:p>
          <a:p>
            <a:pPr algn="ctr"/>
            <a:endParaRPr lang="es-MX" sz="2400" dirty="0">
              <a:latin typeface="Constantia" panose="02030602050306030303" pitchFamily="18" charset="0"/>
            </a:endParaRPr>
          </a:p>
          <a:p>
            <a:pPr algn="ctr"/>
            <a:r>
              <a:rPr lang="es-MX" sz="2400" dirty="0" smtClean="0">
                <a:effectLst/>
                <a:latin typeface="Constantia" panose="02030602050306030303" pitchFamily="18" charset="0"/>
              </a:rPr>
              <a:t>Sor Juana Inés de la Cruz</a:t>
            </a:r>
            <a:endParaRPr lang="es-MX" sz="2400" dirty="0"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1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0" y="489199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4400" dirty="0" smtClean="0">
                <a:effectLst/>
                <a:latin typeface="Constantia" panose="02030602050306030303" pitchFamily="18" charset="0"/>
              </a:rPr>
              <a:t>El </a:t>
            </a:r>
            <a:r>
              <a:rPr lang="es-MX" sz="4400" i="1" dirty="0" smtClean="0">
                <a:effectLst/>
                <a:latin typeface="Constantia" panose="02030602050306030303" pitchFamily="18" charset="0"/>
              </a:rPr>
              <a:t>Sueño</a:t>
            </a:r>
            <a:r>
              <a:rPr lang="es-MX" sz="4400" dirty="0" smtClean="0">
                <a:effectLst/>
                <a:latin typeface="Constantia" panose="02030602050306030303" pitchFamily="18" charset="0"/>
              </a:rPr>
              <a:t> de sor Juana Inés de la Cruz</a:t>
            </a:r>
          </a:p>
          <a:p>
            <a:pPr algn="ctr"/>
            <a:r>
              <a:rPr lang="es-MX" sz="4400" dirty="0" smtClean="0">
                <a:latin typeface="Constantia" panose="02030602050306030303" pitchFamily="18" charset="0"/>
              </a:rPr>
              <a:t>(1692)</a:t>
            </a:r>
            <a:endParaRPr lang="es-MX" sz="4400" dirty="0">
              <a:effectLst/>
              <a:latin typeface="Constantia" panose="0203060205030603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2110"/>
            <a:ext cx="12192000" cy="40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95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394</Words>
  <Application>Microsoft Office PowerPoint</Application>
  <PresentationFormat>Panorámica</PresentationFormat>
  <Paragraphs>61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Tema de Office</vt:lpstr>
      <vt:lpstr>Armonía del cosmos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Armonía del cosmos</dc:title>
  <dc:creator>Jorge Gutiérrez Reyna</dc:creator>
  <cp:lastModifiedBy>Jorge Gutiérrez Reyna</cp:lastModifiedBy>
  <cp:revision>13</cp:revision>
  <dcterms:created xsi:type="dcterms:W3CDTF">2016-08-26T14:18:35Z</dcterms:created>
  <dcterms:modified xsi:type="dcterms:W3CDTF">2016-08-27T03:12:54Z</dcterms:modified>
</cp:coreProperties>
</file>