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E93A9-1F2A-48E6-8B1C-5CB7000CE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15306"/>
            <a:ext cx="8991600" cy="1645920"/>
          </a:xfrm>
          <a:ln>
            <a:solidFill>
              <a:schemeClr val="tx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Relación entre el lenguaje hablado y </a:t>
            </a:r>
            <a:b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MX" sz="2400" b="1" dirty="0">
                <a:solidFill>
                  <a:schemeClr val="accent2">
                    <a:lumMod val="75000"/>
                  </a:schemeClr>
                </a:solidFill>
              </a:rPr>
              <a:t>el lenguaje escrito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B1E3A0-3A43-4240-8EE1-4F613B5E24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pc="300" dirty="0">
                <a:solidFill>
                  <a:schemeClr val="accent2">
                    <a:lumMod val="50000"/>
                  </a:schemeClr>
                </a:solidFill>
              </a:rPr>
              <a:t>Tatiana Sorókina, UAM, X</a:t>
            </a:r>
          </a:p>
          <a:p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sorokina@correo.xoc.uam.mx</a:t>
            </a:r>
          </a:p>
        </p:txBody>
      </p:sp>
    </p:spTree>
    <p:extLst>
      <p:ext uri="{BB962C8B-B14F-4D97-AF65-F5344CB8AC3E}">
        <p14:creationId xmlns:p14="http://schemas.microsoft.com/office/powerpoint/2010/main" val="3524770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E8ADB-FEC0-4E89-B034-F9936ACA9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2699" y="1127964"/>
            <a:ext cx="3280558" cy="1223355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s-MX" sz="4000" b="1" dirty="0">
                <a:solidFill>
                  <a:schemeClr val="accent2">
                    <a:lumMod val="75000"/>
                  </a:schemeClr>
                </a:solidFill>
              </a:rPr>
              <a:t>TAREA:</a:t>
            </a:r>
            <a:br>
              <a:rPr lang="es-MX" sz="4000" dirty="0"/>
            </a:br>
            <a:endParaRPr lang="es-MX" dirty="0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34A3EB92-BCE1-4773-AE5D-6B633B5369B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833257" y="2310374"/>
            <a:ext cx="4515675" cy="288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s-MX" sz="2000" dirty="0">
                <a:solidFill>
                  <a:schemeClr val="accent2">
                    <a:lumMod val="50000"/>
                  </a:schemeClr>
                </a:solidFill>
              </a:rPr>
              <a:t>comprobar que sí, realmente</a:t>
            </a:r>
          </a:p>
          <a:p>
            <a:pPr algn="l"/>
            <a:r>
              <a:rPr lang="es-MX" sz="2000" dirty="0">
                <a:solidFill>
                  <a:schemeClr val="accent2">
                    <a:lumMod val="50000"/>
                  </a:schemeClr>
                </a:solidFill>
              </a:rPr>
              <a:t>existe una relación intrínseca  entre:</a:t>
            </a:r>
          </a:p>
          <a:p>
            <a:pPr marL="457200" indent="-457200">
              <a:buAutoNum type="arabicPeriod"/>
            </a:pPr>
            <a:r>
              <a:rPr lang="es-MX" sz="2000" dirty="0">
                <a:solidFill>
                  <a:schemeClr val="accent2">
                    <a:lumMod val="50000"/>
                  </a:schemeClr>
                </a:solidFill>
              </a:rPr>
              <a:t>a) - el lenguaje y el pensamiento </a:t>
            </a:r>
          </a:p>
          <a:p>
            <a:pPr marL="457200" indent="-457200">
              <a:buAutoNum type="arabicPeriod"/>
            </a:pPr>
            <a:r>
              <a:rPr lang="es-MX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endParaRPr lang="es-MX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s-MX" sz="2000" dirty="0">
                <a:solidFill>
                  <a:schemeClr val="accent2">
                    <a:lumMod val="50000"/>
                  </a:schemeClr>
                </a:solidFill>
              </a:rPr>
              <a:t>b) - dos tipos de </a:t>
            </a:r>
            <a:r>
              <a:rPr lang="es-MX" sz="2000">
                <a:solidFill>
                  <a:schemeClr val="accent2">
                    <a:lumMod val="50000"/>
                  </a:schemeClr>
                </a:solidFill>
              </a:rPr>
              <a:t>pensamientos verbales:  oral </a:t>
            </a:r>
            <a:r>
              <a:rPr lang="es-MX" sz="2000" dirty="0">
                <a:solidFill>
                  <a:schemeClr val="accent2">
                    <a:lumMod val="50000"/>
                  </a:schemeClr>
                </a:solidFill>
              </a:rPr>
              <a:t>y escrito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042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A3C7F-84A6-4C7B-9171-8774AFEDE93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75000"/>
                  </a:schemeClr>
                </a:solidFill>
              </a:rPr>
              <a:t>El término y el concepto de </a:t>
            </a:r>
            <a:r>
              <a:rPr lang="es-MX" sz="2400" i="1" dirty="0">
                <a:solidFill>
                  <a:schemeClr val="accent2">
                    <a:lumMod val="75000"/>
                  </a:schemeClr>
                </a:solidFill>
              </a:rPr>
              <a:t>el lenguaj</a:t>
            </a:r>
            <a:r>
              <a:rPr lang="es-MX" sz="2400" i="1" dirty="0">
                <a:solidFill>
                  <a:schemeClr val="accent2">
                    <a:lumMod val="50000"/>
                  </a:schemeClr>
                </a:solidFill>
              </a:rPr>
              <a:t>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3E3510-A93E-4A06-977B-4CF71F366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626" y="2349277"/>
            <a:ext cx="7889257" cy="395526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Saussure: </a:t>
            </a:r>
            <a:r>
              <a:rPr lang="es-MX" i="1" dirty="0" err="1">
                <a:solidFill>
                  <a:schemeClr val="accent2">
                    <a:lumMod val="75000"/>
                  </a:schemeClr>
                </a:solidFill>
              </a:rPr>
              <a:t>lange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s-MX" u="sng" dirty="0">
                <a:solidFill>
                  <a:schemeClr val="accent2">
                    <a:lumMod val="75000"/>
                  </a:schemeClr>
                </a:solidFill>
              </a:rPr>
              <a:t>sistema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de signos, objetivo, abstracto, universal)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	  </a:t>
            </a:r>
            <a:r>
              <a:rPr lang="es-MX" dirty="0" err="1">
                <a:solidFill>
                  <a:schemeClr val="accent2">
                    <a:lumMod val="75000"/>
                  </a:schemeClr>
                </a:solidFill>
              </a:rPr>
              <a:t>parole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s-MX" u="sng" dirty="0">
                <a:solidFill>
                  <a:schemeClr val="accent2">
                    <a:lumMod val="75000"/>
                  </a:schemeClr>
                </a:solidFill>
              </a:rPr>
              <a:t>manifestación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del sistema en la práctica verbal)</a:t>
            </a:r>
          </a:p>
          <a:p>
            <a:pPr>
              <a:spcBef>
                <a:spcPts val="0"/>
              </a:spcBef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El sistema lingüístico: la fonética, la fonología, la morfología, la derivación, la gramática, la sintaxis, la lexicología, la semántica.</a:t>
            </a:r>
          </a:p>
          <a:p>
            <a:pPr>
              <a:spcBef>
                <a:spcPts val="0"/>
              </a:spcBef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lengua, el idioma, el dialecto, la variante</a:t>
            </a:r>
          </a:p>
          <a:p>
            <a:pPr>
              <a:spcBef>
                <a:spcPts val="0"/>
              </a:spcBef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Las expresiones sígnicas (</a:t>
            </a:r>
            <a:r>
              <a:rPr lang="es-MX" i="1" dirty="0">
                <a:solidFill>
                  <a:schemeClr val="accent2">
                    <a:lumMod val="75000"/>
                  </a:schemeClr>
                </a:solidFill>
              </a:rPr>
              <a:t>los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lenguajes): auditiva, visual, táctil, olfativa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                 			_______________________________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 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ciencia filológica y la ciencia lingüística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	_____________________________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El término </a:t>
            </a:r>
            <a:r>
              <a:rPr lang="es-MX" i="1" dirty="0">
                <a:solidFill>
                  <a:schemeClr val="accent2">
                    <a:lumMod val="75000"/>
                  </a:schemeClr>
                </a:solidFill>
              </a:rPr>
              <a:t>lenguaje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es un término polisemántico y polifuncional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El lenguaje verbal es una de las materializaciones del sistema sígnico general</a:t>
            </a:r>
          </a:p>
        </p:txBody>
      </p:sp>
    </p:spTree>
    <p:extLst>
      <p:ext uri="{BB962C8B-B14F-4D97-AF65-F5344CB8AC3E}">
        <p14:creationId xmlns:p14="http://schemas.microsoft.com/office/powerpoint/2010/main" val="321632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831FA-F8C6-40BA-9B33-67662E295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512" y="1578303"/>
            <a:ext cx="6265056" cy="1059742"/>
          </a:xfrm>
          <a:ln>
            <a:noFill/>
          </a:ln>
        </p:spPr>
        <p:txBody>
          <a:bodyPr>
            <a:noAutofit/>
          </a:bodyPr>
          <a:lstStyle/>
          <a:p>
            <a:r>
              <a:rPr lang="es-MX" sz="2400" i="1" dirty="0">
                <a:solidFill>
                  <a:schemeClr val="accent2">
                    <a:lumMod val="75000"/>
                  </a:schemeClr>
                </a:solidFill>
              </a:rPr>
              <a:t>El lenguaje verbal </a:t>
            </a:r>
            <a:br>
              <a:rPr lang="es-MX" sz="24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MX" sz="2400" dirty="0">
                <a:solidFill>
                  <a:schemeClr val="accent2">
                    <a:lumMod val="75000"/>
                  </a:schemeClr>
                </a:solidFill>
              </a:rPr>
              <a:t>desde un enfoque tecnológico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9C9AE0-3B08-4B69-847B-65015981D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061" y="2962898"/>
            <a:ext cx="4917877" cy="194598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es-MX" sz="2000" dirty="0"/>
          </a:p>
          <a:p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La “tecnología” articulatoria (oral, hablada)</a:t>
            </a:r>
          </a:p>
          <a:p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La tecnología de la escritura</a:t>
            </a:r>
          </a:p>
          <a:p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La tecnología cibernética (</a:t>
            </a:r>
            <a:r>
              <a:rPr lang="es-MX" sz="2000" i="1" dirty="0" err="1">
                <a:solidFill>
                  <a:schemeClr val="accent2">
                    <a:lumMod val="75000"/>
                  </a:schemeClr>
                </a:solidFill>
              </a:rPr>
              <a:t>scriptoral</a:t>
            </a: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360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ABDCB-DA7D-4E6E-B3F4-037A366F3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2725" y="964692"/>
            <a:ext cx="5868625" cy="1092708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75000"/>
                  </a:schemeClr>
                </a:solidFill>
              </a:rPr>
              <a:t>El Lenguaje oral (el habla)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EC23C-C872-4362-9903-D2F84AE5F5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Léxico, gramática, sintaxis,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entonación y pronunciación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_____________________</a:t>
            </a:r>
          </a:p>
          <a:p>
            <a:pPr marL="6858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1800" dirty="0">
                <a:solidFill>
                  <a:schemeClr val="accent2">
                    <a:lumMod val="75000"/>
                  </a:schemeClr>
                </a:solidFill>
              </a:rPr>
              <a:t>Las manifestaciones/variantes </a:t>
            </a:r>
          </a:p>
          <a:p>
            <a:pPr marL="6858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MX" sz="1800" dirty="0">
                <a:solidFill>
                  <a:schemeClr val="accent2">
                    <a:lumMod val="75000"/>
                  </a:schemeClr>
                </a:solidFill>
              </a:rPr>
              <a:t>del V-lenguaje:</a:t>
            </a:r>
          </a:p>
          <a:p>
            <a:pPr lvl="3"/>
            <a:r>
              <a:rPr lang="es-MX" sz="1800" dirty="0">
                <a:solidFill>
                  <a:schemeClr val="accent2">
                    <a:lumMod val="75000"/>
                  </a:schemeClr>
                </a:solidFill>
              </a:rPr>
              <a:t>CULTO</a:t>
            </a:r>
          </a:p>
          <a:p>
            <a:pPr lvl="3"/>
            <a:r>
              <a:rPr lang="es-MX" sz="1800" dirty="0">
                <a:solidFill>
                  <a:schemeClr val="accent2">
                    <a:lumMod val="75000"/>
                  </a:schemeClr>
                </a:solidFill>
              </a:rPr>
              <a:t>ARTÍSTICO</a:t>
            </a:r>
          </a:p>
          <a:p>
            <a:pPr lvl="3"/>
            <a:r>
              <a:rPr lang="es-MX" sz="1800" dirty="0">
                <a:solidFill>
                  <a:schemeClr val="accent2">
                    <a:lumMod val="75000"/>
                  </a:schemeClr>
                </a:solidFill>
              </a:rPr>
              <a:t>ESPECIALIZADO</a:t>
            </a:r>
          </a:p>
          <a:p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DC9730-236C-4572-98D9-666BB5512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638043"/>
            <a:ext cx="4490106" cy="3943231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Conciencia lingüística</a:t>
            </a:r>
          </a:p>
          <a:p>
            <a:pPr>
              <a:spcBef>
                <a:spcPts val="0"/>
              </a:spcBef>
            </a:pPr>
            <a:r>
              <a:rPr lang="es-MX" sz="2000" dirty="0">
                <a:solidFill>
                  <a:schemeClr val="accent2">
                    <a:lumMod val="75000"/>
                  </a:schemeClr>
                </a:solidFill>
              </a:rPr>
              <a:t>Práctica verbal (V)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      _____________________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El conocimiento general del lenguaje y su práctica (la escuela)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escucha permanente de las V-expresiones  correctas y elaboradas (la familia, la escuela, los medios)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V-práctica artística: teatrales, musicales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lectura (grupal) en voz alta (la escuela, la casa, los talleres extra clases, etc.)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i="1" dirty="0">
                <a:solidFill>
                  <a:schemeClr val="accent2">
                    <a:lumMod val="75000"/>
                  </a:schemeClr>
                </a:solidFill>
              </a:rPr>
              <a:t>Los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lenguajes </a:t>
            </a:r>
          </a:p>
          <a:p>
            <a:pPr marL="0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7B445-AA8C-4281-AE04-32E284373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919" y="964692"/>
            <a:ext cx="5809969" cy="1188720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75000"/>
                  </a:schemeClr>
                </a:solidFill>
              </a:rPr>
              <a:t>El lenguaje y el pensamiento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E9E890-E9EE-47B2-AC9E-A03CBC74F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220" y="2228975"/>
            <a:ext cx="8248369" cy="4352299"/>
          </a:xfrm>
          <a:ln>
            <a:solidFill>
              <a:schemeClr val="bg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s-MX" sz="1900" dirty="0">
                <a:solidFill>
                  <a:schemeClr val="accent2">
                    <a:lumMod val="75000"/>
                  </a:schemeClr>
                </a:solidFill>
              </a:rPr>
              <a:t>Dos funciones del lenguaje: comunicarse y pensar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MX" sz="1900" dirty="0">
                <a:solidFill>
                  <a:schemeClr val="accent2">
                    <a:lumMod val="75000"/>
                  </a:schemeClr>
                </a:solidFill>
              </a:rPr>
              <a:t>divorcio y alianza </a:t>
            </a:r>
          </a:p>
          <a:p>
            <a:pPr marL="0" indent="0" algn="ctr">
              <a:spcBef>
                <a:spcPts val="0"/>
              </a:spcBef>
              <a:buNone/>
            </a:pPr>
            <a:endParaRPr lang="es-MX" sz="19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-360000">
              <a:lnSpc>
                <a:spcPct val="110000"/>
              </a:lnSpc>
              <a:spcBef>
                <a:spcPts val="0"/>
              </a:spcBef>
              <a:buNone/>
            </a:pPr>
            <a:r>
              <a:rPr lang="es-MX" u="sng" dirty="0">
                <a:solidFill>
                  <a:schemeClr val="accent2">
                    <a:lumMod val="75000"/>
                  </a:schemeClr>
                </a:solidFill>
              </a:rPr>
              <a:t>Platón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(427-347): iniciador de la conciencia teórica del lenguaje, de su complejidad y su principio 	comunicativo como definitorio.</a:t>
            </a:r>
          </a:p>
          <a:p>
            <a:pPr marL="0" indent="-360000">
              <a:lnSpc>
                <a:spcPct val="110000"/>
              </a:lnSpc>
              <a:spcBef>
                <a:spcPts val="0"/>
              </a:spcBef>
              <a:buNone/>
            </a:pPr>
            <a:r>
              <a:rPr lang="es-MX" u="sng" dirty="0">
                <a:solidFill>
                  <a:schemeClr val="accent2">
                    <a:lumMod val="75000"/>
                  </a:schemeClr>
                </a:solidFill>
              </a:rPr>
              <a:t>Karl Bühler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(1879-1963): lingüista, psicólogo, pedagogo, siguió la idea de P. del lenguaje como </a:t>
            </a:r>
            <a:r>
              <a:rPr lang="es-MX" i="1" dirty="0" err="1">
                <a:solidFill>
                  <a:schemeClr val="accent2">
                    <a:lumMod val="75000"/>
                  </a:schemeClr>
                </a:solidFill>
              </a:rPr>
              <a:t>organon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, 	destacó el acto social-comunicativo.</a:t>
            </a:r>
          </a:p>
          <a:p>
            <a:pPr marL="0" indent="-360000">
              <a:lnSpc>
                <a:spcPct val="110000"/>
              </a:lnSpc>
              <a:spcBef>
                <a:spcPts val="0"/>
              </a:spcBef>
              <a:buNone/>
            </a:pPr>
            <a:r>
              <a:rPr lang="es-MX" u="sng" dirty="0">
                <a:solidFill>
                  <a:schemeClr val="accent2">
                    <a:lumMod val="75000"/>
                  </a:schemeClr>
                </a:solidFill>
              </a:rPr>
              <a:t>Román Jakobson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(1896-1982): lingüista, desarrolló el modelo de funciones del lenguaje (KB) desde los 	actos comunicativos.</a:t>
            </a:r>
          </a:p>
          <a:p>
            <a:pPr marL="0" indent="-360000">
              <a:lnSpc>
                <a:spcPct val="110000"/>
              </a:lnSpc>
              <a:spcBef>
                <a:spcPts val="0"/>
              </a:spcBef>
              <a:buNone/>
            </a:pPr>
            <a:r>
              <a:rPr lang="es-MX" u="sng" dirty="0">
                <a:solidFill>
                  <a:schemeClr val="accent2">
                    <a:lumMod val="75000"/>
                  </a:schemeClr>
                </a:solidFill>
              </a:rPr>
              <a:t>Michael A. K. Halliday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(1925-2018): lingüista, filósofo, pedagogo, elaboró la </a:t>
            </a:r>
            <a:r>
              <a:rPr lang="es-MX" i="1" dirty="0">
                <a:solidFill>
                  <a:schemeClr val="accent2">
                    <a:lumMod val="75000"/>
                  </a:schemeClr>
                </a:solidFill>
              </a:rPr>
              <a:t>Gramática (o 	Lingüística) sistémica funcional 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partiendo del habla en su entorno humano real de la 	comunicación.</a:t>
            </a:r>
          </a:p>
          <a:p>
            <a:pPr marL="0" indent="-360000">
              <a:lnSpc>
                <a:spcPct val="110000"/>
              </a:lnSpc>
              <a:spcBef>
                <a:spcPts val="0"/>
              </a:spcBef>
              <a:buNone/>
            </a:pPr>
            <a:endParaRPr lang="es-MX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-360000">
              <a:lnSpc>
                <a:spcPct val="110000"/>
              </a:lnSpc>
              <a:spcBef>
                <a:spcPts val="0"/>
              </a:spcBef>
              <a:buNone/>
            </a:pPr>
            <a:r>
              <a:rPr lang="es-MX" u="sng" dirty="0">
                <a:solidFill>
                  <a:schemeClr val="accent2">
                    <a:lumMod val="75000"/>
                  </a:schemeClr>
                </a:solidFill>
              </a:rPr>
              <a:t>Lev Vygotsky (1896-1934)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: psicólogo, demostró en la teoría y en la práctica que el significado hace 	interactuar el lenguaje y el pensamiento entre sí.  Afirmó: </a:t>
            </a:r>
          </a:p>
          <a:p>
            <a:pPr marL="0" indent="-360000">
              <a:lnSpc>
                <a:spcPct val="110000"/>
              </a:lnSpc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			“La idea no se encarna en la palabra, sino se realiza mediante ella”.</a:t>
            </a:r>
          </a:p>
          <a:p>
            <a:pPr marL="0" indent="0">
              <a:spcBef>
                <a:spcPts val="0"/>
              </a:spcBef>
              <a:buNone/>
            </a:pP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4A947C37-85F2-4BFB-BEEF-99EFBB1F4D6E}"/>
              </a:ext>
            </a:extLst>
          </p:cNvPr>
          <p:cNvCxnSpPr>
            <a:cxnSpLocks/>
          </p:cNvCxnSpPr>
          <p:nvPr/>
        </p:nvCxnSpPr>
        <p:spPr>
          <a:xfrm>
            <a:off x="2634919" y="5065295"/>
            <a:ext cx="5967660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83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FB2B54-DBDA-4FA2-855E-CB3EB7D0E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000787"/>
            <a:ext cx="7729728" cy="1188720"/>
          </a:xfrm>
          <a:ln>
            <a:noFill/>
          </a:ln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es-MX" sz="27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MX" sz="2700" dirty="0">
                <a:solidFill>
                  <a:schemeClr val="accent2">
                    <a:lumMod val="75000"/>
                  </a:schemeClr>
                </a:solidFill>
              </a:rPr>
              <a:t>El lenguaje hablado: </a:t>
            </a:r>
            <a:br>
              <a:rPr lang="es-MX" sz="27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MX" sz="2700" dirty="0">
                <a:solidFill>
                  <a:schemeClr val="accent2">
                    <a:lumMod val="75000"/>
                  </a:schemeClr>
                </a:solidFill>
              </a:rPr>
              <a:t>¿el pensamiento oral? 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9359C0-2D8B-4BC1-BEA7-A8941B67B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El orden a un mismo tiempo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inestabilidad y la incertidumbre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Los sobreentendidos (los malentendidos)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Los elementos extraverbales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Los lenguajes adicionales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Cierto caos lingüístico-intelectual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Todos los sentidos activados 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BEA580-86E6-471E-AE49-A1BC90726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El pensamiento hablado es: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Concreto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Situacional y contextual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Más colectivo que individual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Tradicionalista 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Imprevisto e improvisado 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Lineal y lógico</a:t>
            </a:r>
          </a:p>
          <a:p>
            <a:endParaRPr lang="es-MX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214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D641D-FA12-4A51-995C-D2D4F00A7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75000"/>
                  </a:schemeClr>
                </a:solidFill>
              </a:rPr>
              <a:t>la escritura fonético-alfabética</a:t>
            </a:r>
            <a:endParaRPr lang="es-MX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3E6F91-C1C2-491B-8155-309405D4F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839452"/>
            <a:ext cx="3411193" cy="2900573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preponderancia de la escritura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fonético-alfabética:</a:t>
            </a:r>
          </a:p>
          <a:p>
            <a:pPr marL="0" indent="0">
              <a:spcBef>
                <a:spcPts val="0"/>
              </a:spcBef>
              <a:buNone/>
            </a:pP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sencillez y no ambigüedad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linealidad lógica, el orden y la coherencia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Una alta (doble) abstracción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A81E56-E8EF-4CF1-9908-A39B3A9A9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3895" y="2638044"/>
            <a:ext cx="5314667" cy="3546188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MX" i="1" dirty="0">
                <a:solidFill>
                  <a:schemeClr val="accent2">
                    <a:lumMod val="75000"/>
                  </a:schemeClr>
                </a:solidFill>
              </a:rPr>
              <a:t>La galaxia Gutenberg 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de M. McLuhan: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- la escritura abstrae de la palabra hablada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- la separación de los sentidos, de las funciones, de las operaciones, de las situaciones emocionales y políticas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- el alfabeto produce la ruptura entre el ojo y el oído, entre el significado semántico y el código visual, etc.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- el espacio como un receptáculo independiente y único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- la invasión irreversible del alfabeto fonético</a:t>
            </a:r>
          </a:p>
          <a:p>
            <a:pPr marL="0" indent="0">
              <a:buNone/>
            </a:pP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9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344A5-76FE-4EB4-8185-48D9EA54D11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75000"/>
                  </a:schemeClr>
                </a:solidFill>
              </a:rPr>
              <a:t>el pensamiento fonético-alfabético</a:t>
            </a:r>
            <a:endParaRPr lang="es-MX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1AFC90-974C-456D-8C80-7947F18C1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1166" y="2638044"/>
            <a:ext cx="6022518" cy="3418372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dimensión visual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linealidad y la lógica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abstracción y la conceptualización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Las relaciones causales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búsqueda de un punto inicial y único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El tercero excluido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coherencia</a:t>
            </a:r>
          </a:p>
          <a:p>
            <a:endParaRPr lang="es-MX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		La CIENCIA como DISCURSO ESCRITO</a:t>
            </a:r>
          </a:p>
          <a:p>
            <a:endParaRPr lang="es-MX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D1DE89FC-323A-478C-8715-2646FBF03AEA}"/>
              </a:ext>
            </a:extLst>
          </p:cNvPr>
          <p:cNvCxnSpPr>
            <a:cxnSpLocks/>
          </p:cNvCxnSpPr>
          <p:nvPr/>
        </p:nvCxnSpPr>
        <p:spPr>
          <a:xfrm>
            <a:off x="3789942" y="5185597"/>
            <a:ext cx="2911642" cy="1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06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2D461-9E8A-4E21-A6EC-487E615F172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s-MX" sz="2400" dirty="0">
                <a:solidFill>
                  <a:schemeClr val="accent2">
                    <a:lumMod val="75000"/>
                  </a:schemeClr>
                </a:solidFill>
              </a:rPr>
              <a:t>LA tecnología cibernética y el lenguaje-pensamiento </a:t>
            </a:r>
            <a:r>
              <a:rPr lang="es-MX" sz="2400" i="1" dirty="0" err="1">
                <a:solidFill>
                  <a:schemeClr val="accent2">
                    <a:lumMod val="75000"/>
                  </a:schemeClr>
                </a:solidFill>
              </a:rPr>
              <a:t>scriptoral</a:t>
            </a:r>
            <a:endParaRPr lang="es-MX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9CAE33-5880-4208-AE25-C5D31952A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s-MX" dirty="0"/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nueva proporción entre los sentidos</a:t>
            </a:r>
          </a:p>
          <a:p>
            <a:endParaRPr lang="es-MX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La recuperación de la orientación auditiva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BA94B9-8B62-4B7E-9230-2B81BD416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s-MX" dirty="0"/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El desorden de la percepción</a:t>
            </a:r>
          </a:p>
          <a:p>
            <a:endParaRPr lang="es-MX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Los problemas educativos nuevos</a:t>
            </a:r>
          </a:p>
          <a:p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431427505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616</TotalTime>
  <Words>428</Words>
  <Application>Microsoft Office PowerPoint</Application>
  <PresentationFormat>Panorámica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Paquete</vt:lpstr>
      <vt:lpstr>Relación entre el lenguaje hablado y  el lenguaje escrito</vt:lpstr>
      <vt:lpstr>El término y el concepto de el lenguaje</vt:lpstr>
      <vt:lpstr>El lenguaje verbal  desde un enfoque tecnológico</vt:lpstr>
      <vt:lpstr>El Lenguaje oral (el habla)</vt:lpstr>
      <vt:lpstr>El lenguaje y el pensamiento</vt:lpstr>
      <vt:lpstr> El lenguaje hablado:  ¿el pensamiento oral?  </vt:lpstr>
      <vt:lpstr>la escritura fonético-alfabética</vt:lpstr>
      <vt:lpstr>el pensamiento fonético-alfabético</vt:lpstr>
      <vt:lpstr>LA tecnología cibernética y el lenguaje-pensamiento scriptoral</vt:lpstr>
      <vt:lpstr>TAREA: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Relación entre el lenguaje hablado y el lenguaje escrito</dc:title>
  <dc:creator>Tatiana Sorókina</dc:creator>
  <cp:lastModifiedBy>Tatiana Sorókina</cp:lastModifiedBy>
  <cp:revision>53</cp:revision>
  <dcterms:created xsi:type="dcterms:W3CDTF">2019-06-14T22:46:59Z</dcterms:created>
  <dcterms:modified xsi:type="dcterms:W3CDTF">2019-06-19T14:42:13Z</dcterms:modified>
</cp:coreProperties>
</file>