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6"/>
  </p:notesMasterIdLst>
  <p:sldIdLst>
    <p:sldId id="256" r:id="rId2"/>
    <p:sldId id="257" r:id="rId3"/>
    <p:sldId id="258" r:id="rId4"/>
    <p:sldId id="259" r:id="rId5"/>
    <p:sldId id="270" r:id="rId6"/>
    <p:sldId id="260" r:id="rId7"/>
    <p:sldId id="261" r:id="rId8"/>
    <p:sldId id="262" r:id="rId9"/>
    <p:sldId id="263" r:id="rId10"/>
    <p:sldId id="265" r:id="rId11"/>
    <p:sldId id="266" r:id="rId12"/>
    <p:sldId id="267" r:id="rId13"/>
    <p:sldId id="268" r:id="rId14"/>
    <p:sldId id="264" r:id="rId15"/>
    <p:sldId id="273" r:id="rId16"/>
    <p:sldId id="269" r:id="rId17"/>
    <p:sldId id="271" r:id="rId18"/>
    <p:sldId id="272" r:id="rId19"/>
    <p:sldId id="274" r:id="rId20"/>
    <p:sldId id="275" r:id="rId21"/>
    <p:sldId id="277" r:id="rId22"/>
    <p:sldId id="276"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Dak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344"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6-19T23:30:27.001" idx="1">
    <p:pos x="5216" y="1002"/>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35B8B0-626E-6D4C-AB76-075ACCC626AE}" type="datetimeFigureOut">
              <a:rPr lang="en-US" smtClean="0"/>
              <a:t>20/06/19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AD627-1D4D-0D47-BA58-B97921F42DCF}" type="slidenum">
              <a:rPr lang="en-US" smtClean="0"/>
              <a:t>‹Nr.›</a:t>
            </a:fld>
            <a:endParaRPr lang="en-US"/>
          </a:p>
        </p:txBody>
      </p:sp>
    </p:spTree>
    <p:extLst>
      <p:ext uri="{BB962C8B-B14F-4D97-AF65-F5344CB8AC3E}">
        <p14:creationId xmlns:p14="http://schemas.microsoft.com/office/powerpoint/2010/main" val="574447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es.wikipedia.org/wiki/Wikipedia:Verificabilida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Por</a:t>
            </a:r>
            <a:r>
              <a:rPr lang="en-US" dirty="0" smtClean="0"/>
              <a:t> la </a:t>
            </a:r>
            <a:r>
              <a:rPr lang="en-US" dirty="0" err="1" smtClean="0"/>
              <a:t>reconquista</a:t>
            </a:r>
            <a:r>
              <a:rPr lang="en-US" baseline="0" dirty="0" smtClean="0"/>
              <a:t> de </a:t>
            </a:r>
            <a:r>
              <a:rPr lang="en-US" baseline="0" dirty="0" err="1" smtClean="0"/>
              <a:t>España</a:t>
            </a:r>
            <a:r>
              <a:rPr lang="en-US" baseline="0" dirty="0" smtClean="0"/>
              <a:t>, se </a:t>
            </a:r>
            <a:r>
              <a:rPr lang="en-US" baseline="0" dirty="0" err="1" smtClean="0"/>
              <a:t>había</a:t>
            </a:r>
            <a:r>
              <a:rPr lang="en-US" baseline="0" dirty="0" smtClean="0"/>
              <a:t> </a:t>
            </a:r>
            <a:r>
              <a:rPr lang="en-US" baseline="0" dirty="0" err="1" smtClean="0"/>
              <a:t>juntado</a:t>
            </a:r>
            <a:r>
              <a:rPr lang="en-US" baseline="0" dirty="0" smtClean="0"/>
              <a:t> </a:t>
            </a:r>
            <a:r>
              <a:rPr lang="en-US" baseline="0" dirty="0" err="1" smtClean="0"/>
              <a:t>mucha</a:t>
            </a:r>
            <a:r>
              <a:rPr lang="en-US" baseline="0" dirty="0" smtClean="0"/>
              <a:t> de la </a:t>
            </a:r>
            <a:r>
              <a:rPr lang="en-US" baseline="0" dirty="0" err="1" smtClean="0"/>
              <a:t>población</a:t>
            </a:r>
            <a:r>
              <a:rPr lang="en-US" baseline="0" dirty="0" smtClean="0"/>
              <a:t> de </a:t>
            </a:r>
            <a:r>
              <a:rPr lang="en-US" baseline="0" dirty="0" err="1" smtClean="0"/>
              <a:t>las</a:t>
            </a:r>
            <a:r>
              <a:rPr lang="en-US" baseline="0" dirty="0" smtClean="0"/>
              <a:t> </a:t>
            </a:r>
            <a:r>
              <a:rPr lang="en-US" baseline="0" dirty="0" err="1" smtClean="0"/>
              <a:t>otras</a:t>
            </a:r>
            <a:r>
              <a:rPr lang="en-US" baseline="0" dirty="0" smtClean="0"/>
              <a:t> parte en el </a:t>
            </a:r>
            <a:r>
              <a:rPr lang="en-US" baseline="0" dirty="0" err="1" smtClean="0"/>
              <a:t>sur</a:t>
            </a:r>
            <a:r>
              <a:rPr lang="en-US" baseline="0" dirty="0" smtClean="0"/>
              <a:t>, de </a:t>
            </a:r>
            <a:r>
              <a:rPr lang="en-US" baseline="0" dirty="0" err="1" smtClean="0"/>
              <a:t>donde</a:t>
            </a:r>
            <a:r>
              <a:rPr lang="en-US" baseline="0" dirty="0" smtClean="0"/>
              <a:t> </a:t>
            </a:r>
            <a:r>
              <a:rPr lang="en-US" baseline="0" dirty="0" err="1" smtClean="0"/>
              <a:t>salían</a:t>
            </a:r>
            <a:r>
              <a:rPr lang="en-US" baseline="0" dirty="0" smtClean="0"/>
              <a:t> los </a:t>
            </a:r>
            <a:r>
              <a:rPr lang="en-US" baseline="0" dirty="0" err="1" smtClean="0"/>
              <a:t>barcos</a:t>
            </a:r>
            <a:r>
              <a:rPr lang="en-US" baseline="0" dirty="0" smtClean="0"/>
              <a:t>.  La </a:t>
            </a:r>
            <a:r>
              <a:rPr lang="en-US" baseline="0" dirty="0" err="1" smtClean="0"/>
              <a:t>convivencia</a:t>
            </a:r>
            <a:r>
              <a:rPr lang="en-US" baseline="0" dirty="0" smtClean="0"/>
              <a:t> de </a:t>
            </a:r>
            <a:r>
              <a:rPr lang="en-US" baseline="0" dirty="0" err="1" smtClean="0"/>
              <a:t>hablantes</a:t>
            </a:r>
            <a:r>
              <a:rPr lang="en-US" baseline="0" dirty="0" smtClean="0"/>
              <a:t> de </a:t>
            </a:r>
            <a:r>
              <a:rPr lang="en-US" baseline="0" dirty="0" err="1" smtClean="0"/>
              <a:t>por</a:t>
            </a:r>
            <a:r>
              <a:rPr lang="en-US" baseline="0" dirty="0" smtClean="0"/>
              <a:t> lo </a:t>
            </a:r>
            <a:r>
              <a:rPr lang="en-US" baseline="0" dirty="0" err="1" smtClean="0"/>
              <a:t>menos</a:t>
            </a:r>
            <a:r>
              <a:rPr lang="en-US" baseline="0" dirty="0" smtClean="0"/>
              <a:t> 3 o 4 </a:t>
            </a:r>
            <a:r>
              <a:rPr lang="en-US" baseline="0" dirty="0" err="1" smtClean="0"/>
              <a:t>dialectos</a:t>
            </a:r>
            <a:r>
              <a:rPr lang="en-US" baseline="0" dirty="0" smtClean="0"/>
              <a:t> del </a:t>
            </a:r>
            <a:r>
              <a:rPr lang="en-US" baseline="0" dirty="0" err="1" smtClean="0"/>
              <a:t>español</a:t>
            </a:r>
            <a:r>
              <a:rPr lang="en-US" baseline="0" dirty="0" smtClean="0"/>
              <a:t>, </a:t>
            </a:r>
            <a:r>
              <a:rPr lang="en-US" baseline="0" dirty="0" err="1" smtClean="0"/>
              <a:t>además</a:t>
            </a:r>
            <a:r>
              <a:rPr lang="en-US" baseline="0" dirty="0" smtClean="0"/>
              <a:t> de </a:t>
            </a:r>
            <a:r>
              <a:rPr lang="en-US" baseline="0" dirty="0" err="1" smtClean="0"/>
              <a:t>otras</a:t>
            </a:r>
            <a:r>
              <a:rPr lang="en-US" baseline="0" dirty="0" smtClean="0"/>
              <a:t> </a:t>
            </a:r>
            <a:r>
              <a:rPr lang="en-US" baseline="0" dirty="0" err="1" smtClean="0"/>
              <a:t>lenguas</a:t>
            </a:r>
            <a:r>
              <a:rPr lang="en-US" baseline="0" dirty="0" smtClean="0"/>
              <a:t>. </a:t>
            </a:r>
            <a:r>
              <a:rPr lang="en-US" sz="1200" kern="1200" dirty="0" smtClean="0">
                <a:solidFill>
                  <a:schemeClr val="tx1"/>
                </a:solidFill>
                <a:effectLst/>
                <a:latin typeface="+mn-lt"/>
                <a:ea typeface="+mn-ea"/>
                <a:cs typeface="+mn-cs"/>
              </a:rPr>
              <a:t>Hay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tener</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cuenta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la mayor parte de los conquistadores y </a:t>
            </a:r>
            <a:r>
              <a:rPr lang="en-US" sz="1200" kern="1200" dirty="0" err="1" smtClean="0">
                <a:solidFill>
                  <a:schemeClr val="tx1"/>
                </a:solidFill>
                <a:effectLst/>
                <a:latin typeface="+mn-lt"/>
                <a:ea typeface="+mn-ea"/>
                <a:cs typeface="+mn-cs"/>
              </a:rPr>
              <a:t>colonizadores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América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procedían</a:t>
            </a:r>
            <a:r>
              <a:rPr lang="en-US" sz="1200" kern="1200" dirty="0" smtClean="0">
                <a:solidFill>
                  <a:schemeClr val="tx1"/>
                </a:solidFill>
                <a:effectLst/>
                <a:latin typeface="+mn-lt"/>
                <a:ea typeface="+mn-ea"/>
                <a:cs typeface="+mn-cs"/>
              </a:rPr>
              <a:t> de Andalucía. </a:t>
            </a:r>
            <a:r>
              <a:rPr lang="en-US" sz="1200" kern="1200" dirty="0" err="1" smtClean="0">
                <a:solidFill>
                  <a:schemeClr val="tx1"/>
                </a:solidFill>
                <a:effectLst/>
                <a:latin typeface="+mn-lt"/>
                <a:ea typeface="+mn-ea"/>
                <a:cs typeface="+mn-cs"/>
              </a:rPr>
              <a:t>Además</a:t>
            </a:r>
            <a:r>
              <a:rPr lang="en-US" sz="1200" kern="1200" dirty="0" smtClean="0">
                <a:solidFill>
                  <a:schemeClr val="tx1"/>
                </a:solidFill>
                <a:effectLst/>
                <a:latin typeface="+mn-lt"/>
                <a:ea typeface="+mn-ea"/>
                <a:cs typeface="+mn-cs"/>
              </a:rPr>
              <a:t>, el 67% de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mujeres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españolas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trasladaron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América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procedían</a:t>
            </a:r>
            <a:r>
              <a:rPr lang="en-US" sz="1200" kern="1200" dirty="0" smtClean="0">
                <a:solidFill>
                  <a:schemeClr val="tx1"/>
                </a:solidFill>
                <a:effectLst/>
                <a:latin typeface="+mn-lt"/>
                <a:ea typeface="+mn-ea"/>
                <a:cs typeface="+mn-cs"/>
              </a:rPr>
              <a:t> de Andalucía y en </a:t>
            </a:r>
            <a:r>
              <a:rPr lang="en-US" sz="1200" kern="1200" dirty="0" err="1" smtClean="0">
                <a:solidFill>
                  <a:schemeClr val="tx1"/>
                </a:solidFill>
                <a:effectLst/>
                <a:latin typeface="+mn-lt"/>
                <a:ea typeface="+mn-ea"/>
                <a:cs typeface="+mn-cs"/>
              </a:rPr>
              <a:t>aquella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época</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mujer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ejercía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gran </a:t>
            </a:r>
            <a:r>
              <a:rPr lang="en-US" sz="1200" kern="1200" dirty="0" err="1" smtClean="0">
                <a:solidFill>
                  <a:schemeClr val="tx1"/>
                </a:solidFill>
                <a:effectLst/>
                <a:latin typeface="+mn-lt"/>
                <a:ea typeface="+mn-ea"/>
                <a:cs typeface="+mn-cs"/>
              </a:rPr>
              <a:t>influencia</a:t>
            </a:r>
            <a:r>
              <a:rPr lang="en-US" sz="1200" kern="1200" dirty="0" smtClean="0">
                <a:solidFill>
                  <a:schemeClr val="tx1"/>
                </a:solidFill>
                <a:effectLst/>
                <a:latin typeface="+mn-lt"/>
                <a:ea typeface="+mn-ea"/>
                <a:cs typeface="+mn-cs"/>
              </a:rPr>
              <a:t> en la </a:t>
            </a:r>
            <a:r>
              <a:rPr lang="en-US" sz="1200" kern="1200" dirty="0" err="1" smtClean="0">
                <a:solidFill>
                  <a:schemeClr val="tx1"/>
                </a:solidFill>
                <a:effectLst/>
                <a:latin typeface="+mn-lt"/>
                <a:ea typeface="+mn-ea"/>
                <a:cs typeface="+mn-cs"/>
              </a:rPr>
              <a:t>formación</a:t>
            </a:r>
            <a:r>
              <a:rPr lang="en-US" sz="1200" kern="1200" dirty="0" smtClean="0">
                <a:solidFill>
                  <a:schemeClr val="tx1"/>
                </a:solidFill>
                <a:effectLst/>
                <a:latin typeface="+mn-lt"/>
                <a:ea typeface="+mn-ea"/>
                <a:cs typeface="+mn-cs"/>
              </a:rPr>
              <a:t> de la </a:t>
            </a:r>
            <a:r>
              <a:rPr lang="en-US" sz="1200" kern="1200" dirty="0" err="1" smtClean="0">
                <a:solidFill>
                  <a:schemeClr val="tx1"/>
                </a:solidFill>
                <a:effectLst/>
                <a:latin typeface="+mn-lt"/>
                <a:ea typeface="+mn-ea"/>
                <a:cs typeface="+mn-cs"/>
              </a:rPr>
              <a:t>lengua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hijos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otra</a:t>
            </a:r>
            <a:r>
              <a:rPr lang="en-US" sz="1200" kern="1200" dirty="0" smtClean="0">
                <a:solidFill>
                  <a:schemeClr val="tx1"/>
                </a:solidFill>
                <a:effectLst/>
                <a:latin typeface="+mn-lt"/>
                <a:ea typeface="+mn-ea"/>
                <a:cs typeface="+mn-cs"/>
              </a:rPr>
              <a:t> parte, </a:t>
            </a:r>
            <a:r>
              <a:rPr lang="en-US" sz="1200" kern="1200" dirty="0" err="1" smtClean="0">
                <a:solidFill>
                  <a:schemeClr val="tx1"/>
                </a:solidFill>
                <a:effectLst/>
                <a:latin typeface="+mn-lt"/>
                <a:ea typeface="+mn-ea"/>
                <a:cs typeface="+mn-cs"/>
              </a:rPr>
              <a:t>para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viajar</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América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había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puertos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andaluces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donde</a:t>
            </a:r>
            <a:r>
              <a:rPr lang="en-US" sz="1200" kern="1200" dirty="0" smtClean="0">
                <a:solidFill>
                  <a:schemeClr val="tx1"/>
                </a:solidFill>
                <a:effectLst/>
                <a:latin typeface="+mn-lt"/>
                <a:ea typeface="+mn-ea"/>
                <a:cs typeface="+mn-cs"/>
              </a:rPr>
              <a:t> era </a:t>
            </a:r>
            <a:r>
              <a:rPr lang="en-US" sz="1200" kern="1200" dirty="0" err="1" smtClean="0">
                <a:solidFill>
                  <a:schemeClr val="tx1"/>
                </a:solidFill>
                <a:effectLst/>
                <a:latin typeface="+mn-lt"/>
                <a:ea typeface="+mn-ea"/>
                <a:cs typeface="+mn-cs"/>
              </a:rPr>
              <a:t>frecuente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esperar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varios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meses</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embarcar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último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siete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diez</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marineros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tripulaban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las</a:t>
            </a:r>
            <a:r>
              <a:rPr lang="en-US" sz="1200" kern="1200" dirty="0" smtClean="0">
                <a:solidFill>
                  <a:schemeClr val="tx1"/>
                </a:solidFill>
                <a:effectLst/>
                <a:latin typeface="+mn-lt"/>
                <a:ea typeface="+mn-ea"/>
                <a:cs typeface="+mn-cs"/>
              </a:rPr>
              <a:t> naves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iban</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América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andaluces</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su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mayoría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Sevilla</a:t>
            </a:r>
            <a:r>
              <a:rPr lang="en-US" sz="1200" kern="1200" dirty="0" smtClean="0">
                <a:solidFill>
                  <a:schemeClr val="tx1"/>
                </a:solidFill>
                <a:effectLst/>
                <a:latin typeface="+mn-lt"/>
                <a:ea typeface="+mn-ea"/>
                <a:cs typeface="+mn-cs"/>
              </a:rPr>
              <a:t> o Huelva.</a:t>
            </a:r>
            <a:r>
              <a:rPr lang="en-US" sz="1200" kern="1200" baseline="30000" dirty="0" smtClean="0">
                <a:solidFill>
                  <a:schemeClr val="tx1"/>
                </a:solidFill>
                <a:effectLst/>
                <a:latin typeface="+mn-lt"/>
                <a:ea typeface="+mn-ea"/>
                <a:cs typeface="+mn-cs"/>
              </a:rPr>
              <a:t>[</a:t>
            </a:r>
            <a:r>
              <a:rPr lang="en-US" sz="1200" i="1" kern="1200" baseline="30000" dirty="0" smtClean="0">
                <a:solidFill>
                  <a:schemeClr val="tx1"/>
                </a:solidFill>
                <a:effectLst/>
                <a:latin typeface="+mn-lt"/>
                <a:ea typeface="+mn-ea"/>
                <a:cs typeface="+mn-cs"/>
                <a:hlinkClick r:id="rId3" tooltip="Wikipedia:Verificabilidad"/>
              </a:rPr>
              <a:t>cita requerida</a:t>
            </a:r>
            <a:r>
              <a:rPr lang="en-US" sz="1200" kern="1200" baseline="30000" dirty="0" smtClean="0">
                <a:solidFill>
                  <a:schemeClr val="tx1"/>
                </a:solidFill>
                <a:effectLst/>
                <a:latin typeface="+mn-lt"/>
                <a:ea typeface="+mn-ea"/>
                <a:cs typeface="+mn-cs"/>
              </a:rPr>
              <a: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37AD627-1D4D-0D47-BA58-B97921F42DCF}" type="slidenum">
              <a:rPr lang="en-US" smtClean="0"/>
              <a:t>8</a:t>
            </a:fld>
            <a:endParaRPr lang="en-US"/>
          </a:p>
        </p:txBody>
      </p:sp>
    </p:spTree>
    <p:extLst>
      <p:ext uri="{BB962C8B-B14F-4D97-AF65-F5344CB8AC3E}">
        <p14:creationId xmlns:p14="http://schemas.microsoft.com/office/powerpoint/2010/main" val="292514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20/06/19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20/06/19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20/06/19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20/06/19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20/06/19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‹Nr.›</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20/06/19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‹Nr.›</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71566"/>
            <a:ext cx="7772400" cy="2708742"/>
          </a:xfrm>
        </p:spPr>
        <p:txBody>
          <a:bodyPr>
            <a:normAutofit fontScale="90000"/>
          </a:bodyPr>
          <a:lstStyle/>
          <a:p>
            <a:r>
              <a:rPr lang="en-US" dirty="0"/>
              <a:t>CONTACTO ENTRE CULTURAS DISTINTAS :</a:t>
            </a:r>
            <a:br>
              <a:rPr lang="en-US" dirty="0"/>
            </a:br>
            <a:r>
              <a:rPr lang="en-US" dirty="0" err="1" smtClean="0"/>
              <a:t>Reflejos</a:t>
            </a:r>
            <a:r>
              <a:rPr lang="en-US" dirty="0" smtClean="0"/>
              <a:t> en </a:t>
            </a:r>
            <a:r>
              <a:rPr lang="en-US" dirty="0" err="1" smtClean="0"/>
              <a:t>las</a:t>
            </a:r>
            <a:r>
              <a:rPr lang="en-US" dirty="0" smtClean="0"/>
              <a:t> </a:t>
            </a:r>
            <a:r>
              <a:rPr lang="en-US" dirty="0" err="1"/>
              <a:t>lenguas</a:t>
            </a:r>
            <a:r>
              <a:rPr lang="en-US" dirty="0"/>
              <a:t> de los pueblos de México y </a:t>
            </a:r>
            <a:r>
              <a:rPr lang="en-US" dirty="0" smtClean="0"/>
              <a:t>de </a:t>
            </a:r>
            <a:r>
              <a:rPr lang="en-US" dirty="0" err="1"/>
              <a:t>España</a:t>
            </a:r>
            <a:r>
              <a:rPr lang="en-US" dirty="0"/>
              <a:t> </a:t>
            </a:r>
          </a:p>
        </p:txBody>
      </p:sp>
      <p:sp>
        <p:nvSpPr>
          <p:cNvPr id="3" name="Subtitle 2"/>
          <p:cNvSpPr>
            <a:spLocks noGrp="1"/>
          </p:cNvSpPr>
          <p:nvPr>
            <p:ph type="subTitle" idx="1"/>
          </p:nvPr>
        </p:nvSpPr>
        <p:spPr/>
        <p:txBody>
          <a:bodyPr>
            <a:normAutofit fontScale="55000" lnSpcReduction="20000"/>
          </a:bodyPr>
          <a:lstStyle/>
          <a:p>
            <a:r>
              <a:rPr lang="en-US" dirty="0"/>
              <a:t>LA INTERCULTURALIDAD EN MÉXICO </a:t>
            </a:r>
          </a:p>
          <a:p>
            <a:r>
              <a:rPr lang="en-US" dirty="0"/>
              <a:t> </a:t>
            </a:r>
          </a:p>
          <a:p>
            <a:endParaRPr lang="en-US" dirty="0"/>
          </a:p>
          <a:p>
            <a:r>
              <a:rPr lang="en-US" sz="2300" dirty="0"/>
              <a:t> </a:t>
            </a:r>
          </a:p>
          <a:p>
            <a:r>
              <a:rPr lang="en-US" sz="2300" dirty="0"/>
              <a:t>K. Dakin</a:t>
            </a:r>
          </a:p>
          <a:p>
            <a:r>
              <a:rPr lang="en-US" sz="2300" dirty="0"/>
              <a:t>20 de </a:t>
            </a:r>
            <a:r>
              <a:rPr lang="en-US" sz="2300" dirty="0" err="1"/>
              <a:t>junio</a:t>
            </a:r>
            <a:r>
              <a:rPr lang="en-US" sz="2300" dirty="0"/>
              <a:t> de </a:t>
            </a:r>
            <a:r>
              <a:rPr lang="en-US" sz="2300" dirty="0" smtClean="0"/>
              <a:t>2019</a:t>
            </a:r>
          </a:p>
          <a:p>
            <a:r>
              <a:rPr lang="en-US" sz="2300" dirty="0" smtClean="0"/>
              <a:t>UNIVERSUM, UNAM</a:t>
            </a:r>
            <a:endParaRPr lang="en-US" sz="2300" dirty="0"/>
          </a:p>
          <a:p>
            <a:endParaRPr lang="en-US" dirty="0"/>
          </a:p>
        </p:txBody>
      </p:sp>
    </p:spTree>
    <p:extLst>
      <p:ext uri="{BB962C8B-B14F-4D97-AF65-F5344CB8AC3E}">
        <p14:creationId xmlns:p14="http://schemas.microsoft.com/office/powerpoint/2010/main" val="205284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Para el </a:t>
            </a:r>
            <a:r>
              <a:rPr lang="en-US" dirty="0" err="1" smtClean="0"/>
              <a:t>español</a:t>
            </a:r>
            <a:r>
              <a:rPr lang="en-US" dirty="0" smtClean="0"/>
              <a:t>, </a:t>
            </a:r>
            <a:r>
              <a:rPr lang="en-US" dirty="0" err="1"/>
              <a:t>a</a:t>
            </a:r>
            <a:r>
              <a:rPr lang="en-US" dirty="0" err="1" smtClean="0"/>
              <a:t>demás</a:t>
            </a:r>
            <a:r>
              <a:rPr lang="en-US" dirty="0"/>
              <a:t>, </a:t>
            </a:r>
            <a:r>
              <a:rPr lang="en-US" dirty="0" smtClean="0"/>
              <a:t> </a:t>
            </a:r>
            <a:r>
              <a:rPr lang="en-US" dirty="0"/>
              <a:t>hay </a:t>
            </a:r>
            <a:r>
              <a:rPr lang="en-US" dirty="0" err="1"/>
              <a:t>residuos</a:t>
            </a:r>
            <a:r>
              <a:rPr lang="en-US" dirty="0"/>
              <a:t> de la </a:t>
            </a:r>
            <a:r>
              <a:rPr lang="en-US" dirty="0" err="1"/>
              <a:t>existencia</a:t>
            </a:r>
            <a:r>
              <a:rPr lang="en-US" dirty="0"/>
              <a:t> </a:t>
            </a:r>
            <a:r>
              <a:rPr lang="en-US" dirty="0" err="1"/>
              <a:t>una</a:t>
            </a:r>
            <a:r>
              <a:rPr lang="en-US" dirty="0"/>
              <a:t> </a:t>
            </a:r>
            <a:r>
              <a:rPr lang="en-US" i="1" dirty="0" err="1"/>
              <a:t>koiné</a:t>
            </a:r>
            <a:r>
              <a:rPr lang="en-US" i="1" dirty="0"/>
              <a:t> </a:t>
            </a:r>
            <a:r>
              <a:rPr lang="en-US" dirty="0"/>
              <a:t>del </a:t>
            </a:r>
            <a:r>
              <a:rPr lang="en-US" dirty="0" err="1"/>
              <a:t>español</a:t>
            </a:r>
            <a:r>
              <a:rPr lang="en-US" dirty="0"/>
              <a:t> en </a:t>
            </a:r>
            <a:r>
              <a:rPr lang="en-US" dirty="0" err="1"/>
              <a:t>americano</a:t>
            </a:r>
            <a:r>
              <a:rPr lang="en-US" dirty="0"/>
              <a:t> </a:t>
            </a:r>
            <a:r>
              <a:rPr lang="en-US" dirty="0" err="1" smtClean="0"/>
              <a:t>quemuestra</a:t>
            </a:r>
            <a:r>
              <a:rPr lang="en-US" dirty="0" smtClean="0"/>
              <a:t> </a:t>
            </a:r>
            <a:r>
              <a:rPr lang="en-US" dirty="0" err="1" smtClean="0"/>
              <a:t>rasgos</a:t>
            </a:r>
            <a:r>
              <a:rPr lang="en-US" dirty="0" smtClean="0"/>
              <a:t> </a:t>
            </a:r>
            <a:r>
              <a:rPr lang="en-US" dirty="0"/>
              <a:t>de </a:t>
            </a:r>
            <a:r>
              <a:rPr lang="en-US" dirty="0" smtClean="0"/>
              <a:t>los </a:t>
            </a:r>
            <a:r>
              <a:rPr lang="en-US" dirty="0"/>
              <a:t>dos </a:t>
            </a:r>
            <a:r>
              <a:rPr lang="en-US" dirty="0" err="1" smtClean="0"/>
              <a:t>dialectos</a:t>
            </a:r>
            <a:r>
              <a:rPr lang="en-US" dirty="0" smtClean="0"/>
              <a:t> de Andalucía y de </a:t>
            </a:r>
            <a:r>
              <a:rPr lang="en-US" dirty="0" err="1" smtClean="0"/>
              <a:t>Castilla</a:t>
            </a:r>
            <a:r>
              <a:rPr lang="en-US" dirty="0" smtClean="0"/>
              <a:t> la Nueva </a:t>
            </a:r>
            <a:r>
              <a:rPr lang="en-US" dirty="0"/>
              <a:t>y de </a:t>
            </a:r>
            <a:r>
              <a:rPr lang="en-US" dirty="0" err="1"/>
              <a:t>otros</a:t>
            </a:r>
            <a:r>
              <a:rPr lang="en-US" dirty="0"/>
              <a:t>. </a:t>
            </a:r>
            <a:r>
              <a:rPr lang="en-US" dirty="0" err="1"/>
              <a:t>Dicha</a:t>
            </a:r>
            <a:r>
              <a:rPr lang="en-US" dirty="0"/>
              <a:t> </a:t>
            </a:r>
            <a:r>
              <a:rPr lang="en-US" i="1" dirty="0" err="1"/>
              <a:t>koiné</a:t>
            </a:r>
            <a:r>
              <a:rPr lang="en-US" i="1" dirty="0"/>
              <a:t> </a:t>
            </a:r>
            <a:r>
              <a:rPr lang="en-US" dirty="0" err="1"/>
              <a:t>parece</a:t>
            </a:r>
            <a:r>
              <a:rPr lang="en-US" dirty="0"/>
              <a:t> </a:t>
            </a:r>
            <a:r>
              <a:rPr lang="en-US" dirty="0" err="1"/>
              <a:t>haberse</a:t>
            </a:r>
            <a:r>
              <a:rPr lang="en-US" dirty="0"/>
              <a:t> </a:t>
            </a:r>
            <a:r>
              <a:rPr lang="en-US" dirty="0" err="1"/>
              <a:t>formado</a:t>
            </a:r>
            <a:r>
              <a:rPr lang="en-US" dirty="0"/>
              <a:t> </a:t>
            </a:r>
            <a:r>
              <a:rPr lang="en-US" dirty="0" err="1"/>
              <a:t>sobre</a:t>
            </a:r>
            <a:r>
              <a:rPr lang="en-US" dirty="0"/>
              <a:t> </a:t>
            </a:r>
            <a:r>
              <a:rPr lang="en-US" dirty="0" err="1"/>
              <a:t>todo</a:t>
            </a:r>
            <a:r>
              <a:rPr lang="en-US" dirty="0"/>
              <a:t> </a:t>
            </a:r>
            <a:r>
              <a:rPr lang="en-US" dirty="0" err="1"/>
              <a:t>por</a:t>
            </a:r>
            <a:r>
              <a:rPr lang="en-US" dirty="0"/>
              <a:t> </a:t>
            </a:r>
            <a:r>
              <a:rPr lang="en-US" b="1" dirty="0" err="1"/>
              <a:t>difusión</a:t>
            </a:r>
            <a:r>
              <a:rPr lang="en-US" b="1" dirty="0"/>
              <a:t> </a:t>
            </a:r>
            <a:r>
              <a:rPr lang="en-US" b="1" dirty="0" err="1"/>
              <a:t>léxica</a:t>
            </a:r>
            <a:r>
              <a:rPr lang="en-US" dirty="0"/>
              <a:t>, en </a:t>
            </a:r>
            <a:r>
              <a:rPr lang="en-US" dirty="0" err="1"/>
              <a:t>virtud</a:t>
            </a:r>
            <a:r>
              <a:rPr lang="en-US" dirty="0"/>
              <a:t> del </a:t>
            </a:r>
            <a:r>
              <a:rPr lang="en-US" dirty="0" err="1"/>
              <a:t>contacto</a:t>
            </a:r>
            <a:r>
              <a:rPr lang="en-US" dirty="0"/>
              <a:t> de </a:t>
            </a:r>
            <a:r>
              <a:rPr lang="en-US" dirty="0" err="1"/>
              <a:t>hablantes</a:t>
            </a:r>
            <a:r>
              <a:rPr lang="en-US" dirty="0"/>
              <a:t> de </a:t>
            </a:r>
            <a:r>
              <a:rPr lang="en-US" dirty="0" err="1"/>
              <a:t>las</a:t>
            </a:r>
            <a:r>
              <a:rPr lang="en-US" dirty="0"/>
              <a:t> dos </a:t>
            </a:r>
            <a:r>
              <a:rPr lang="en-US" dirty="0" err="1"/>
              <a:t>variantes</a:t>
            </a:r>
            <a:r>
              <a:rPr lang="en-US" dirty="0"/>
              <a:t> </a:t>
            </a:r>
            <a:r>
              <a:rPr lang="en-US" dirty="0" err="1" smtClean="0"/>
              <a:t>anteriores</a:t>
            </a:r>
            <a:r>
              <a:rPr lang="en-US" dirty="0" smtClean="0"/>
              <a:t>. </a:t>
            </a:r>
          </a:p>
          <a:p>
            <a:r>
              <a:rPr lang="en-US" dirty="0" smtClean="0"/>
              <a:t>Hay </a:t>
            </a:r>
            <a:r>
              <a:rPr lang="en-US" dirty="0" err="1" smtClean="0"/>
              <a:t>evidencia</a:t>
            </a:r>
            <a:r>
              <a:rPr lang="en-US" dirty="0" smtClean="0"/>
              <a:t> de </a:t>
            </a:r>
            <a:r>
              <a:rPr lang="en-US" dirty="0" err="1" smtClean="0"/>
              <a:t>esa</a:t>
            </a:r>
            <a:r>
              <a:rPr lang="en-US" dirty="0" smtClean="0"/>
              <a:t> </a:t>
            </a:r>
            <a:r>
              <a:rPr lang="en-US" dirty="0" err="1" smtClean="0"/>
              <a:t>variedad</a:t>
            </a:r>
            <a:r>
              <a:rPr lang="en-US" dirty="0" smtClean="0"/>
              <a:t> en </a:t>
            </a:r>
            <a:r>
              <a:rPr lang="en-US" b="1" dirty="0" smtClean="0"/>
              <a:t>los </a:t>
            </a:r>
            <a:r>
              <a:rPr lang="en-US" b="1" dirty="0" err="1" smtClean="0"/>
              <a:t>préstamos</a:t>
            </a:r>
            <a:r>
              <a:rPr lang="en-US" b="1" dirty="0" smtClean="0"/>
              <a:t> </a:t>
            </a:r>
            <a:r>
              <a:rPr lang="en-US" dirty="0" smtClean="0"/>
              <a:t>a </a:t>
            </a:r>
            <a:r>
              <a:rPr lang="en-US" dirty="0" err="1" smtClean="0"/>
              <a:t>las</a:t>
            </a:r>
            <a:r>
              <a:rPr lang="en-US" dirty="0" smtClean="0"/>
              <a:t> </a:t>
            </a:r>
            <a:r>
              <a:rPr lang="en-US" dirty="0" err="1" smtClean="0"/>
              <a:t>lenguas</a:t>
            </a:r>
            <a:r>
              <a:rPr lang="en-US" dirty="0" smtClean="0"/>
              <a:t> </a:t>
            </a:r>
            <a:r>
              <a:rPr lang="en-US" dirty="0" err="1" smtClean="0"/>
              <a:t>indígenas</a:t>
            </a:r>
            <a:r>
              <a:rPr lang="en-US" dirty="0" smtClean="0"/>
              <a:t>:  </a:t>
            </a:r>
            <a:endParaRPr lang="en-US" dirty="0"/>
          </a:p>
        </p:txBody>
      </p:sp>
      <p:sp>
        <p:nvSpPr>
          <p:cNvPr id="3" name="Title 2"/>
          <p:cNvSpPr>
            <a:spLocks noGrp="1"/>
          </p:cNvSpPr>
          <p:nvPr>
            <p:ph type="title"/>
          </p:nvPr>
        </p:nvSpPr>
        <p:spPr>
          <a:xfrm>
            <a:off x="608403" y="338328"/>
            <a:ext cx="8229600" cy="1252728"/>
          </a:xfrm>
        </p:spPr>
        <p:txBody>
          <a:bodyPr>
            <a:normAutofit fontScale="90000"/>
          </a:bodyPr>
          <a:lstStyle/>
          <a:p>
            <a:r>
              <a:rPr lang="en-US" dirty="0" smtClean="0">
                <a:solidFill>
                  <a:srgbClr val="FF0000"/>
                </a:solidFill>
              </a:rPr>
              <a:t>Lo </a:t>
            </a:r>
            <a:r>
              <a:rPr lang="en-US" dirty="0" err="1" smtClean="0">
                <a:solidFill>
                  <a:srgbClr val="FF0000"/>
                </a:solidFill>
              </a:rPr>
              <a:t>que</a:t>
            </a:r>
            <a:r>
              <a:rPr lang="en-US" dirty="0" smtClean="0">
                <a:solidFill>
                  <a:srgbClr val="FF0000"/>
                </a:solidFill>
              </a:rPr>
              <a:t> </a:t>
            </a:r>
            <a:r>
              <a:rPr lang="en-US" dirty="0" err="1" smtClean="0">
                <a:solidFill>
                  <a:srgbClr val="FF0000"/>
                </a:solidFill>
              </a:rPr>
              <a:t>las</a:t>
            </a:r>
            <a:r>
              <a:rPr lang="en-US" dirty="0" smtClean="0">
                <a:solidFill>
                  <a:srgbClr val="FF0000"/>
                </a:solidFill>
              </a:rPr>
              <a:t> </a:t>
            </a:r>
            <a:r>
              <a:rPr lang="en-US" dirty="0" err="1" smtClean="0">
                <a:solidFill>
                  <a:srgbClr val="FF0000"/>
                </a:solidFill>
              </a:rPr>
              <a:t>lenguas</a:t>
            </a:r>
            <a:r>
              <a:rPr lang="en-US" dirty="0" smtClean="0">
                <a:solidFill>
                  <a:srgbClr val="FF0000"/>
                </a:solidFill>
              </a:rPr>
              <a:t> en </a:t>
            </a:r>
            <a:r>
              <a:rPr lang="en-US" dirty="0" err="1" smtClean="0">
                <a:solidFill>
                  <a:srgbClr val="FF0000"/>
                </a:solidFill>
              </a:rPr>
              <a:t>sí</a:t>
            </a:r>
            <a:r>
              <a:rPr lang="en-US" dirty="0" smtClean="0">
                <a:solidFill>
                  <a:srgbClr val="FF0000"/>
                </a:solidFill>
              </a:rPr>
              <a:t> </a:t>
            </a:r>
            <a:r>
              <a:rPr lang="en-US" dirty="0" err="1" smtClean="0">
                <a:solidFill>
                  <a:srgbClr val="FF0000"/>
                </a:solidFill>
              </a:rPr>
              <a:t>mismas</a:t>
            </a:r>
            <a:r>
              <a:rPr lang="en-US" dirty="0" smtClean="0">
                <a:solidFill>
                  <a:srgbClr val="FF0000"/>
                </a:solidFill>
              </a:rPr>
              <a:t> </a:t>
            </a:r>
            <a:r>
              <a:rPr lang="en-US" dirty="0" err="1" smtClean="0">
                <a:solidFill>
                  <a:srgbClr val="FF0000"/>
                </a:solidFill>
              </a:rPr>
              <a:t>nos</a:t>
            </a:r>
            <a:r>
              <a:rPr lang="en-US" dirty="0" smtClean="0">
                <a:solidFill>
                  <a:srgbClr val="FF0000"/>
                </a:solidFill>
              </a:rPr>
              <a:t> </a:t>
            </a:r>
            <a:r>
              <a:rPr lang="en-US" dirty="0" err="1" smtClean="0">
                <a:solidFill>
                  <a:srgbClr val="FF0000"/>
                </a:solidFill>
              </a:rPr>
              <a:t>pueden</a:t>
            </a:r>
            <a:r>
              <a:rPr lang="en-US" dirty="0" smtClean="0">
                <a:solidFill>
                  <a:srgbClr val="FF0000"/>
                </a:solidFill>
              </a:rPr>
              <a:t> </a:t>
            </a:r>
            <a:r>
              <a:rPr lang="en-US" dirty="0" err="1" smtClean="0">
                <a:solidFill>
                  <a:srgbClr val="FF0000"/>
                </a:solidFill>
              </a:rPr>
              <a:t>decir</a:t>
            </a:r>
            <a:r>
              <a:rPr lang="en-US" dirty="0" smtClean="0">
                <a:solidFill>
                  <a:srgbClr val="FF0000"/>
                </a:solidFill>
              </a:rPr>
              <a:t> del </a:t>
            </a:r>
            <a:r>
              <a:rPr lang="en-US" dirty="0" err="1" smtClean="0">
                <a:solidFill>
                  <a:srgbClr val="FF0000"/>
                </a:solidFill>
              </a:rPr>
              <a:t>tipo</a:t>
            </a:r>
            <a:r>
              <a:rPr lang="en-US" dirty="0" smtClean="0">
                <a:solidFill>
                  <a:srgbClr val="FF0000"/>
                </a:solidFill>
              </a:rPr>
              <a:t> de </a:t>
            </a:r>
            <a:r>
              <a:rPr lang="en-US" dirty="0" err="1" smtClean="0">
                <a:solidFill>
                  <a:srgbClr val="FF0000"/>
                </a:solidFill>
              </a:rPr>
              <a:t>contacto</a:t>
            </a:r>
            <a:r>
              <a:rPr lang="en-US" dirty="0" smtClean="0">
                <a:solidFill>
                  <a:srgbClr val="FF0000"/>
                </a:solidFill>
              </a:rPr>
              <a:t>: </a:t>
            </a:r>
            <a:r>
              <a:rPr lang="en-US" dirty="0" err="1" smtClean="0">
                <a:solidFill>
                  <a:srgbClr val="FF0000"/>
                </a:solidFill>
              </a:rPr>
              <a:t>quiénes</a:t>
            </a:r>
            <a:r>
              <a:rPr lang="en-US" dirty="0" smtClean="0">
                <a:solidFill>
                  <a:srgbClr val="FF0000"/>
                </a:solidFill>
              </a:rPr>
              <a:t> </a:t>
            </a:r>
            <a:r>
              <a:rPr lang="en-US" dirty="0" err="1" smtClean="0">
                <a:solidFill>
                  <a:srgbClr val="FF0000"/>
                </a:solidFill>
              </a:rPr>
              <a:t>eran</a:t>
            </a:r>
            <a:r>
              <a:rPr lang="en-US" dirty="0" smtClean="0">
                <a:solidFill>
                  <a:srgbClr val="FF0000"/>
                </a:solidFill>
              </a:rPr>
              <a:t> y </a:t>
            </a:r>
            <a:r>
              <a:rPr lang="en-US" dirty="0" err="1" smtClean="0">
                <a:solidFill>
                  <a:srgbClr val="FF0000"/>
                </a:solidFill>
              </a:rPr>
              <a:t>cómo</a:t>
            </a:r>
            <a:r>
              <a:rPr lang="en-US" dirty="0" smtClean="0">
                <a:solidFill>
                  <a:srgbClr val="FF0000"/>
                </a:solidFill>
              </a:rPr>
              <a:t> </a:t>
            </a:r>
            <a:r>
              <a:rPr lang="en-US" dirty="0" err="1" smtClean="0">
                <a:solidFill>
                  <a:srgbClr val="FF0000"/>
                </a:solidFill>
              </a:rPr>
              <a:t>hablaban</a:t>
            </a:r>
            <a:endParaRPr lang="en-US" dirty="0">
              <a:solidFill>
                <a:srgbClr val="FF0000"/>
              </a:solidFill>
            </a:endParaRPr>
          </a:p>
        </p:txBody>
      </p:sp>
    </p:spTree>
    <p:extLst>
      <p:ext uri="{BB962C8B-B14F-4D97-AF65-F5344CB8AC3E}">
        <p14:creationId xmlns:p14="http://schemas.microsoft.com/office/powerpoint/2010/main" val="1943491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Para </a:t>
            </a:r>
            <a:r>
              <a:rPr lang="en-US" dirty="0" err="1" smtClean="0"/>
              <a:t>mostrar</a:t>
            </a:r>
            <a:r>
              <a:rPr lang="en-US" dirty="0"/>
              <a:t> </a:t>
            </a:r>
            <a:r>
              <a:rPr lang="en-US" dirty="0" err="1" smtClean="0"/>
              <a:t>como</a:t>
            </a:r>
            <a:r>
              <a:rPr lang="en-US" dirty="0" smtClean="0"/>
              <a:t> se ha </a:t>
            </a:r>
            <a:r>
              <a:rPr lang="en-US" dirty="0" err="1" smtClean="0"/>
              <a:t>identificado</a:t>
            </a:r>
            <a:r>
              <a:rPr lang="en-US" dirty="0" smtClean="0"/>
              <a:t>, se </a:t>
            </a:r>
            <a:r>
              <a:rPr lang="en-US" dirty="0" err="1" smtClean="0"/>
              <a:t>exponen</a:t>
            </a:r>
            <a:r>
              <a:rPr lang="en-US" dirty="0" smtClean="0"/>
              <a:t>  </a:t>
            </a:r>
            <a:r>
              <a:rPr lang="en-US" dirty="0" err="1"/>
              <a:t>datos</a:t>
            </a:r>
            <a:r>
              <a:rPr lang="en-US" dirty="0"/>
              <a:t> </a:t>
            </a:r>
            <a:r>
              <a:rPr lang="en-US" dirty="0" err="1"/>
              <a:t>que</a:t>
            </a:r>
            <a:r>
              <a:rPr lang="en-US" dirty="0"/>
              <a:t> </a:t>
            </a:r>
            <a:r>
              <a:rPr lang="en-US" dirty="0" err="1"/>
              <a:t>muestran</a:t>
            </a:r>
            <a:r>
              <a:rPr lang="en-US" dirty="0"/>
              <a:t> la </a:t>
            </a:r>
            <a:r>
              <a:rPr lang="en-US" dirty="0" err="1"/>
              <a:t>pronunciación</a:t>
            </a:r>
            <a:r>
              <a:rPr lang="en-US" dirty="0"/>
              <a:t> </a:t>
            </a:r>
            <a:r>
              <a:rPr lang="en-US" dirty="0" smtClean="0"/>
              <a:t>de </a:t>
            </a:r>
            <a:r>
              <a:rPr lang="en-US" dirty="0" err="1" smtClean="0"/>
              <a:t>fonemas</a:t>
            </a:r>
            <a:r>
              <a:rPr lang="en-US" dirty="0" smtClean="0"/>
              <a:t> clave, en </a:t>
            </a:r>
            <a:r>
              <a:rPr lang="en-US" dirty="0" err="1" smtClean="0"/>
              <a:t>este</a:t>
            </a:r>
            <a:r>
              <a:rPr lang="en-US" dirty="0" smtClean="0"/>
              <a:t> </a:t>
            </a:r>
            <a:r>
              <a:rPr lang="en-US" dirty="0" err="1" smtClean="0"/>
              <a:t>caso</a:t>
            </a:r>
            <a:r>
              <a:rPr lang="en-US" dirty="0" smtClean="0"/>
              <a:t>  de </a:t>
            </a:r>
            <a:r>
              <a:rPr lang="en-US" dirty="0" err="1" smtClean="0"/>
              <a:t>las</a:t>
            </a:r>
            <a:r>
              <a:rPr lang="en-US" dirty="0" smtClean="0"/>
              <a:t> </a:t>
            </a:r>
            <a:r>
              <a:rPr lang="en-US" dirty="0" err="1"/>
              <a:t>sibilantes</a:t>
            </a:r>
            <a:r>
              <a:rPr lang="en-US" dirty="0"/>
              <a:t>, la </a:t>
            </a:r>
            <a:r>
              <a:rPr lang="en-US" dirty="0" err="1"/>
              <a:t>aspiración</a:t>
            </a:r>
            <a:r>
              <a:rPr lang="en-US" dirty="0"/>
              <a:t> de /s/ en </a:t>
            </a:r>
            <a:r>
              <a:rPr lang="en-US" dirty="0" err="1"/>
              <a:t>posición</a:t>
            </a:r>
            <a:r>
              <a:rPr lang="en-US" dirty="0"/>
              <a:t> final de </a:t>
            </a:r>
            <a:r>
              <a:rPr lang="en-US" dirty="0" err="1"/>
              <a:t>sílaba</a:t>
            </a:r>
            <a:r>
              <a:rPr lang="en-US" dirty="0"/>
              <a:t>, </a:t>
            </a:r>
            <a:r>
              <a:rPr lang="en-US" dirty="0" smtClean="0"/>
              <a:t>y la </a:t>
            </a:r>
            <a:r>
              <a:rPr lang="en-US" dirty="0" err="1"/>
              <a:t>pronunciación</a:t>
            </a:r>
            <a:r>
              <a:rPr lang="en-US" dirty="0"/>
              <a:t> del </a:t>
            </a:r>
            <a:r>
              <a:rPr lang="en-US" dirty="0" err="1"/>
              <a:t>fonema</a:t>
            </a:r>
            <a:r>
              <a:rPr lang="en-US" dirty="0"/>
              <a:t> lateral palatal /</a:t>
            </a:r>
            <a:r>
              <a:rPr lang="en-US" dirty="0" err="1"/>
              <a:t>lj</a:t>
            </a:r>
            <a:r>
              <a:rPr lang="en-US" dirty="0" smtClean="0"/>
              <a:t>/. </a:t>
            </a:r>
          </a:p>
          <a:p>
            <a:pPr marL="0" indent="0">
              <a:buNone/>
            </a:pPr>
            <a:r>
              <a:rPr lang="en-US" dirty="0" err="1" smtClean="0"/>
              <a:t>Es</a:t>
            </a:r>
            <a:r>
              <a:rPr lang="en-US" dirty="0" smtClean="0"/>
              <a:t> </a:t>
            </a:r>
            <a:r>
              <a:rPr lang="en-US" dirty="0" err="1" smtClean="0"/>
              <a:t>decir</a:t>
            </a:r>
            <a:r>
              <a:rPr lang="en-US" dirty="0" smtClean="0"/>
              <a:t>, </a:t>
            </a:r>
            <a:r>
              <a:rPr lang="en-US" i="1" dirty="0" err="1" smtClean="0"/>
              <a:t>silla</a:t>
            </a:r>
            <a:r>
              <a:rPr lang="en-US" i="1" dirty="0" smtClean="0"/>
              <a:t> </a:t>
            </a:r>
            <a:r>
              <a:rPr lang="en-US" dirty="0" smtClean="0"/>
              <a:t>se ha </a:t>
            </a:r>
            <a:r>
              <a:rPr lang="en-US" dirty="0" err="1" smtClean="0"/>
              <a:t>prestado</a:t>
            </a:r>
            <a:r>
              <a:rPr lang="en-US" dirty="0" smtClean="0"/>
              <a:t> </a:t>
            </a:r>
            <a:r>
              <a:rPr lang="en-US" dirty="0" err="1" smtClean="0"/>
              <a:t>tanto</a:t>
            </a:r>
            <a:r>
              <a:rPr lang="en-US" dirty="0" smtClean="0"/>
              <a:t> </a:t>
            </a:r>
            <a:r>
              <a:rPr lang="en-US" dirty="0" err="1" smtClean="0"/>
              <a:t>como</a:t>
            </a:r>
            <a:r>
              <a:rPr lang="en-US" dirty="0" smtClean="0"/>
              <a:t> </a:t>
            </a:r>
            <a:r>
              <a:rPr lang="en-US" dirty="0"/>
              <a:t>/</a:t>
            </a:r>
            <a:r>
              <a:rPr lang="en-US" dirty="0" err="1" smtClean="0"/>
              <a:t>šila</a:t>
            </a:r>
            <a:r>
              <a:rPr lang="en-US" dirty="0" smtClean="0"/>
              <a:t>/ </a:t>
            </a:r>
            <a:r>
              <a:rPr lang="en-US" dirty="0" err="1" smtClean="0"/>
              <a:t>como</a:t>
            </a:r>
            <a:r>
              <a:rPr lang="en-US" dirty="0" smtClean="0"/>
              <a:t> /</a:t>
            </a:r>
            <a:r>
              <a:rPr lang="en-US" dirty="0" err="1" smtClean="0"/>
              <a:t>siya</a:t>
            </a:r>
            <a:r>
              <a:rPr lang="en-US" dirty="0" smtClean="0"/>
              <a:t>/, </a:t>
            </a:r>
            <a:r>
              <a:rPr lang="en-US" dirty="0" err="1" smtClean="0"/>
              <a:t>una</a:t>
            </a:r>
            <a:r>
              <a:rPr lang="en-US" dirty="0" smtClean="0"/>
              <a:t> la </a:t>
            </a:r>
            <a:r>
              <a:rPr lang="en-US" dirty="0" err="1" smtClean="0"/>
              <a:t>pronunciación</a:t>
            </a:r>
            <a:r>
              <a:rPr lang="en-US" dirty="0" smtClean="0"/>
              <a:t> del </a:t>
            </a:r>
            <a:r>
              <a:rPr lang="en-US" dirty="0" err="1" smtClean="0"/>
              <a:t>Castillano</a:t>
            </a:r>
            <a:r>
              <a:rPr lang="en-US" dirty="0" smtClean="0"/>
              <a:t> la Nueva y la </a:t>
            </a:r>
            <a:r>
              <a:rPr lang="en-US" dirty="0" err="1" smtClean="0"/>
              <a:t>otra</a:t>
            </a:r>
            <a:r>
              <a:rPr lang="en-US" dirty="0" smtClean="0"/>
              <a:t> </a:t>
            </a:r>
            <a:r>
              <a:rPr lang="en-US" dirty="0" err="1" smtClean="0"/>
              <a:t>como</a:t>
            </a:r>
            <a:r>
              <a:rPr lang="en-US" dirty="0" smtClean="0"/>
              <a:t> del </a:t>
            </a:r>
            <a:r>
              <a:rPr lang="en-US" dirty="0" err="1" smtClean="0"/>
              <a:t>Andaluz</a:t>
            </a:r>
            <a:r>
              <a:rPr lang="en-US" dirty="0" smtClean="0"/>
              <a:t>. </a:t>
            </a:r>
            <a:endParaRPr lang="en-US" dirty="0"/>
          </a:p>
        </p:txBody>
      </p:sp>
      <p:sp>
        <p:nvSpPr>
          <p:cNvPr id="3" name="Title 2"/>
          <p:cNvSpPr>
            <a:spLocks noGrp="1"/>
          </p:cNvSpPr>
          <p:nvPr>
            <p:ph type="title"/>
          </p:nvPr>
        </p:nvSpPr>
        <p:spPr/>
        <p:txBody>
          <a:bodyPr>
            <a:noAutofit/>
          </a:bodyPr>
          <a:lstStyle/>
          <a:p>
            <a:r>
              <a:rPr lang="en-US" sz="3600" dirty="0" smtClean="0">
                <a:solidFill>
                  <a:srgbClr val="FF0000"/>
                </a:solidFill>
              </a:rPr>
              <a:t/>
            </a:r>
            <a:br>
              <a:rPr lang="en-US" sz="3600" dirty="0" smtClean="0">
                <a:solidFill>
                  <a:srgbClr val="FF0000"/>
                </a:solidFill>
              </a:rPr>
            </a:br>
            <a:r>
              <a:rPr lang="en-US" sz="3200" dirty="0" smtClean="0">
                <a:solidFill>
                  <a:srgbClr val="FF0000"/>
                </a:solidFill>
              </a:rPr>
              <a:t>Las </a:t>
            </a:r>
            <a:r>
              <a:rPr lang="en-US" sz="3200" dirty="0" err="1" smtClean="0">
                <a:solidFill>
                  <a:srgbClr val="FF0000"/>
                </a:solidFill>
              </a:rPr>
              <a:t>lenguas</a:t>
            </a:r>
            <a:r>
              <a:rPr lang="en-US" sz="3200" dirty="0" smtClean="0">
                <a:solidFill>
                  <a:srgbClr val="FF0000"/>
                </a:solidFill>
              </a:rPr>
              <a:t> </a:t>
            </a:r>
            <a:r>
              <a:rPr lang="en-US" sz="3200" dirty="0" err="1" smtClean="0">
                <a:solidFill>
                  <a:srgbClr val="FF0000"/>
                </a:solidFill>
              </a:rPr>
              <a:t>indígenas</a:t>
            </a:r>
            <a:r>
              <a:rPr lang="en-US" sz="3200" dirty="0" smtClean="0">
                <a:solidFill>
                  <a:srgbClr val="FF0000"/>
                </a:solidFill>
              </a:rPr>
              <a:t> </a:t>
            </a:r>
            <a:r>
              <a:rPr lang="en-US" sz="3200" dirty="0" err="1" smtClean="0">
                <a:solidFill>
                  <a:srgbClr val="FF0000"/>
                </a:solidFill>
              </a:rPr>
              <a:t>muestran</a:t>
            </a:r>
            <a:r>
              <a:rPr lang="en-US" sz="3200" dirty="0" smtClean="0">
                <a:solidFill>
                  <a:srgbClr val="FF0000"/>
                </a:solidFill>
              </a:rPr>
              <a:t> </a:t>
            </a:r>
            <a:r>
              <a:rPr lang="en-US" sz="3200" dirty="0" err="1" smtClean="0">
                <a:solidFill>
                  <a:srgbClr val="FF0000"/>
                </a:solidFill>
              </a:rPr>
              <a:t>evidenca</a:t>
            </a:r>
            <a:r>
              <a:rPr lang="en-US" sz="3200" dirty="0" smtClean="0">
                <a:solidFill>
                  <a:srgbClr val="FF0000"/>
                </a:solidFill>
              </a:rPr>
              <a:t> de la </a:t>
            </a:r>
            <a:r>
              <a:rPr lang="en-US" sz="3200" dirty="0" err="1" smtClean="0">
                <a:solidFill>
                  <a:srgbClr val="FF0000"/>
                </a:solidFill>
              </a:rPr>
              <a:t>existencia</a:t>
            </a:r>
            <a:r>
              <a:rPr lang="en-US" sz="3200" dirty="0" smtClean="0">
                <a:solidFill>
                  <a:srgbClr val="FF0000"/>
                </a:solidFill>
              </a:rPr>
              <a:t> de un </a:t>
            </a:r>
            <a:r>
              <a:rPr lang="en-US" sz="3200" dirty="0" err="1" smtClean="0">
                <a:solidFill>
                  <a:srgbClr val="FF0000"/>
                </a:solidFill>
              </a:rPr>
              <a:t>koine</a:t>
            </a:r>
            <a:r>
              <a:rPr lang="en-US" sz="3200" dirty="0" smtClean="0">
                <a:solidFill>
                  <a:srgbClr val="FF0000"/>
                </a:solidFill>
              </a:rPr>
              <a:t> </a:t>
            </a:r>
            <a:r>
              <a:rPr lang="en-US" sz="3200" dirty="0" err="1" smtClean="0">
                <a:solidFill>
                  <a:srgbClr val="FF0000"/>
                </a:solidFill>
              </a:rPr>
              <a:t>formado</a:t>
            </a:r>
            <a:r>
              <a:rPr lang="en-US" sz="3200" dirty="0" smtClean="0">
                <a:solidFill>
                  <a:srgbClr val="FF0000"/>
                </a:solidFill>
              </a:rPr>
              <a:t> </a:t>
            </a:r>
            <a:r>
              <a:rPr lang="en-US" sz="3200" dirty="0" err="1" smtClean="0">
                <a:solidFill>
                  <a:srgbClr val="FF0000"/>
                </a:solidFill>
              </a:rPr>
              <a:t>derivado</a:t>
            </a:r>
            <a:r>
              <a:rPr lang="en-US" sz="3200" dirty="0" smtClean="0">
                <a:solidFill>
                  <a:srgbClr val="FF0000"/>
                </a:solidFill>
              </a:rPr>
              <a:t> de </a:t>
            </a:r>
            <a:r>
              <a:rPr lang="en-US" sz="3200" dirty="0" err="1" smtClean="0">
                <a:solidFill>
                  <a:srgbClr val="FF0000"/>
                </a:solidFill>
              </a:rPr>
              <a:t>las</a:t>
            </a:r>
            <a:r>
              <a:rPr lang="en-US" sz="3200" dirty="0" smtClean="0">
                <a:solidFill>
                  <a:srgbClr val="FF0000"/>
                </a:solidFill>
              </a:rPr>
              <a:t> dos </a:t>
            </a:r>
            <a:r>
              <a:rPr lang="en-US" sz="3200" dirty="0" err="1" smtClean="0">
                <a:solidFill>
                  <a:srgbClr val="FF0000"/>
                </a:solidFill>
              </a:rPr>
              <a:t>principales</a:t>
            </a:r>
            <a:r>
              <a:rPr lang="en-US" sz="3200" dirty="0" smtClean="0">
                <a:solidFill>
                  <a:srgbClr val="FF0000"/>
                </a:solidFill>
              </a:rPr>
              <a:t> </a:t>
            </a:r>
            <a:r>
              <a:rPr lang="en-US" sz="3200" dirty="0" err="1" smtClean="0">
                <a:solidFill>
                  <a:srgbClr val="FF0000"/>
                </a:solidFill>
              </a:rPr>
              <a:t>dialectos</a:t>
            </a:r>
            <a:r>
              <a:rPr lang="en-US" sz="3200" dirty="0" smtClean="0">
                <a:solidFill>
                  <a:srgbClr val="FF0000"/>
                </a:solidFill>
              </a:rPr>
              <a:t> de </a:t>
            </a:r>
            <a:r>
              <a:rPr lang="en-US" sz="3200" dirty="0" err="1" smtClean="0">
                <a:solidFill>
                  <a:srgbClr val="FF0000"/>
                </a:solidFill>
              </a:rPr>
              <a:t>España</a:t>
            </a:r>
            <a:r>
              <a:rPr lang="en-US" sz="3200" dirty="0" smtClean="0">
                <a:solidFill>
                  <a:srgbClr val="FF0000"/>
                </a:solidFill>
              </a:rPr>
              <a:t> </a:t>
            </a:r>
            <a:r>
              <a:rPr lang="en-US" sz="3200" dirty="0" err="1" smtClean="0">
                <a:solidFill>
                  <a:srgbClr val="FF0000"/>
                </a:solidFill>
              </a:rPr>
              <a:t>resultado</a:t>
            </a:r>
            <a:r>
              <a:rPr lang="en-US" sz="3200" dirty="0" smtClean="0">
                <a:solidFill>
                  <a:srgbClr val="FF0000"/>
                </a:solidFill>
              </a:rPr>
              <a:t> de </a:t>
            </a:r>
            <a:r>
              <a:rPr lang="en-US" sz="3200" dirty="0" err="1" smtClean="0">
                <a:solidFill>
                  <a:srgbClr val="FF0000"/>
                </a:solidFill>
              </a:rPr>
              <a:t>esa</a:t>
            </a:r>
            <a:r>
              <a:rPr lang="en-US" sz="3200" dirty="0" smtClean="0">
                <a:solidFill>
                  <a:srgbClr val="FF0000"/>
                </a:solidFill>
              </a:rPr>
              <a:t> </a:t>
            </a:r>
            <a:r>
              <a:rPr lang="en-US" sz="3200" dirty="0" err="1" smtClean="0">
                <a:solidFill>
                  <a:srgbClr val="FF0000"/>
                </a:solidFill>
              </a:rPr>
              <a:t>mezcla</a:t>
            </a:r>
            <a:r>
              <a:rPr lang="en-US" sz="3200" dirty="0" smtClean="0">
                <a:solidFill>
                  <a:srgbClr val="FF0000"/>
                </a:solidFill>
              </a:rPr>
              <a:t> de </a:t>
            </a:r>
            <a:r>
              <a:rPr lang="en-US" sz="3200" dirty="0" err="1" smtClean="0">
                <a:solidFill>
                  <a:srgbClr val="FF0000"/>
                </a:solidFill>
              </a:rPr>
              <a:t>población</a:t>
            </a:r>
            <a:r>
              <a:rPr lang="en-US" sz="3200" dirty="0" smtClean="0">
                <a:solidFill>
                  <a:srgbClr val="FF0000"/>
                </a:solidFill>
              </a:rPr>
              <a:t> </a:t>
            </a:r>
            <a:r>
              <a:rPr lang="en-US" sz="3200" dirty="0" err="1" smtClean="0">
                <a:solidFill>
                  <a:srgbClr val="FF0000"/>
                </a:solidFill>
              </a:rPr>
              <a:t>española</a:t>
            </a:r>
            <a:endParaRPr lang="en-US" sz="3600" dirty="0">
              <a:solidFill>
                <a:srgbClr val="FF0000"/>
              </a:solidFill>
            </a:endParaRPr>
          </a:p>
        </p:txBody>
      </p:sp>
    </p:spTree>
    <p:extLst>
      <p:ext uri="{BB962C8B-B14F-4D97-AF65-F5344CB8AC3E}">
        <p14:creationId xmlns:p14="http://schemas.microsoft.com/office/powerpoint/2010/main" val="24254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868183"/>
            <a:ext cx="7408333" cy="5257980"/>
          </a:xfrm>
        </p:spPr>
        <p:txBody>
          <a:bodyPr>
            <a:normAutofit/>
          </a:bodyPr>
          <a:lstStyle/>
          <a:p>
            <a:endParaRPr lang="en-US" dirty="0" smtClean="0"/>
          </a:p>
          <a:p>
            <a:endParaRPr lang="en-US" dirty="0"/>
          </a:p>
          <a:p>
            <a:endParaRPr lang="en-US" dirty="0" smtClean="0"/>
          </a:p>
          <a:p>
            <a:r>
              <a:rPr lang="en-US" dirty="0" smtClean="0"/>
              <a:t>Los </a:t>
            </a:r>
            <a:r>
              <a:rPr lang="en-US" dirty="0" err="1"/>
              <a:t>otros</a:t>
            </a:r>
            <a:r>
              <a:rPr lang="en-US" dirty="0"/>
              <a:t> </a:t>
            </a:r>
            <a:r>
              <a:rPr lang="en-US" dirty="0" err="1"/>
              <a:t>dialectos</a:t>
            </a:r>
            <a:r>
              <a:rPr lang="en-US" dirty="0"/>
              <a:t> </a:t>
            </a:r>
            <a:r>
              <a:rPr lang="en-US" dirty="0" err="1"/>
              <a:t>peninsulares</a:t>
            </a:r>
            <a:r>
              <a:rPr lang="en-US" dirty="0"/>
              <a:t>, </a:t>
            </a:r>
            <a:r>
              <a:rPr lang="en-US" dirty="0" err="1"/>
              <a:t>aunque</a:t>
            </a:r>
            <a:r>
              <a:rPr lang="en-US" dirty="0"/>
              <a:t> no </a:t>
            </a:r>
            <a:r>
              <a:rPr lang="en-US" dirty="0" err="1"/>
              <a:t>dejaron</a:t>
            </a:r>
            <a:r>
              <a:rPr lang="en-US" dirty="0"/>
              <a:t> </a:t>
            </a:r>
            <a:r>
              <a:rPr lang="en-US" dirty="0" err="1"/>
              <a:t>huellas</a:t>
            </a:r>
            <a:r>
              <a:rPr lang="en-US" dirty="0"/>
              <a:t> tan </a:t>
            </a:r>
            <a:r>
              <a:rPr lang="en-US" dirty="0" err="1"/>
              <a:t>evidentes</a:t>
            </a:r>
            <a:r>
              <a:rPr lang="en-US" dirty="0"/>
              <a:t> en los </a:t>
            </a:r>
            <a:r>
              <a:rPr lang="en-US" dirty="0" err="1"/>
              <a:t>hispanismos</a:t>
            </a:r>
            <a:r>
              <a:rPr lang="en-US" dirty="0"/>
              <a:t> de </a:t>
            </a:r>
            <a:r>
              <a:rPr lang="en-US" dirty="0" err="1"/>
              <a:t>las</a:t>
            </a:r>
            <a:r>
              <a:rPr lang="en-US" dirty="0"/>
              <a:t> </a:t>
            </a:r>
            <a:r>
              <a:rPr lang="en-US" dirty="0" err="1"/>
              <a:t>lenguas</a:t>
            </a:r>
            <a:r>
              <a:rPr lang="en-US" dirty="0"/>
              <a:t> </a:t>
            </a:r>
            <a:r>
              <a:rPr lang="en-US" dirty="0" err="1"/>
              <a:t>indígenas</a:t>
            </a:r>
            <a:r>
              <a:rPr lang="en-US" dirty="0"/>
              <a:t> </a:t>
            </a:r>
            <a:r>
              <a:rPr lang="en-US" dirty="0" err="1"/>
              <a:t>como</a:t>
            </a:r>
            <a:r>
              <a:rPr lang="en-US" dirty="0"/>
              <a:t> el </a:t>
            </a:r>
            <a:r>
              <a:rPr lang="en-US" dirty="0" err="1"/>
              <a:t>castellano</a:t>
            </a:r>
            <a:r>
              <a:rPr lang="en-US" dirty="0"/>
              <a:t> </a:t>
            </a:r>
            <a:r>
              <a:rPr lang="en-US" dirty="0" err="1"/>
              <a:t>viejo</a:t>
            </a:r>
            <a:r>
              <a:rPr lang="en-US" dirty="0"/>
              <a:t>, el </a:t>
            </a:r>
            <a:r>
              <a:rPr lang="en-US" dirty="0" err="1"/>
              <a:t>andaluz</a:t>
            </a:r>
            <a:r>
              <a:rPr lang="en-US" dirty="0"/>
              <a:t> y la </a:t>
            </a:r>
            <a:r>
              <a:rPr lang="en-US" i="1" dirty="0" err="1"/>
              <a:t>koiné</a:t>
            </a:r>
            <a:r>
              <a:rPr lang="en-US" i="1" dirty="0"/>
              <a:t> </a:t>
            </a:r>
            <a:r>
              <a:rPr lang="en-US" dirty="0" err="1"/>
              <a:t>americana</a:t>
            </a:r>
            <a:r>
              <a:rPr lang="en-US" dirty="0"/>
              <a:t>, </a:t>
            </a:r>
            <a:r>
              <a:rPr lang="en-US" dirty="0" err="1"/>
              <a:t>también</a:t>
            </a:r>
            <a:r>
              <a:rPr lang="en-US" dirty="0"/>
              <a:t> </a:t>
            </a:r>
            <a:r>
              <a:rPr lang="en-US" dirty="0" err="1"/>
              <a:t>tuvieron</a:t>
            </a:r>
            <a:r>
              <a:rPr lang="en-US" dirty="0"/>
              <a:t> </a:t>
            </a:r>
            <a:r>
              <a:rPr lang="en-US" dirty="0" err="1"/>
              <a:t>representantes</a:t>
            </a:r>
            <a:r>
              <a:rPr lang="en-US" dirty="0"/>
              <a:t> en </a:t>
            </a:r>
            <a:r>
              <a:rPr lang="en-US" dirty="0" err="1"/>
              <a:t>América</a:t>
            </a:r>
            <a:r>
              <a:rPr lang="en-US" dirty="0"/>
              <a:t>, </a:t>
            </a:r>
            <a:r>
              <a:rPr lang="en-US" dirty="0" err="1"/>
              <a:t>según</a:t>
            </a:r>
            <a:r>
              <a:rPr lang="en-US" dirty="0"/>
              <a:t> </a:t>
            </a:r>
            <a:r>
              <a:rPr lang="en-US" dirty="0" err="1"/>
              <a:t>indican</a:t>
            </a:r>
            <a:r>
              <a:rPr lang="en-US" dirty="0"/>
              <a:t> </a:t>
            </a:r>
            <a:r>
              <a:rPr lang="en-US" dirty="0" err="1"/>
              <a:t>varios</a:t>
            </a:r>
            <a:r>
              <a:rPr lang="en-US" dirty="0"/>
              <a:t> </a:t>
            </a:r>
            <a:r>
              <a:rPr lang="en-US" dirty="0" err="1"/>
              <a:t>cronistas</a:t>
            </a:r>
            <a:r>
              <a:rPr lang="en-US" dirty="0"/>
              <a:t>. Entre </a:t>
            </a:r>
            <a:r>
              <a:rPr lang="en-US" dirty="0" err="1"/>
              <a:t>ellos</a:t>
            </a:r>
            <a:r>
              <a:rPr lang="en-US" dirty="0"/>
              <a:t> </a:t>
            </a:r>
            <a:r>
              <a:rPr lang="en-US" dirty="0" err="1"/>
              <a:t>cabe</a:t>
            </a:r>
            <a:r>
              <a:rPr lang="en-US" dirty="0"/>
              <a:t> </a:t>
            </a:r>
            <a:r>
              <a:rPr lang="en-US" dirty="0" err="1"/>
              <a:t>mencionar</a:t>
            </a:r>
            <a:r>
              <a:rPr lang="en-US" dirty="0"/>
              <a:t> a Gonzalo </a:t>
            </a:r>
            <a:r>
              <a:rPr lang="en-US" dirty="0" err="1"/>
              <a:t>Fernández</a:t>
            </a:r>
            <a:r>
              <a:rPr lang="en-US" dirty="0"/>
              <a:t> de Oviedo, </a:t>
            </a:r>
            <a:r>
              <a:rPr lang="en-US" dirty="0" err="1"/>
              <a:t>quien</a:t>
            </a:r>
            <a:r>
              <a:rPr lang="en-US" dirty="0"/>
              <a:t> en </a:t>
            </a:r>
            <a:r>
              <a:rPr lang="en-US" dirty="0" err="1"/>
              <a:t>su</a:t>
            </a:r>
            <a:r>
              <a:rPr lang="en-US" dirty="0"/>
              <a:t> </a:t>
            </a:r>
            <a:r>
              <a:rPr lang="en-US" i="1" dirty="0" err="1"/>
              <a:t>Historia</a:t>
            </a:r>
            <a:r>
              <a:rPr lang="en-US" i="1" dirty="0"/>
              <a:t> general y natural de </a:t>
            </a:r>
            <a:r>
              <a:rPr lang="en-US" i="1" dirty="0" err="1"/>
              <a:t>las</a:t>
            </a:r>
            <a:r>
              <a:rPr lang="en-US" i="1" dirty="0"/>
              <a:t> </a:t>
            </a:r>
            <a:r>
              <a:rPr lang="en-US" i="1" dirty="0" err="1"/>
              <a:t>Indias</a:t>
            </a:r>
            <a:r>
              <a:rPr lang="en-US" i="1" dirty="0"/>
              <a:t> </a:t>
            </a:r>
            <a:r>
              <a:rPr lang="en-US" dirty="0"/>
              <a:t>de 1532 </a:t>
            </a:r>
            <a:r>
              <a:rPr lang="en-US" dirty="0" err="1"/>
              <a:t>escribió</a:t>
            </a:r>
            <a:r>
              <a:rPr lang="en-US" dirty="0"/>
              <a:t> la </a:t>
            </a:r>
            <a:r>
              <a:rPr lang="en-US" dirty="0" err="1"/>
              <a:t>siguiente</a:t>
            </a:r>
            <a:r>
              <a:rPr lang="en-US" dirty="0"/>
              <a:t> </a:t>
            </a:r>
            <a:r>
              <a:rPr lang="en-US" dirty="0" err="1"/>
              <a:t>cita</a:t>
            </a:r>
            <a:r>
              <a:rPr lang="en-US" dirty="0"/>
              <a:t> </a:t>
            </a:r>
            <a:r>
              <a:rPr lang="en-US" dirty="0" err="1"/>
              <a:t>incluida</a:t>
            </a:r>
            <a:r>
              <a:rPr lang="en-US" dirty="0"/>
              <a:t> en el </a:t>
            </a:r>
            <a:r>
              <a:rPr lang="en-US" dirty="0" err="1"/>
              <a:t>inciso</a:t>
            </a:r>
            <a:r>
              <a:rPr lang="en-US" dirty="0"/>
              <a:t> (5): </a:t>
            </a:r>
          </a:p>
          <a:p>
            <a:r>
              <a:rPr lang="en-US" dirty="0" smtClean="0"/>
              <a:t>.</a:t>
            </a:r>
            <a:endParaRPr lang="en-US" dirty="0"/>
          </a:p>
        </p:txBody>
      </p:sp>
      <p:sp>
        <p:nvSpPr>
          <p:cNvPr id="3" name="Title 2"/>
          <p:cNvSpPr>
            <a:spLocks noGrp="1"/>
          </p:cNvSpPr>
          <p:nvPr>
            <p:ph type="title"/>
          </p:nvPr>
        </p:nvSpPr>
        <p:spPr/>
        <p:txBody>
          <a:bodyPr>
            <a:normAutofit/>
          </a:bodyPr>
          <a:lstStyle/>
          <a:p>
            <a:r>
              <a:rPr lang="en-US" sz="3600" dirty="0" smtClean="0">
                <a:solidFill>
                  <a:srgbClr val="FF0000"/>
                </a:solidFill>
              </a:rPr>
              <a:t>Peru no solo </a:t>
            </a:r>
            <a:r>
              <a:rPr lang="en-US" sz="3600" dirty="0" err="1" smtClean="0">
                <a:solidFill>
                  <a:srgbClr val="FF0000"/>
                </a:solidFill>
              </a:rPr>
              <a:t>habían</a:t>
            </a:r>
            <a:r>
              <a:rPr lang="en-US" sz="3600" dirty="0" smtClean="0">
                <a:solidFill>
                  <a:srgbClr val="FF0000"/>
                </a:solidFill>
              </a:rPr>
              <a:t> </a:t>
            </a:r>
            <a:r>
              <a:rPr lang="en-US" sz="3600" dirty="0" err="1" smtClean="0">
                <a:solidFill>
                  <a:srgbClr val="FF0000"/>
                </a:solidFill>
              </a:rPr>
              <a:t>llegado</a:t>
            </a:r>
            <a:r>
              <a:rPr lang="en-US" sz="3600" dirty="0" smtClean="0">
                <a:solidFill>
                  <a:srgbClr val="FF0000"/>
                </a:solidFill>
              </a:rPr>
              <a:t> </a:t>
            </a:r>
            <a:r>
              <a:rPr lang="en-US" sz="3600" dirty="0" err="1" smtClean="0">
                <a:solidFill>
                  <a:srgbClr val="FF0000"/>
                </a:solidFill>
              </a:rPr>
              <a:t>andaluces</a:t>
            </a:r>
            <a:r>
              <a:rPr lang="en-US" sz="3600" dirty="0" smtClean="0">
                <a:solidFill>
                  <a:srgbClr val="FF0000"/>
                </a:solidFill>
              </a:rPr>
              <a:t> y los </a:t>
            </a:r>
            <a:r>
              <a:rPr lang="en-US" sz="3600" dirty="0" err="1" smtClean="0">
                <a:solidFill>
                  <a:srgbClr val="FF0000"/>
                </a:solidFill>
              </a:rPr>
              <a:t>que</a:t>
            </a:r>
            <a:r>
              <a:rPr lang="en-US" sz="3600" dirty="0" smtClean="0">
                <a:solidFill>
                  <a:srgbClr val="FF0000"/>
                </a:solidFill>
              </a:rPr>
              <a:t> </a:t>
            </a:r>
            <a:r>
              <a:rPr lang="en-US" sz="3600" dirty="0" err="1" smtClean="0">
                <a:solidFill>
                  <a:srgbClr val="FF0000"/>
                </a:solidFill>
              </a:rPr>
              <a:t>hablaban</a:t>
            </a:r>
            <a:r>
              <a:rPr lang="en-US" sz="3600" dirty="0" smtClean="0">
                <a:solidFill>
                  <a:srgbClr val="FF0000"/>
                </a:solidFill>
              </a:rPr>
              <a:t> el </a:t>
            </a:r>
            <a:r>
              <a:rPr lang="en-US" sz="3600" dirty="0" err="1" smtClean="0">
                <a:solidFill>
                  <a:srgbClr val="FF0000"/>
                </a:solidFill>
              </a:rPr>
              <a:t>castellano</a:t>
            </a:r>
            <a:r>
              <a:rPr lang="en-US" sz="3600" dirty="0" smtClean="0">
                <a:solidFill>
                  <a:srgbClr val="FF0000"/>
                </a:solidFill>
              </a:rPr>
              <a:t> </a:t>
            </a:r>
            <a:r>
              <a:rPr lang="en-US" sz="3600" dirty="0" err="1" smtClean="0">
                <a:solidFill>
                  <a:srgbClr val="FF0000"/>
                </a:solidFill>
              </a:rPr>
              <a:t>viejo</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172841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062553"/>
            <a:ext cx="7408333" cy="5063610"/>
          </a:xfrm>
        </p:spPr>
        <p:txBody>
          <a:bodyPr>
            <a:normAutofit fontScale="92500" lnSpcReduction="10000"/>
          </a:bodyPr>
          <a:lstStyle/>
          <a:p>
            <a:r>
              <a:rPr lang="en-US" dirty="0"/>
              <a:t>..</a:t>
            </a:r>
            <a:r>
              <a:rPr lang="en-US" dirty="0" err="1"/>
              <a:t>han</a:t>
            </a:r>
            <a:r>
              <a:rPr lang="en-US" dirty="0"/>
              <a:t> </a:t>
            </a:r>
            <a:r>
              <a:rPr lang="en-US" dirty="0" err="1"/>
              <a:t>acá</a:t>
            </a:r>
            <a:r>
              <a:rPr lang="en-US" dirty="0"/>
              <a:t> </a:t>
            </a:r>
            <a:r>
              <a:rPr lang="en-US" dirty="0" err="1"/>
              <a:t>pasado</a:t>
            </a:r>
            <a:r>
              <a:rPr lang="en-US" dirty="0"/>
              <a:t> </a:t>
            </a:r>
            <a:r>
              <a:rPr lang="en-US" dirty="0" err="1"/>
              <a:t>diferentes</a:t>
            </a:r>
            <a:r>
              <a:rPr lang="en-US" dirty="0"/>
              <a:t> </a:t>
            </a:r>
            <a:r>
              <a:rPr lang="en-US" dirty="0" err="1"/>
              <a:t>maneras</a:t>
            </a:r>
            <a:r>
              <a:rPr lang="en-US" dirty="0"/>
              <a:t> de </a:t>
            </a:r>
            <a:r>
              <a:rPr lang="en-US" dirty="0" err="1"/>
              <a:t>gentes</a:t>
            </a:r>
            <a:r>
              <a:rPr lang="en-US" dirty="0"/>
              <a:t>; </a:t>
            </a:r>
            <a:r>
              <a:rPr lang="en-US" dirty="0" err="1"/>
              <a:t>porque</a:t>
            </a:r>
            <a:r>
              <a:rPr lang="en-US" dirty="0"/>
              <a:t>, </a:t>
            </a:r>
            <a:r>
              <a:rPr lang="en-US" dirty="0" err="1"/>
              <a:t>aunque</a:t>
            </a:r>
            <a:r>
              <a:rPr lang="en-US" dirty="0"/>
              <a:t> </a:t>
            </a:r>
            <a:r>
              <a:rPr lang="en-US" dirty="0" err="1"/>
              <a:t>eran</a:t>
            </a:r>
            <a:r>
              <a:rPr lang="en-US" dirty="0"/>
              <a:t> los </a:t>
            </a:r>
            <a:r>
              <a:rPr lang="en-US" dirty="0" err="1"/>
              <a:t>que</a:t>
            </a:r>
            <a:r>
              <a:rPr lang="en-US" dirty="0"/>
              <a:t> </a:t>
            </a:r>
            <a:r>
              <a:rPr lang="en-US" dirty="0" err="1"/>
              <a:t>venían</a:t>
            </a:r>
            <a:r>
              <a:rPr lang="en-US" dirty="0"/>
              <a:t>, </a:t>
            </a:r>
            <a:r>
              <a:rPr lang="en-US" dirty="0" err="1"/>
              <a:t>vasallos</a:t>
            </a:r>
            <a:r>
              <a:rPr lang="en-US" dirty="0"/>
              <a:t> de los </a:t>
            </a:r>
            <a:r>
              <a:rPr lang="en-US" dirty="0" err="1"/>
              <a:t>reyes</a:t>
            </a:r>
            <a:r>
              <a:rPr lang="en-US" dirty="0"/>
              <a:t> de </a:t>
            </a:r>
            <a:r>
              <a:rPr lang="en-US" dirty="0" err="1"/>
              <a:t>España</a:t>
            </a:r>
            <a:r>
              <a:rPr lang="en-US" dirty="0"/>
              <a:t>, ¿</a:t>
            </a:r>
            <a:r>
              <a:rPr lang="en-US" dirty="0" err="1"/>
              <a:t>quién</a:t>
            </a:r>
            <a:r>
              <a:rPr lang="en-US" dirty="0"/>
              <a:t> </a:t>
            </a:r>
            <a:r>
              <a:rPr lang="en-US" dirty="0" err="1"/>
              <a:t>concertará</a:t>
            </a:r>
            <a:r>
              <a:rPr lang="en-US" dirty="0"/>
              <a:t> al </a:t>
            </a:r>
            <a:r>
              <a:rPr lang="en-US" dirty="0" err="1"/>
              <a:t>vizcaíno</a:t>
            </a:r>
            <a:r>
              <a:rPr lang="en-US" dirty="0"/>
              <a:t> con el </a:t>
            </a:r>
            <a:r>
              <a:rPr lang="en-US" dirty="0" err="1"/>
              <a:t>catalán</a:t>
            </a:r>
            <a:r>
              <a:rPr lang="en-US" dirty="0"/>
              <a:t>, </a:t>
            </a:r>
            <a:r>
              <a:rPr lang="en-US" dirty="0" err="1"/>
              <a:t>que</a:t>
            </a:r>
            <a:r>
              <a:rPr lang="en-US" dirty="0"/>
              <a:t> son de tan </a:t>
            </a:r>
            <a:r>
              <a:rPr lang="en-US" dirty="0" err="1"/>
              <a:t>diferentes</a:t>
            </a:r>
            <a:r>
              <a:rPr lang="en-US" dirty="0"/>
              <a:t> </a:t>
            </a:r>
            <a:r>
              <a:rPr lang="en-US" dirty="0" err="1"/>
              <a:t>provincias</a:t>
            </a:r>
            <a:r>
              <a:rPr lang="en-US" dirty="0"/>
              <a:t> y </a:t>
            </a:r>
            <a:r>
              <a:rPr lang="en-US" dirty="0" err="1"/>
              <a:t>lenguas</a:t>
            </a:r>
            <a:r>
              <a:rPr lang="en-US" dirty="0"/>
              <a:t>? ¿</a:t>
            </a:r>
            <a:r>
              <a:rPr lang="en-US" dirty="0" err="1"/>
              <a:t>Cómo</a:t>
            </a:r>
            <a:r>
              <a:rPr lang="en-US" dirty="0"/>
              <a:t> se </a:t>
            </a:r>
            <a:r>
              <a:rPr lang="en-US" dirty="0" err="1"/>
              <a:t>avernán</a:t>
            </a:r>
            <a:r>
              <a:rPr lang="en-US" dirty="0"/>
              <a:t> el </a:t>
            </a:r>
            <a:r>
              <a:rPr lang="en-US" dirty="0" err="1"/>
              <a:t>andaluz</a:t>
            </a:r>
            <a:r>
              <a:rPr lang="en-US" dirty="0"/>
              <a:t> con el </a:t>
            </a:r>
            <a:r>
              <a:rPr lang="en-US" dirty="0" err="1"/>
              <a:t>valenciano</a:t>
            </a:r>
            <a:r>
              <a:rPr lang="en-US" dirty="0"/>
              <a:t>, y el de </a:t>
            </a:r>
            <a:r>
              <a:rPr lang="en-US" dirty="0" err="1"/>
              <a:t>Perpiñán</a:t>
            </a:r>
            <a:r>
              <a:rPr lang="en-US" dirty="0"/>
              <a:t> con el </a:t>
            </a:r>
            <a:r>
              <a:rPr lang="en-US" dirty="0" err="1"/>
              <a:t>cordobés</a:t>
            </a:r>
            <a:r>
              <a:rPr lang="en-US" dirty="0"/>
              <a:t>, y el </a:t>
            </a:r>
            <a:r>
              <a:rPr lang="en-US" dirty="0" err="1"/>
              <a:t>aragonés</a:t>
            </a:r>
            <a:r>
              <a:rPr lang="en-US" dirty="0"/>
              <a:t> con el </a:t>
            </a:r>
            <a:r>
              <a:rPr lang="en-US" dirty="0" err="1"/>
              <a:t>guipuzcoano</a:t>
            </a:r>
            <a:r>
              <a:rPr lang="en-US" dirty="0"/>
              <a:t>, y el </a:t>
            </a:r>
            <a:r>
              <a:rPr lang="en-US" dirty="0" err="1"/>
              <a:t>gallego</a:t>
            </a:r>
            <a:r>
              <a:rPr lang="en-US" dirty="0"/>
              <a:t> con el </a:t>
            </a:r>
            <a:r>
              <a:rPr lang="en-US" dirty="0" err="1"/>
              <a:t>castellano</a:t>
            </a:r>
            <a:r>
              <a:rPr lang="en-US" dirty="0"/>
              <a:t> (</a:t>
            </a:r>
            <a:r>
              <a:rPr lang="en-US" dirty="0" err="1"/>
              <a:t>sospechando</a:t>
            </a:r>
            <a:r>
              <a:rPr lang="en-US" dirty="0"/>
              <a:t> </a:t>
            </a:r>
            <a:r>
              <a:rPr lang="en-US" dirty="0" err="1"/>
              <a:t>que</a:t>
            </a:r>
            <a:r>
              <a:rPr lang="en-US" dirty="0"/>
              <a:t> </a:t>
            </a:r>
            <a:r>
              <a:rPr lang="en-US" dirty="0" err="1"/>
              <a:t>es</a:t>
            </a:r>
            <a:r>
              <a:rPr lang="en-US" dirty="0"/>
              <a:t> </a:t>
            </a:r>
            <a:r>
              <a:rPr lang="en-US" dirty="0" err="1"/>
              <a:t>portugués</a:t>
            </a:r>
            <a:r>
              <a:rPr lang="en-US" dirty="0"/>
              <a:t>), y el </a:t>
            </a:r>
            <a:r>
              <a:rPr lang="en-US" dirty="0" err="1" smtClean="0"/>
              <a:t>asturiano</a:t>
            </a:r>
            <a:r>
              <a:rPr lang="en-US" dirty="0" smtClean="0"/>
              <a:t> </a:t>
            </a:r>
            <a:r>
              <a:rPr lang="en-US" dirty="0"/>
              <a:t>e </a:t>
            </a:r>
            <a:r>
              <a:rPr lang="en-US" dirty="0" err="1"/>
              <a:t>montañés</a:t>
            </a:r>
            <a:r>
              <a:rPr lang="en-US" dirty="0"/>
              <a:t> con el </a:t>
            </a:r>
            <a:r>
              <a:rPr lang="en-US" dirty="0" err="1"/>
              <a:t>navarro</a:t>
            </a:r>
            <a:r>
              <a:rPr lang="en-US" dirty="0"/>
              <a:t>, etc.? E </a:t>
            </a:r>
            <a:r>
              <a:rPr lang="en-US" dirty="0" err="1"/>
              <a:t>así</a:t>
            </a:r>
            <a:r>
              <a:rPr lang="en-US" dirty="0"/>
              <a:t>, </a:t>
            </a:r>
            <a:r>
              <a:rPr lang="en-US" dirty="0" err="1"/>
              <a:t>desta</a:t>
            </a:r>
            <a:r>
              <a:rPr lang="en-US" dirty="0"/>
              <a:t> </a:t>
            </a:r>
            <a:r>
              <a:rPr lang="en-US" dirty="0" err="1"/>
              <a:t>manera</a:t>
            </a:r>
            <a:r>
              <a:rPr lang="en-US" dirty="0"/>
              <a:t>, </a:t>
            </a:r>
            <a:r>
              <a:rPr lang="en-US" b="1" dirty="0"/>
              <a:t>no </a:t>
            </a:r>
            <a:r>
              <a:rPr lang="en-US" b="1" dirty="0" err="1"/>
              <a:t>todos</a:t>
            </a:r>
            <a:r>
              <a:rPr lang="en-US" b="1" dirty="0"/>
              <a:t> los </a:t>
            </a:r>
            <a:r>
              <a:rPr lang="en-US" b="1" dirty="0" err="1"/>
              <a:t>vasallos</a:t>
            </a:r>
            <a:r>
              <a:rPr lang="en-US" b="1" dirty="0"/>
              <a:t> de la corona real de </a:t>
            </a:r>
            <a:r>
              <a:rPr lang="en-US" b="1" dirty="0" err="1"/>
              <a:t>España</a:t>
            </a:r>
            <a:r>
              <a:rPr lang="en-US" b="1" dirty="0"/>
              <a:t> son de </a:t>
            </a:r>
            <a:r>
              <a:rPr lang="en-US" b="1" dirty="0" err="1"/>
              <a:t>conformes</a:t>
            </a:r>
            <a:r>
              <a:rPr lang="en-US" b="1" dirty="0"/>
              <a:t> </a:t>
            </a:r>
            <a:r>
              <a:rPr lang="en-US" b="1" dirty="0" err="1"/>
              <a:t>costumbres</a:t>
            </a:r>
            <a:r>
              <a:rPr lang="en-US" b="1" dirty="0"/>
              <a:t> </a:t>
            </a:r>
            <a:r>
              <a:rPr lang="en-US" b="1" dirty="0" err="1"/>
              <a:t>ni</a:t>
            </a:r>
            <a:r>
              <a:rPr lang="en-US" b="1" dirty="0"/>
              <a:t> </a:t>
            </a:r>
            <a:r>
              <a:rPr lang="en-US" b="1" dirty="0" err="1"/>
              <a:t>semejantes</a:t>
            </a:r>
            <a:r>
              <a:rPr lang="en-US" b="1" dirty="0"/>
              <a:t> </a:t>
            </a:r>
            <a:r>
              <a:rPr lang="en-US" b="1" dirty="0" err="1"/>
              <a:t>lenguajes</a:t>
            </a:r>
            <a:r>
              <a:rPr lang="en-US" dirty="0"/>
              <a:t>. En especial, </a:t>
            </a:r>
            <a:r>
              <a:rPr lang="en-US" dirty="0" err="1"/>
              <a:t>que</a:t>
            </a:r>
            <a:r>
              <a:rPr lang="en-US" dirty="0"/>
              <a:t> en </a:t>
            </a:r>
            <a:r>
              <a:rPr lang="en-US" dirty="0" err="1"/>
              <a:t>aquellos</a:t>
            </a:r>
            <a:r>
              <a:rPr lang="en-US" dirty="0"/>
              <a:t> </a:t>
            </a:r>
            <a:r>
              <a:rPr lang="en-US" dirty="0" err="1"/>
              <a:t>principios</a:t>
            </a:r>
            <a:r>
              <a:rPr lang="en-US" dirty="0"/>
              <a:t>, </a:t>
            </a:r>
            <a:r>
              <a:rPr lang="en-US" dirty="0" err="1"/>
              <a:t>si</a:t>
            </a:r>
            <a:r>
              <a:rPr lang="en-US" dirty="0"/>
              <a:t> </a:t>
            </a:r>
            <a:r>
              <a:rPr lang="en-US" dirty="0" err="1"/>
              <a:t>pasaba</a:t>
            </a:r>
            <a:r>
              <a:rPr lang="en-US" dirty="0"/>
              <a:t> un hombre noble y de </a:t>
            </a:r>
            <a:r>
              <a:rPr lang="en-US" dirty="0" err="1"/>
              <a:t>clara</a:t>
            </a:r>
            <a:r>
              <a:rPr lang="en-US" dirty="0"/>
              <a:t> </a:t>
            </a:r>
            <a:r>
              <a:rPr lang="en-US" dirty="0" err="1"/>
              <a:t>sangre</a:t>
            </a:r>
            <a:r>
              <a:rPr lang="en-US" dirty="0"/>
              <a:t>, </a:t>
            </a:r>
            <a:r>
              <a:rPr lang="en-US" dirty="0" err="1"/>
              <a:t>venían</a:t>
            </a:r>
            <a:r>
              <a:rPr lang="en-US" dirty="0"/>
              <a:t> </a:t>
            </a:r>
            <a:r>
              <a:rPr lang="en-US" dirty="0" err="1"/>
              <a:t>diez</a:t>
            </a:r>
            <a:r>
              <a:rPr lang="en-US" dirty="0"/>
              <a:t> </a:t>
            </a:r>
            <a:r>
              <a:rPr lang="en-US" dirty="0" err="1"/>
              <a:t>descomedidos</a:t>
            </a:r>
            <a:r>
              <a:rPr lang="en-US" dirty="0"/>
              <a:t> y de </a:t>
            </a:r>
            <a:r>
              <a:rPr lang="en-US" dirty="0" err="1"/>
              <a:t>otros</a:t>
            </a:r>
            <a:r>
              <a:rPr lang="en-US" dirty="0"/>
              <a:t> </a:t>
            </a:r>
            <a:r>
              <a:rPr lang="en-US" dirty="0" err="1"/>
              <a:t>linajes</a:t>
            </a:r>
            <a:r>
              <a:rPr lang="en-US" dirty="0"/>
              <a:t> </a:t>
            </a:r>
            <a:r>
              <a:rPr lang="en-US" dirty="0" err="1"/>
              <a:t>obscuros</a:t>
            </a:r>
            <a:r>
              <a:rPr lang="en-US" dirty="0"/>
              <a:t> e </a:t>
            </a:r>
            <a:r>
              <a:rPr lang="en-US" dirty="0" err="1"/>
              <a:t>bajos</a:t>
            </a:r>
            <a:r>
              <a:rPr lang="en-US" dirty="0"/>
              <a:t> (p. 73 – web Cap xiii, el </a:t>
            </a:r>
            <a:r>
              <a:rPr lang="en-US" dirty="0" err="1"/>
              <a:t>subrayado</a:t>
            </a:r>
            <a:r>
              <a:rPr lang="en-US" dirty="0"/>
              <a:t> </a:t>
            </a:r>
            <a:r>
              <a:rPr lang="en-US" dirty="0" err="1"/>
              <a:t>es</a:t>
            </a:r>
            <a:r>
              <a:rPr lang="en-US" dirty="0"/>
              <a:t> </a:t>
            </a:r>
            <a:r>
              <a:rPr lang="en-US" dirty="0" err="1"/>
              <a:t>nuestro</a:t>
            </a:r>
            <a:r>
              <a:rPr lang="en-US" dirty="0"/>
              <a:t>). </a:t>
            </a:r>
            <a:r>
              <a:rPr lang="en-US" dirty="0" smtClean="0"/>
              <a:t> -- </a:t>
            </a:r>
            <a:r>
              <a:rPr lang="en-US" dirty="0"/>
              <a:t>Gonzalo </a:t>
            </a:r>
            <a:r>
              <a:rPr lang="en-US" dirty="0" err="1"/>
              <a:t>Fernández</a:t>
            </a:r>
            <a:r>
              <a:rPr lang="en-US" dirty="0"/>
              <a:t> de Oviedo, </a:t>
            </a:r>
            <a:r>
              <a:rPr lang="en-US" dirty="0" err="1"/>
              <a:t>quien</a:t>
            </a:r>
            <a:r>
              <a:rPr lang="en-US" dirty="0"/>
              <a:t> en </a:t>
            </a:r>
            <a:r>
              <a:rPr lang="en-US" dirty="0" err="1"/>
              <a:t>su</a:t>
            </a:r>
            <a:r>
              <a:rPr lang="en-US" dirty="0"/>
              <a:t> </a:t>
            </a:r>
            <a:r>
              <a:rPr lang="en-US" i="1" dirty="0" err="1"/>
              <a:t>Historia</a:t>
            </a:r>
            <a:r>
              <a:rPr lang="en-US" i="1" dirty="0"/>
              <a:t> general y natural de </a:t>
            </a:r>
            <a:r>
              <a:rPr lang="en-US" i="1" dirty="0" err="1"/>
              <a:t>las</a:t>
            </a:r>
            <a:r>
              <a:rPr lang="en-US" i="1" dirty="0"/>
              <a:t> </a:t>
            </a:r>
            <a:r>
              <a:rPr lang="en-US" i="1" dirty="0" err="1"/>
              <a:t>Indias</a:t>
            </a:r>
            <a:r>
              <a:rPr lang="en-US" i="1" dirty="0"/>
              <a:t> </a:t>
            </a:r>
            <a:r>
              <a:rPr lang="en-US" dirty="0"/>
              <a:t>de 1532 </a:t>
            </a:r>
          </a:p>
        </p:txBody>
      </p:sp>
      <p:sp>
        <p:nvSpPr>
          <p:cNvPr id="3" name="Title 2"/>
          <p:cNvSpPr>
            <a:spLocks noGrp="1"/>
          </p:cNvSpPr>
          <p:nvPr>
            <p:ph type="title"/>
          </p:nvPr>
        </p:nvSpPr>
        <p:spPr/>
        <p:txBody>
          <a:bodyPr>
            <a:normAutofit fontScale="90000"/>
          </a:bodyPr>
          <a:lstStyle/>
          <a:p>
            <a:r>
              <a:rPr lang="en-US" dirty="0" smtClean="0"/>
              <a:t/>
            </a:r>
            <a:br>
              <a:rPr lang="en-US" dirty="0" smtClean="0"/>
            </a:br>
            <a:endParaRPr lang="en-US" dirty="0"/>
          </a:p>
        </p:txBody>
      </p:sp>
    </p:spTree>
    <p:extLst>
      <p:ext uri="{BB962C8B-B14F-4D97-AF65-F5344CB8AC3E}">
        <p14:creationId xmlns:p14="http://schemas.microsoft.com/office/powerpoint/2010/main" val="94719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Convivencia</a:t>
            </a:r>
            <a:r>
              <a:rPr lang="en-US" dirty="0" smtClean="0"/>
              <a:t> entre los </a:t>
            </a:r>
            <a:r>
              <a:rPr lang="en-US" dirty="0" err="1" smtClean="0"/>
              <a:t>españoles</a:t>
            </a:r>
            <a:r>
              <a:rPr lang="en-US" dirty="0" smtClean="0"/>
              <a:t> y los </a:t>
            </a:r>
            <a:r>
              <a:rPr lang="en-US" dirty="0" err="1" smtClean="0"/>
              <a:t>indígenas</a:t>
            </a:r>
            <a:r>
              <a:rPr lang="en-US" dirty="0" smtClean="0"/>
              <a:t>. </a:t>
            </a:r>
            <a:endParaRPr lang="en-US" dirty="0" smtClean="0"/>
          </a:p>
          <a:p>
            <a:r>
              <a:rPr lang="en-US" dirty="0" err="1" smtClean="0"/>
              <a:t>Consideraciones</a:t>
            </a:r>
            <a:r>
              <a:rPr lang="en-US" dirty="0" smtClean="0"/>
              <a:t>:   </a:t>
            </a:r>
          </a:p>
          <a:p>
            <a:pPr lvl="1"/>
            <a:r>
              <a:rPr lang="en-US" dirty="0" err="1" smtClean="0"/>
              <a:t>Distintas</a:t>
            </a:r>
            <a:r>
              <a:rPr lang="en-US" dirty="0" smtClean="0"/>
              <a:t> </a:t>
            </a:r>
            <a:r>
              <a:rPr lang="en-US" dirty="0" err="1" smtClean="0"/>
              <a:t>situaciones</a:t>
            </a:r>
            <a:r>
              <a:rPr lang="en-US" dirty="0" smtClean="0"/>
              <a:t> en </a:t>
            </a:r>
            <a:r>
              <a:rPr lang="en-US" dirty="0" err="1" smtClean="0"/>
              <a:t>que</a:t>
            </a:r>
            <a:r>
              <a:rPr lang="en-US" dirty="0" smtClean="0"/>
              <a:t> </a:t>
            </a:r>
            <a:r>
              <a:rPr lang="en-US" dirty="0" err="1" smtClean="0"/>
              <a:t>había</a:t>
            </a:r>
            <a:r>
              <a:rPr lang="en-US" dirty="0" smtClean="0"/>
              <a:t> </a:t>
            </a:r>
            <a:r>
              <a:rPr lang="en-US" b="1" dirty="0" err="1" smtClean="0"/>
              <a:t>diálogo</a:t>
            </a:r>
            <a:r>
              <a:rPr lang="en-US" b="1" dirty="0" smtClean="0"/>
              <a:t>.</a:t>
            </a:r>
            <a:endParaRPr lang="en-US" b="1" dirty="0" smtClean="0"/>
          </a:p>
          <a:p>
            <a:pPr lvl="2"/>
            <a:r>
              <a:rPr lang="en-US" b="1" dirty="0" err="1" smtClean="0"/>
              <a:t>Intragrupal</a:t>
            </a:r>
            <a:r>
              <a:rPr lang="en-US" dirty="0" smtClean="0"/>
              <a:t> </a:t>
            </a:r>
            <a:r>
              <a:rPr lang="mr-IN" dirty="0" smtClean="0"/>
              <a:t>–</a:t>
            </a:r>
            <a:r>
              <a:rPr lang="en-US" dirty="0" smtClean="0"/>
              <a:t> </a:t>
            </a:r>
            <a:r>
              <a:rPr lang="en-US" dirty="0" err="1" smtClean="0"/>
              <a:t>para</a:t>
            </a:r>
            <a:r>
              <a:rPr lang="en-US" dirty="0" smtClean="0"/>
              <a:t> el </a:t>
            </a:r>
            <a:r>
              <a:rPr lang="en-US" dirty="0" err="1" smtClean="0"/>
              <a:t>hablante</a:t>
            </a:r>
            <a:r>
              <a:rPr lang="en-US" dirty="0" smtClean="0"/>
              <a:t> de </a:t>
            </a:r>
            <a:r>
              <a:rPr lang="en-US" dirty="0" err="1" smtClean="0"/>
              <a:t>español</a:t>
            </a:r>
            <a:r>
              <a:rPr lang="en-US" dirty="0" smtClean="0"/>
              <a:t>, </a:t>
            </a:r>
            <a:r>
              <a:rPr lang="en-US" dirty="0" err="1" smtClean="0"/>
              <a:t>interacción</a:t>
            </a:r>
            <a:r>
              <a:rPr lang="en-US" dirty="0" smtClean="0"/>
              <a:t> con </a:t>
            </a:r>
            <a:r>
              <a:rPr lang="en-US" dirty="0" err="1" smtClean="0"/>
              <a:t>distintas</a:t>
            </a:r>
            <a:r>
              <a:rPr lang="en-US" dirty="0" smtClean="0"/>
              <a:t> </a:t>
            </a:r>
            <a:r>
              <a:rPr lang="en-US" dirty="0" err="1" smtClean="0"/>
              <a:t>variedades</a:t>
            </a:r>
            <a:r>
              <a:rPr lang="en-US" dirty="0" smtClean="0"/>
              <a:t> del </a:t>
            </a:r>
            <a:r>
              <a:rPr lang="en-US" dirty="0" err="1" smtClean="0"/>
              <a:t>español</a:t>
            </a:r>
            <a:r>
              <a:rPr lang="en-US" dirty="0" smtClean="0"/>
              <a:t>, o </a:t>
            </a:r>
            <a:r>
              <a:rPr lang="en-US" dirty="0" err="1" smtClean="0"/>
              <a:t>para</a:t>
            </a:r>
            <a:r>
              <a:rPr lang="en-US" dirty="0" smtClean="0"/>
              <a:t> los </a:t>
            </a:r>
            <a:r>
              <a:rPr lang="en-US" dirty="0" err="1" smtClean="0"/>
              <a:t>hablantes</a:t>
            </a:r>
            <a:r>
              <a:rPr lang="en-US" dirty="0" smtClean="0"/>
              <a:t> de </a:t>
            </a:r>
            <a:r>
              <a:rPr lang="en-US" dirty="0" err="1" smtClean="0"/>
              <a:t>lenguas</a:t>
            </a:r>
            <a:r>
              <a:rPr lang="en-US" dirty="0" smtClean="0"/>
              <a:t> </a:t>
            </a:r>
            <a:r>
              <a:rPr lang="en-US" dirty="0" err="1" smtClean="0"/>
              <a:t>indígenas</a:t>
            </a:r>
            <a:r>
              <a:rPr lang="en-US" dirty="0" smtClean="0"/>
              <a:t>, </a:t>
            </a:r>
            <a:r>
              <a:rPr lang="en-US" dirty="0" err="1" smtClean="0"/>
              <a:t>interacción</a:t>
            </a:r>
            <a:r>
              <a:rPr lang="en-US" dirty="0" smtClean="0"/>
              <a:t> con </a:t>
            </a:r>
            <a:r>
              <a:rPr lang="en-US" dirty="0" err="1" smtClean="0"/>
              <a:t>otros</a:t>
            </a:r>
            <a:r>
              <a:rPr lang="en-US" dirty="0" smtClean="0"/>
              <a:t> </a:t>
            </a:r>
            <a:r>
              <a:rPr lang="en-US" dirty="0" err="1" smtClean="0"/>
              <a:t>hablantes</a:t>
            </a:r>
            <a:r>
              <a:rPr lang="en-US" dirty="0" smtClean="0"/>
              <a:t> de </a:t>
            </a:r>
            <a:r>
              <a:rPr lang="en-US" dirty="0" err="1" smtClean="0"/>
              <a:t>las</a:t>
            </a:r>
            <a:r>
              <a:rPr lang="en-US" dirty="0" smtClean="0"/>
              <a:t> </a:t>
            </a:r>
            <a:r>
              <a:rPr lang="en-US" dirty="0" err="1" smtClean="0"/>
              <a:t>distintas</a:t>
            </a:r>
            <a:r>
              <a:rPr lang="en-US" dirty="0" smtClean="0"/>
              <a:t> </a:t>
            </a:r>
            <a:r>
              <a:rPr lang="en-US" dirty="0" err="1" smtClean="0"/>
              <a:t>lenguas</a:t>
            </a:r>
            <a:r>
              <a:rPr lang="en-US" dirty="0" smtClean="0"/>
              <a:t>.</a:t>
            </a:r>
            <a:endParaRPr lang="en-US" dirty="0" smtClean="0"/>
          </a:p>
          <a:p>
            <a:pPr lvl="2"/>
            <a:r>
              <a:rPr lang="en-US" dirty="0" smtClean="0"/>
              <a:t>Para el </a:t>
            </a:r>
            <a:r>
              <a:rPr lang="en-US" dirty="0" err="1" smtClean="0"/>
              <a:t>español</a:t>
            </a:r>
            <a:r>
              <a:rPr lang="en-US" dirty="0" smtClean="0"/>
              <a:t>, </a:t>
            </a:r>
            <a:r>
              <a:rPr lang="en-US" dirty="0" err="1" smtClean="0"/>
              <a:t>también</a:t>
            </a:r>
            <a:r>
              <a:rPr lang="en-US" dirty="0" smtClean="0"/>
              <a:t> </a:t>
            </a:r>
            <a:r>
              <a:rPr lang="en-US" dirty="0" err="1" smtClean="0"/>
              <a:t>creación</a:t>
            </a:r>
            <a:r>
              <a:rPr lang="en-US" dirty="0" smtClean="0"/>
              <a:t> de un </a:t>
            </a:r>
            <a:r>
              <a:rPr lang="en-US" dirty="0" err="1" smtClean="0"/>
              <a:t>koine</a:t>
            </a:r>
            <a:r>
              <a:rPr lang="en-US" dirty="0" smtClean="0"/>
              <a:t>. </a:t>
            </a:r>
          </a:p>
          <a:p>
            <a:pPr lvl="2"/>
            <a:r>
              <a:rPr lang="en-US" b="1" dirty="0" err="1" smtClean="0"/>
              <a:t>Extragrupal</a:t>
            </a:r>
            <a:r>
              <a:rPr lang="en-US" b="1" dirty="0" smtClean="0"/>
              <a:t>  </a:t>
            </a:r>
            <a:r>
              <a:rPr lang="en-US" dirty="0" smtClean="0"/>
              <a:t>- </a:t>
            </a:r>
            <a:r>
              <a:rPr lang="en-US" dirty="0" err="1" smtClean="0"/>
              <a:t>interacción</a:t>
            </a:r>
            <a:r>
              <a:rPr lang="en-US" dirty="0" smtClean="0"/>
              <a:t> entre </a:t>
            </a:r>
            <a:r>
              <a:rPr lang="en-US" dirty="0" err="1" smtClean="0"/>
              <a:t>españoles</a:t>
            </a:r>
            <a:r>
              <a:rPr lang="en-US" dirty="0" smtClean="0"/>
              <a:t> e </a:t>
            </a:r>
            <a:r>
              <a:rPr lang="en-US" dirty="0" err="1" smtClean="0"/>
              <a:t>indígenas</a:t>
            </a:r>
            <a:r>
              <a:rPr lang="en-US" dirty="0" smtClean="0"/>
              <a:t>. </a:t>
            </a:r>
            <a:endParaRPr lang="en-US" dirty="0" smtClean="0"/>
          </a:p>
        </p:txBody>
      </p:sp>
      <p:sp>
        <p:nvSpPr>
          <p:cNvPr id="3" name="Title 2"/>
          <p:cNvSpPr>
            <a:spLocks noGrp="1"/>
          </p:cNvSpPr>
          <p:nvPr>
            <p:ph type="title"/>
          </p:nvPr>
        </p:nvSpPr>
        <p:spPr/>
        <p:txBody>
          <a:bodyPr>
            <a:normAutofit fontScale="90000"/>
          </a:bodyPr>
          <a:lstStyle/>
          <a:p>
            <a:r>
              <a:rPr lang="en-US" dirty="0" smtClean="0"/>
              <a:t>III. </a:t>
            </a:r>
            <a:r>
              <a:rPr lang="en-US" dirty="0" err="1" smtClean="0"/>
              <a:t>Cómo</a:t>
            </a:r>
            <a:r>
              <a:rPr lang="en-US" dirty="0" smtClean="0"/>
              <a:t> era el </a:t>
            </a:r>
            <a:r>
              <a:rPr lang="en-US" dirty="0" err="1" smtClean="0"/>
              <a:t>contacto</a:t>
            </a:r>
            <a:r>
              <a:rPr lang="en-US" dirty="0" smtClean="0"/>
              <a:t> entre </a:t>
            </a:r>
            <a:r>
              <a:rPr lang="en-US" dirty="0" err="1" smtClean="0"/>
              <a:t>lenguas</a:t>
            </a:r>
            <a:r>
              <a:rPr lang="en-US" dirty="0" smtClean="0"/>
              <a:t> </a:t>
            </a:r>
            <a:r>
              <a:rPr lang="en-US" dirty="0" err="1" smtClean="0"/>
              <a:t>indígenas</a:t>
            </a:r>
            <a:r>
              <a:rPr lang="en-US" dirty="0" smtClean="0"/>
              <a:t> y </a:t>
            </a:r>
            <a:r>
              <a:rPr lang="en-US" dirty="0" err="1" smtClean="0"/>
              <a:t>las</a:t>
            </a:r>
            <a:r>
              <a:rPr lang="en-US" dirty="0" smtClean="0"/>
              <a:t> </a:t>
            </a:r>
            <a:r>
              <a:rPr lang="en-US" dirty="0" err="1" smtClean="0"/>
              <a:t>variantes</a:t>
            </a:r>
            <a:r>
              <a:rPr lang="en-US" dirty="0" smtClean="0"/>
              <a:t> del </a:t>
            </a:r>
            <a:r>
              <a:rPr lang="en-US" dirty="0" err="1" smtClean="0"/>
              <a:t>español</a:t>
            </a:r>
            <a:r>
              <a:rPr lang="en-US" dirty="0" smtClean="0"/>
              <a:t> en la Colonia?  (</a:t>
            </a:r>
            <a:r>
              <a:rPr lang="en-US" dirty="0" err="1" smtClean="0"/>
              <a:t>Parodi</a:t>
            </a:r>
            <a:r>
              <a:rPr lang="en-US" dirty="0" smtClean="0"/>
              <a:t> y </a:t>
            </a:r>
            <a:r>
              <a:rPr lang="en-US" dirty="0" err="1" smtClean="0"/>
              <a:t>Luján</a:t>
            </a:r>
            <a:r>
              <a:rPr lang="en-US" dirty="0" smtClean="0"/>
              <a:t> 2017) </a:t>
            </a:r>
            <a:endParaRPr lang="en-US" dirty="0"/>
          </a:p>
        </p:txBody>
      </p:sp>
    </p:spTree>
    <p:extLst>
      <p:ext uri="{BB962C8B-B14F-4D97-AF65-F5344CB8AC3E}">
        <p14:creationId xmlns:p14="http://schemas.microsoft.com/office/powerpoint/2010/main" val="322276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31006"/>
            <a:ext cx="7408333" cy="4895157"/>
          </a:xfrm>
        </p:spPr>
        <p:txBody>
          <a:bodyPr>
            <a:normAutofit fontScale="92500" lnSpcReduction="10000"/>
          </a:bodyPr>
          <a:lstStyle/>
          <a:p>
            <a:r>
              <a:rPr lang="en-US" dirty="0" err="1" smtClean="0"/>
              <a:t>Impacto</a:t>
            </a:r>
            <a:r>
              <a:rPr lang="en-US" dirty="0" smtClean="0"/>
              <a:t> del </a:t>
            </a:r>
            <a:r>
              <a:rPr lang="en-US" dirty="0" err="1" smtClean="0"/>
              <a:t>encuentro</a:t>
            </a:r>
            <a:r>
              <a:rPr lang="en-US" dirty="0" smtClean="0"/>
              <a:t> (</a:t>
            </a:r>
            <a:r>
              <a:rPr lang="en-US" dirty="0" err="1" smtClean="0"/>
              <a:t>Parodi</a:t>
            </a:r>
            <a:r>
              <a:rPr lang="en-US" dirty="0" smtClean="0"/>
              <a:t> y </a:t>
            </a:r>
            <a:r>
              <a:rPr lang="en-US" dirty="0" err="1" smtClean="0"/>
              <a:t>Luján</a:t>
            </a:r>
            <a:r>
              <a:rPr lang="en-US" dirty="0" smtClean="0"/>
              <a:t>):  </a:t>
            </a:r>
          </a:p>
          <a:p>
            <a:r>
              <a:rPr lang="en-US" dirty="0" smtClean="0"/>
              <a:t>“The </a:t>
            </a:r>
            <a:r>
              <a:rPr lang="en-US" dirty="0"/>
              <a:t>events that were unleashed after Columbus first arrived in the Caribbean in 1492 brought about a profound transformation in the European invaders as well as in the aboriginal natives that populated the newly discovered continent. In the encroaching process that ensued, Spaniards and Amerindians underwent deep and irreversible changes as they  were needed to survive the new living conditions, to establish communication with one another, to convey experiences that were entirely foreign for everyone involved, and most importantly, to interact with the </a:t>
            </a:r>
            <a:r>
              <a:rPr lang="en-US" i="1" dirty="0"/>
              <a:t>Other</a:t>
            </a:r>
            <a:r>
              <a:rPr lang="en-US" dirty="0"/>
              <a:t>, who belonged to an unrelated and hitherto unknown land and culture</a:t>
            </a:r>
            <a:r>
              <a:rPr lang="en-US" dirty="0" smtClean="0"/>
              <a:t>.”</a:t>
            </a:r>
            <a:endParaRPr lang="en-US" dirty="0"/>
          </a:p>
          <a:p>
            <a:r>
              <a:rPr lang="en-US" dirty="0"/>
              <a:t>See </a:t>
            </a:r>
            <a:r>
              <a:rPr lang="en-US" dirty="0" err="1"/>
              <a:t>Todorov’s</a:t>
            </a:r>
            <a:r>
              <a:rPr lang="en-US" dirty="0"/>
              <a:t> (1998) </a:t>
            </a:r>
            <a:r>
              <a:rPr lang="en-US" i="1" dirty="0"/>
              <a:t>La Conquista de </a:t>
            </a:r>
            <a:r>
              <a:rPr lang="en-US" i="1" dirty="0" err="1"/>
              <a:t>América</a:t>
            </a:r>
            <a:r>
              <a:rPr lang="en-US" i="1" dirty="0"/>
              <a:t>. El </a:t>
            </a:r>
            <a:r>
              <a:rPr lang="en-US" i="1" dirty="0" err="1"/>
              <a:t>Problema</a:t>
            </a:r>
            <a:r>
              <a:rPr lang="en-US" i="1" dirty="0"/>
              <a:t> del </a:t>
            </a:r>
            <a:r>
              <a:rPr lang="en-US" i="1" dirty="0" err="1"/>
              <a:t>Otro</a:t>
            </a:r>
            <a:r>
              <a:rPr lang="en-US" i="1" dirty="0"/>
              <a:t>.</a:t>
            </a:r>
            <a:r>
              <a:rPr lang="en-US" dirty="0"/>
              <a:t> Buenos Aires: </a:t>
            </a:r>
            <a:r>
              <a:rPr lang="en-US" dirty="0" err="1"/>
              <a:t>Siglo</a:t>
            </a:r>
            <a:r>
              <a:rPr lang="en-US" dirty="0"/>
              <a:t> XXI</a:t>
            </a:r>
            <a:r>
              <a:rPr lang="en-US" dirty="0" smtClean="0"/>
              <a:t>.</a:t>
            </a:r>
            <a:r>
              <a:rPr lang="en-US" dirty="0"/>
              <a:t> </a:t>
            </a:r>
          </a:p>
          <a:p>
            <a:endParaRPr lang="en-US" dirty="0"/>
          </a:p>
        </p:txBody>
      </p:sp>
      <p:sp>
        <p:nvSpPr>
          <p:cNvPr id="3" name="Title 2"/>
          <p:cNvSpPr>
            <a:spLocks noGrp="1"/>
          </p:cNvSpPr>
          <p:nvPr>
            <p:ph type="title"/>
          </p:nvPr>
        </p:nvSpPr>
        <p:spPr>
          <a:xfrm>
            <a:off x="457200" y="338328"/>
            <a:ext cx="8229600" cy="789014"/>
          </a:xfrm>
        </p:spPr>
        <p:txBody>
          <a:bodyPr>
            <a:normAutofit fontScale="90000"/>
          </a:bodyPr>
          <a:lstStyle/>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70367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err="1"/>
              <a:t>Influencias</a:t>
            </a:r>
            <a:r>
              <a:rPr lang="en-US" dirty="0"/>
              <a:t> en </a:t>
            </a:r>
            <a:r>
              <a:rPr lang="en-US" dirty="0" err="1"/>
              <a:t>nuevos</a:t>
            </a:r>
            <a:r>
              <a:rPr lang="en-US" dirty="0"/>
              <a:t> </a:t>
            </a:r>
            <a:r>
              <a:rPr lang="en-US" dirty="0" err="1"/>
              <a:t>usos</a:t>
            </a:r>
            <a:r>
              <a:rPr lang="en-US" dirty="0"/>
              <a:t> </a:t>
            </a:r>
            <a:r>
              <a:rPr lang="en-US" dirty="0" err="1"/>
              <a:t>para</a:t>
            </a:r>
            <a:r>
              <a:rPr lang="en-US" dirty="0"/>
              <a:t> el </a:t>
            </a:r>
            <a:r>
              <a:rPr lang="en-US" dirty="0" err="1"/>
              <a:t>lenguaje</a:t>
            </a:r>
            <a:r>
              <a:rPr lang="en-US" dirty="0"/>
              <a:t>: </a:t>
            </a:r>
          </a:p>
          <a:p>
            <a:r>
              <a:rPr lang="en-US" dirty="0" smtClean="0"/>
              <a:t>La </a:t>
            </a:r>
            <a:r>
              <a:rPr lang="en-US" dirty="0" err="1" smtClean="0"/>
              <a:t>Evangelización</a:t>
            </a:r>
            <a:r>
              <a:rPr lang="en-US" dirty="0" smtClean="0"/>
              <a:t>.</a:t>
            </a:r>
            <a:endParaRPr lang="en-US" dirty="0" smtClean="0"/>
          </a:p>
          <a:p>
            <a:pPr lvl="1"/>
            <a:r>
              <a:rPr lang="en-US" dirty="0" err="1" smtClean="0"/>
              <a:t>Creación</a:t>
            </a:r>
            <a:r>
              <a:rPr lang="en-US" dirty="0" smtClean="0"/>
              <a:t> de </a:t>
            </a:r>
            <a:r>
              <a:rPr lang="en-US" dirty="0" err="1" smtClean="0"/>
              <a:t>escuelas</a:t>
            </a:r>
            <a:r>
              <a:rPr lang="en-US" dirty="0" smtClean="0"/>
              <a:t> y </a:t>
            </a:r>
            <a:r>
              <a:rPr lang="en-US" dirty="0" err="1" smtClean="0"/>
              <a:t>materiales</a:t>
            </a:r>
            <a:r>
              <a:rPr lang="en-US" dirty="0" smtClean="0"/>
              <a:t> </a:t>
            </a:r>
            <a:r>
              <a:rPr lang="en-US" dirty="0" err="1" smtClean="0"/>
              <a:t>sobre</a:t>
            </a:r>
            <a:r>
              <a:rPr lang="en-US" dirty="0" smtClean="0"/>
              <a:t> </a:t>
            </a:r>
            <a:r>
              <a:rPr lang="en-US" dirty="0" err="1" smtClean="0"/>
              <a:t>las</a:t>
            </a:r>
            <a:r>
              <a:rPr lang="en-US" dirty="0" smtClean="0"/>
              <a:t> </a:t>
            </a:r>
            <a:r>
              <a:rPr lang="en-US" dirty="0" err="1" smtClean="0"/>
              <a:t>lenguas</a:t>
            </a:r>
            <a:r>
              <a:rPr lang="en-US" dirty="0" smtClean="0"/>
              <a:t> </a:t>
            </a:r>
            <a:r>
              <a:rPr lang="en-US" dirty="0" err="1" smtClean="0"/>
              <a:t>indígenas</a:t>
            </a:r>
            <a:endParaRPr lang="en-US" dirty="0"/>
          </a:p>
          <a:p>
            <a:r>
              <a:rPr lang="en-US" dirty="0" smtClean="0"/>
              <a:t>Las </a:t>
            </a:r>
            <a:r>
              <a:rPr lang="en-US" dirty="0" err="1" smtClean="0"/>
              <a:t>instituciones</a:t>
            </a:r>
            <a:r>
              <a:rPr lang="en-US" dirty="0" smtClean="0"/>
              <a:t> </a:t>
            </a:r>
            <a:r>
              <a:rPr lang="en-US" dirty="0" err="1" smtClean="0"/>
              <a:t>legales</a:t>
            </a:r>
            <a:r>
              <a:rPr lang="en-US" dirty="0" smtClean="0"/>
              <a:t>. </a:t>
            </a:r>
            <a:endParaRPr lang="en-US" dirty="0" smtClean="0"/>
          </a:p>
          <a:p>
            <a:pPr lvl="1"/>
            <a:r>
              <a:rPr lang="en-US" dirty="0" smtClean="0"/>
              <a:t>La </a:t>
            </a:r>
            <a:r>
              <a:rPr lang="en-US" dirty="0" err="1" smtClean="0"/>
              <a:t>tradición</a:t>
            </a:r>
            <a:r>
              <a:rPr lang="en-US" dirty="0" smtClean="0"/>
              <a:t> </a:t>
            </a:r>
            <a:r>
              <a:rPr lang="en-US" dirty="0" err="1" smtClean="0"/>
              <a:t>naua</a:t>
            </a:r>
            <a:r>
              <a:rPr lang="en-US" dirty="0" smtClean="0"/>
              <a:t> </a:t>
            </a:r>
            <a:r>
              <a:rPr lang="en-US" dirty="0" err="1" smtClean="0"/>
              <a:t>incorpora</a:t>
            </a:r>
            <a:r>
              <a:rPr lang="en-US" dirty="0" smtClean="0"/>
              <a:t>  los </a:t>
            </a:r>
            <a:r>
              <a:rPr lang="en-US" dirty="0" err="1" smtClean="0"/>
              <a:t>modelos</a:t>
            </a:r>
            <a:r>
              <a:rPr lang="en-US" dirty="0" smtClean="0"/>
              <a:t> y </a:t>
            </a:r>
            <a:r>
              <a:rPr lang="en-US" dirty="0" err="1" smtClean="0"/>
              <a:t>lenguaje</a:t>
            </a:r>
            <a:r>
              <a:rPr lang="en-US" dirty="0" smtClean="0"/>
              <a:t> </a:t>
            </a:r>
            <a:r>
              <a:rPr lang="en-US" dirty="0"/>
              <a:t>de los </a:t>
            </a:r>
            <a:r>
              <a:rPr lang="en-US" dirty="0" err="1" smtClean="0"/>
              <a:t>documentos</a:t>
            </a:r>
            <a:r>
              <a:rPr lang="en-US" dirty="0"/>
              <a:t>.</a:t>
            </a:r>
            <a:endParaRPr lang="en-US" dirty="0"/>
          </a:p>
          <a:p>
            <a:pPr lvl="1"/>
            <a:r>
              <a:rPr lang="en-US" dirty="0" err="1" smtClean="0"/>
              <a:t>Tradición</a:t>
            </a:r>
            <a:r>
              <a:rPr lang="en-US" dirty="0" smtClean="0"/>
              <a:t> </a:t>
            </a:r>
            <a:r>
              <a:rPr lang="en-US" dirty="0"/>
              <a:t>de </a:t>
            </a:r>
            <a:r>
              <a:rPr lang="en-US" dirty="0" err="1"/>
              <a:t>discurso</a:t>
            </a:r>
            <a:r>
              <a:rPr lang="en-US" dirty="0"/>
              <a:t>  - (</a:t>
            </a:r>
            <a:r>
              <a:rPr lang="en-US" dirty="0" err="1"/>
              <a:t>Oesterreicher</a:t>
            </a:r>
            <a:r>
              <a:rPr lang="en-US" dirty="0"/>
              <a:t> )  (Mauro Mendoza) </a:t>
            </a:r>
            <a:r>
              <a:rPr lang="mr-IN" dirty="0" smtClean="0"/>
              <a:t>–</a:t>
            </a:r>
            <a:r>
              <a:rPr lang="en-US" dirty="0" smtClean="0"/>
              <a:t> </a:t>
            </a:r>
            <a:r>
              <a:rPr lang="en-US" dirty="0" err="1" smtClean="0"/>
              <a:t>fórmulas</a:t>
            </a:r>
            <a:r>
              <a:rPr lang="en-US" dirty="0" smtClean="0"/>
              <a:t> </a:t>
            </a:r>
            <a:r>
              <a:rPr lang="en-US" dirty="0" err="1" smtClean="0"/>
              <a:t>legales</a:t>
            </a:r>
            <a:r>
              <a:rPr lang="en-US" dirty="0" smtClean="0"/>
              <a:t> </a:t>
            </a:r>
            <a:r>
              <a:rPr lang="en-US" dirty="0" err="1" smtClean="0"/>
              <a:t>para</a:t>
            </a:r>
            <a:r>
              <a:rPr lang="en-US" dirty="0" smtClean="0"/>
              <a:t> </a:t>
            </a:r>
            <a:r>
              <a:rPr lang="en-US" dirty="0" err="1" smtClean="0"/>
              <a:t>hacer</a:t>
            </a:r>
            <a:r>
              <a:rPr lang="en-US" dirty="0" smtClean="0"/>
              <a:t> </a:t>
            </a:r>
            <a:r>
              <a:rPr lang="en-US" dirty="0" err="1" smtClean="0"/>
              <a:t>testamentos</a:t>
            </a:r>
            <a:r>
              <a:rPr lang="en-US" dirty="0" smtClean="0"/>
              <a:t>, </a:t>
            </a:r>
            <a:r>
              <a:rPr lang="en-US" dirty="0" err="1" smtClean="0"/>
              <a:t>quejas</a:t>
            </a:r>
            <a:r>
              <a:rPr lang="en-US" dirty="0" smtClean="0"/>
              <a:t>, etc., </a:t>
            </a:r>
            <a:r>
              <a:rPr lang="en-US" dirty="0" err="1" smtClean="0"/>
              <a:t>sobre</a:t>
            </a:r>
            <a:r>
              <a:rPr lang="en-US" dirty="0" smtClean="0"/>
              <a:t> </a:t>
            </a:r>
            <a:r>
              <a:rPr lang="en-US" dirty="0" err="1" smtClean="0"/>
              <a:t>todo</a:t>
            </a:r>
            <a:r>
              <a:rPr lang="en-US" dirty="0" smtClean="0"/>
              <a:t> en </a:t>
            </a:r>
            <a:r>
              <a:rPr lang="en-US" dirty="0" err="1" smtClean="0"/>
              <a:t>náhuatl</a:t>
            </a:r>
            <a:r>
              <a:rPr lang="en-US" dirty="0" smtClean="0"/>
              <a:t>, </a:t>
            </a:r>
            <a:r>
              <a:rPr lang="en-US" dirty="0" err="1" smtClean="0"/>
              <a:t>pero</a:t>
            </a:r>
            <a:r>
              <a:rPr lang="en-US" dirty="0" smtClean="0"/>
              <a:t> </a:t>
            </a:r>
            <a:r>
              <a:rPr lang="en-US" dirty="0" err="1" smtClean="0"/>
              <a:t>también</a:t>
            </a:r>
            <a:r>
              <a:rPr lang="en-US" dirty="0" smtClean="0"/>
              <a:t> en </a:t>
            </a:r>
            <a:r>
              <a:rPr lang="en-US" dirty="0" err="1" smtClean="0"/>
              <a:t>maya</a:t>
            </a:r>
            <a:r>
              <a:rPr lang="en-US" dirty="0" smtClean="0"/>
              <a:t> y en </a:t>
            </a:r>
            <a:r>
              <a:rPr lang="en-US" dirty="0" err="1" smtClean="0"/>
              <a:t>zapoteco</a:t>
            </a:r>
            <a:r>
              <a:rPr lang="en-US" dirty="0" smtClean="0"/>
              <a:t>. </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err="1" smtClean="0">
                <a:solidFill>
                  <a:srgbClr val="FF0000"/>
                </a:solidFill>
              </a:rPr>
              <a:t>Introducción</a:t>
            </a:r>
            <a:r>
              <a:rPr lang="en-US" dirty="0" smtClean="0">
                <a:solidFill>
                  <a:srgbClr val="FF0000"/>
                </a:solidFill>
              </a:rPr>
              <a:t> de </a:t>
            </a:r>
            <a:r>
              <a:rPr lang="en-US" dirty="0" err="1" smtClean="0">
                <a:solidFill>
                  <a:srgbClr val="FF0000"/>
                </a:solidFill>
              </a:rPr>
              <a:t>instituciones</a:t>
            </a:r>
            <a:r>
              <a:rPr lang="en-US" dirty="0" smtClean="0">
                <a:solidFill>
                  <a:srgbClr val="FF0000"/>
                </a:solidFill>
              </a:rPr>
              <a:t> </a:t>
            </a:r>
            <a:r>
              <a:rPr lang="en-US" dirty="0" err="1" smtClean="0">
                <a:solidFill>
                  <a:srgbClr val="FF0000"/>
                </a:solidFill>
              </a:rPr>
              <a:t>españolas</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195102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Ejemplos</a:t>
            </a:r>
            <a:r>
              <a:rPr lang="en-US" dirty="0" smtClean="0"/>
              <a:t>:  </a:t>
            </a:r>
            <a:r>
              <a:rPr lang="en-US" dirty="0" err="1" smtClean="0"/>
              <a:t>Nuevos</a:t>
            </a:r>
            <a:r>
              <a:rPr lang="en-US" dirty="0" smtClean="0"/>
              <a:t> </a:t>
            </a:r>
            <a:r>
              <a:rPr lang="en-US" dirty="0" err="1" smtClean="0"/>
              <a:t>conceptos</a:t>
            </a:r>
            <a:r>
              <a:rPr lang="en-US" dirty="0" smtClean="0"/>
              <a:t> </a:t>
            </a:r>
            <a:r>
              <a:rPr lang="en-US" dirty="0" err="1" smtClean="0"/>
              <a:t>socioeconómicos</a:t>
            </a:r>
            <a:r>
              <a:rPr lang="en-US" dirty="0" smtClean="0"/>
              <a:t>. </a:t>
            </a:r>
            <a:endParaRPr lang="en-US" dirty="0" smtClean="0"/>
          </a:p>
          <a:p>
            <a:r>
              <a:rPr lang="en-US" dirty="0" err="1" smtClean="0"/>
              <a:t>Búsqueda</a:t>
            </a:r>
            <a:r>
              <a:rPr lang="en-US" dirty="0" smtClean="0"/>
              <a:t> de un </a:t>
            </a:r>
            <a:r>
              <a:rPr lang="en-US" dirty="0" err="1" smtClean="0"/>
              <a:t>verbo</a:t>
            </a:r>
            <a:r>
              <a:rPr lang="en-US" dirty="0" smtClean="0"/>
              <a:t> en </a:t>
            </a:r>
            <a:r>
              <a:rPr lang="en-US" dirty="0" err="1" smtClean="0"/>
              <a:t>lenguas</a:t>
            </a:r>
            <a:r>
              <a:rPr lang="en-US" dirty="0" smtClean="0"/>
              <a:t> </a:t>
            </a:r>
            <a:r>
              <a:rPr lang="en-US" dirty="0" err="1" smtClean="0"/>
              <a:t>indígenas</a:t>
            </a:r>
            <a:r>
              <a:rPr lang="en-US" dirty="0" smtClean="0"/>
              <a:t>. </a:t>
            </a:r>
            <a:r>
              <a:rPr lang="en-US" dirty="0" err="1" smtClean="0"/>
              <a:t>equivalentes</a:t>
            </a:r>
            <a:r>
              <a:rPr lang="en-US" dirty="0" smtClean="0"/>
              <a:t> al </a:t>
            </a:r>
            <a:r>
              <a:rPr lang="en-US" dirty="0" err="1" smtClean="0"/>
              <a:t>concepto</a:t>
            </a:r>
            <a:r>
              <a:rPr lang="en-US" dirty="0" smtClean="0"/>
              <a:t> de ‘</a:t>
            </a:r>
            <a:r>
              <a:rPr lang="en-US" dirty="0" err="1" smtClean="0"/>
              <a:t>tenencia</a:t>
            </a:r>
            <a:r>
              <a:rPr lang="en-US" dirty="0" smtClean="0"/>
              <a:t> o </a:t>
            </a:r>
            <a:r>
              <a:rPr lang="en-US" dirty="0" err="1" smtClean="0"/>
              <a:t>pertenencia</a:t>
            </a:r>
            <a:r>
              <a:rPr lang="en-US" dirty="0" smtClean="0"/>
              <a:t>’.</a:t>
            </a:r>
            <a:endParaRPr lang="en-US" dirty="0" smtClean="0"/>
          </a:p>
          <a:p>
            <a:r>
              <a:rPr lang="en-US" dirty="0" err="1" smtClean="0"/>
              <a:t>Verbo</a:t>
            </a:r>
            <a:r>
              <a:rPr lang="en-US" dirty="0" smtClean="0"/>
              <a:t> </a:t>
            </a:r>
            <a:r>
              <a:rPr lang="en-US" dirty="0" err="1" smtClean="0"/>
              <a:t>naua</a:t>
            </a:r>
            <a:r>
              <a:rPr lang="en-US" dirty="0" smtClean="0"/>
              <a:t> ‘</a:t>
            </a:r>
            <a:r>
              <a:rPr lang="en-US" dirty="0" err="1" smtClean="0"/>
              <a:t>guardar</a:t>
            </a:r>
            <a:r>
              <a:rPr lang="en-US" dirty="0" smtClean="0"/>
              <a:t>’  se </a:t>
            </a:r>
            <a:r>
              <a:rPr lang="en-US" dirty="0" err="1" smtClean="0"/>
              <a:t>usa</a:t>
            </a:r>
            <a:r>
              <a:rPr lang="en-US" dirty="0" smtClean="0"/>
              <a:t> </a:t>
            </a:r>
            <a:r>
              <a:rPr lang="en-US" dirty="0" err="1" smtClean="0"/>
              <a:t>por</a:t>
            </a:r>
            <a:r>
              <a:rPr lang="en-US" dirty="0" smtClean="0"/>
              <a:t> los </a:t>
            </a:r>
            <a:r>
              <a:rPr lang="en-US" dirty="0" err="1" smtClean="0"/>
              <a:t>españoles</a:t>
            </a:r>
            <a:r>
              <a:rPr lang="en-US" dirty="0" smtClean="0"/>
              <a:t> </a:t>
            </a:r>
            <a:r>
              <a:rPr lang="en-US" dirty="0" err="1" smtClean="0"/>
              <a:t>para</a:t>
            </a:r>
            <a:r>
              <a:rPr lang="en-US" dirty="0" smtClean="0"/>
              <a:t> </a:t>
            </a:r>
            <a:r>
              <a:rPr lang="en-US" dirty="0" err="1" smtClean="0"/>
              <a:t>traducir</a:t>
            </a:r>
            <a:r>
              <a:rPr lang="en-US" dirty="0" smtClean="0"/>
              <a:t> </a:t>
            </a:r>
            <a:r>
              <a:rPr lang="en-US" dirty="0" err="1" smtClean="0"/>
              <a:t>su</a:t>
            </a:r>
            <a:r>
              <a:rPr lang="en-US" dirty="0" smtClean="0"/>
              <a:t> ‘</a:t>
            </a:r>
            <a:r>
              <a:rPr lang="en-US" dirty="0" err="1" smtClean="0"/>
              <a:t>tener</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err="1" smtClean="0"/>
              <a:t>Cambios</a:t>
            </a:r>
            <a:r>
              <a:rPr lang="en-US" dirty="0" smtClean="0"/>
              <a:t> en </a:t>
            </a:r>
            <a:r>
              <a:rPr lang="en-US" dirty="0" err="1" smtClean="0"/>
              <a:t>uso</a:t>
            </a:r>
            <a:r>
              <a:rPr lang="en-US" dirty="0" smtClean="0"/>
              <a:t> del </a:t>
            </a:r>
            <a:r>
              <a:rPr lang="en-US" dirty="0" err="1" smtClean="0"/>
              <a:t>lenguaje</a:t>
            </a:r>
            <a:r>
              <a:rPr lang="en-US" dirty="0" smtClean="0"/>
              <a:t> </a:t>
            </a:r>
            <a:r>
              <a:rPr lang="mr-IN" dirty="0" smtClean="0"/>
              <a:t>–</a:t>
            </a:r>
            <a:r>
              <a:rPr lang="en-US" dirty="0" smtClean="0"/>
              <a:t> y en el </a:t>
            </a:r>
            <a:r>
              <a:rPr lang="en-US" dirty="0" err="1" smtClean="0"/>
              <a:t>significado</a:t>
            </a:r>
            <a:r>
              <a:rPr lang="en-US" dirty="0" smtClean="0"/>
              <a:t> de </a:t>
            </a:r>
            <a:r>
              <a:rPr lang="en-US" dirty="0" err="1" smtClean="0"/>
              <a:t>términos</a:t>
            </a:r>
            <a:r>
              <a:rPr lang="en-US" dirty="0" smtClean="0"/>
              <a:t> de la </a:t>
            </a:r>
            <a:r>
              <a:rPr lang="en-US" dirty="0" err="1" smtClean="0"/>
              <a:t>lenguas</a:t>
            </a:r>
            <a:r>
              <a:rPr lang="en-US" dirty="0" smtClean="0"/>
              <a:t> </a:t>
            </a:r>
            <a:endParaRPr lang="en-US" dirty="0"/>
          </a:p>
        </p:txBody>
      </p:sp>
    </p:spTree>
    <p:extLst>
      <p:ext uri="{BB962C8B-B14F-4D97-AF65-F5344CB8AC3E}">
        <p14:creationId xmlns:p14="http://schemas.microsoft.com/office/powerpoint/2010/main" val="131393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Uso</a:t>
            </a:r>
            <a:r>
              <a:rPr lang="en-US" dirty="0" smtClean="0"/>
              <a:t> de </a:t>
            </a:r>
            <a:r>
              <a:rPr lang="en-US" dirty="0" err="1" smtClean="0"/>
              <a:t>rasgos</a:t>
            </a:r>
            <a:r>
              <a:rPr lang="en-US" dirty="0" smtClean="0"/>
              <a:t> del </a:t>
            </a:r>
            <a:r>
              <a:rPr lang="en-US" dirty="0" err="1" smtClean="0"/>
              <a:t>discurso</a:t>
            </a:r>
            <a:r>
              <a:rPr lang="en-US" dirty="0" smtClean="0"/>
              <a:t> </a:t>
            </a:r>
            <a:r>
              <a:rPr lang="en-US" dirty="0" err="1" smtClean="0"/>
              <a:t>como</a:t>
            </a:r>
            <a:r>
              <a:rPr lang="en-US" dirty="0" smtClean="0"/>
              <a:t> el </a:t>
            </a:r>
            <a:r>
              <a:rPr lang="en-US" dirty="0" err="1" smtClean="0"/>
              <a:t>paralelismo</a:t>
            </a:r>
            <a:r>
              <a:rPr lang="en-US" dirty="0" smtClean="0"/>
              <a:t>, los </a:t>
            </a:r>
            <a:r>
              <a:rPr lang="en-US" dirty="0" err="1" smtClean="0"/>
              <a:t>difrasismos</a:t>
            </a:r>
            <a:r>
              <a:rPr lang="en-US" dirty="0" smtClean="0"/>
              <a:t>, etc., se </a:t>
            </a:r>
            <a:r>
              <a:rPr lang="en-US" dirty="0" err="1" smtClean="0"/>
              <a:t>mantiene</a:t>
            </a:r>
            <a:r>
              <a:rPr lang="en-US" dirty="0" smtClean="0"/>
              <a:t> en el </a:t>
            </a:r>
            <a:r>
              <a:rPr lang="en-US" dirty="0" err="1" smtClean="0"/>
              <a:t>discurso</a:t>
            </a:r>
            <a:r>
              <a:rPr lang="en-US" dirty="0" smtClean="0"/>
              <a:t> </a:t>
            </a:r>
            <a:r>
              <a:rPr lang="en-US" dirty="0" err="1" smtClean="0"/>
              <a:t>indígena</a:t>
            </a:r>
            <a:r>
              <a:rPr lang="en-US" dirty="0" smtClean="0"/>
              <a:t>.</a:t>
            </a:r>
          </a:p>
          <a:p>
            <a:r>
              <a:rPr lang="en-US" dirty="0" err="1" smtClean="0"/>
              <a:t>Ej</a:t>
            </a:r>
            <a:r>
              <a:rPr lang="en-US" dirty="0" smtClean="0"/>
              <a:t>. </a:t>
            </a:r>
            <a:r>
              <a:rPr lang="en-US" dirty="0" err="1" smtClean="0"/>
              <a:t>Naua</a:t>
            </a:r>
            <a:r>
              <a:rPr lang="en-US" dirty="0" smtClean="0"/>
              <a:t>:  in </a:t>
            </a:r>
            <a:r>
              <a:rPr lang="en-US" dirty="0" err="1" smtClean="0"/>
              <a:t>atl</a:t>
            </a:r>
            <a:r>
              <a:rPr lang="en-US" dirty="0" smtClean="0"/>
              <a:t> in </a:t>
            </a:r>
            <a:r>
              <a:rPr lang="en-US" dirty="0" err="1" smtClean="0"/>
              <a:t>metlatl</a:t>
            </a:r>
            <a:r>
              <a:rPr lang="en-US" dirty="0" smtClean="0"/>
              <a:t>  ‘el </a:t>
            </a:r>
            <a:r>
              <a:rPr lang="en-US" dirty="0" err="1" smtClean="0"/>
              <a:t>agua</a:t>
            </a:r>
            <a:r>
              <a:rPr lang="en-US" dirty="0" smtClean="0"/>
              <a:t>, el </a:t>
            </a:r>
            <a:r>
              <a:rPr lang="en-US" dirty="0" err="1" smtClean="0"/>
              <a:t>metate</a:t>
            </a:r>
            <a:r>
              <a:rPr lang="en-US" dirty="0" smtClean="0"/>
              <a:t>’</a:t>
            </a:r>
          </a:p>
          <a:p>
            <a:pPr lvl="2"/>
            <a:r>
              <a:rPr lang="en-US" dirty="0" smtClean="0"/>
              <a:t>In </a:t>
            </a:r>
            <a:r>
              <a:rPr lang="en-US" dirty="0" err="1" smtClean="0"/>
              <a:t>huipilli</a:t>
            </a:r>
            <a:r>
              <a:rPr lang="en-US" dirty="0" smtClean="0"/>
              <a:t> in </a:t>
            </a:r>
            <a:r>
              <a:rPr lang="en-US" dirty="0" err="1" smtClean="0"/>
              <a:t>cueitl</a:t>
            </a:r>
            <a:r>
              <a:rPr lang="en-US" dirty="0" smtClean="0"/>
              <a:t>  ‘el </a:t>
            </a:r>
            <a:r>
              <a:rPr lang="en-US" dirty="0" err="1" smtClean="0"/>
              <a:t>huipil</a:t>
            </a:r>
            <a:r>
              <a:rPr lang="en-US" dirty="0" smtClean="0"/>
              <a:t>, la </a:t>
            </a:r>
            <a:r>
              <a:rPr lang="en-US" dirty="0" err="1" smtClean="0"/>
              <a:t>falda</a:t>
            </a:r>
            <a:r>
              <a:rPr lang="en-US" dirty="0" smtClean="0"/>
              <a:t>’ , </a:t>
            </a:r>
            <a:r>
              <a:rPr lang="en-US" dirty="0" err="1" smtClean="0"/>
              <a:t>para</a:t>
            </a:r>
            <a:r>
              <a:rPr lang="en-US" dirty="0" smtClean="0"/>
              <a:t> ‘</a:t>
            </a:r>
            <a:r>
              <a:rPr lang="en-US" dirty="0" err="1" smtClean="0"/>
              <a:t>mujer</a:t>
            </a:r>
            <a:r>
              <a:rPr lang="en-US" dirty="0" smtClean="0"/>
              <a:t>’ </a:t>
            </a:r>
          </a:p>
          <a:p>
            <a:r>
              <a:rPr lang="en-US" dirty="0" smtClean="0"/>
              <a:t>A la </a:t>
            </a:r>
            <a:r>
              <a:rPr lang="en-US" dirty="0" err="1" smtClean="0"/>
              <a:t>vez</a:t>
            </a:r>
            <a:r>
              <a:rPr lang="en-US" dirty="0" smtClean="0"/>
              <a:t>, se </a:t>
            </a:r>
            <a:r>
              <a:rPr lang="en-US" dirty="0" err="1" smtClean="0"/>
              <a:t>introducen</a:t>
            </a:r>
            <a:r>
              <a:rPr lang="en-US" dirty="0" smtClean="0"/>
              <a:t> los </a:t>
            </a:r>
            <a:r>
              <a:rPr lang="en-US" dirty="0" err="1" smtClean="0"/>
              <a:t>mismos</a:t>
            </a:r>
            <a:r>
              <a:rPr lang="en-US" dirty="0" smtClean="0"/>
              <a:t> </a:t>
            </a:r>
            <a:r>
              <a:rPr lang="en-US" dirty="0" err="1" smtClean="0"/>
              <a:t>recursos</a:t>
            </a:r>
            <a:r>
              <a:rPr lang="en-US" dirty="0" smtClean="0"/>
              <a:t> </a:t>
            </a:r>
            <a:r>
              <a:rPr lang="en-US" dirty="0" err="1" smtClean="0"/>
              <a:t>para</a:t>
            </a:r>
            <a:r>
              <a:rPr lang="en-US" dirty="0" smtClean="0"/>
              <a:t> </a:t>
            </a:r>
            <a:r>
              <a:rPr lang="en-US" dirty="0" err="1" smtClean="0"/>
              <a:t>ilustrar</a:t>
            </a:r>
            <a:r>
              <a:rPr lang="en-US" dirty="0" smtClean="0"/>
              <a:t> los </a:t>
            </a:r>
            <a:r>
              <a:rPr lang="en-US" dirty="0" err="1" smtClean="0"/>
              <a:t>conceptos</a:t>
            </a:r>
            <a:r>
              <a:rPr lang="en-US" dirty="0" smtClean="0"/>
              <a:t> </a:t>
            </a:r>
            <a:r>
              <a:rPr lang="en-US" dirty="0" err="1" smtClean="0"/>
              <a:t>occidentales</a:t>
            </a:r>
            <a:r>
              <a:rPr lang="en-US" dirty="0" smtClean="0"/>
              <a:t>, </a:t>
            </a:r>
            <a:r>
              <a:rPr lang="en-US" dirty="0" err="1" smtClean="0"/>
              <a:t>por</a:t>
            </a:r>
            <a:r>
              <a:rPr lang="en-US" dirty="0" smtClean="0"/>
              <a:t> </a:t>
            </a:r>
            <a:r>
              <a:rPr lang="en-US" dirty="0" err="1" smtClean="0"/>
              <a:t>ejemplo</a:t>
            </a:r>
            <a:r>
              <a:rPr lang="en-US" dirty="0" smtClean="0"/>
              <a:t>, en </a:t>
            </a:r>
            <a:r>
              <a:rPr lang="en-US" dirty="0" err="1" smtClean="0"/>
              <a:t>las</a:t>
            </a:r>
            <a:r>
              <a:rPr lang="en-US" dirty="0" smtClean="0"/>
              <a:t> </a:t>
            </a:r>
            <a:r>
              <a:rPr lang="en-US" dirty="0" err="1" smtClean="0"/>
              <a:t>descripciones</a:t>
            </a:r>
            <a:r>
              <a:rPr lang="en-US" dirty="0" smtClean="0"/>
              <a:t> de </a:t>
            </a:r>
            <a:r>
              <a:rPr lang="en-US" dirty="0" err="1" smtClean="0"/>
              <a:t>santos</a:t>
            </a:r>
            <a:r>
              <a:rPr lang="en-US" dirty="0" smtClean="0"/>
              <a:t> de la </a:t>
            </a:r>
            <a:r>
              <a:rPr lang="en-US" dirty="0" err="1" smtClean="0"/>
              <a:t>iglesia</a:t>
            </a:r>
            <a:r>
              <a:rPr lang="en-US" dirty="0" smtClean="0"/>
              <a:t> </a:t>
            </a:r>
            <a:r>
              <a:rPr lang="en-US" dirty="0" err="1" smtClean="0"/>
              <a:t>cristiana</a:t>
            </a:r>
            <a:endParaRPr lang="en-US" dirty="0" smtClean="0"/>
          </a:p>
          <a:p>
            <a:r>
              <a:rPr lang="en-US" dirty="0" smtClean="0"/>
              <a:t>M. Montes de </a:t>
            </a:r>
            <a:r>
              <a:rPr lang="en-US" dirty="0" err="1" smtClean="0"/>
              <a:t>Oca</a:t>
            </a:r>
            <a:r>
              <a:rPr lang="en-US" dirty="0" smtClean="0"/>
              <a:t> </a:t>
            </a:r>
            <a:r>
              <a:rPr lang="mr-IN" dirty="0" smtClean="0"/>
              <a:t>–</a:t>
            </a:r>
            <a:r>
              <a:rPr lang="en-US" dirty="0" smtClean="0"/>
              <a:t> 2014. </a:t>
            </a:r>
          </a:p>
        </p:txBody>
      </p:sp>
      <p:sp>
        <p:nvSpPr>
          <p:cNvPr id="3" name="Title 2"/>
          <p:cNvSpPr>
            <a:spLocks noGrp="1"/>
          </p:cNvSpPr>
          <p:nvPr>
            <p:ph type="title"/>
          </p:nvPr>
        </p:nvSpPr>
        <p:spPr/>
        <p:txBody>
          <a:bodyPr>
            <a:normAutofit fontScale="90000"/>
          </a:bodyPr>
          <a:lstStyle/>
          <a:p>
            <a:r>
              <a:rPr lang="en-US" dirty="0" err="1" smtClean="0"/>
              <a:t>Coexistencia</a:t>
            </a:r>
            <a:r>
              <a:rPr lang="en-US" dirty="0" smtClean="0"/>
              <a:t> con </a:t>
            </a:r>
            <a:r>
              <a:rPr lang="en-US" dirty="0" err="1" smtClean="0"/>
              <a:t>tradiciones</a:t>
            </a:r>
            <a:r>
              <a:rPr lang="en-US" dirty="0" smtClean="0"/>
              <a:t> </a:t>
            </a:r>
            <a:r>
              <a:rPr lang="en-US" dirty="0" err="1" smtClean="0"/>
              <a:t>indígenas</a:t>
            </a:r>
            <a:r>
              <a:rPr lang="en-US" dirty="0" smtClean="0"/>
              <a:t> de </a:t>
            </a:r>
            <a:r>
              <a:rPr lang="en-US" dirty="0" err="1" smtClean="0"/>
              <a:t>expresión</a:t>
            </a:r>
            <a:r>
              <a:rPr lang="en-US" dirty="0" smtClean="0"/>
              <a:t> </a:t>
            </a:r>
            <a:endParaRPr lang="en-US" dirty="0"/>
          </a:p>
        </p:txBody>
      </p:sp>
    </p:spTree>
    <p:extLst>
      <p:ext uri="{BB962C8B-B14F-4D97-AF65-F5344CB8AC3E}">
        <p14:creationId xmlns:p14="http://schemas.microsoft.com/office/powerpoint/2010/main" val="354760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smtClean="0"/>
              <a:t>Actitudes</a:t>
            </a:r>
            <a:r>
              <a:rPr lang="en-US" dirty="0" smtClean="0"/>
              <a:t> </a:t>
            </a:r>
            <a:r>
              <a:rPr lang="en-US" dirty="0" err="1" smtClean="0"/>
              <a:t>hacia</a:t>
            </a:r>
            <a:r>
              <a:rPr lang="en-US" dirty="0" smtClean="0"/>
              <a:t> la </a:t>
            </a:r>
            <a:r>
              <a:rPr lang="en-US" dirty="0" err="1" smtClean="0"/>
              <a:t>lengua</a:t>
            </a:r>
            <a:r>
              <a:rPr lang="en-US" dirty="0" smtClean="0"/>
              <a:t> </a:t>
            </a:r>
            <a:r>
              <a:rPr lang="mr-IN" dirty="0" smtClean="0"/>
              <a:t>–</a:t>
            </a:r>
            <a:r>
              <a:rPr lang="en-US" dirty="0" smtClean="0"/>
              <a:t> </a:t>
            </a:r>
            <a:r>
              <a:rPr lang="en-US" dirty="0" err="1" smtClean="0"/>
              <a:t>disminución</a:t>
            </a:r>
            <a:r>
              <a:rPr lang="en-US" dirty="0" smtClean="0"/>
              <a:t> en el </a:t>
            </a:r>
            <a:r>
              <a:rPr lang="en-US" dirty="0" err="1" smtClean="0"/>
              <a:t>uso</a:t>
            </a:r>
            <a:r>
              <a:rPr lang="en-US" dirty="0" smtClean="0"/>
              <a:t> de </a:t>
            </a:r>
            <a:r>
              <a:rPr lang="en-US" dirty="0" err="1" smtClean="0"/>
              <a:t>lenguas</a:t>
            </a:r>
            <a:r>
              <a:rPr lang="en-US" dirty="0" smtClean="0"/>
              <a:t> </a:t>
            </a:r>
            <a:r>
              <a:rPr lang="en-US" dirty="0" err="1" smtClean="0"/>
              <a:t>indígenas</a:t>
            </a:r>
            <a:r>
              <a:rPr lang="en-US" dirty="0" smtClean="0"/>
              <a:t> y </a:t>
            </a:r>
            <a:r>
              <a:rPr lang="en-US" dirty="0" err="1" smtClean="0"/>
              <a:t>aumento</a:t>
            </a:r>
            <a:r>
              <a:rPr lang="en-US" dirty="0" smtClean="0"/>
              <a:t> en </a:t>
            </a:r>
            <a:r>
              <a:rPr lang="en-US" dirty="0" err="1" smtClean="0"/>
              <a:t>monolingüismo</a:t>
            </a:r>
            <a:r>
              <a:rPr lang="en-US" dirty="0" smtClean="0"/>
              <a:t> en </a:t>
            </a:r>
            <a:r>
              <a:rPr lang="en-US" dirty="0" err="1" smtClean="0"/>
              <a:t>español</a:t>
            </a:r>
            <a:r>
              <a:rPr lang="en-US" dirty="0" smtClean="0"/>
              <a:t> en </a:t>
            </a:r>
            <a:r>
              <a:rPr lang="en-US" dirty="0" err="1" smtClean="0"/>
              <a:t>comunidades</a:t>
            </a:r>
            <a:r>
              <a:rPr lang="en-US" dirty="0" smtClean="0"/>
              <a:t> </a:t>
            </a:r>
            <a:r>
              <a:rPr lang="en-US" dirty="0" err="1" smtClean="0"/>
              <a:t>indígenas</a:t>
            </a:r>
            <a:r>
              <a:rPr lang="en-US" dirty="0" smtClean="0"/>
              <a:t>.</a:t>
            </a:r>
            <a:endParaRPr lang="en-US" dirty="0" smtClean="0"/>
          </a:p>
          <a:p>
            <a:r>
              <a:rPr lang="en-US" dirty="0" smtClean="0"/>
              <a:t>Mucho </a:t>
            </a:r>
            <a:r>
              <a:rPr lang="en-US" dirty="0" err="1" smtClean="0"/>
              <a:t>aumento</a:t>
            </a:r>
            <a:r>
              <a:rPr lang="en-US" dirty="0" smtClean="0"/>
              <a:t>  en la </a:t>
            </a:r>
            <a:r>
              <a:rPr lang="en-US" dirty="0" err="1" smtClean="0"/>
              <a:t>influencia</a:t>
            </a:r>
            <a:r>
              <a:rPr lang="en-US" dirty="0" smtClean="0"/>
              <a:t> del </a:t>
            </a:r>
            <a:r>
              <a:rPr lang="en-US" dirty="0" err="1" smtClean="0"/>
              <a:t>español</a:t>
            </a:r>
            <a:r>
              <a:rPr lang="en-US" dirty="0" smtClean="0"/>
              <a:t> </a:t>
            </a:r>
            <a:r>
              <a:rPr lang="en-US" dirty="0" err="1" smtClean="0"/>
              <a:t>sobre</a:t>
            </a:r>
            <a:r>
              <a:rPr lang="en-US" dirty="0" smtClean="0"/>
              <a:t> la </a:t>
            </a:r>
            <a:r>
              <a:rPr lang="en-US" dirty="0" err="1" smtClean="0"/>
              <a:t>lengua</a:t>
            </a:r>
            <a:r>
              <a:rPr lang="en-US" dirty="0" smtClean="0"/>
              <a:t> </a:t>
            </a:r>
            <a:r>
              <a:rPr lang="en-US" dirty="0" err="1" smtClean="0"/>
              <a:t>indígena</a:t>
            </a:r>
            <a:r>
              <a:rPr lang="en-US" dirty="0" smtClean="0"/>
              <a:t>, </a:t>
            </a:r>
            <a:r>
              <a:rPr lang="en-US" dirty="0" err="1" smtClean="0"/>
              <a:t>aunque</a:t>
            </a:r>
            <a:r>
              <a:rPr lang="en-US" dirty="0" smtClean="0"/>
              <a:t> sea un </a:t>
            </a:r>
            <a:r>
              <a:rPr lang="en-US" dirty="0" err="1" smtClean="0"/>
              <a:t>proceso</a:t>
            </a:r>
            <a:r>
              <a:rPr lang="en-US" dirty="0" smtClean="0"/>
              <a:t> ‘natural’ </a:t>
            </a:r>
            <a:r>
              <a:rPr lang="en-US" dirty="0" err="1" smtClean="0"/>
              <a:t>que</a:t>
            </a:r>
            <a:r>
              <a:rPr lang="en-US" dirty="0" smtClean="0"/>
              <a:t> la </a:t>
            </a:r>
            <a:r>
              <a:rPr lang="en-US" dirty="0" err="1" smtClean="0"/>
              <a:t>lengua</a:t>
            </a:r>
            <a:r>
              <a:rPr lang="en-US" dirty="0" smtClean="0"/>
              <a:t> </a:t>
            </a:r>
            <a:r>
              <a:rPr lang="en-US" dirty="0" err="1" smtClean="0"/>
              <a:t>vaya</a:t>
            </a:r>
            <a:r>
              <a:rPr lang="en-US" dirty="0" smtClean="0"/>
              <a:t> </a:t>
            </a:r>
            <a:r>
              <a:rPr lang="en-US" dirty="0" err="1" smtClean="0"/>
              <a:t>cambiando</a:t>
            </a:r>
            <a:r>
              <a:rPr lang="en-US" dirty="0" smtClean="0"/>
              <a:t> con el </a:t>
            </a:r>
            <a:r>
              <a:rPr lang="en-US" dirty="0" err="1" smtClean="0"/>
              <a:t>tiempo</a:t>
            </a:r>
            <a:r>
              <a:rPr lang="en-US" dirty="0" smtClean="0"/>
              <a:t>.</a:t>
            </a:r>
            <a:endParaRPr lang="en-US" dirty="0" smtClean="0"/>
          </a:p>
          <a:p>
            <a:r>
              <a:rPr lang="en-US" dirty="0" smtClean="0"/>
              <a:t>Peru </a:t>
            </a:r>
            <a:r>
              <a:rPr lang="en-US" dirty="0" err="1" smtClean="0"/>
              <a:t>actualmente</a:t>
            </a:r>
            <a:r>
              <a:rPr lang="en-US" dirty="0" smtClean="0"/>
              <a:t> con los </a:t>
            </a:r>
            <a:r>
              <a:rPr lang="en-US" dirty="0" err="1" smtClean="0"/>
              <a:t>programas</a:t>
            </a:r>
            <a:r>
              <a:rPr lang="en-US" dirty="0" smtClean="0"/>
              <a:t> de </a:t>
            </a:r>
            <a:r>
              <a:rPr lang="en-US" dirty="0" err="1" smtClean="0"/>
              <a:t>interculturalidad</a:t>
            </a:r>
            <a:r>
              <a:rPr lang="en-US" dirty="0" smtClean="0"/>
              <a:t> </a:t>
            </a:r>
            <a:r>
              <a:rPr lang="en-US" dirty="0" err="1" smtClean="0"/>
              <a:t>parece</a:t>
            </a:r>
            <a:r>
              <a:rPr lang="en-US" dirty="0" smtClean="0"/>
              <a:t> </a:t>
            </a:r>
            <a:r>
              <a:rPr lang="en-US" dirty="0" err="1" smtClean="0"/>
              <a:t>que</a:t>
            </a:r>
            <a:r>
              <a:rPr lang="en-US" dirty="0" smtClean="0"/>
              <a:t> hay </a:t>
            </a:r>
            <a:r>
              <a:rPr lang="en-US" dirty="0" err="1" smtClean="0"/>
              <a:t>esperanzas</a:t>
            </a:r>
            <a:r>
              <a:rPr lang="en-US" dirty="0" smtClean="0"/>
              <a:t> de </a:t>
            </a:r>
            <a:r>
              <a:rPr lang="en-US" dirty="0" err="1" smtClean="0"/>
              <a:t>limitar</a:t>
            </a:r>
            <a:r>
              <a:rPr lang="en-US" dirty="0" smtClean="0"/>
              <a:t> el </a:t>
            </a:r>
            <a:r>
              <a:rPr lang="en-US" dirty="0" err="1" smtClean="0"/>
              <a:t>proceso</a:t>
            </a:r>
            <a:r>
              <a:rPr lang="en-US" dirty="0" smtClean="0"/>
              <a:t> de </a:t>
            </a:r>
            <a:r>
              <a:rPr lang="en-US" dirty="0" err="1" smtClean="0"/>
              <a:t>pérdida</a:t>
            </a: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solidFill>
                  <a:srgbClr val="FF0000"/>
                </a:solidFill>
              </a:rPr>
              <a:t>III. </a:t>
            </a:r>
            <a:r>
              <a:rPr lang="en-US" dirty="0" err="1" smtClean="0">
                <a:solidFill>
                  <a:srgbClr val="FF0000"/>
                </a:solidFill>
              </a:rPr>
              <a:t>Resultados</a:t>
            </a:r>
            <a:r>
              <a:rPr lang="en-US" dirty="0" smtClean="0">
                <a:solidFill>
                  <a:srgbClr val="FF0000"/>
                </a:solidFill>
              </a:rPr>
              <a:t> </a:t>
            </a:r>
            <a:r>
              <a:rPr lang="en-US" dirty="0" err="1" smtClean="0">
                <a:solidFill>
                  <a:srgbClr val="FF0000"/>
                </a:solidFill>
              </a:rPr>
              <a:t>actuales</a:t>
            </a:r>
            <a:r>
              <a:rPr lang="en-US" dirty="0" smtClean="0">
                <a:solidFill>
                  <a:srgbClr val="FF0000"/>
                </a:solidFill>
              </a:rPr>
              <a:t> de </a:t>
            </a:r>
            <a:r>
              <a:rPr lang="en-US" dirty="0" err="1" smtClean="0">
                <a:solidFill>
                  <a:srgbClr val="FF0000"/>
                </a:solidFill>
              </a:rPr>
              <a:t>contacto</a:t>
            </a:r>
            <a:endParaRPr lang="en-US" dirty="0">
              <a:solidFill>
                <a:srgbClr val="FF0000"/>
              </a:solidFill>
            </a:endParaRPr>
          </a:p>
        </p:txBody>
      </p:sp>
    </p:spTree>
    <p:extLst>
      <p:ext uri="{BB962C8B-B14F-4D97-AF65-F5344CB8AC3E}">
        <p14:creationId xmlns:p14="http://schemas.microsoft.com/office/powerpoint/2010/main" val="3581510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r>
              <a:rPr lang="en-US" sz="3200" dirty="0"/>
              <a:t>Dos </a:t>
            </a:r>
            <a:r>
              <a:rPr lang="en-US" sz="3200" dirty="0" err="1"/>
              <a:t>mundos</a:t>
            </a:r>
            <a:r>
              <a:rPr lang="en-US" sz="3200" dirty="0"/>
              <a:t> </a:t>
            </a:r>
            <a:r>
              <a:rPr lang="en-US" sz="3200" dirty="0" err="1"/>
              <a:t>muy</a:t>
            </a:r>
            <a:r>
              <a:rPr lang="en-US" sz="3200" dirty="0"/>
              <a:t> </a:t>
            </a:r>
            <a:r>
              <a:rPr lang="en-US" sz="3200" dirty="0" err="1"/>
              <a:t>diferentes</a:t>
            </a:r>
            <a:endParaRPr lang="en-US" sz="3200" dirty="0"/>
          </a:p>
          <a:p>
            <a:endParaRPr lang="en-US" sz="3200" dirty="0"/>
          </a:p>
          <a:p>
            <a:r>
              <a:rPr lang="en-US" sz="3200" dirty="0" err="1"/>
              <a:t>Cada</a:t>
            </a:r>
            <a:r>
              <a:rPr lang="en-US" sz="3200" dirty="0"/>
              <a:t> </a:t>
            </a:r>
            <a:r>
              <a:rPr lang="en-US" sz="3200" dirty="0" err="1"/>
              <a:t>uno</a:t>
            </a:r>
            <a:r>
              <a:rPr lang="en-US" sz="3200" dirty="0"/>
              <a:t> con </a:t>
            </a:r>
            <a:r>
              <a:rPr lang="en-US" sz="3200" dirty="0" err="1" smtClean="0"/>
              <a:t>su</a:t>
            </a:r>
            <a:r>
              <a:rPr lang="en-US" sz="3200" dirty="0" smtClean="0"/>
              <a:t> </a:t>
            </a:r>
            <a:r>
              <a:rPr lang="en-US" sz="3200" dirty="0" err="1" smtClean="0"/>
              <a:t>propia</a:t>
            </a:r>
            <a:r>
              <a:rPr lang="en-US" sz="3200" dirty="0" smtClean="0"/>
              <a:t> </a:t>
            </a:r>
            <a:r>
              <a:rPr lang="en-US" sz="3200" dirty="0" err="1" smtClean="0"/>
              <a:t>historia</a:t>
            </a:r>
            <a:r>
              <a:rPr lang="en-US" sz="3200" dirty="0" smtClean="0"/>
              <a:t> de </a:t>
            </a:r>
            <a:r>
              <a:rPr lang="en-US" sz="3200" dirty="0" err="1" smtClean="0"/>
              <a:t>contacto</a:t>
            </a:r>
            <a:r>
              <a:rPr lang="en-US" sz="3200" dirty="0" smtClean="0"/>
              <a:t> de </a:t>
            </a:r>
            <a:r>
              <a:rPr lang="en-US" sz="3200" dirty="0" err="1" smtClean="0"/>
              <a:t>lenguas</a:t>
            </a:r>
            <a:r>
              <a:rPr lang="en-US" sz="3200" dirty="0" smtClean="0"/>
              <a:t> </a:t>
            </a:r>
            <a:endParaRPr lang="en-US" sz="3200" dirty="0"/>
          </a:p>
          <a:p>
            <a:endParaRPr lang="en-US" sz="3200" dirty="0"/>
          </a:p>
        </p:txBody>
      </p:sp>
      <p:sp>
        <p:nvSpPr>
          <p:cNvPr id="3" name="Title 2"/>
          <p:cNvSpPr>
            <a:spLocks noGrp="1"/>
          </p:cNvSpPr>
          <p:nvPr>
            <p:ph type="title"/>
          </p:nvPr>
        </p:nvSpPr>
        <p:spPr/>
        <p:txBody>
          <a:bodyPr>
            <a:normAutofit fontScale="90000"/>
          </a:bodyPr>
          <a:lstStyle/>
          <a:p>
            <a:r>
              <a:rPr lang="en-US" dirty="0"/>
              <a:t>Los </a:t>
            </a:r>
            <a:r>
              <a:rPr lang="en-US" dirty="0" err="1"/>
              <a:t>primeros</a:t>
            </a:r>
            <a:r>
              <a:rPr lang="en-US" dirty="0"/>
              <a:t> </a:t>
            </a:r>
            <a:r>
              <a:rPr lang="en-US" dirty="0" err="1"/>
              <a:t>contactos</a:t>
            </a:r>
            <a:r>
              <a:rPr lang="en-US" dirty="0"/>
              <a:t>: </a:t>
            </a:r>
            <a:br>
              <a:rPr lang="en-US" dirty="0"/>
            </a:br>
            <a:endParaRPr lang="en-US" dirty="0"/>
          </a:p>
        </p:txBody>
      </p:sp>
    </p:spTree>
    <p:extLst>
      <p:ext uri="{BB962C8B-B14F-4D97-AF65-F5344CB8AC3E}">
        <p14:creationId xmlns:p14="http://schemas.microsoft.com/office/powerpoint/2010/main" val="1972100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Como </a:t>
            </a:r>
            <a:r>
              <a:rPr lang="en-US" dirty="0" err="1"/>
              <a:t>zohuame</a:t>
            </a:r>
            <a:r>
              <a:rPr lang="en-US" dirty="0">
                <a:solidFill>
                  <a:srgbClr val="FF0000"/>
                </a:solidFill>
              </a:rPr>
              <a:t> </a:t>
            </a:r>
            <a:r>
              <a:rPr lang="en-US" dirty="0" err="1">
                <a:solidFill>
                  <a:srgbClr val="FF0000"/>
                </a:solidFill>
              </a:rPr>
              <a:t>tIapensarhuani</a:t>
            </a:r>
            <a:r>
              <a:rPr lang="en-US" dirty="0">
                <a:solidFill>
                  <a:srgbClr val="FF0000"/>
                </a:solidFill>
              </a:rPr>
              <a:t> </a:t>
            </a:r>
            <a:r>
              <a:rPr lang="en-US" dirty="0" err="1"/>
              <a:t>quemanian</a:t>
            </a:r>
            <a:r>
              <a:rPr lang="en-US" dirty="0"/>
              <a:t> </a:t>
            </a:r>
            <a:r>
              <a:rPr lang="en-US" dirty="0" err="1"/>
              <a:t>cualli</a:t>
            </a:r>
            <a:r>
              <a:rPr lang="en-US" dirty="0"/>
              <a:t> </a:t>
            </a:r>
            <a:r>
              <a:rPr lang="en-US" dirty="0" err="1"/>
              <a:t>tIen</a:t>
            </a:r>
            <a:r>
              <a:rPr lang="en-US" dirty="0"/>
              <a:t> </a:t>
            </a:r>
            <a:r>
              <a:rPr lang="en-US" dirty="0" err="1">
                <a:solidFill>
                  <a:srgbClr val="FF0000"/>
                </a:solidFill>
              </a:rPr>
              <a:t>quipensarohua</a:t>
            </a:r>
            <a:r>
              <a:rPr lang="en-US" dirty="0"/>
              <a:t> </a:t>
            </a:r>
            <a:r>
              <a:rPr lang="en-US" dirty="0" err="1"/>
              <a:t>huan</a:t>
            </a:r>
            <a:r>
              <a:rPr lang="en-US" dirty="0"/>
              <a:t> </a:t>
            </a:r>
            <a:r>
              <a:rPr lang="en-US" dirty="0" err="1"/>
              <a:t>quemanian</a:t>
            </a:r>
            <a:r>
              <a:rPr lang="en-US" dirty="0"/>
              <a:t> </a:t>
            </a:r>
            <a:r>
              <a:rPr lang="en-US" dirty="0" err="1"/>
              <a:t>amo</a:t>
            </a:r>
            <a:r>
              <a:rPr lang="en-US" dirty="0"/>
              <a:t> </a:t>
            </a:r>
            <a:r>
              <a:rPr lang="en-US" dirty="0" err="1"/>
              <a:t>cualli</a:t>
            </a:r>
            <a:r>
              <a:rPr lang="en-US" dirty="0"/>
              <a:t> </a:t>
            </a:r>
            <a:r>
              <a:rPr lang="en-US" dirty="0" err="1"/>
              <a:t>tlen</a:t>
            </a:r>
            <a:r>
              <a:rPr lang="en-US" dirty="0"/>
              <a:t> </a:t>
            </a:r>
            <a:r>
              <a:rPr lang="en-US" dirty="0" err="1"/>
              <a:t>quipensarohua</a:t>
            </a:r>
            <a:r>
              <a:rPr lang="en-US" dirty="0"/>
              <a:t>, </a:t>
            </a:r>
            <a:r>
              <a:rPr lang="en-US" dirty="0" err="1"/>
              <a:t>oquilhui</a:t>
            </a:r>
            <a:r>
              <a:rPr lang="en-US" dirty="0"/>
              <a:t> </a:t>
            </a:r>
            <a:r>
              <a:rPr lang="en-US" dirty="0" err="1"/>
              <a:t>inamic</a:t>
            </a:r>
            <a:r>
              <a:rPr lang="en-US" dirty="0"/>
              <a:t>, "</a:t>
            </a:r>
            <a:r>
              <a:rPr lang="en-US" dirty="0" err="1"/>
              <a:t>CuaIli</a:t>
            </a:r>
            <a:r>
              <a:rPr lang="en-US" dirty="0"/>
              <a:t> </a:t>
            </a:r>
            <a:r>
              <a:rPr lang="en-US" dirty="0" err="1"/>
              <a:t>ticcuaz</a:t>
            </a:r>
            <a:r>
              <a:rPr lang="en-US" dirty="0"/>
              <a:t>." </a:t>
            </a:r>
          </a:p>
          <a:p>
            <a:r>
              <a:rPr lang="en-US" dirty="0" err="1"/>
              <a:t>Oquihto</a:t>
            </a:r>
            <a:r>
              <a:rPr lang="en-US" dirty="0"/>
              <a:t> </a:t>
            </a:r>
            <a:r>
              <a:rPr lang="en-US" dirty="0" err="1"/>
              <a:t>tlacatl</a:t>
            </a:r>
            <a:r>
              <a:rPr lang="en-US" dirty="0"/>
              <a:t>, "ye </a:t>
            </a:r>
            <a:r>
              <a:rPr lang="en-US" dirty="0" err="1"/>
              <a:t>cualli</a:t>
            </a:r>
            <a:r>
              <a:rPr lang="en-US" dirty="0"/>
              <a:t> </a:t>
            </a:r>
            <a:r>
              <a:rPr lang="en-US" dirty="0" err="1"/>
              <a:t>niccuaz</a:t>
            </a:r>
            <a:r>
              <a:rPr lang="en-US" dirty="0"/>
              <a:t>." </a:t>
            </a:r>
          </a:p>
          <a:p>
            <a:r>
              <a:rPr lang="en-US" dirty="0" err="1"/>
              <a:t>Huan</a:t>
            </a:r>
            <a:r>
              <a:rPr lang="en-US" dirty="0"/>
              <a:t> </a:t>
            </a:r>
            <a:r>
              <a:rPr lang="en-US" dirty="0" err="1"/>
              <a:t>oquihto</a:t>
            </a:r>
            <a:r>
              <a:rPr lang="en-US" dirty="0"/>
              <a:t> </a:t>
            </a:r>
            <a:r>
              <a:rPr lang="en-US" dirty="0" err="1"/>
              <a:t>izohuan</a:t>
            </a:r>
            <a:r>
              <a:rPr lang="en-US" dirty="0"/>
              <a:t>, "</a:t>
            </a:r>
            <a:r>
              <a:rPr lang="en-US" dirty="0" err="1"/>
              <a:t>Topilhuan</a:t>
            </a:r>
            <a:r>
              <a:rPr lang="en-US" dirty="0"/>
              <a:t> </a:t>
            </a:r>
            <a:r>
              <a:rPr lang="en-US" dirty="0" err="1"/>
              <a:t>cualli</a:t>
            </a:r>
            <a:r>
              <a:rPr lang="en-US" dirty="0"/>
              <a:t> </a:t>
            </a:r>
            <a:r>
              <a:rPr lang="en-US" dirty="0" err="1"/>
              <a:t>niquimayahuiliz</a:t>
            </a:r>
            <a:r>
              <a:rPr lang="en-US" dirty="0"/>
              <a:t> </a:t>
            </a:r>
            <a:r>
              <a:rPr lang="en-US" dirty="0" err="1">
                <a:solidFill>
                  <a:srgbClr val="FF0000"/>
                </a:solidFill>
              </a:rPr>
              <a:t>para</a:t>
            </a:r>
            <a:r>
              <a:rPr lang="en-US" dirty="0"/>
              <a:t> </a:t>
            </a:r>
            <a:r>
              <a:rPr lang="en-US" dirty="0" err="1"/>
              <a:t>quicuazque</a:t>
            </a:r>
            <a:r>
              <a:rPr lang="en-US" dirty="0"/>
              <a:t> </a:t>
            </a:r>
            <a:r>
              <a:rPr lang="en-US" dirty="0" err="1"/>
              <a:t>huan</a:t>
            </a:r>
            <a:r>
              <a:rPr lang="en-US" dirty="0"/>
              <a:t> </a:t>
            </a:r>
            <a:r>
              <a:rPr lang="en-US" dirty="0" err="1"/>
              <a:t>tehuatl</a:t>
            </a:r>
            <a:r>
              <a:rPr lang="en-US" dirty="0"/>
              <a:t> </a:t>
            </a:r>
            <a:r>
              <a:rPr lang="en-US" dirty="0" err="1"/>
              <a:t>xicmualiquili</a:t>
            </a:r>
            <a:r>
              <a:rPr lang="en-US" dirty="0"/>
              <a:t> </a:t>
            </a:r>
            <a:r>
              <a:rPr lang="en-US" dirty="0" err="1">
                <a:solidFill>
                  <a:srgbClr val="FF0000"/>
                </a:solidFill>
              </a:rPr>
              <a:t>para</a:t>
            </a:r>
            <a:r>
              <a:rPr lang="en-US" dirty="0"/>
              <a:t> no </a:t>
            </a:r>
            <a:r>
              <a:rPr lang="en-US" dirty="0" err="1"/>
              <a:t>ticcuaz</a:t>
            </a:r>
            <a:r>
              <a:rPr lang="en-US" dirty="0"/>
              <a:t>. </a:t>
            </a:r>
          </a:p>
          <a:p>
            <a:r>
              <a:rPr lang="en-US" dirty="0" err="1">
                <a:solidFill>
                  <a:srgbClr val="FF0000"/>
                </a:solidFill>
              </a:rPr>
              <a:t>Entonces</a:t>
            </a:r>
            <a:r>
              <a:rPr lang="en-US" dirty="0"/>
              <a:t> </a:t>
            </a:r>
            <a:r>
              <a:rPr lang="en-US" dirty="0" err="1"/>
              <a:t>oquihto</a:t>
            </a:r>
            <a:r>
              <a:rPr lang="en-US" dirty="0"/>
              <a:t> </a:t>
            </a:r>
            <a:r>
              <a:rPr lang="en-US" dirty="0" err="1"/>
              <a:t>tlacatl</a:t>
            </a:r>
            <a:r>
              <a:rPr lang="en-US" dirty="0"/>
              <a:t>, "</a:t>
            </a:r>
            <a:r>
              <a:rPr lang="en-US" dirty="0" err="1"/>
              <a:t>Oya</a:t>
            </a:r>
            <a:r>
              <a:rPr lang="en-US" dirty="0"/>
              <a:t> </a:t>
            </a:r>
            <a:r>
              <a:rPr lang="en-US" dirty="0" err="1"/>
              <a:t>ihquinon</a:t>
            </a:r>
            <a:r>
              <a:rPr lang="en-US" dirty="0"/>
              <a:t> </a:t>
            </a:r>
            <a:r>
              <a:rPr lang="en-US" dirty="0" err="1"/>
              <a:t>ticchihuazque</a:t>
            </a:r>
            <a:r>
              <a:rPr lang="en-US" dirty="0"/>
              <a:t>: </a:t>
            </a:r>
            <a:r>
              <a:rPr lang="en-US" dirty="0" err="1">
                <a:solidFill>
                  <a:srgbClr val="FF0000"/>
                </a:solidFill>
              </a:rPr>
              <a:t>Primero</a:t>
            </a:r>
            <a:r>
              <a:rPr lang="en-US" dirty="0"/>
              <a:t> </a:t>
            </a:r>
            <a:r>
              <a:rPr lang="en-US" dirty="0" err="1"/>
              <a:t>xiquinitlacualti</a:t>
            </a:r>
            <a:r>
              <a:rPr lang="en-US" dirty="0"/>
              <a:t> </a:t>
            </a:r>
            <a:r>
              <a:rPr lang="en-US" dirty="0" err="1"/>
              <a:t>topilhuan</a:t>
            </a:r>
            <a:r>
              <a:rPr lang="en-US" dirty="0"/>
              <a:t> </a:t>
            </a:r>
            <a:r>
              <a:rPr lang="en-US" dirty="0" err="1"/>
              <a:t>huan</a:t>
            </a:r>
            <a:r>
              <a:rPr lang="en-US" dirty="0"/>
              <a:t> </a:t>
            </a:r>
            <a:r>
              <a:rPr lang="en-US" dirty="0" err="1">
                <a:solidFill>
                  <a:schemeClr val="accent3">
                    <a:lumMod val="50000"/>
                  </a:schemeClr>
                </a:solidFill>
              </a:rPr>
              <a:t>zan</a:t>
            </a:r>
            <a:r>
              <a:rPr lang="en-US" dirty="0"/>
              <a:t> </a:t>
            </a:r>
            <a:r>
              <a:rPr lang="en-US" dirty="0" err="1"/>
              <a:t>después</a:t>
            </a:r>
            <a:r>
              <a:rPr lang="en-US" dirty="0"/>
              <a:t> </a:t>
            </a:r>
            <a:r>
              <a:rPr lang="en-US" dirty="0" err="1"/>
              <a:t>titlacuazque</a:t>
            </a:r>
            <a:r>
              <a:rPr lang="en-US" dirty="0"/>
              <a:t> </a:t>
            </a:r>
            <a:r>
              <a:rPr lang="en-US" dirty="0" err="1"/>
              <a:t>tehuan</a:t>
            </a:r>
            <a:r>
              <a:rPr lang="en-US" dirty="0"/>
              <a:t>, </a:t>
            </a:r>
            <a:r>
              <a:rPr lang="en-US" dirty="0" err="1">
                <a:solidFill>
                  <a:schemeClr val="accent3">
                    <a:lumMod val="50000"/>
                  </a:schemeClr>
                </a:solidFill>
              </a:rPr>
              <a:t>zan</a:t>
            </a:r>
            <a:r>
              <a:rPr lang="en-US" dirty="0"/>
              <a:t> </a:t>
            </a:r>
            <a:r>
              <a:rPr lang="en-US" dirty="0" err="1"/>
              <a:t>tonehuan</a:t>
            </a:r>
            <a:r>
              <a:rPr lang="en-US" dirty="0"/>
              <a:t>, </a:t>
            </a:r>
            <a:r>
              <a:rPr lang="en-US" dirty="0" err="1"/>
              <a:t>pero</a:t>
            </a:r>
            <a:r>
              <a:rPr lang="en-US" dirty="0"/>
              <a:t> </a:t>
            </a:r>
            <a:r>
              <a:rPr lang="en-US" dirty="0" err="1"/>
              <a:t>nican</a:t>
            </a:r>
            <a:r>
              <a:rPr lang="en-US" dirty="0"/>
              <a:t> </a:t>
            </a:r>
            <a:r>
              <a:rPr lang="en-US" dirty="0" err="1"/>
              <a:t>yoticomintlacualti</a:t>
            </a:r>
            <a:r>
              <a:rPr lang="en-US" dirty="0"/>
              <a:t>. Y </a:t>
            </a:r>
            <a:r>
              <a:rPr lang="en-US" dirty="0" err="1"/>
              <a:t>oconcuahque</a:t>
            </a:r>
            <a:r>
              <a:rPr lang="en-US" dirty="0"/>
              <a:t> </a:t>
            </a:r>
            <a:r>
              <a:rPr lang="en-US" dirty="0" err="1"/>
              <a:t>in</a:t>
            </a:r>
            <a:r>
              <a:rPr lang="en-US" dirty="0" err="1">
                <a:solidFill>
                  <a:srgbClr val="FF0000"/>
                </a:solidFill>
              </a:rPr>
              <a:t>pipio</a:t>
            </a:r>
            <a:r>
              <a:rPr lang="en-US" dirty="0"/>
              <a:t>, </a:t>
            </a:r>
            <a:r>
              <a:rPr lang="en-US" dirty="0" err="1"/>
              <a:t>zan</a:t>
            </a:r>
            <a:r>
              <a:rPr lang="en-US" dirty="0"/>
              <a:t> </a:t>
            </a:r>
            <a:r>
              <a:rPr lang="en-US" dirty="0" err="1"/>
              <a:t>tehuan</a:t>
            </a:r>
            <a:r>
              <a:rPr lang="en-US" dirty="0"/>
              <a:t> </a:t>
            </a:r>
            <a:r>
              <a:rPr lang="en-US" dirty="0" err="1"/>
              <a:t>tocualizque</a:t>
            </a:r>
            <a:r>
              <a:rPr lang="en-US" dirty="0"/>
              <a:t> </a:t>
            </a:r>
            <a:r>
              <a:rPr lang="en-US" dirty="0" err="1"/>
              <a:t>to</a:t>
            </a:r>
            <a:r>
              <a:rPr lang="en-US" dirty="0" err="1">
                <a:solidFill>
                  <a:srgbClr val="FF0000"/>
                </a:solidFill>
              </a:rPr>
              <a:t>pipio</a:t>
            </a:r>
            <a:r>
              <a:rPr lang="en-US" dirty="0">
                <a:solidFill>
                  <a:srgbClr val="FF0000"/>
                </a:solidFill>
              </a:rPr>
              <a:t>.</a:t>
            </a:r>
            <a:r>
              <a:rPr lang="en-US" dirty="0"/>
              <a:t>" </a:t>
            </a:r>
          </a:p>
          <a:p>
            <a:endParaRPr lang="en-US" dirty="0"/>
          </a:p>
        </p:txBody>
      </p:sp>
      <p:sp>
        <p:nvSpPr>
          <p:cNvPr id="3" name="Title 2"/>
          <p:cNvSpPr>
            <a:spLocks noGrp="1"/>
          </p:cNvSpPr>
          <p:nvPr>
            <p:ph type="title"/>
          </p:nvPr>
        </p:nvSpPr>
        <p:spPr/>
        <p:txBody>
          <a:bodyPr>
            <a:normAutofit fontScale="90000"/>
          </a:bodyPr>
          <a:lstStyle/>
          <a:p>
            <a:r>
              <a:rPr lang="en-US" dirty="0" err="1" smtClean="0">
                <a:solidFill>
                  <a:srgbClr val="FF0000"/>
                </a:solidFill>
              </a:rPr>
              <a:t>Ejemplo</a:t>
            </a:r>
            <a:r>
              <a:rPr lang="en-US" dirty="0" smtClean="0">
                <a:solidFill>
                  <a:srgbClr val="FF0000"/>
                </a:solidFill>
              </a:rPr>
              <a:t> de </a:t>
            </a:r>
            <a:r>
              <a:rPr lang="en-US" dirty="0" err="1" smtClean="0">
                <a:solidFill>
                  <a:srgbClr val="FF0000"/>
                </a:solidFill>
              </a:rPr>
              <a:t>préstamos</a:t>
            </a:r>
            <a:r>
              <a:rPr lang="en-US" dirty="0" smtClean="0">
                <a:solidFill>
                  <a:srgbClr val="FF0000"/>
                </a:solidFill>
              </a:rPr>
              <a:t> en un </a:t>
            </a:r>
            <a:r>
              <a:rPr lang="en-US" dirty="0" err="1" smtClean="0">
                <a:solidFill>
                  <a:srgbClr val="FF0000"/>
                </a:solidFill>
              </a:rPr>
              <a:t>texto</a:t>
            </a:r>
            <a:r>
              <a:rPr lang="en-US" dirty="0" smtClean="0">
                <a:solidFill>
                  <a:srgbClr val="FF0000"/>
                </a:solidFill>
              </a:rPr>
              <a:t> ‘</a:t>
            </a:r>
            <a:r>
              <a:rPr lang="en-US" dirty="0" err="1" smtClean="0">
                <a:solidFill>
                  <a:srgbClr val="FF0000"/>
                </a:solidFill>
              </a:rPr>
              <a:t>reciente</a:t>
            </a:r>
            <a:r>
              <a:rPr lang="en-US" dirty="0" smtClean="0">
                <a:solidFill>
                  <a:srgbClr val="FF0000"/>
                </a:solidFill>
              </a:rPr>
              <a:t>’ de Santa </a:t>
            </a:r>
            <a:r>
              <a:rPr lang="en-US" dirty="0" err="1" smtClean="0">
                <a:solidFill>
                  <a:srgbClr val="FF0000"/>
                </a:solidFill>
              </a:rPr>
              <a:t>Catarina</a:t>
            </a:r>
            <a:r>
              <a:rPr lang="en-US" dirty="0" smtClean="0">
                <a:solidFill>
                  <a:srgbClr val="FF0000"/>
                </a:solidFill>
              </a:rPr>
              <a:t>, </a:t>
            </a:r>
            <a:r>
              <a:rPr lang="en-US" dirty="0" err="1" smtClean="0">
                <a:solidFill>
                  <a:srgbClr val="FF0000"/>
                </a:solidFill>
              </a:rPr>
              <a:t>Tepoztlán</a:t>
            </a:r>
            <a:r>
              <a:rPr lang="en-US" dirty="0" smtClean="0">
                <a:solidFill>
                  <a:srgbClr val="FF0000"/>
                </a:solidFill>
              </a:rPr>
              <a:t>, MOR  (1970) </a:t>
            </a:r>
            <a:endParaRPr lang="en-US" dirty="0">
              <a:solidFill>
                <a:srgbClr val="FF0000"/>
              </a:solidFill>
            </a:endParaRPr>
          </a:p>
        </p:txBody>
      </p:sp>
    </p:spTree>
    <p:extLst>
      <p:ext uri="{BB962C8B-B14F-4D97-AF65-F5344CB8AC3E}">
        <p14:creationId xmlns:p14="http://schemas.microsoft.com/office/powerpoint/2010/main" val="17876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Los </a:t>
            </a:r>
            <a:r>
              <a:rPr lang="en-US" b="1" dirty="0" err="1" smtClean="0"/>
              <a:t>siguientes</a:t>
            </a:r>
            <a:r>
              <a:rPr lang="en-US" b="1" dirty="0" smtClean="0"/>
              <a:t> </a:t>
            </a:r>
            <a:r>
              <a:rPr lang="en-US" b="1" dirty="0" err="1" smtClean="0"/>
              <a:t>verbos</a:t>
            </a:r>
            <a:r>
              <a:rPr lang="en-US" b="1" dirty="0" smtClean="0"/>
              <a:t> </a:t>
            </a:r>
            <a:r>
              <a:rPr lang="en-US" b="1" dirty="0" err="1" smtClean="0"/>
              <a:t>prestados</a:t>
            </a:r>
            <a:r>
              <a:rPr lang="en-US" b="1" dirty="0" smtClean="0"/>
              <a:t> al </a:t>
            </a:r>
            <a:r>
              <a:rPr lang="en-US" b="1" dirty="0" err="1" smtClean="0"/>
              <a:t>naua</a:t>
            </a:r>
            <a:r>
              <a:rPr lang="en-US" b="1" dirty="0" smtClean="0"/>
              <a:t> del </a:t>
            </a:r>
            <a:r>
              <a:rPr lang="en-US" b="1" dirty="0" err="1" smtClean="0"/>
              <a:t>español</a:t>
            </a:r>
            <a:r>
              <a:rPr lang="en-US" b="1" dirty="0" smtClean="0"/>
              <a:t> </a:t>
            </a:r>
            <a:r>
              <a:rPr lang="en-US" b="1" dirty="0" err="1" smtClean="0"/>
              <a:t>todos</a:t>
            </a:r>
            <a:r>
              <a:rPr lang="en-US" b="1" dirty="0" smtClean="0"/>
              <a:t> se </a:t>
            </a:r>
            <a:r>
              <a:rPr lang="en-US" b="1" dirty="0" err="1" smtClean="0"/>
              <a:t>incorporan</a:t>
            </a:r>
            <a:r>
              <a:rPr lang="en-US" b="1" dirty="0" smtClean="0"/>
              <a:t> </a:t>
            </a:r>
            <a:r>
              <a:rPr lang="en-US" b="1" dirty="0" err="1" smtClean="0"/>
              <a:t>por</a:t>
            </a:r>
            <a:r>
              <a:rPr lang="en-US" b="1" dirty="0" smtClean="0"/>
              <a:t> </a:t>
            </a:r>
            <a:r>
              <a:rPr lang="en-US" b="1" dirty="0" err="1" smtClean="0"/>
              <a:t>añadir</a:t>
            </a:r>
            <a:r>
              <a:rPr lang="en-US" b="1" dirty="0" smtClean="0"/>
              <a:t> </a:t>
            </a:r>
            <a:r>
              <a:rPr lang="mr-IN" b="1" dirty="0" smtClean="0"/>
              <a:t>–</a:t>
            </a:r>
            <a:r>
              <a:rPr lang="en-US" b="1" i="1" dirty="0" smtClean="0"/>
              <a:t>(r)</a:t>
            </a:r>
            <a:r>
              <a:rPr lang="en-US" b="1" i="1" dirty="0" err="1" smtClean="0"/>
              <a:t>owa</a:t>
            </a:r>
            <a:r>
              <a:rPr lang="en-US" b="1" i="1" dirty="0" smtClean="0"/>
              <a:t> </a:t>
            </a:r>
            <a:r>
              <a:rPr lang="en-US" b="1" dirty="0" smtClean="0"/>
              <a:t>al </a:t>
            </a:r>
            <a:r>
              <a:rPr lang="en-US" b="1" dirty="0" err="1" smtClean="0"/>
              <a:t>verbo</a:t>
            </a:r>
            <a:r>
              <a:rPr lang="en-US" b="1" dirty="0" smtClean="0"/>
              <a:t> en </a:t>
            </a:r>
            <a:r>
              <a:rPr lang="en-US" b="1" dirty="0" err="1" smtClean="0"/>
              <a:t>español</a:t>
            </a:r>
            <a:r>
              <a:rPr lang="en-US" b="1" dirty="0" smtClean="0"/>
              <a:t>. </a:t>
            </a:r>
          </a:p>
          <a:p>
            <a:r>
              <a:rPr lang="en-US" b="1" dirty="0" smtClean="0"/>
              <a:t>AKUPA</a:t>
            </a:r>
            <a:r>
              <a:rPr lang="en-US" b="1" dirty="0"/>
              <a:t>:ROWA  </a:t>
            </a:r>
            <a:r>
              <a:rPr lang="en-US" b="1" dirty="0" err="1" smtClean="0"/>
              <a:t>ocupar</a:t>
            </a:r>
            <a:r>
              <a:rPr lang="en-US" b="1" dirty="0" smtClean="0"/>
              <a:t>.</a:t>
            </a:r>
            <a:endParaRPr lang="en-US" dirty="0"/>
          </a:p>
          <a:p>
            <a:r>
              <a:rPr lang="en-US" b="1" dirty="0" err="1"/>
              <a:t>Barbe:chowa</a:t>
            </a:r>
            <a:r>
              <a:rPr lang="en-US" b="1" dirty="0"/>
              <a:t>   </a:t>
            </a:r>
            <a:r>
              <a:rPr lang="en-US" b="1" dirty="0" err="1" smtClean="0"/>
              <a:t>barbecha</a:t>
            </a:r>
            <a:r>
              <a:rPr lang="en-US" b="1" dirty="0" smtClean="0"/>
              <a:t>.</a:t>
            </a:r>
            <a:endParaRPr lang="en-US" dirty="0"/>
          </a:p>
          <a:p>
            <a:r>
              <a:rPr lang="en-US" dirty="0"/>
              <a:t> </a:t>
            </a:r>
            <a:r>
              <a:rPr lang="en-US" i="1" dirty="0" err="1"/>
              <a:t>Xkafenyarote:wa</a:t>
            </a:r>
            <a:r>
              <a:rPr lang="en-US" i="1" dirty="0"/>
              <a:t>!</a:t>
            </a:r>
            <a:r>
              <a:rPr lang="en-US" dirty="0"/>
              <a:t> / </a:t>
            </a:r>
            <a:r>
              <a:rPr lang="en-US" dirty="0" err="1"/>
              <a:t>Toma</a:t>
            </a:r>
            <a:r>
              <a:rPr lang="en-US" dirty="0"/>
              <a:t> café antes </a:t>
            </a:r>
            <a:r>
              <a:rPr lang="en-US" dirty="0" err="1"/>
              <a:t>que</a:t>
            </a:r>
            <a:r>
              <a:rPr lang="en-US" dirty="0"/>
              <a:t> </a:t>
            </a:r>
            <a:r>
              <a:rPr lang="en-US" dirty="0" err="1"/>
              <a:t>te</a:t>
            </a:r>
            <a:r>
              <a:rPr lang="en-US" dirty="0"/>
              <a:t> </a:t>
            </a:r>
            <a:r>
              <a:rPr lang="en-US" dirty="0" err="1" smtClean="0"/>
              <a:t>vayas</a:t>
            </a:r>
            <a:r>
              <a:rPr lang="en-US" dirty="0" smtClean="0"/>
              <a:t>.</a:t>
            </a:r>
            <a:endParaRPr lang="en-US" dirty="0"/>
          </a:p>
          <a:p>
            <a:r>
              <a:rPr lang="en-US" b="1" dirty="0"/>
              <a:t>MO:NTEYOWA</a:t>
            </a:r>
            <a:r>
              <a:rPr lang="en-US" dirty="0"/>
              <a:t> (Am) ; Citation form: </a:t>
            </a:r>
            <a:r>
              <a:rPr lang="en-US" b="1" i="1" dirty="0" err="1"/>
              <a:t>mo:nteyowa</a:t>
            </a:r>
            <a:r>
              <a:rPr lang="en-US" dirty="0"/>
              <a:t>  ( loan: </a:t>
            </a:r>
            <a:r>
              <a:rPr lang="en-US" i="1" dirty="0"/>
              <a:t>(part) </a:t>
            </a:r>
            <a:r>
              <a:rPr lang="en-US" i="1" dirty="0" err="1"/>
              <a:t>monte</a:t>
            </a:r>
            <a:r>
              <a:rPr lang="en-US" i="1" dirty="0"/>
              <a:t> </a:t>
            </a:r>
            <a:r>
              <a:rPr lang="en-US" dirty="0"/>
              <a:t>; </a:t>
            </a:r>
            <a:r>
              <a:rPr lang="en-US" dirty="0" smtClean="0"/>
              <a:t>).</a:t>
            </a:r>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sz="4000" dirty="0" err="1" smtClean="0">
                <a:solidFill>
                  <a:srgbClr val="FF0000"/>
                </a:solidFill>
              </a:rPr>
              <a:t>Algunos</a:t>
            </a:r>
            <a:r>
              <a:rPr lang="en-US" sz="4000" dirty="0" smtClean="0">
                <a:solidFill>
                  <a:srgbClr val="FF0000"/>
                </a:solidFill>
              </a:rPr>
              <a:t> </a:t>
            </a:r>
            <a:r>
              <a:rPr lang="en-US" sz="4000" dirty="0" err="1">
                <a:solidFill>
                  <a:srgbClr val="FF0000"/>
                </a:solidFill>
              </a:rPr>
              <a:t>préstamos</a:t>
            </a:r>
            <a:r>
              <a:rPr lang="en-US" sz="4000" dirty="0">
                <a:solidFill>
                  <a:srgbClr val="FF0000"/>
                </a:solidFill>
              </a:rPr>
              <a:t> en el </a:t>
            </a:r>
            <a:r>
              <a:rPr lang="en-US" sz="4000" dirty="0" err="1">
                <a:solidFill>
                  <a:srgbClr val="FF0000"/>
                </a:solidFill>
              </a:rPr>
              <a:t>diccionario</a:t>
            </a:r>
            <a:r>
              <a:rPr lang="en-US" sz="4000" dirty="0">
                <a:solidFill>
                  <a:srgbClr val="FF0000"/>
                </a:solidFill>
              </a:rPr>
              <a:t> en </a:t>
            </a:r>
            <a:r>
              <a:rPr lang="en-US" sz="4000" dirty="0" err="1">
                <a:solidFill>
                  <a:srgbClr val="FF0000"/>
                </a:solidFill>
              </a:rPr>
              <a:t>línea</a:t>
            </a:r>
            <a:r>
              <a:rPr lang="en-US" sz="4000" dirty="0">
                <a:solidFill>
                  <a:srgbClr val="FF0000"/>
                </a:solidFill>
              </a:rPr>
              <a:t> del </a:t>
            </a:r>
            <a:r>
              <a:rPr lang="en-US" sz="4000" dirty="0" err="1">
                <a:solidFill>
                  <a:srgbClr val="FF0000"/>
                </a:solidFill>
              </a:rPr>
              <a:t>naua</a:t>
            </a:r>
            <a:r>
              <a:rPr lang="en-US" sz="4000" dirty="0">
                <a:solidFill>
                  <a:srgbClr val="FF0000"/>
                </a:solidFill>
              </a:rPr>
              <a:t> de </a:t>
            </a:r>
            <a:r>
              <a:rPr lang="en-US" sz="4000" dirty="0" err="1">
                <a:solidFill>
                  <a:srgbClr val="FF0000"/>
                </a:solidFill>
              </a:rPr>
              <a:t>Ameyaltepec</a:t>
            </a:r>
            <a:r>
              <a:rPr lang="en-US" sz="4000" dirty="0">
                <a:solidFill>
                  <a:srgbClr val="FF0000"/>
                </a:solidFill>
              </a:rPr>
              <a:t> y </a:t>
            </a:r>
            <a:r>
              <a:rPr lang="en-US" sz="4000" dirty="0" err="1">
                <a:solidFill>
                  <a:srgbClr val="FF0000"/>
                </a:solidFill>
              </a:rPr>
              <a:t>Oapan</a:t>
            </a:r>
            <a:r>
              <a:rPr lang="en-US" sz="4000" dirty="0">
                <a:solidFill>
                  <a:srgbClr val="FF0000"/>
                </a:solidFill>
              </a:rPr>
              <a:t>, Guerrero</a:t>
            </a:r>
            <a:r>
              <a:rPr lang="en-US" dirty="0">
                <a:solidFill>
                  <a:srgbClr val="FF0000"/>
                </a:solidFill>
              </a:rPr>
              <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518414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i. </a:t>
            </a:r>
            <a:r>
              <a:rPr lang="en-US" dirty="0" err="1" smtClean="0"/>
              <a:t>Mostrar</a:t>
            </a:r>
            <a:r>
              <a:rPr lang="en-US" dirty="0" smtClean="0"/>
              <a:t> </a:t>
            </a:r>
            <a:r>
              <a:rPr lang="en-US" dirty="0" err="1" smtClean="0"/>
              <a:t>variación</a:t>
            </a:r>
            <a:r>
              <a:rPr lang="en-US" dirty="0" smtClean="0"/>
              <a:t> </a:t>
            </a:r>
            <a:r>
              <a:rPr lang="en-US" dirty="0" err="1" smtClean="0"/>
              <a:t>tanto</a:t>
            </a:r>
            <a:r>
              <a:rPr lang="en-US" dirty="0" smtClean="0"/>
              <a:t> en </a:t>
            </a:r>
            <a:r>
              <a:rPr lang="en-US" dirty="0" err="1" smtClean="0"/>
              <a:t>las</a:t>
            </a:r>
            <a:r>
              <a:rPr lang="en-US" dirty="0" smtClean="0"/>
              <a:t> </a:t>
            </a:r>
            <a:r>
              <a:rPr lang="en-US" dirty="0" err="1" smtClean="0"/>
              <a:t>hablas</a:t>
            </a:r>
            <a:r>
              <a:rPr lang="en-US" dirty="0" smtClean="0"/>
              <a:t> </a:t>
            </a:r>
            <a:r>
              <a:rPr lang="en-US" dirty="0" err="1" smtClean="0"/>
              <a:t>indígenas</a:t>
            </a:r>
            <a:r>
              <a:rPr lang="en-US" dirty="0" smtClean="0"/>
              <a:t> </a:t>
            </a:r>
            <a:r>
              <a:rPr lang="en-US" dirty="0" err="1" smtClean="0"/>
              <a:t>como</a:t>
            </a:r>
            <a:r>
              <a:rPr lang="en-US" dirty="0" smtClean="0"/>
              <a:t> en </a:t>
            </a:r>
            <a:r>
              <a:rPr lang="en-US" dirty="0" err="1" smtClean="0"/>
              <a:t>las</a:t>
            </a:r>
            <a:r>
              <a:rPr lang="en-US" dirty="0" smtClean="0"/>
              <a:t> </a:t>
            </a:r>
            <a:r>
              <a:rPr lang="en-US" dirty="0" err="1" smtClean="0"/>
              <a:t>variantes</a:t>
            </a:r>
            <a:r>
              <a:rPr lang="en-US" dirty="0" smtClean="0"/>
              <a:t> </a:t>
            </a:r>
            <a:r>
              <a:rPr lang="en-US" dirty="0" err="1" smtClean="0"/>
              <a:t>dialectales</a:t>
            </a:r>
            <a:r>
              <a:rPr lang="en-US" dirty="0" smtClean="0"/>
              <a:t> del </a:t>
            </a:r>
            <a:r>
              <a:rPr lang="en-US" dirty="0" err="1" smtClean="0"/>
              <a:t>español</a:t>
            </a:r>
            <a:r>
              <a:rPr lang="en-US" dirty="0" smtClean="0"/>
              <a:t> </a:t>
            </a:r>
            <a:r>
              <a:rPr lang="en-US" dirty="0" err="1" smtClean="0"/>
              <a:t>que</a:t>
            </a:r>
            <a:r>
              <a:rPr lang="en-US" dirty="0" smtClean="0"/>
              <a:t> </a:t>
            </a:r>
            <a:r>
              <a:rPr lang="en-US" dirty="0" err="1" smtClean="0"/>
              <a:t>entraron</a:t>
            </a:r>
            <a:r>
              <a:rPr lang="en-US" dirty="0" smtClean="0"/>
              <a:t> en </a:t>
            </a:r>
            <a:r>
              <a:rPr lang="en-US" dirty="0" err="1" smtClean="0"/>
              <a:t>contacto</a:t>
            </a:r>
            <a:r>
              <a:rPr lang="en-US" dirty="0" smtClean="0"/>
              <a:t>. </a:t>
            </a:r>
          </a:p>
          <a:p>
            <a:r>
              <a:rPr lang="en-US" dirty="0" smtClean="0"/>
              <a:t>Ii. La </a:t>
            </a:r>
            <a:r>
              <a:rPr lang="en-US" dirty="0" err="1" smtClean="0"/>
              <a:t>importancia</a:t>
            </a:r>
            <a:r>
              <a:rPr lang="en-US" dirty="0" smtClean="0"/>
              <a:t>  de </a:t>
            </a:r>
            <a:r>
              <a:rPr lang="en-US" dirty="0" err="1" smtClean="0"/>
              <a:t>cómo</a:t>
            </a:r>
            <a:r>
              <a:rPr lang="en-US" dirty="0" smtClean="0"/>
              <a:t> se ha </a:t>
            </a:r>
            <a:r>
              <a:rPr lang="en-US" dirty="0" err="1" smtClean="0"/>
              <a:t>definido</a:t>
            </a:r>
            <a:r>
              <a:rPr lang="en-US" dirty="0" smtClean="0"/>
              <a:t> la </a:t>
            </a:r>
            <a:r>
              <a:rPr lang="en-US" dirty="0" err="1" smtClean="0"/>
              <a:t>situación</a:t>
            </a:r>
            <a:r>
              <a:rPr lang="en-US" dirty="0" smtClean="0"/>
              <a:t> del </a:t>
            </a:r>
            <a:r>
              <a:rPr lang="en-US" dirty="0" err="1" smtClean="0"/>
              <a:t>encuentro</a:t>
            </a:r>
            <a:r>
              <a:rPr lang="en-US" dirty="0" smtClean="0"/>
              <a:t> entre dos </a:t>
            </a:r>
            <a:r>
              <a:rPr lang="en-US" dirty="0" err="1" smtClean="0"/>
              <a:t>mundos</a:t>
            </a:r>
            <a:r>
              <a:rPr lang="en-US" dirty="0" smtClean="0"/>
              <a:t> tan </a:t>
            </a:r>
            <a:r>
              <a:rPr lang="en-US" dirty="0" err="1" smtClean="0"/>
              <a:t>distintos</a:t>
            </a:r>
            <a:r>
              <a:rPr lang="en-US" dirty="0" smtClean="0"/>
              <a:t>, y la </a:t>
            </a:r>
            <a:r>
              <a:rPr lang="en-US" dirty="0" err="1" smtClean="0"/>
              <a:t>necesidad</a:t>
            </a:r>
            <a:r>
              <a:rPr lang="en-US" dirty="0" smtClean="0"/>
              <a:t> de </a:t>
            </a:r>
            <a:r>
              <a:rPr lang="en-US" dirty="0" err="1" smtClean="0"/>
              <a:t>negociar</a:t>
            </a:r>
            <a:r>
              <a:rPr lang="en-US" dirty="0" smtClean="0"/>
              <a:t> en </a:t>
            </a:r>
            <a:r>
              <a:rPr lang="en-US" dirty="0" err="1" smtClean="0"/>
              <a:t>todas</a:t>
            </a:r>
            <a:r>
              <a:rPr lang="en-US" dirty="0" smtClean="0"/>
              <a:t> </a:t>
            </a:r>
            <a:r>
              <a:rPr lang="en-US" dirty="0" err="1" smtClean="0"/>
              <a:t>las</a:t>
            </a:r>
            <a:r>
              <a:rPr lang="en-US" dirty="0" smtClean="0"/>
              <a:t> </a:t>
            </a:r>
            <a:r>
              <a:rPr lang="en-US" dirty="0" err="1" smtClean="0"/>
              <a:t>lenguas</a:t>
            </a:r>
            <a:r>
              <a:rPr lang="en-US" dirty="0" smtClean="0"/>
              <a:t> en </a:t>
            </a:r>
            <a:r>
              <a:rPr lang="en-US" dirty="0" err="1" smtClean="0"/>
              <a:t>contacto</a:t>
            </a:r>
            <a:r>
              <a:rPr lang="en-US" dirty="0" smtClean="0"/>
              <a:t>, </a:t>
            </a:r>
            <a:r>
              <a:rPr lang="en-US" dirty="0" err="1" smtClean="0"/>
              <a:t>según</a:t>
            </a:r>
            <a:r>
              <a:rPr lang="en-US" dirty="0" smtClean="0"/>
              <a:t> los </a:t>
            </a:r>
            <a:r>
              <a:rPr lang="en-US" dirty="0" err="1" smtClean="0"/>
              <a:t>distintos</a:t>
            </a:r>
            <a:r>
              <a:rPr lang="en-US" dirty="0" smtClean="0"/>
              <a:t> </a:t>
            </a:r>
            <a:r>
              <a:rPr lang="en-US" dirty="0" err="1" smtClean="0"/>
              <a:t>ambientes</a:t>
            </a:r>
            <a:r>
              <a:rPr lang="en-US" dirty="0" smtClean="0"/>
              <a:t> y </a:t>
            </a:r>
            <a:r>
              <a:rPr lang="en-US" dirty="0" err="1" smtClean="0"/>
              <a:t>participantes</a:t>
            </a:r>
            <a:r>
              <a:rPr lang="en-US" dirty="0" smtClean="0"/>
              <a:t>  y con </a:t>
            </a:r>
            <a:r>
              <a:rPr lang="en-US" dirty="0" err="1" smtClean="0"/>
              <a:t>muchos</a:t>
            </a:r>
            <a:r>
              <a:rPr lang="en-US" dirty="0" smtClean="0"/>
              <a:t> fines </a:t>
            </a:r>
            <a:r>
              <a:rPr lang="en-US" dirty="0" err="1" smtClean="0"/>
              <a:t>variados</a:t>
            </a:r>
            <a:r>
              <a:rPr lang="en-US" dirty="0" smtClean="0"/>
              <a:t>. </a:t>
            </a:r>
          </a:p>
          <a:p>
            <a:r>
              <a:rPr lang="en-US" dirty="0" smtClean="0"/>
              <a:t>Iii. El </a:t>
            </a:r>
            <a:r>
              <a:rPr lang="en-US" dirty="0" err="1" smtClean="0"/>
              <a:t>análisis</a:t>
            </a:r>
            <a:r>
              <a:rPr lang="en-US" dirty="0" smtClean="0"/>
              <a:t> de </a:t>
            </a:r>
            <a:r>
              <a:rPr lang="en-US" dirty="0" err="1" smtClean="0"/>
              <a:t>esos</a:t>
            </a:r>
            <a:r>
              <a:rPr lang="en-US" dirty="0" smtClean="0"/>
              <a:t> </a:t>
            </a:r>
            <a:r>
              <a:rPr lang="en-US" dirty="0" err="1" smtClean="0"/>
              <a:t>mismos</a:t>
            </a:r>
            <a:r>
              <a:rPr lang="en-US" dirty="0" smtClean="0"/>
              <a:t> </a:t>
            </a:r>
            <a:r>
              <a:rPr lang="en-US" dirty="0" err="1" smtClean="0"/>
              <a:t>encuentros</a:t>
            </a:r>
            <a:r>
              <a:rPr lang="en-US" dirty="0" smtClean="0"/>
              <a:t> </a:t>
            </a:r>
            <a:r>
              <a:rPr lang="en-US" dirty="0" err="1" smtClean="0"/>
              <a:t>nos</a:t>
            </a:r>
            <a:r>
              <a:rPr lang="en-US" dirty="0" smtClean="0"/>
              <a:t> </a:t>
            </a:r>
            <a:r>
              <a:rPr lang="en-US" dirty="0" err="1" smtClean="0"/>
              <a:t>proporciona</a:t>
            </a:r>
            <a:r>
              <a:rPr lang="en-US" dirty="0" smtClean="0"/>
              <a:t> </a:t>
            </a:r>
            <a:r>
              <a:rPr lang="en-US" dirty="0" err="1" smtClean="0"/>
              <a:t>mucha</a:t>
            </a:r>
            <a:r>
              <a:rPr lang="en-US" dirty="0" smtClean="0"/>
              <a:t> </a:t>
            </a:r>
            <a:r>
              <a:rPr lang="en-US" dirty="0" err="1" smtClean="0"/>
              <a:t>información</a:t>
            </a:r>
            <a:r>
              <a:rPr lang="en-US" dirty="0" smtClean="0"/>
              <a:t> </a:t>
            </a:r>
            <a:r>
              <a:rPr lang="en-US" dirty="0" err="1" smtClean="0"/>
              <a:t>sobre</a:t>
            </a:r>
            <a:r>
              <a:rPr lang="en-US" dirty="0" smtClean="0"/>
              <a:t> </a:t>
            </a:r>
            <a:r>
              <a:rPr lang="en-US" dirty="0" err="1" smtClean="0"/>
              <a:t>por</a:t>
            </a:r>
            <a:r>
              <a:rPr lang="en-US" dirty="0" smtClean="0"/>
              <a:t> un </a:t>
            </a:r>
            <a:r>
              <a:rPr lang="en-US" dirty="0" err="1" smtClean="0"/>
              <a:t>lado</a:t>
            </a:r>
            <a:r>
              <a:rPr lang="en-US" dirty="0" smtClean="0"/>
              <a:t>, la </a:t>
            </a:r>
            <a:r>
              <a:rPr lang="en-US" dirty="0" err="1" smtClean="0"/>
              <a:t>historia</a:t>
            </a:r>
            <a:r>
              <a:rPr lang="en-US" dirty="0" smtClean="0"/>
              <a:t> de </a:t>
            </a:r>
            <a:r>
              <a:rPr lang="en-US" dirty="0" err="1" smtClean="0"/>
              <a:t>las</a:t>
            </a:r>
            <a:r>
              <a:rPr lang="en-US" dirty="0" smtClean="0"/>
              <a:t> </a:t>
            </a:r>
            <a:r>
              <a:rPr lang="en-US" dirty="0" err="1" smtClean="0"/>
              <a:t>lenguas</a:t>
            </a:r>
            <a:r>
              <a:rPr lang="en-US" dirty="0" smtClean="0"/>
              <a:t> en </a:t>
            </a:r>
            <a:r>
              <a:rPr lang="en-US" dirty="0" err="1" smtClean="0"/>
              <a:t>cuestión</a:t>
            </a:r>
            <a:r>
              <a:rPr lang="en-US" dirty="0" smtClean="0"/>
              <a:t> y los </a:t>
            </a:r>
            <a:r>
              <a:rPr lang="en-US" dirty="0" err="1" smtClean="0"/>
              <a:t>distintos</a:t>
            </a:r>
            <a:r>
              <a:rPr lang="en-US" dirty="0" smtClean="0"/>
              <a:t> </a:t>
            </a:r>
            <a:r>
              <a:rPr lang="en-US" dirty="0" err="1" smtClean="0"/>
              <a:t>actores</a:t>
            </a:r>
            <a:r>
              <a:rPr lang="en-US" dirty="0" smtClean="0"/>
              <a:t> </a:t>
            </a:r>
            <a:r>
              <a:rPr lang="en-US" dirty="0" err="1" smtClean="0"/>
              <a:t>que</a:t>
            </a:r>
            <a:r>
              <a:rPr lang="en-US" dirty="0" smtClean="0"/>
              <a:t> </a:t>
            </a:r>
            <a:r>
              <a:rPr lang="en-US" dirty="0" err="1" smtClean="0"/>
              <a:t>definen</a:t>
            </a:r>
            <a:r>
              <a:rPr lang="en-US" dirty="0" smtClean="0"/>
              <a:t> la </a:t>
            </a:r>
            <a:r>
              <a:rPr lang="en-US" dirty="0" err="1" smtClean="0"/>
              <a:t>situación</a:t>
            </a:r>
            <a:r>
              <a:rPr lang="en-US" dirty="0" smtClean="0"/>
              <a:t> </a:t>
            </a:r>
            <a:r>
              <a:rPr lang="en-US" dirty="0" err="1" smtClean="0"/>
              <a:t>sociolingüística</a:t>
            </a:r>
            <a:r>
              <a:rPr lang="en-US" dirty="0" smtClean="0"/>
              <a:t>.  </a:t>
            </a:r>
            <a:endParaRPr lang="en-US" dirty="0"/>
          </a:p>
        </p:txBody>
      </p:sp>
      <p:sp>
        <p:nvSpPr>
          <p:cNvPr id="3" name="Title 2"/>
          <p:cNvSpPr>
            <a:spLocks noGrp="1"/>
          </p:cNvSpPr>
          <p:nvPr>
            <p:ph type="title"/>
          </p:nvPr>
        </p:nvSpPr>
        <p:spPr/>
        <p:txBody>
          <a:bodyPr/>
          <a:lstStyle/>
          <a:p>
            <a:r>
              <a:rPr lang="en-US" dirty="0" err="1" smtClean="0">
                <a:solidFill>
                  <a:srgbClr val="FF0000"/>
                </a:solidFill>
              </a:rPr>
              <a:t>Conclusiones</a:t>
            </a:r>
            <a:endParaRPr lang="en-US" dirty="0">
              <a:solidFill>
                <a:srgbClr val="FF0000"/>
              </a:solidFill>
            </a:endParaRPr>
          </a:p>
        </p:txBody>
      </p:sp>
    </p:spTree>
    <p:extLst>
      <p:ext uri="{BB962C8B-B14F-4D97-AF65-F5344CB8AC3E}">
        <p14:creationId xmlns:p14="http://schemas.microsoft.com/office/powerpoint/2010/main" val="198837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a:t>Huichol</a:t>
            </a:r>
            <a:r>
              <a:rPr lang="en-US" dirty="0"/>
              <a:t> </a:t>
            </a:r>
            <a:endParaRPr lang="en-US" dirty="0" smtClean="0"/>
          </a:p>
          <a:p>
            <a:r>
              <a:rPr lang="en-US" dirty="0" smtClean="0"/>
              <a:t>/</a:t>
            </a:r>
            <a:r>
              <a:rPr lang="en-US" dirty="0" err="1"/>
              <a:t>lj</a:t>
            </a:r>
            <a:r>
              <a:rPr lang="en-US" dirty="0"/>
              <a:t> / &gt; [r], [l] o /y/. </a:t>
            </a:r>
          </a:p>
          <a:p>
            <a:r>
              <a:rPr lang="en-US" i="1" dirty="0" err="1"/>
              <a:t>šira</a:t>
            </a:r>
            <a:r>
              <a:rPr lang="en-US" i="1" dirty="0"/>
              <a:t> </a:t>
            </a:r>
            <a:r>
              <a:rPr lang="en-US" i="1" dirty="0" err="1"/>
              <a:t>kawayu</a:t>
            </a:r>
            <a:r>
              <a:rPr lang="en-US" i="1" dirty="0"/>
              <a:t> </a:t>
            </a:r>
            <a:endParaRPr lang="en-US" dirty="0"/>
          </a:p>
          <a:p>
            <a:r>
              <a:rPr lang="en-US" dirty="0" err="1"/>
              <a:t>Koiné</a:t>
            </a:r>
            <a:r>
              <a:rPr lang="en-US" dirty="0"/>
              <a:t> </a:t>
            </a:r>
          </a:p>
          <a:p>
            <a:r>
              <a:rPr lang="en-US" dirty="0" err="1"/>
              <a:t>śílja</a:t>
            </a:r>
            <a:r>
              <a:rPr lang="en-US" dirty="0"/>
              <a:t> </a:t>
            </a:r>
            <a:r>
              <a:rPr lang="en-US" dirty="0" err="1"/>
              <a:t>kaváyo</a:t>
            </a:r>
            <a:r>
              <a:rPr lang="en-US" dirty="0"/>
              <a:t>, </a:t>
            </a:r>
            <a:r>
              <a:rPr lang="en-US" dirty="0" err="1"/>
              <a:t>ka</a:t>
            </a:r>
            <a:r>
              <a:rPr lang="en-US" dirty="0"/>
              <a:t>β</a:t>
            </a:r>
            <a:r>
              <a:rPr lang="en-US" dirty="0" err="1"/>
              <a:t>ayo</a:t>
            </a:r>
            <a:r>
              <a:rPr lang="en-US" dirty="0"/>
              <a:t> </a:t>
            </a:r>
          </a:p>
          <a:p>
            <a:r>
              <a:rPr lang="en-US" dirty="0" err="1"/>
              <a:t>Significado</a:t>
            </a:r>
            <a:r>
              <a:rPr lang="en-US" dirty="0"/>
              <a:t> </a:t>
            </a:r>
          </a:p>
          <a:p>
            <a:r>
              <a:rPr lang="en-US" dirty="0"/>
              <a:t>‘</a:t>
            </a:r>
            <a:r>
              <a:rPr lang="en-US" dirty="0" err="1"/>
              <a:t>silla</a:t>
            </a:r>
            <a:r>
              <a:rPr lang="en-US" dirty="0"/>
              <a:t>’ ‘</a:t>
            </a:r>
            <a:r>
              <a:rPr lang="en-US" dirty="0" err="1"/>
              <a:t>caballo</a:t>
            </a:r>
            <a:r>
              <a:rPr lang="en-US" dirty="0"/>
              <a:t>’ </a:t>
            </a:r>
          </a:p>
          <a:p>
            <a:endParaRPr lang="en-US" dirty="0"/>
          </a:p>
        </p:txBody>
      </p:sp>
      <p:sp>
        <p:nvSpPr>
          <p:cNvPr id="3" name="Title 2"/>
          <p:cNvSpPr>
            <a:spLocks noGrp="1"/>
          </p:cNvSpPr>
          <p:nvPr>
            <p:ph type="title"/>
          </p:nvPr>
        </p:nvSpPr>
        <p:spPr>
          <a:xfrm>
            <a:off x="457200" y="338327"/>
            <a:ext cx="8229600" cy="1890441"/>
          </a:xfrm>
        </p:spPr>
        <p:txBody>
          <a:bodyPr>
            <a:normAutofit fontScale="90000"/>
          </a:bodyPr>
          <a:lstStyle/>
          <a:p>
            <a:r>
              <a:rPr lang="en-US" dirty="0" smtClean="0">
                <a:solidFill>
                  <a:srgbClr val="FF0000"/>
                </a:solidFill>
              </a:rPr>
              <a:t/>
            </a:r>
            <a:br>
              <a:rPr lang="en-US" dirty="0" smtClean="0">
                <a:solidFill>
                  <a:srgbClr val="FF0000"/>
                </a:solidFill>
              </a:rPr>
            </a:br>
            <a:r>
              <a:rPr lang="en-US" sz="4000" dirty="0" err="1" smtClean="0">
                <a:solidFill>
                  <a:srgbClr val="FF0000"/>
                </a:solidFill>
              </a:rPr>
              <a:t>Ejemplos</a:t>
            </a:r>
            <a:r>
              <a:rPr lang="en-US" sz="4000" dirty="0" smtClean="0">
                <a:solidFill>
                  <a:srgbClr val="FF0000"/>
                </a:solidFill>
              </a:rPr>
              <a:t> de </a:t>
            </a:r>
            <a:r>
              <a:rPr lang="en-US" sz="4000" dirty="0" err="1" smtClean="0">
                <a:solidFill>
                  <a:srgbClr val="FF0000"/>
                </a:solidFill>
              </a:rPr>
              <a:t>contrastes</a:t>
            </a:r>
            <a:r>
              <a:rPr lang="en-US" sz="4000" dirty="0" smtClean="0">
                <a:solidFill>
                  <a:srgbClr val="FF0000"/>
                </a:solidFill>
              </a:rPr>
              <a:t> entre el </a:t>
            </a:r>
            <a:r>
              <a:rPr lang="en-US" sz="4000" dirty="0" err="1" smtClean="0">
                <a:solidFill>
                  <a:srgbClr val="FF0000"/>
                </a:solidFill>
              </a:rPr>
              <a:t>andaluz</a:t>
            </a:r>
            <a:r>
              <a:rPr lang="en-US" sz="4000" dirty="0" smtClean="0">
                <a:solidFill>
                  <a:srgbClr val="FF0000"/>
                </a:solidFill>
              </a:rPr>
              <a:t>,  el </a:t>
            </a:r>
            <a:r>
              <a:rPr lang="en-US" sz="4000" dirty="0" err="1" smtClean="0">
                <a:solidFill>
                  <a:srgbClr val="FF0000"/>
                </a:solidFill>
              </a:rPr>
              <a:t>castellano</a:t>
            </a:r>
            <a:r>
              <a:rPr lang="en-US" sz="4000" dirty="0" smtClean="0">
                <a:solidFill>
                  <a:srgbClr val="FF0000"/>
                </a:solidFill>
              </a:rPr>
              <a:t> </a:t>
            </a:r>
            <a:r>
              <a:rPr lang="en-US" sz="4000" dirty="0" err="1" smtClean="0">
                <a:solidFill>
                  <a:srgbClr val="FF0000"/>
                </a:solidFill>
              </a:rPr>
              <a:t>viejo</a:t>
            </a:r>
            <a:r>
              <a:rPr lang="en-US" sz="4000" dirty="0" smtClean="0">
                <a:solidFill>
                  <a:srgbClr val="FF0000"/>
                </a:solidFill>
              </a:rPr>
              <a:t> y el </a:t>
            </a:r>
            <a:r>
              <a:rPr lang="en-US" sz="4000" dirty="0" err="1" smtClean="0">
                <a:solidFill>
                  <a:srgbClr val="FF0000"/>
                </a:solidFill>
              </a:rPr>
              <a:t>koine</a:t>
            </a:r>
            <a:r>
              <a:rPr lang="en-US" sz="4000" dirty="0" smtClean="0">
                <a:solidFill>
                  <a:srgbClr val="FF0000"/>
                </a:solidFill>
              </a:rPr>
              <a:t> en </a:t>
            </a:r>
            <a:r>
              <a:rPr lang="en-US" sz="4000" dirty="0" err="1" smtClean="0">
                <a:solidFill>
                  <a:srgbClr val="FF0000"/>
                </a:solidFill>
              </a:rPr>
              <a:t>términos</a:t>
            </a:r>
            <a:r>
              <a:rPr lang="en-US" sz="4000" dirty="0" smtClean="0">
                <a:solidFill>
                  <a:srgbClr val="FF0000"/>
                </a:solidFill>
              </a:rPr>
              <a:t> </a:t>
            </a:r>
            <a:r>
              <a:rPr lang="en-US" sz="4000" dirty="0" err="1" smtClean="0">
                <a:solidFill>
                  <a:srgbClr val="FF0000"/>
                </a:solidFill>
              </a:rPr>
              <a:t>prestados</a:t>
            </a:r>
            <a:r>
              <a:rPr lang="en-US" sz="4000" dirty="0" smtClean="0">
                <a:solidFill>
                  <a:srgbClr val="FF0000"/>
                </a:solidFill>
              </a:rPr>
              <a:t> a </a:t>
            </a:r>
            <a:r>
              <a:rPr lang="en-US" sz="4000" dirty="0" err="1" smtClean="0">
                <a:solidFill>
                  <a:srgbClr val="FF0000"/>
                </a:solidFill>
              </a:rPr>
              <a:t>lenguas</a:t>
            </a:r>
            <a:r>
              <a:rPr lang="en-US" sz="4000" dirty="0" smtClean="0">
                <a:solidFill>
                  <a:srgbClr val="FF0000"/>
                </a:solidFill>
              </a:rPr>
              <a:t> </a:t>
            </a:r>
            <a:r>
              <a:rPr lang="en-US" dirty="0" err="1" smtClean="0">
                <a:solidFill>
                  <a:srgbClr val="FF0000"/>
                </a:solidFill>
              </a:rPr>
              <a:t>indígenas</a:t>
            </a:r>
            <a:endParaRPr lang="en-US" dirty="0">
              <a:solidFill>
                <a:srgbClr val="FF0000"/>
              </a:solidFill>
            </a:endParaRPr>
          </a:p>
        </p:txBody>
      </p:sp>
    </p:spTree>
    <p:extLst>
      <p:ext uri="{BB962C8B-B14F-4D97-AF65-F5344CB8AC3E}">
        <p14:creationId xmlns:p14="http://schemas.microsoft.com/office/powerpoint/2010/main" val="2518272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dirty="0" err="1"/>
              <a:t>lj</a:t>
            </a:r>
            <a:r>
              <a:rPr lang="en-US" dirty="0"/>
              <a:t>/ &gt; /l/ y /y/ </a:t>
            </a:r>
            <a:r>
              <a:rPr lang="en-US" dirty="0" smtClean="0"/>
              <a:t> (“</a:t>
            </a:r>
            <a:r>
              <a:rPr lang="en-US" dirty="0" err="1" smtClean="0"/>
              <a:t>ll</a:t>
            </a:r>
            <a:r>
              <a:rPr lang="en-US" smtClean="0"/>
              <a:t>”)</a:t>
            </a:r>
            <a:endParaRPr lang="en-US" dirty="0"/>
          </a:p>
          <a:p>
            <a:endParaRPr lang="en-US" dirty="0" smtClean="0"/>
          </a:p>
          <a:p>
            <a:r>
              <a:rPr lang="en-US" dirty="0" err="1" smtClean="0"/>
              <a:t>Huave</a:t>
            </a:r>
            <a:r>
              <a:rPr lang="en-US" dirty="0" smtClean="0"/>
              <a:t> </a:t>
            </a:r>
            <a:endParaRPr lang="en-US" dirty="0"/>
          </a:p>
          <a:p>
            <a:r>
              <a:rPr lang="en-US" i="1" dirty="0" err="1"/>
              <a:t>kuchil</a:t>
            </a:r>
            <a:r>
              <a:rPr lang="en-US" i="1" dirty="0"/>
              <a:t> </a:t>
            </a:r>
            <a:r>
              <a:rPr lang="en-US" i="1" dirty="0" err="1"/>
              <a:t>kawüy</a:t>
            </a:r>
            <a:r>
              <a:rPr lang="en-US" i="1" dirty="0"/>
              <a:t> </a:t>
            </a:r>
            <a:r>
              <a:rPr lang="en-US" i="1" dirty="0" err="1"/>
              <a:t>kostil</a:t>
            </a:r>
            <a:r>
              <a:rPr lang="en-US" i="1" dirty="0"/>
              <a:t> </a:t>
            </a:r>
            <a:endParaRPr lang="en-US" dirty="0"/>
          </a:p>
          <a:p>
            <a:r>
              <a:rPr lang="en-US" dirty="0" err="1"/>
              <a:t>Koiné</a:t>
            </a:r>
            <a:r>
              <a:rPr lang="en-US" dirty="0"/>
              <a:t> </a:t>
            </a:r>
            <a:r>
              <a:rPr lang="en-US" dirty="0" err="1"/>
              <a:t>Significado</a:t>
            </a:r>
            <a:r>
              <a:rPr lang="en-US" dirty="0"/>
              <a:t> </a:t>
            </a:r>
          </a:p>
          <a:p>
            <a:r>
              <a:rPr lang="en-US" dirty="0" err="1"/>
              <a:t>kučiljo</a:t>
            </a:r>
            <a:r>
              <a:rPr lang="en-US" dirty="0"/>
              <a:t> ‘</a:t>
            </a:r>
            <a:r>
              <a:rPr lang="en-US" dirty="0" err="1"/>
              <a:t>cuchillo</a:t>
            </a:r>
            <a:r>
              <a:rPr lang="en-US" dirty="0"/>
              <a:t>’ </a:t>
            </a:r>
            <a:r>
              <a:rPr lang="en-US" dirty="0" err="1"/>
              <a:t>ka</a:t>
            </a:r>
            <a:r>
              <a:rPr lang="en-US" dirty="0"/>
              <a:t>β</a:t>
            </a:r>
            <a:r>
              <a:rPr lang="en-US" dirty="0" err="1"/>
              <a:t>ayo</a:t>
            </a:r>
            <a:r>
              <a:rPr lang="en-US" dirty="0"/>
              <a:t> ‘</a:t>
            </a:r>
            <a:r>
              <a:rPr lang="en-US" dirty="0" err="1"/>
              <a:t>caballo</a:t>
            </a:r>
            <a:r>
              <a:rPr lang="en-US" dirty="0"/>
              <a:t>’ </a:t>
            </a:r>
            <a:r>
              <a:rPr lang="en-US" dirty="0" err="1"/>
              <a:t>kostilja</a:t>
            </a:r>
            <a:r>
              <a:rPr lang="en-US" dirty="0"/>
              <a:t> ‘</a:t>
            </a:r>
            <a:r>
              <a:rPr lang="en-US" dirty="0" err="1"/>
              <a:t>costilla</a:t>
            </a:r>
            <a:r>
              <a:rPr lang="en-US" dirty="0"/>
              <a:t>’ </a:t>
            </a:r>
          </a:p>
          <a:p>
            <a:r>
              <a:rPr lang="en-US" dirty="0"/>
              <a:t>18 </a:t>
            </a:r>
          </a:p>
          <a:p>
            <a:endParaRPr lang="en-US" dirty="0"/>
          </a:p>
        </p:txBody>
      </p:sp>
      <p:sp>
        <p:nvSpPr>
          <p:cNvPr id="3" name="Title 2"/>
          <p:cNvSpPr>
            <a:spLocks noGrp="1"/>
          </p:cNvSpPr>
          <p:nvPr>
            <p:ph type="title"/>
          </p:nvPr>
        </p:nvSpPr>
        <p:spPr/>
        <p:txBody>
          <a:bodyPr/>
          <a:lstStyle/>
          <a:p>
            <a:r>
              <a:rPr lang="en-US" dirty="0" err="1" smtClean="0"/>
              <a:t>Ejemplos</a:t>
            </a:r>
            <a:r>
              <a:rPr lang="en-US" dirty="0" smtClean="0"/>
              <a:t> del </a:t>
            </a:r>
            <a:r>
              <a:rPr lang="en-US" dirty="0" err="1" smtClean="0"/>
              <a:t>huave</a:t>
            </a:r>
            <a:endParaRPr lang="en-US" dirty="0"/>
          </a:p>
        </p:txBody>
      </p:sp>
    </p:spTree>
    <p:extLst>
      <p:ext uri="{BB962C8B-B14F-4D97-AF65-F5344CB8AC3E}">
        <p14:creationId xmlns:p14="http://schemas.microsoft.com/office/powerpoint/2010/main" val="358152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3214452"/>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solidFill>
                  <a:srgbClr val="FF0000"/>
                </a:solidFill>
              </a:rPr>
              <a:t>I. </a:t>
            </a:r>
            <a:r>
              <a:rPr lang="en-US" sz="4000" dirty="0" smtClean="0">
                <a:solidFill>
                  <a:srgbClr val="FF0000"/>
                </a:solidFill>
              </a:rPr>
              <a:t>México</a:t>
            </a:r>
            <a:r>
              <a:rPr lang="en-US" sz="4000" dirty="0">
                <a:solidFill>
                  <a:srgbClr val="FF0000"/>
                </a:solidFill>
              </a:rPr>
              <a:t>: </a:t>
            </a:r>
            <a:r>
              <a:rPr lang="en-US" sz="4000" dirty="0" err="1">
                <a:solidFill>
                  <a:srgbClr val="FF0000"/>
                </a:solidFill>
              </a:rPr>
              <a:t>Situación</a:t>
            </a:r>
            <a:r>
              <a:rPr lang="en-US" sz="4000" dirty="0">
                <a:solidFill>
                  <a:srgbClr val="FF0000"/>
                </a:solidFill>
              </a:rPr>
              <a:t> de </a:t>
            </a:r>
            <a:r>
              <a:rPr lang="en-US" sz="4000" dirty="0" err="1">
                <a:solidFill>
                  <a:srgbClr val="FF0000"/>
                </a:solidFill>
              </a:rPr>
              <a:t>muchas</a:t>
            </a:r>
            <a:r>
              <a:rPr lang="en-US" sz="4000" dirty="0">
                <a:solidFill>
                  <a:srgbClr val="FF0000"/>
                </a:solidFill>
              </a:rPr>
              <a:t> </a:t>
            </a:r>
            <a:r>
              <a:rPr lang="en-US" sz="4000" dirty="0" err="1">
                <a:solidFill>
                  <a:srgbClr val="FF0000"/>
                </a:solidFill>
              </a:rPr>
              <a:t>lenguas</a:t>
            </a:r>
            <a:r>
              <a:rPr lang="en-US" sz="4000" dirty="0">
                <a:solidFill>
                  <a:srgbClr val="FF0000"/>
                </a:solidFill>
              </a:rPr>
              <a:t> </a:t>
            </a:r>
            <a:r>
              <a:rPr lang="en-US" sz="4000" dirty="0" err="1">
                <a:solidFill>
                  <a:srgbClr val="FF0000"/>
                </a:solidFill>
              </a:rPr>
              <a:t>pertenecientes</a:t>
            </a:r>
            <a:r>
              <a:rPr lang="en-US" sz="4000" dirty="0">
                <a:solidFill>
                  <a:srgbClr val="FF0000"/>
                </a:solidFill>
              </a:rPr>
              <a:t> a  </a:t>
            </a:r>
            <a:r>
              <a:rPr lang="en-US" sz="4000" dirty="0" err="1" smtClean="0">
                <a:solidFill>
                  <a:srgbClr val="FF0000"/>
                </a:solidFill>
              </a:rPr>
              <a:t>unas</a:t>
            </a:r>
            <a:r>
              <a:rPr lang="en-US" sz="4000" dirty="0" smtClean="0">
                <a:solidFill>
                  <a:srgbClr val="FF0000"/>
                </a:solidFill>
              </a:rPr>
              <a:t> 11 </a:t>
            </a:r>
            <a:r>
              <a:rPr lang="en-US" sz="4000" dirty="0" err="1" smtClean="0">
                <a:solidFill>
                  <a:srgbClr val="FF0000"/>
                </a:solidFill>
              </a:rPr>
              <a:t>familas</a:t>
            </a:r>
            <a:r>
              <a:rPr lang="en-US" sz="4000" dirty="0" smtClean="0">
                <a:solidFill>
                  <a:srgbClr val="FF0000"/>
                </a:solidFill>
              </a:rPr>
              <a:t> </a:t>
            </a:r>
            <a:r>
              <a:rPr lang="en-US" sz="4000" dirty="0" err="1" smtClean="0">
                <a:solidFill>
                  <a:srgbClr val="FF0000"/>
                </a:solidFill>
              </a:rPr>
              <a:t>lingüísticas</a:t>
            </a:r>
            <a:r>
              <a:rPr lang="en-US" sz="4000" dirty="0" smtClean="0">
                <a:solidFill>
                  <a:srgbClr val="FF0000"/>
                </a:solidFill>
              </a:rPr>
              <a:t> al </a:t>
            </a:r>
            <a:r>
              <a:rPr lang="en-US" sz="4000" dirty="0" err="1" smtClean="0">
                <a:solidFill>
                  <a:srgbClr val="FF0000"/>
                </a:solidFill>
              </a:rPr>
              <a:t>momento</a:t>
            </a:r>
            <a:r>
              <a:rPr lang="en-US" sz="4000" dirty="0" smtClean="0">
                <a:solidFill>
                  <a:srgbClr val="FF0000"/>
                </a:solidFill>
              </a:rPr>
              <a:t> de </a:t>
            </a:r>
            <a:r>
              <a:rPr lang="en-US" sz="4000" dirty="0" err="1" smtClean="0">
                <a:solidFill>
                  <a:srgbClr val="FF0000"/>
                </a:solidFill>
              </a:rPr>
              <a:t>contacto</a:t>
            </a:r>
            <a:r>
              <a:rPr lang="en-US" sz="3600" dirty="0" smtClean="0">
                <a:solidFill>
                  <a:srgbClr val="FF0000"/>
                </a:solidFill>
              </a:rPr>
              <a:t> </a:t>
            </a:r>
            <a:r>
              <a:rPr lang="en-US" dirty="0"/>
              <a:t/>
            </a:r>
            <a:br>
              <a:rPr lang="en-US" dirty="0"/>
            </a:br>
            <a:endParaRPr lang="en-US" dirty="0"/>
          </a:p>
        </p:txBody>
      </p:sp>
    </p:spTree>
    <p:extLst>
      <p:ext uri="{BB962C8B-B14F-4D97-AF65-F5344CB8AC3E}">
        <p14:creationId xmlns:p14="http://schemas.microsoft.com/office/powerpoint/2010/main" val="15623896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X_COL-FINAL.pdf"/>
          <p:cNvPicPr>
            <a:picLocks noGrp="1" noChangeAspect="1"/>
          </p:cNvPicPr>
          <p:nvPr>
            <p:ph idx="1"/>
          </p:nvPr>
        </p:nvPicPr>
        <p:blipFill>
          <a:blip r:embed="rId2">
            <a:extLst>
              <a:ext uri="{28A0092B-C50C-407E-A947-70E740481C1C}">
                <a14:useLocalDpi xmlns:a14="http://schemas.microsoft.com/office/drawing/2010/main" val="0"/>
              </a:ext>
            </a:extLst>
          </a:blip>
          <a:srcRect l="2179" r="2179"/>
          <a:stretch>
            <a:fillRect/>
          </a:stretch>
        </p:blipFill>
        <p:spPr>
          <a:xfrm>
            <a:off x="992188" y="407988"/>
            <a:ext cx="7288212" cy="5718175"/>
          </a:xfrm>
        </p:spPr>
      </p:pic>
    </p:spTree>
    <p:extLst>
      <p:ext uri="{BB962C8B-B14F-4D97-AF65-F5344CB8AC3E}">
        <p14:creationId xmlns:p14="http://schemas.microsoft.com/office/powerpoint/2010/main" val="24456780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err="1" smtClean="0"/>
              <a:t>Multilingüismo</a:t>
            </a:r>
            <a:r>
              <a:rPr lang="en-US" dirty="0" smtClean="0"/>
              <a:t> </a:t>
            </a:r>
            <a:r>
              <a:rPr lang="en-US" dirty="0" err="1" smtClean="0"/>
              <a:t>común</a:t>
            </a:r>
            <a:r>
              <a:rPr lang="en-US" dirty="0" smtClean="0"/>
              <a:t> en </a:t>
            </a:r>
            <a:r>
              <a:rPr lang="en-US" dirty="0" err="1" smtClean="0"/>
              <a:t>todo</a:t>
            </a:r>
            <a:r>
              <a:rPr lang="en-US" dirty="0" smtClean="0"/>
              <a:t> México en </a:t>
            </a:r>
            <a:r>
              <a:rPr lang="en-US" dirty="0" err="1" smtClean="0"/>
              <a:t>época</a:t>
            </a:r>
            <a:r>
              <a:rPr lang="en-US" dirty="0" smtClean="0"/>
              <a:t> </a:t>
            </a:r>
            <a:r>
              <a:rPr lang="en-US" dirty="0" err="1" smtClean="0"/>
              <a:t>prehispánica</a:t>
            </a:r>
            <a:r>
              <a:rPr lang="en-US" dirty="0" smtClean="0"/>
              <a:t> (Valiñas 2010, </a:t>
            </a:r>
            <a:r>
              <a:rPr lang="en-US" dirty="0" err="1" smtClean="0"/>
              <a:t>Yáñez</a:t>
            </a:r>
            <a:r>
              <a:rPr lang="en-US" dirty="0" smtClean="0"/>
              <a:t> 2017) </a:t>
            </a:r>
          </a:p>
          <a:p>
            <a:r>
              <a:rPr lang="en-US" dirty="0" err="1" smtClean="0"/>
              <a:t>Existencia</a:t>
            </a:r>
            <a:r>
              <a:rPr lang="en-US" dirty="0" smtClean="0"/>
              <a:t> de </a:t>
            </a:r>
            <a:r>
              <a:rPr lang="en-US" dirty="0" err="1" smtClean="0"/>
              <a:t>lenguas</a:t>
            </a:r>
            <a:r>
              <a:rPr lang="en-US" dirty="0" smtClean="0"/>
              <a:t> </a:t>
            </a:r>
            <a:r>
              <a:rPr lang="en-US" dirty="0" err="1" smtClean="0"/>
              <a:t>francas</a:t>
            </a:r>
            <a:r>
              <a:rPr lang="en-US" dirty="0" smtClean="0"/>
              <a:t>, </a:t>
            </a:r>
            <a:r>
              <a:rPr lang="en-US" dirty="0" err="1" smtClean="0"/>
              <a:t>como</a:t>
            </a:r>
            <a:r>
              <a:rPr lang="en-US" dirty="0" smtClean="0"/>
              <a:t> el </a:t>
            </a:r>
            <a:r>
              <a:rPr lang="en-US" dirty="0" err="1" smtClean="0"/>
              <a:t>naua</a:t>
            </a:r>
            <a:r>
              <a:rPr lang="en-US" dirty="0" smtClean="0"/>
              <a:t> (o </a:t>
            </a:r>
            <a:r>
              <a:rPr lang="en-US" dirty="0" err="1" smtClean="0"/>
              <a:t>náhuatl</a:t>
            </a:r>
            <a:r>
              <a:rPr lang="en-US" dirty="0" smtClean="0"/>
              <a:t>) y a </a:t>
            </a:r>
            <a:r>
              <a:rPr lang="en-US" dirty="0" err="1" smtClean="0"/>
              <a:t>menor</a:t>
            </a:r>
            <a:r>
              <a:rPr lang="en-US" dirty="0" smtClean="0"/>
              <a:t> </a:t>
            </a:r>
            <a:r>
              <a:rPr lang="en-US" dirty="0" err="1" smtClean="0"/>
              <a:t>extento</a:t>
            </a:r>
            <a:r>
              <a:rPr lang="en-US" dirty="0" smtClean="0"/>
              <a:t>, del </a:t>
            </a:r>
            <a:r>
              <a:rPr lang="en-US" dirty="0" err="1" smtClean="0"/>
              <a:t>maya</a:t>
            </a:r>
            <a:r>
              <a:rPr lang="en-US" dirty="0" smtClean="0"/>
              <a:t> </a:t>
            </a:r>
            <a:r>
              <a:rPr lang="en-US" dirty="0" err="1" smtClean="0"/>
              <a:t>yucateco</a:t>
            </a:r>
            <a:endParaRPr lang="en-US" dirty="0" smtClean="0"/>
          </a:p>
          <a:p>
            <a:r>
              <a:rPr lang="en-US" dirty="0" smtClean="0"/>
              <a:t>La </a:t>
            </a:r>
            <a:r>
              <a:rPr lang="en-US" dirty="0" err="1" smtClean="0"/>
              <a:t>evidencia</a:t>
            </a:r>
            <a:r>
              <a:rPr lang="en-US" dirty="0" smtClean="0"/>
              <a:t> de </a:t>
            </a:r>
            <a:r>
              <a:rPr lang="en-US" dirty="0" err="1" smtClean="0"/>
              <a:t>préstamos</a:t>
            </a:r>
            <a:r>
              <a:rPr lang="en-US" dirty="0" smtClean="0"/>
              <a:t> entre </a:t>
            </a:r>
            <a:r>
              <a:rPr lang="en-US" dirty="0" err="1" smtClean="0"/>
              <a:t>lenguas</a:t>
            </a:r>
            <a:r>
              <a:rPr lang="en-US" dirty="0" smtClean="0"/>
              <a:t> ha </a:t>
            </a:r>
            <a:r>
              <a:rPr lang="en-US" dirty="0" err="1" smtClean="0"/>
              <a:t>sido</a:t>
            </a:r>
            <a:r>
              <a:rPr lang="en-US" dirty="0" smtClean="0"/>
              <a:t> </a:t>
            </a:r>
            <a:r>
              <a:rPr lang="en-US" dirty="0" err="1" smtClean="0"/>
              <a:t>punto</a:t>
            </a:r>
            <a:r>
              <a:rPr lang="en-US" dirty="0" smtClean="0"/>
              <a:t> de </a:t>
            </a:r>
            <a:r>
              <a:rPr lang="en-US" dirty="0" err="1" smtClean="0"/>
              <a:t>mucha</a:t>
            </a:r>
            <a:r>
              <a:rPr lang="en-US" dirty="0" smtClean="0"/>
              <a:t> </a:t>
            </a:r>
            <a:r>
              <a:rPr lang="en-US" dirty="0" err="1" smtClean="0"/>
              <a:t>discusión</a:t>
            </a:r>
            <a:r>
              <a:rPr lang="en-US" dirty="0" smtClean="0"/>
              <a:t>, </a:t>
            </a:r>
            <a:r>
              <a:rPr lang="en-US" dirty="0" err="1" smtClean="0"/>
              <a:t>ya</a:t>
            </a:r>
            <a:r>
              <a:rPr lang="en-US" dirty="0" smtClean="0"/>
              <a:t> </a:t>
            </a:r>
            <a:r>
              <a:rPr lang="en-US" dirty="0" err="1" smtClean="0"/>
              <a:t>que</a:t>
            </a:r>
            <a:r>
              <a:rPr lang="en-US" dirty="0" smtClean="0"/>
              <a:t> </a:t>
            </a:r>
            <a:r>
              <a:rPr lang="en-US" dirty="0" err="1" smtClean="0"/>
              <a:t>tiene</a:t>
            </a:r>
            <a:r>
              <a:rPr lang="en-US" dirty="0" smtClean="0"/>
              <a:t> </a:t>
            </a:r>
            <a:r>
              <a:rPr lang="en-US" dirty="0" err="1" smtClean="0"/>
              <a:t>implicaciones</a:t>
            </a:r>
            <a:r>
              <a:rPr lang="en-US" dirty="0" smtClean="0"/>
              <a:t> </a:t>
            </a:r>
            <a:r>
              <a:rPr lang="en-US" dirty="0" err="1" smtClean="0"/>
              <a:t>para</a:t>
            </a:r>
            <a:r>
              <a:rPr lang="en-US" dirty="0" smtClean="0"/>
              <a:t> la </a:t>
            </a:r>
            <a:r>
              <a:rPr lang="en-US" dirty="0" err="1" smtClean="0"/>
              <a:t>relativa</a:t>
            </a:r>
            <a:r>
              <a:rPr lang="en-US" dirty="0" smtClean="0"/>
              <a:t> </a:t>
            </a:r>
            <a:r>
              <a:rPr lang="en-US" dirty="0" err="1" smtClean="0"/>
              <a:t>importancia</a:t>
            </a:r>
            <a:r>
              <a:rPr lang="en-US" dirty="0" smtClean="0"/>
              <a:t> de </a:t>
            </a:r>
            <a:r>
              <a:rPr lang="en-US" dirty="0" err="1" smtClean="0"/>
              <a:t>las</a:t>
            </a:r>
            <a:r>
              <a:rPr lang="en-US" dirty="0" smtClean="0"/>
              <a:t> </a:t>
            </a:r>
            <a:r>
              <a:rPr lang="en-US" dirty="0" err="1" smtClean="0"/>
              <a:t>lenguas</a:t>
            </a:r>
            <a:r>
              <a:rPr lang="en-US" dirty="0" smtClean="0"/>
              <a:t> </a:t>
            </a:r>
            <a:r>
              <a:rPr lang="en-US" dirty="0" err="1" smtClean="0"/>
              <a:t>que</a:t>
            </a:r>
            <a:r>
              <a:rPr lang="en-US" dirty="0" smtClean="0"/>
              <a:t> </a:t>
            </a:r>
            <a:r>
              <a:rPr lang="en-US" dirty="0" err="1" smtClean="0"/>
              <a:t>dan</a:t>
            </a:r>
            <a:r>
              <a:rPr lang="en-US" dirty="0" smtClean="0"/>
              <a:t> </a:t>
            </a:r>
            <a:r>
              <a:rPr lang="en-US" dirty="0" err="1" smtClean="0"/>
              <a:t>origen</a:t>
            </a:r>
            <a:r>
              <a:rPr lang="en-US" dirty="0" smtClean="0"/>
              <a:t> a </a:t>
            </a:r>
            <a:r>
              <a:rPr lang="en-US" dirty="0" err="1" smtClean="0"/>
              <a:t>las</a:t>
            </a:r>
            <a:r>
              <a:rPr lang="en-US" dirty="0" smtClean="0"/>
              <a:t> </a:t>
            </a:r>
            <a:r>
              <a:rPr lang="en-US" dirty="0" err="1" smtClean="0"/>
              <a:t>palabras</a:t>
            </a:r>
            <a:r>
              <a:rPr lang="en-US" dirty="0" smtClean="0"/>
              <a:t> </a:t>
            </a:r>
            <a:r>
              <a:rPr lang="mr-IN" dirty="0" smtClean="0"/>
              <a:t>–</a:t>
            </a:r>
            <a:r>
              <a:rPr lang="en-US" dirty="0" smtClean="0"/>
              <a:t> </a:t>
            </a:r>
            <a:r>
              <a:rPr lang="en-US" dirty="0" err="1" smtClean="0"/>
              <a:t>por</a:t>
            </a:r>
            <a:r>
              <a:rPr lang="en-US" dirty="0" smtClean="0"/>
              <a:t> </a:t>
            </a:r>
            <a:r>
              <a:rPr lang="en-US" dirty="0" err="1" smtClean="0"/>
              <a:t>ejemplo</a:t>
            </a:r>
            <a:r>
              <a:rPr lang="en-US" dirty="0" smtClean="0"/>
              <a:t>, </a:t>
            </a:r>
            <a:r>
              <a:rPr lang="en-US" i="1" dirty="0" err="1" smtClean="0"/>
              <a:t>lamat</a:t>
            </a:r>
            <a:r>
              <a:rPr lang="en-US" i="1" dirty="0" smtClean="0"/>
              <a:t>, </a:t>
            </a:r>
            <a:r>
              <a:rPr lang="en-US" dirty="0" err="1" smtClean="0"/>
              <a:t>dia</a:t>
            </a:r>
            <a:r>
              <a:rPr lang="en-US" dirty="0" smtClean="0"/>
              <a:t> </a:t>
            </a:r>
            <a:r>
              <a:rPr lang="en-US" dirty="0" err="1" smtClean="0"/>
              <a:t>calendárico</a:t>
            </a:r>
            <a:r>
              <a:rPr lang="en-US" dirty="0" smtClean="0"/>
              <a:t> </a:t>
            </a:r>
            <a:r>
              <a:rPr lang="en-US" dirty="0" err="1" smtClean="0"/>
              <a:t>maya</a:t>
            </a:r>
            <a:r>
              <a:rPr lang="en-US" dirty="0" smtClean="0"/>
              <a:t>, ‘</a:t>
            </a:r>
            <a:r>
              <a:rPr lang="en-US" dirty="0" err="1" smtClean="0"/>
              <a:t>venus</a:t>
            </a:r>
            <a:r>
              <a:rPr lang="en-US" dirty="0" smtClean="0"/>
              <a:t>’, </a:t>
            </a:r>
            <a:r>
              <a:rPr lang="en-US" dirty="0" err="1" smtClean="0"/>
              <a:t>pero</a:t>
            </a:r>
            <a:r>
              <a:rPr lang="en-US" dirty="0" smtClean="0"/>
              <a:t> ‘</a:t>
            </a:r>
            <a:r>
              <a:rPr lang="en-US" dirty="0" err="1" smtClean="0"/>
              <a:t>viejita</a:t>
            </a:r>
            <a:r>
              <a:rPr lang="en-US" dirty="0" smtClean="0"/>
              <a:t>’ en </a:t>
            </a:r>
            <a:r>
              <a:rPr lang="en-US" dirty="0" err="1" smtClean="0"/>
              <a:t>naua</a:t>
            </a:r>
            <a:r>
              <a:rPr lang="en-US" dirty="0" smtClean="0"/>
              <a:t>; </a:t>
            </a:r>
            <a:r>
              <a:rPr lang="en-US" i="1" dirty="0" err="1" smtClean="0"/>
              <a:t>kakawa</a:t>
            </a:r>
            <a:r>
              <a:rPr lang="en-US" i="1" dirty="0" smtClean="0"/>
              <a:t>, ¿</a:t>
            </a:r>
            <a:r>
              <a:rPr lang="en-US" dirty="0" err="1" smtClean="0"/>
              <a:t>será</a:t>
            </a:r>
            <a:r>
              <a:rPr lang="en-US" dirty="0" smtClean="0"/>
              <a:t> </a:t>
            </a:r>
            <a:r>
              <a:rPr lang="en-US" dirty="0" err="1" smtClean="0"/>
              <a:t>yutoazteca</a:t>
            </a:r>
            <a:r>
              <a:rPr lang="en-US" dirty="0" smtClean="0"/>
              <a:t> o </a:t>
            </a:r>
            <a:r>
              <a:rPr lang="en-US" dirty="0" err="1" smtClean="0"/>
              <a:t>mixezoqueana</a:t>
            </a:r>
            <a:r>
              <a:rPr lang="en-US" dirty="0" smtClean="0"/>
              <a:t>? ¿ </a:t>
            </a:r>
            <a:r>
              <a:rPr lang="en-US" dirty="0" err="1" smtClean="0"/>
              <a:t>Qué</a:t>
            </a:r>
            <a:r>
              <a:rPr lang="en-US" dirty="0" smtClean="0"/>
              <a:t> </a:t>
            </a:r>
            <a:r>
              <a:rPr lang="en-US" dirty="0" err="1" smtClean="0"/>
              <a:t>grupos</a:t>
            </a:r>
            <a:r>
              <a:rPr lang="en-US" dirty="0" smtClean="0"/>
              <a:t> </a:t>
            </a:r>
            <a:r>
              <a:rPr lang="en-US" dirty="0" err="1" smtClean="0"/>
              <a:t>tenían</a:t>
            </a:r>
            <a:r>
              <a:rPr lang="en-US" dirty="0" smtClean="0"/>
              <a:t> </a:t>
            </a:r>
            <a:r>
              <a:rPr lang="en-US" dirty="0" err="1" smtClean="0"/>
              <a:t>más</a:t>
            </a:r>
            <a:r>
              <a:rPr lang="en-US" dirty="0" smtClean="0"/>
              <a:t> </a:t>
            </a:r>
            <a:r>
              <a:rPr lang="en-US" dirty="0" err="1" smtClean="0"/>
              <a:t>importancia</a:t>
            </a:r>
            <a:r>
              <a:rPr lang="en-US" dirty="0" smtClean="0"/>
              <a:t> o </a:t>
            </a:r>
            <a:r>
              <a:rPr lang="en-US" dirty="0" err="1" smtClean="0"/>
              <a:t>presencia</a:t>
            </a:r>
            <a:r>
              <a:rPr lang="en-US" dirty="0" smtClean="0"/>
              <a:t>?</a:t>
            </a:r>
          </a:p>
        </p:txBody>
      </p:sp>
      <p:sp>
        <p:nvSpPr>
          <p:cNvPr id="3" name="Title 2"/>
          <p:cNvSpPr>
            <a:spLocks noGrp="1"/>
          </p:cNvSpPr>
          <p:nvPr>
            <p:ph type="title"/>
          </p:nvPr>
        </p:nvSpPr>
        <p:spPr/>
        <p:txBody>
          <a:bodyPr>
            <a:normAutofit fontScale="90000"/>
          </a:bodyPr>
          <a:lstStyle/>
          <a:p>
            <a:r>
              <a:rPr lang="en-US" dirty="0" err="1" smtClean="0">
                <a:solidFill>
                  <a:srgbClr val="FF0000"/>
                </a:solidFill>
              </a:rPr>
              <a:t>Contacto</a:t>
            </a:r>
            <a:r>
              <a:rPr lang="en-US" dirty="0" smtClean="0">
                <a:solidFill>
                  <a:srgbClr val="FF0000"/>
                </a:solidFill>
              </a:rPr>
              <a:t> e </a:t>
            </a:r>
            <a:r>
              <a:rPr lang="en-US" dirty="0" err="1" smtClean="0">
                <a:solidFill>
                  <a:srgbClr val="FF0000"/>
                </a:solidFill>
              </a:rPr>
              <a:t>influencias</a:t>
            </a:r>
            <a:r>
              <a:rPr lang="en-US" dirty="0" smtClean="0">
                <a:solidFill>
                  <a:srgbClr val="FF0000"/>
                </a:solidFill>
              </a:rPr>
              <a:t> entre </a:t>
            </a:r>
            <a:r>
              <a:rPr lang="en-US" dirty="0" err="1" smtClean="0">
                <a:solidFill>
                  <a:srgbClr val="FF0000"/>
                </a:solidFill>
              </a:rPr>
              <a:t>lenguas</a:t>
            </a:r>
            <a:r>
              <a:rPr lang="en-US" dirty="0" smtClean="0">
                <a:solidFill>
                  <a:srgbClr val="FF0000"/>
                </a:solidFill>
              </a:rPr>
              <a:t> </a:t>
            </a:r>
            <a:r>
              <a:rPr lang="en-US" dirty="0" err="1" smtClean="0">
                <a:solidFill>
                  <a:srgbClr val="FF0000"/>
                </a:solidFill>
              </a:rPr>
              <a:t>indígenas</a:t>
            </a:r>
            <a:r>
              <a:rPr lang="en-US" dirty="0" smtClean="0">
                <a:solidFill>
                  <a:srgbClr val="FF0000"/>
                </a:solidFill>
              </a:rPr>
              <a:t> en México antes de la </a:t>
            </a:r>
            <a:r>
              <a:rPr lang="en-US" dirty="0" err="1" smtClean="0">
                <a:solidFill>
                  <a:srgbClr val="FF0000"/>
                </a:solidFill>
              </a:rPr>
              <a:t>llegada</a:t>
            </a:r>
            <a:r>
              <a:rPr lang="en-US" dirty="0" smtClean="0">
                <a:solidFill>
                  <a:srgbClr val="FF0000"/>
                </a:solidFill>
              </a:rPr>
              <a:t> de los </a:t>
            </a:r>
            <a:r>
              <a:rPr lang="en-US" dirty="0" err="1" smtClean="0">
                <a:solidFill>
                  <a:srgbClr val="FF0000"/>
                </a:solidFill>
              </a:rPr>
              <a:t>españoles</a:t>
            </a:r>
            <a:r>
              <a:rPr lang="en-US" dirty="0" smtClean="0">
                <a:solidFill>
                  <a:srgbClr val="FF0000"/>
                </a:solidFill>
              </a:rPr>
              <a:t> </a:t>
            </a:r>
            <a:endParaRPr lang="en-US" dirty="0">
              <a:solidFill>
                <a:srgbClr val="FF0000"/>
              </a:solidFill>
            </a:endParaRPr>
          </a:p>
        </p:txBody>
      </p:sp>
    </p:spTree>
    <p:extLst>
      <p:ext uri="{BB962C8B-B14F-4D97-AF65-F5344CB8AC3E}">
        <p14:creationId xmlns:p14="http://schemas.microsoft.com/office/powerpoint/2010/main" val="36116974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II. El </a:t>
            </a:r>
            <a:r>
              <a:rPr lang="en-US" dirty="0" err="1" smtClean="0">
                <a:solidFill>
                  <a:srgbClr val="FF0000"/>
                </a:solidFill>
              </a:rPr>
              <a:t>españól</a:t>
            </a:r>
            <a:r>
              <a:rPr lang="en-US" dirty="0" smtClean="0">
                <a:solidFill>
                  <a:srgbClr val="FF0000"/>
                </a:solidFill>
              </a:rPr>
              <a:t> de México </a:t>
            </a:r>
            <a:r>
              <a:rPr lang="en-US" dirty="0" err="1" smtClean="0">
                <a:solidFill>
                  <a:srgbClr val="FF0000"/>
                </a:solidFill>
              </a:rPr>
              <a:t>refleja</a:t>
            </a:r>
            <a:r>
              <a:rPr lang="en-US" dirty="0" smtClean="0">
                <a:solidFill>
                  <a:srgbClr val="FF0000"/>
                </a:solidFill>
              </a:rPr>
              <a:t> </a:t>
            </a:r>
            <a:r>
              <a:rPr lang="en-US" dirty="0" err="1" smtClean="0">
                <a:solidFill>
                  <a:srgbClr val="FF0000"/>
                </a:solidFill>
              </a:rPr>
              <a:t>principalmente</a:t>
            </a:r>
            <a:r>
              <a:rPr lang="en-US" dirty="0" smtClean="0">
                <a:solidFill>
                  <a:srgbClr val="FF0000"/>
                </a:solidFill>
              </a:rPr>
              <a:t> 3 </a:t>
            </a:r>
            <a:r>
              <a:rPr lang="en-US" dirty="0" err="1" smtClean="0">
                <a:solidFill>
                  <a:srgbClr val="FF0000"/>
                </a:solidFill>
              </a:rPr>
              <a:t>dialectos</a:t>
            </a:r>
            <a:r>
              <a:rPr lang="en-US" dirty="0" smtClean="0">
                <a:solidFill>
                  <a:srgbClr val="FF0000"/>
                </a:solidFill>
              </a:rPr>
              <a:t> </a:t>
            </a:r>
            <a:r>
              <a:rPr lang="en-US" dirty="0" err="1" smtClean="0">
                <a:solidFill>
                  <a:srgbClr val="FF0000"/>
                </a:solidFill>
              </a:rPr>
              <a:t>regionales</a:t>
            </a:r>
            <a:r>
              <a:rPr lang="en-US" dirty="0" smtClean="0">
                <a:solidFill>
                  <a:srgbClr val="FF0000"/>
                </a:solidFill>
              </a:rPr>
              <a:t> de </a:t>
            </a:r>
            <a:r>
              <a:rPr lang="en-US" dirty="0" err="1" smtClean="0">
                <a:solidFill>
                  <a:srgbClr val="FF0000"/>
                </a:solidFill>
              </a:rPr>
              <a:t>España</a:t>
            </a:r>
            <a:r>
              <a:rPr lang="en-US" dirty="0" smtClean="0">
                <a:solidFill>
                  <a:srgbClr val="FF0000"/>
                </a:solidFill>
              </a:rPr>
              <a:t> </a:t>
            </a:r>
            <a:r>
              <a:rPr lang="en-US" sz="2000" dirty="0" smtClean="0">
                <a:solidFill>
                  <a:srgbClr val="FF0000"/>
                </a:solidFill>
              </a:rPr>
              <a:t>(Parodi</a:t>
            </a:r>
            <a:r>
              <a:rPr lang="en-US" sz="2000" dirty="0">
                <a:solidFill>
                  <a:srgbClr val="FF0000"/>
                </a:solidFill>
              </a:rPr>
              <a:t>:</a:t>
            </a:r>
            <a:r>
              <a:rPr lang="en-US" sz="2000" dirty="0" smtClean="0">
                <a:solidFill>
                  <a:srgbClr val="FF0000"/>
                </a:solidFill>
              </a:rPr>
              <a:t>1995)  </a:t>
            </a:r>
            <a:r>
              <a:rPr lang="en-US" dirty="0">
                <a:solidFill>
                  <a:srgbClr val="FF0000"/>
                </a:solidFill>
              </a:rPr>
              <a:t/>
            </a:r>
            <a:br>
              <a:rPr lang="en-US" dirty="0">
                <a:solidFill>
                  <a:srgbClr val="FF0000"/>
                </a:solidFill>
              </a:rPr>
            </a:br>
            <a:endParaRPr lang="en-US" dirty="0">
              <a:solidFill>
                <a:srgbClr val="FF0000"/>
              </a:solidFill>
            </a:endParaRPr>
          </a:p>
        </p:txBody>
      </p:sp>
      <p:sp>
        <p:nvSpPr>
          <p:cNvPr id="4" name="Rectangle 3"/>
          <p:cNvSpPr/>
          <p:nvPr/>
        </p:nvSpPr>
        <p:spPr>
          <a:xfrm>
            <a:off x="3360840" y="3244334"/>
            <a:ext cx="184666" cy="369332"/>
          </a:xfrm>
          <a:prstGeom prst="rect">
            <a:avLst/>
          </a:prstGeom>
        </p:spPr>
        <p:txBody>
          <a:bodyPr wrap="none">
            <a:spAutoFit/>
          </a:bodyPr>
          <a:lstStyle/>
          <a:p>
            <a:endParaRPr lang="en-US" dirty="0"/>
          </a:p>
        </p:txBody>
      </p:sp>
      <p:pic>
        <p:nvPicPr>
          <p:cNvPr id="5" name="Content Placeholder 4" descr="Ximohuayan:Users:karendakin:Desktop:Castilla_la_Vieja.png"/>
          <p:cNvPicPr>
            <a:picLocks noGrp="1"/>
          </p:cNvPicPr>
          <p:nvPr>
            <p:ph idx="1"/>
          </p:nvPr>
        </p:nvPicPr>
        <p:blipFill>
          <a:blip r:embed="rId2">
            <a:extLst>
              <a:ext uri="{28A0092B-C50C-407E-A947-70E740481C1C}">
                <a14:useLocalDpi xmlns:a14="http://schemas.microsoft.com/office/drawing/2010/main" val="0"/>
              </a:ext>
            </a:extLst>
          </a:blip>
          <a:srcRect t="9991" b="9991"/>
          <a:stretch>
            <a:fillRect/>
          </a:stretch>
        </p:blipFill>
        <p:spPr bwMode="auto">
          <a:xfrm>
            <a:off x="1801262" y="2539759"/>
            <a:ext cx="6015931" cy="3174925"/>
          </a:xfrm>
          <a:prstGeom prst="rect">
            <a:avLst/>
          </a:prstGeom>
          <a:noFill/>
          <a:ln>
            <a:noFill/>
          </a:ln>
        </p:spPr>
      </p:pic>
      <p:sp>
        <p:nvSpPr>
          <p:cNvPr id="7" name="TextBox 6"/>
          <p:cNvSpPr txBox="1"/>
          <p:nvPr/>
        </p:nvSpPr>
        <p:spPr>
          <a:xfrm>
            <a:off x="1300346" y="5865867"/>
            <a:ext cx="5261863" cy="369332"/>
          </a:xfrm>
          <a:prstGeom prst="rect">
            <a:avLst/>
          </a:prstGeom>
          <a:noFill/>
        </p:spPr>
        <p:txBody>
          <a:bodyPr wrap="square" rtlCol="0">
            <a:spAutoFit/>
          </a:bodyPr>
          <a:lstStyle/>
          <a:p>
            <a:r>
              <a:rPr lang="en-US" b="1" dirty="0" err="1" smtClean="0"/>
              <a:t>Castilla</a:t>
            </a:r>
            <a:r>
              <a:rPr lang="en-US" b="1" dirty="0" smtClean="0"/>
              <a:t> La </a:t>
            </a:r>
            <a:r>
              <a:rPr lang="en-US" b="1" dirty="0" err="1" smtClean="0"/>
              <a:t>Vieja</a:t>
            </a:r>
            <a:r>
              <a:rPr lang="en-US" b="1" dirty="0" smtClean="0"/>
              <a:t> </a:t>
            </a:r>
            <a:endParaRPr lang="en-US" b="1" dirty="0"/>
          </a:p>
        </p:txBody>
      </p:sp>
    </p:spTree>
    <p:extLst>
      <p:ext uri="{BB962C8B-B14F-4D97-AF65-F5344CB8AC3E}">
        <p14:creationId xmlns:p14="http://schemas.microsoft.com/office/powerpoint/2010/main" val="1787228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7934565" cy="1067666"/>
          </a:xfrm>
        </p:spPr>
        <p:txBody>
          <a:bodyPr>
            <a:normAutofit/>
          </a:bodyPr>
          <a:lstStyle/>
          <a:p>
            <a:r>
              <a:rPr lang="en-US" sz="2800" dirty="0" err="1" smtClean="0">
                <a:solidFill>
                  <a:srgbClr val="FF0000"/>
                </a:solidFill>
              </a:rPr>
              <a:t>Castilla</a:t>
            </a:r>
            <a:r>
              <a:rPr lang="en-US" sz="2800" dirty="0" smtClean="0">
                <a:solidFill>
                  <a:srgbClr val="FF0000"/>
                </a:solidFill>
              </a:rPr>
              <a:t> La Nueva </a:t>
            </a:r>
            <a:endParaRPr lang="en-US" sz="2800" dirty="0">
              <a:solidFill>
                <a:srgbClr val="FF0000"/>
              </a:solidFill>
            </a:endParaRPr>
          </a:p>
        </p:txBody>
      </p:sp>
      <p:pic>
        <p:nvPicPr>
          <p:cNvPr id="4" name="Content Placeholder 3" descr="Ximohuayan:private:var:folders:jv:xwdlvtj15tl2kpfnx1cvs93m0000gn:T:TemporaryItems:440px-Castilla_la_Nueva1.png"/>
          <p:cNvPicPr>
            <a:picLocks noGrp="1"/>
          </p:cNvPicPr>
          <p:nvPr>
            <p:ph idx="1"/>
          </p:nvPr>
        </p:nvPicPr>
        <p:blipFill>
          <a:blip r:embed="rId2">
            <a:extLst>
              <a:ext uri="{28A0092B-C50C-407E-A947-70E740481C1C}">
                <a14:useLocalDpi xmlns:a14="http://schemas.microsoft.com/office/drawing/2010/main" val="0"/>
              </a:ext>
            </a:extLst>
          </a:blip>
          <a:srcRect t="13403" b="13403"/>
          <a:stretch>
            <a:fillRect/>
          </a:stretch>
        </p:blipFill>
        <p:spPr bwMode="auto">
          <a:xfrm>
            <a:off x="871538" y="1590675"/>
            <a:ext cx="7408862" cy="4535488"/>
          </a:xfrm>
          <a:prstGeom prst="rect">
            <a:avLst/>
          </a:prstGeom>
          <a:noFill/>
          <a:ln>
            <a:noFill/>
          </a:ln>
        </p:spPr>
      </p:pic>
    </p:spTree>
    <p:extLst>
      <p:ext uri="{BB962C8B-B14F-4D97-AF65-F5344CB8AC3E}">
        <p14:creationId xmlns:p14="http://schemas.microsoft.com/office/powerpoint/2010/main" val="1281353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252728"/>
          </a:xfrm>
        </p:spPr>
        <p:txBody>
          <a:bodyPr>
            <a:normAutofit/>
          </a:bodyPr>
          <a:lstStyle/>
          <a:p>
            <a:r>
              <a:rPr lang="en-US" sz="4000" dirty="0" smtClean="0">
                <a:solidFill>
                  <a:srgbClr val="FF0000"/>
                </a:solidFill>
              </a:rPr>
              <a:t>Andalucía</a:t>
            </a:r>
            <a:endParaRPr lang="en-US" sz="4000" dirty="0">
              <a:solidFill>
                <a:srgbClr val="FF0000"/>
              </a:solidFill>
            </a:endParaRPr>
          </a:p>
        </p:txBody>
      </p:sp>
      <p:pic>
        <p:nvPicPr>
          <p:cNvPr id="4" name="Content Placeholder 3" descr="Ximohuayan:Users:karendakin:Desktop:500px-Dialecto_andaluz.png"/>
          <p:cNvPicPr>
            <a:picLocks noGrp="1"/>
          </p:cNvPicPr>
          <p:nvPr>
            <p:ph idx="1"/>
          </p:nvPr>
        </p:nvPicPr>
        <p:blipFill>
          <a:blip r:embed="rId3">
            <a:extLst>
              <a:ext uri="{28A0092B-C50C-407E-A947-70E740481C1C}">
                <a14:useLocalDpi xmlns:a14="http://schemas.microsoft.com/office/drawing/2010/main" val="0"/>
              </a:ext>
            </a:extLst>
          </a:blip>
          <a:srcRect t="6343" b="6343"/>
          <a:stretch>
            <a:fillRect/>
          </a:stretch>
        </p:blipFill>
        <p:spPr bwMode="auto">
          <a:xfrm>
            <a:off x="1209624" y="1591056"/>
            <a:ext cx="7070776" cy="4788830"/>
          </a:xfrm>
          <a:prstGeom prst="rect">
            <a:avLst/>
          </a:prstGeom>
          <a:noFill/>
          <a:ln>
            <a:noFill/>
          </a:ln>
        </p:spPr>
      </p:pic>
    </p:spTree>
    <p:extLst>
      <p:ext uri="{BB962C8B-B14F-4D97-AF65-F5344CB8AC3E}">
        <p14:creationId xmlns:p14="http://schemas.microsoft.com/office/powerpoint/2010/main" val="8866427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148984"/>
            <a:ext cx="7408333" cy="4977179"/>
          </a:xfrm>
        </p:spPr>
        <p:txBody>
          <a:bodyPr>
            <a:normAutofit lnSpcReduction="10000"/>
          </a:bodyPr>
          <a:lstStyle/>
          <a:p>
            <a:pPr lvl="0"/>
            <a:r>
              <a:rPr lang="en-US" dirty="0"/>
              <a:t>En Andalucía </a:t>
            </a:r>
            <a:r>
              <a:rPr lang="en-US" dirty="0" err="1"/>
              <a:t>despues</a:t>
            </a:r>
            <a:r>
              <a:rPr lang="en-US" dirty="0"/>
              <a:t> de la </a:t>
            </a:r>
            <a:r>
              <a:rPr lang="en-US" dirty="0" err="1"/>
              <a:t>reconquista</a:t>
            </a:r>
            <a:r>
              <a:rPr lang="en-US" dirty="0"/>
              <a:t>, se </a:t>
            </a:r>
            <a:r>
              <a:rPr lang="en-US" dirty="0" err="1"/>
              <a:t>juntaban</a:t>
            </a:r>
            <a:r>
              <a:rPr lang="en-US" dirty="0"/>
              <a:t> </a:t>
            </a:r>
            <a:r>
              <a:rPr lang="en-US" dirty="0" err="1"/>
              <a:t>hablantes</a:t>
            </a:r>
            <a:r>
              <a:rPr lang="en-US" dirty="0"/>
              <a:t> de los </a:t>
            </a:r>
            <a:r>
              <a:rPr lang="en-US" dirty="0" err="1"/>
              <a:t>varios</a:t>
            </a:r>
            <a:r>
              <a:rPr lang="en-US" dirty="0"/>
              <a:t> </a:t>
            </a:r>
            <a:r>
              <a:rPr lang="en-US" dirty="0" err="1"/>
              <a:t>dialectos</a:t>
            </a:r>
            <a:r>
              <a:rPr lang="en-US" dirty="0"/>
              <a:t> del </a:t>
            </a:r>
            <a:r>
              <a:rPr lang="en-US" dirty="0" err="1"/>
              <a:t>español</a:t>
            </a:r>
            <a:r>
              <a:rPr lang="en-US" dirty="0"/>
              <a:t>, de </a:t>
            </a:r>
            <a:r>
              <a:rPr lang="en-US" dirty="0" err="1"/>
              <a:t>más</a:t>
            </a:r>
            <a:r>
              <a:rPr lang="en-US" dirty="0"/>
              <a:t> </a:t>
            </a:r>
            <a:r>
              <a:rPr lang="en-US" dirty="0" err="1"/>
              <a:t>importancia</a:t>
            </a:r>
            <a:r>
              <a:rPr lang="en-US" dirty="0"/>
              <a:t> </a:t>
            </a:r>
            <a:r>
              <a:rPr lang="en-US" dirty="0" err="1"/>
              <a:t>para</a:t>
            </a:r>
            <a:r>
              <a:rPr lang="en-US" dirty="0"/>
              <a:t> </a:t>
            </a:r>
            <a:r>
              <a:rPr lang="en-US" dirty="0" err="1"/>
              <a:t>las</a:t>
            </a:r>
            <a:r>
              <a:rPr lang="en-US" dirty="0"/>
              <a:t> </a:t>
            </a:r>
            <a:r>
              <a:rPr lang="en-US" dirty="0" err="1"/>
              <a:t>Américas</a:t>
            </a:r>
            <a:r>
              <a:rPr lang="en-US" dirty="0"/>
              <a:t>, los </a:t>
            </a:r>
            <a:r>
              <a:rPr lang="en-US" dirty="0" err="1"/>
              <a:t>mismos</a:t>
            </a:r>
            <a:r>
              <a:rPr lang="en-US" dirty="0"/>
              <a:t> </a:t>
            </a:r>
            <a:r>
              <a:rPr lang="en-US" dirty="0" err="1"/>
              <a:t>andaluces</a:t>
            </a:r>
            <a:r>
              <a:rPr lang="en-US" dirty="0"/>
              <a:t>, </a:t>
            </a:r>
            <a:r>
              <a:rPr lang="en-US" dirty="0" err="1"/>
              <a:t>pero</a:t>
            </a:r>
            <a:r>
              <a:rPr lang="en-US" dirty="0"/>
              <a:t> </a:t>
            </a:r>
            <a:r>
              <a:rPr lang="en-US" dirty="0" err="1"/>
              <a:t>también</a:t>
            </a:r>
            <a:r>
              <a:rPr lang="en-US" dirty="0"/>
              <a:t> los de </a:t>
            </a:r>
            <a:r>
              <a:rPr lang="en-US" dirty="0" err="1"/>
              <a:t>Castilla</a:t>
            </a:r>
            <a:r>
              <a:rPr lang="en-US" dirty="0"/>
              <a:t> la </a:t>
            </a:r>
            <a:r>
              <a:rPr lang="en-US" dirty="0" err="1"/>
              <a:t>Vieja</a:t>
            </a:r>
            <a:r>
              <a:rPr lang="en-US" dirty="0"/>
              <a:t> y </a:t>
            </a:r>
            <a:r>
              <a:rPr lang="en-US" dirty="0" err="1"/>
              <a:t>Castilla</a:t>
            </a:r>
            <a:r>
              <a:rPr lang="en-US" dirty="0"/>
              <a:t> la Nueva,  en </a:t>
            </a:r>
            <a:r>
              <a:rPr lang="en-US" dirty="0" smtClean="0"/>
              <a:t>Andalucía y </a:t>
            </a:r>
            <a:r>
              <a:rPr lang="en-US" dirty="0" err="1" smtClean="0"/>
              <a:t>también</a:t>
            </a:r>
            <a:r>
              <a:rPr lang="en-US" dirty="0" smtClean="0"/>
              <a:t> la </a:t>
            </a:r>
            <a:r>
              <a:rPr lang="en-US" dirty="0" err="1" smtClean="0"/>
              <a:t>norma</a:t>
            </a:r>
            <a:r>
              <a:rPr lang="en-US" dirty="0" smtClean="0"/>
              <a:t> </a:t>
            </a:r>
            <a:r>
              <a:rPr lang="en-US" dirty="0" err="1" smtClean="0"/>
              <a:t>culta</a:t>
            </a:r>
            <a:r>
              <a:rPr lang="en-US" dirty="0" smtClean="0"/>
              <a:t> </a:t>
            </a:r>
            <a:r>
              <a:rPr lang="en-US" dirty="0" err="1" smtClean="0"/>
              <a:t>toledana</a:t>
            </a:r>
            <a:r>
              <a:rPr lang="en-US" dirty="0" smtClean="0"/>
              <a:t> se </a:t>
            </a:r>
            <a:r>
              <a:rPr lang="en-US" dirty="0" err="1" smtClean="0"/>
              <a:t>usaba</a:t>
            </a:r>
            <a:r>
              <a:rPr lang="en-US" dirty="0" smtClean="0"/>
              <a:t> </a:t>
            </a:r>
            <a:r>
              <a:rPr lang="en-US" dirty="0" err="1" smtClean="0"/>
              <a:t>para</a:t>
            </a:r>
            <a:r>
              <a:rPr lang="en-US" dirty="0" smtClean="0"/>
              <a:t> </a:t>
            </a:r>
            <a:r>
              <a:rPr lang="en-US" dirty="0" err="1" smtClean="0"/>
              <a:t>ciertos</a:t>
            </a:r>
            <a:r>
              <a:rPr lang="en-US" dirty="0" smtClean="0"/>
              <a:t> fines. (</a:t>
            </a:r>
            <a:r>
              <a:rPr lang="en-US" dirty="0" err="1" smtClean="0"/>
              <a:t>Parodi</a:t>
            </a:r>
            <a:r>
              <a:rPr lang="en-US" dirty="0" smtClean="0"/>
              <a:t> 1995). </a:t>
            </a:r>
            <a:endParaRPr lang="en-US" dirty="0"/>
          </a:p>
          <a:p>
            <a:pPr lvl="0"/>
            <a:r>
              <a:rPr lang="en-US" dirty="0" smtClean="0"/>
              <a:t>“Para </a:t>
            </a:r>
            <a:r>
              <a:rPr lang="en-US" dirty="0" err="1"/>
              <a:t>viajar</a:t>
            </a:r>
            <a:r>
              <a:rPr lang="en-US" dirty="0"/>
              <a:t> a </a:t>
            </a:r>
            <a:r>
              <a:rPr lang="en-US" dirty="0" err="1"/>
              <a:t>América</a:t>
            </a:r>
            <a:r>
              <a:rPr lang="en-US" dirty="0"/>
              <a:t> </a:t>
            </a:r>
            <a:r>
              <a:rPr lang="en-US" dirty="0" err="1"/>
              <a:t>había</a:t>
            </a:r>
            <a:r>
              <a:rPr lang="en-US" dirty="0"/>
              <a:t> </a:t>
            </a:r>
            <a:r>
              <a:rPr lang="en-US" dirty="0" err="1"/>
              <a:t>que</a:t>
            </a:r>
            <a:r>
              <a:rPr lang="en-US" dirty="0"/>
              <a:t> </a:t>
            </a:r>
            <a:r>
              <a:rPr lang="en-US" dirty="0" err="1"/>
              <a:t>salir</a:t>
            </a:r>
            <a:r>
              <a:rPr lang="en-US" dirty="0"/>
              <a:t> </a:t>
            </a:r>
            <a:r>
              <a:rPr lang="en-US" dirty="0" err="1"/>
              <a:t>desde</a:t>
            </a:r>
            <a:r>
              <a:rPr lang="en-US" dirty="0"/>
              <a:t> </a:t>
            </a:r>
            <a:r>
              <a:rPr lang="en-US" dirty="0" err="1"/>
              <a:t>puertos</a:t>
            </a:r>
            <a:r>
              <a:rPr lang="en-US" dirty="0"/>
              <a:t> </a:t>
            </a:r>
            <a:r>
              <a:rPr lang="en-US" dirty="0" err="1"/>
              <a:t>andaluces</a:t>
            </a:r>
            <a:r>
              <a:rPr lang="en-US" dirty="0"/>
              <a:t>, </a:t>
            </a:r>
            <a:r>
              <a:rPr lang="en-US" dirty="0" err="1"/>
              <a:t>donde</a:t>
            </a:r>
            <a:r>
              <a:rPr lang="en-US" dirty="0"/>
              <a:t> era </a:t>
            </a:r>
            <a:r>
              <a:rPr lang="en-US" dirty="0" err="1"/>
              <a:t>frecuente</a:t>
            </a:r>
            <a:r>
              <a:rPr lang="en-US" dirty="0"/>
              <a:t> </a:t>
            </a:r>
            <a:r>
              <a:rPr lang="en-US" dirty="0" err="1"/>
              <a:t>tener</a:t>
            </a:r>
            <a:r>
              <a:rPr lang="en-US" dirty="0"/>
              <a:t> </a:t>
            </a:r>
            <a:r>
              <a:rPr lang="en-US" dirty="0" err="1"/>
              <a:t>que</a:t>
            </a:r>
            <a:r>
              <a:rPr lang="en-US" dirty="0"/>
              <a:t> </a:t>
            </a:r>
            <a:r>
              <a:rPr lang="en-US" dirty="0" err="1"/>
              <a:t>esperar</a:t>
            </a:r>
            <a:r>
              <a:rPr lang="en-US" dirty="0"/>
              <a:t> </a:t>
            </a:r>
            <a:r>
              <a:rPr lang="en-US" dirty="0" err="1"/>
              <a:t>varios</a:t>
            </a:r>
            <a:r>
              <a:rPr lang="en-US" dirty="0"/>
              <a:t> </a:t>
            </a:r>
            <a:r>
              <a:rPr lang="en-US" dirty="0" err="1"/>
              <a:t>meses</a:t>
            </a:r>
            <a:r>
              <a:rPr lang="en-US" dirty="0"/>
              <a:t> antes de </a:t>
            </a:r>
            <a:r>
              <a:rPr lang="en-US" dirty="0" err="1"/>
              <a:t>embarcar</a:t>
            </a:r>
            <a:r>
              <a:rPr lang="en-US" dirty="0"/>
              <a:t>. </a:t>
            </a:r>
            <a:r>
              <a:rPr lang="en-US" dirty="0" err="1"/>
              <a:t>Por</a:t>
            </a:r>
            <a:r>
              <a:rPr lang="en-US" dirty="0"/>
              <a:t> </a:t>
            </a:r>
            <a:r>
              <a:rPr lang="en-US" dirty="0" err="1"/>
              <a:t>último</a:t>
            </a:r>
            <a:r>
              <a:rPr lang="en-US" dirty="0"/>
              <a:t>, </a:t>
            </a:r>
            <a:r>
              <a:rPr lang="en-US" dirty="0" err="1"/>
              <a:t>siete</a:t>
            </a:r>
            <a:r>
              <a:rPr lang="en-US" dirty="0"/>
              <a:t> de </a:t>
            </a:r>
            <a:r>
              <a:rPr lang="en-US" dirty="0" err="1"/>
              <a:t>cada</a:t>
            </a:r>
            <a:r>
              <a:rPr lang="en-US" dirty="0"/>
              <a:t> </a:t>
            </a:r>
            <a:r>
              <a:rPr lang="en-US" dirty="0" err="1"/>
              <a:t>diez</a:t>
            </a:r>
            <a:r>
              <a:rPr lang="en-US" dirty="0"/>
              <a:t> </a:t>
            </a:r>
            <a:r>
              <a:rPr lang="en-US" dirty="0" err="1"/>
              <a:t>marineros</a:t>
            </a:r>
            <a:r>
              <a:rPr lang="en-US" dirty="0"/>
              <a:t> </a:t>
            </a:r>
            <a:r>
              <a:rPr lang="en-US" dirty="0" err="1"/>
              <a:t>que</a:t>
            </a:r>
            <a:r>
              <a:rPr lang="en-US" dirty="0"/>
              <a:t> </a:t>
            </a:r>
            <a:r>
              <a:rPr lang="en-US" dirty="0" err="1"/>
              <a:t>tripulaban</a:t>
            </a:r>
            <a:r>
              <a:rPr lang="en-US" dirty="0"/>
              <a:t> </a:t>
            </a:r>
            <a:r>
              <a:rPr lang="en-US" dirty="0" err="1"/>
              <a:t>las</a:t>
            </a:r>
            <a:r>
              <a:rPr lang="en-US" dirty="0"/>
              <a:t> naves </a:t>
            </a:r>
            <a:r>
              <a:rPr lang="en-US" dirty="0" err="1"/>
              <a:t>que</a:t>
            </a:r>
            <a:r>
              <a:rPr lang="en-US" dirty="0"/>
              <a:t> </a:t>
            </a:r>
            <a:r>
              <a:rPr lang="en-US" dirty="0" err="1"/>
              <a:t>iban</a:t>
            </a:r>
            <a:r>
              <a:rPr lang="en-US" dirty="0"/>
              <a:t> a </a:t>
            </a:r>
            <a:r>
              <a:rPr lang="en-US" dirty="0" err="1"/>
              <a:t>América</a:t>
            </a:r>
            <a:r>
              <a:rPr lang="en-US" dirty="0"/>
              <a:t> </a:t>
            </a:r>
            <a:r>
              <a:rPr lang="en-US" dirty="0" err="1"/>
              <a:t>eran</a:t>
            </a:r>
            <a:r>
              <a:rPr lang="en-US" dirty="0"/>
              <a:t> </a:t>
            </a:r>
            <a:r>
              <a:rPr lang="en-US" dirty="0" err="1"/>
              <a:t>andaluces</a:t>
            </a:r>
            <a:r>
              <a:rPr lang="en-US" dirty="0"/>
              <a:t>, en </a:t>
            </a:r>
            <a:r>
              <a:rPr lang="en-US" dirty="0" err="1"/>
              <a:t>su</a:t>
            </a:r>
            <a:r>
              <a:rPr lang="en-US" dirty="0"/>
              <a:t> </a:t>
            </a:r>
            <a:r>
              <a:rPr lang="en-US" dirty="0" err="1"/>
              <a:t>mayoría</a:t>
            </a:r>
            <a:r>
              <a:rPr lang="en-US" dirty="0"/>
              <a:t> de </a:t>
            </a:r>
            <a:r>
              <a:rPr lang="en-US" dirty="0" err="1"/>
              <a:t>Sevilla</a:t>
            </a:r>
            <a:r>
              <a:rPr lang="en-US" dirty="0"/>
              <a:t> o </a:t>
            </a:r>
            <a:r>
              <a:rPr lang="en-US" dirty="0" smtClean="0"/>
              <a:t>Huelva”.</a:t>
            </a:r>
            <a:r>
              <a:rPr lang="en-US" baseline="30000" dirty="0"/>
              <a:t>[</a:t>
            </a:r>
            <a:r>
              <a:rPr lang="en-US" i="1" baseline="30000" dirty="0"/>
              <a:t>(Wikipedia) </a:t>
            </a:r>
          </a:p>
          <a:p>
            <a:pPr lvl="0"/>
            <a:r>
              <a:rPr lang="en-US" dirty="0" smtClean="0"/>
              <a:t>De </a:t>
            </a:r>
            <a:r>
              <a:rPr lang="en-US" dirty="0" err="1" smtClean="0"/>
              <a:t>esta</a:t>
            </a:r>
            <a:r>
              <a:rPr lang="en-US" dirty="0" smtClean="0"/>
              <a:t> </a:t>
            </a:r>
            <a:r>
              <a:rPr lang="en-US" dirty="0" err="1" smtClean="0"/>
              <a:t>manera</a:t>
            </a:r>
            <a:r>
              <a:rPr lang="en-US" dirty="0" smtClean="0"/>
              <a:t> </a:t>
            </a:r>
            <a:r>
              <a:rPr lang="en-US" dirty="0" err="1" smtClean="0"/>
              <a:t>había</a:t>
            </a:r>
            <a:r>
              <a:rPr lang="en-US" dirty="0" smtClean="0"/>
              <a:t> </a:t>
            </a:r>
            <a:r>
              <a:rPr lang="en-US" dirty="0" err="1" smtClean="0"/>
              <a:t>contacto</a:t>
            </a:r>
            <a:r>
              <a:rPr lang="en-US" dirty="0" smtClean="0"/>
              <a:t> </a:t>
            </a:r>
            <a:r>
              <a:rPr lang="en-US" dirty="0" err="1" smtClean="0"/>
              <a:t>diario</a:t>
            </a:r>
            <a:r>
              <a:rPr lang="en-US" dirty="0" smtClean="0"/>
              <a:t> entre </a:t>
            </a:r>
            <a:r>
              <a:rPr lang="en-US" dirty="0" err="1" smtClean="0"/>
              <a:t>hablantes</a:t>
            </a:r>
            <a:r>
              <a:rPr lang="en-US" dirty="0" smtClean="0"/>
              <a:t> de </a:t>
            </a:r>
            <a:r>
              <a:rPr lang="en-US" dirty="0" err="1" smtClean="0"/>
              <a:t>dialectos</a:t>
            </a:r>
            <a:r>
              <a:rPr lang="en-US" dirty="0" smtClean="0"/>
              <a:t> de </a:t>
            </a:r>
            <a:r>
              <a:rPr lang="en-US" dirty="0" err="1" smtClean="0"/>
              <a:t>toda</a:t>
            </a:r>
            <a:r>
              <a:rPr lang="en-US" dirty="0" smtClean="0"/>
              <a:t> </a:t>
            </a:r>
            <a:r>
              <a:rPr lang="en-US" dirty="0" err="1" smtClean="0"/>
              <a:t>España</a:t>
            </a:r>
            <a:r>
              <a:rPr lang="en-US" dirty="0" smtClean="0"/>
              <a:t>.  </a:t>
            </a:r>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713721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191</TotalTime>
  <Words>1637</Words>
  <Application>Microsoft Macintosh PowerPoint</Application>
  <PresentationFormat>Presentación en pantalla (4:3)</PresentationFormat>
  <Paragraphs>104</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Waveform</vt:lpstr>
      <vt:lpstr>CONTACTO ENTRE CULTURAS DISTINTAS : Reflejos en las lenguas de los pueblos de México y de España </vt:lpstr>
      <vt:lpstr>Los primeros contactos:  </vt:lpstr>
      <vt:lpstr>  I. México: Situación de muchas lenguas pertenecientes a  unas 11 familas lingüísticas al momento de contacto  </vt:lpstr>
      <vt:lpstr>Presentación de PowerPoint</vt:lpstr>
      <vt:lpstr>Contacto e influencias entre lenguas indígenas en México antes de la llegada de los españoles </vt:lpstr>
      <vt:lpstr>  II. El españól de México refleja principalmente 3 dialectos regionales de España (Parodi:1995)   </vt:lpstr>
      <vt:lpstr>Castilla La Nueva </vt:lpstr>
      <vt:lpstr>Andalucía</vt:lpstr>
      <vt:lpstr>Presentación de PowerPoint</vt:lpstr>
      <vt:lpstr>Lo que las lenguas en sí mismas nos pueden decir del tipo de contacto: quiénes eran y cómo hablaban</vt:lpstr>
      <vt:lpstr> Las lenguas indígenas muestran evidenca de la existencia de un koine formado derivado de las dos principales dialectos de España resultado de esa mezcla de población española</vt:lpstr>
      <vt:lpstr>Peru no solo habían llegado andaluces y los que hablaban el castellano viejo </vt:lpstr>
      <vt:lpstr> </vt:lpstr>
      <vt:lpstr>III. Cómo era el contacto entre lenguas indígenas y las variantes del español en la Colonia?  (Parodi y Luján 2017) </vt:lpstr>
      <vt:lpstr>  </vt:lpstr>
      <vt:lpstr>Introducción de instituciones españolas </vt:lpstr>
      <vt:lpstr>Cambios en uso del lenguaje – y en el significado de términos de la lenguas </vt:lpstr>
      <vt:lpstr>Coexistencia con tradiciones indígenas de expresión </vt:lpstr>
      <vt:lpstr>III. Resultados actuales de contacto</vt:lpstr>
      <vt:lpstr>Ejemplo de préstamos en un texto ‘reciente’ de Santa Catarina, Tepoztlán, MOR  (1970) </vt:lpstr>
      <vt:lpstr>  Algunos préstamos en el diccionario en línea del naua de Ameyaltepec y Oapan, Guerrero </vt:lpstr>
      <vt:lpstr>Conclusiones</vt:lpstr>
      <vt:lpstr> Ejemplos de contrastes entre el andaluz,  el castellano viejo y el koine en términos prestados a lenguas indígenas</vt:lpstr>
      <vt:lpstr>Ejemplos del huave</vt:lpstr>
    </vt:vector>
  </TitlesOfParts>
  <Company>Seminario de Lenguas Indígenas, Instituto de Investigaciones Filológicas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CONTACTO ENTRE CULTURAS DISTINTAS : Reflejos en las lenguas de los pueblos de México y de España </dc:title>
  <dc:creator>Karen Dakin</dc:creator>
  <cp:lastModifiedBy>Serafín Pérez Delgado</cp:lastModifiedBy>
  <cp:revision>19</cp:revision>
  <dcterms:created xsi:type="dcterms:W3CDTF">2019-06-20T03:52:29Z</dcterms:created>
  <dcterms:modified xsi:type="dcterms:W3CDTF">2019-06-21T01:42:38Z</dcterms:modified>
</cp:coreProperties>
</file>