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287" r:id="rId3"/>
    <p:sldId id="283" r:id="rId4"/>
    <p:sldId id="291" r:id="rId5"/>
    <p:sldId id="290" r:id="rId6"/>
    <p:sldId id="289" r:id="rId7"/>
    <p:sldId id="293" r:id="rId8"/>
    <p:sldId id="295" r:id="rId9"/>
    <p:sldId id="286" r:id="rId10"/>
    <p:sldId id="294" r:id="rId11"/>
    <p:sldId id="301" r:id="rId12"/>
    <p:sldId id="296" r:id="rId13"/>
    <p:sldId id="298" r:id="rId14"/>
    <p:sldId id="292" r:id="rId15"/>
    <p:sldId id="299" r:id="rId16"/>
    <p:sldId id="300" r:id="rId17"/>
    <p:sldId id="302" r:id="rId18"/>
    <p:sldId id="304" r:id="rId19"/>
    <p:sldId id="303" r:id="rId20"/>
    <p:sldId id="305" r:id="rId21"/>
    <p:sldId id="306" r:id="rId22"/>
    <p:sldId id="307" r:id="rId23"/>
    <p:sldId id="308" r:id="rId24"/>
    <p:sldId id="288" r:id="rId25"/>
    <p:sldId id="337" r:id="rId26"/>
    <p:sldId id="309" r:id="rId27"/>
    <p:sldId id="285" r:id="rId28"/>
    <p:sldId id="263" r:id="rId29"/>
    <p:sldId id="310" r:id="rId30"/>
    <p:sldId id="311" r:id="rId31"/>
    <p:sldId id="312" r:id="rId32"/>
    <p:sldId id="315" r:id="rId33"/>
    <p:sldId id="314" r:id="rId34"/>
    <p:sldId id="316" r:id="rId35"/>
    <p:sldId id="317" r:id="rId36"/>
    <p:sldId id="318" r:id="rId37"/>
    <p:sldId id="319" r:id="rId38"/>
    <p:sldId id="320" r:id="rId39"/>
    <p:sldId id="321" r:id="rId40"/>
    <p:sldId id="322" r:id="rId41"/>
    <p:sldId id="323" r:id="rId42"/>
    <p:sldId id="324" r:id="rId43"/>
    <p:sldId id="325" r:id="rId44"/>
    <p:sldId id="326" r:id="rId45"/>
    <p:sldId id="327" r:id="rId46"/>
    <p:sldId id="328" r:id="rId47"/>
    <p:sldId id="329" r:id="rId48"/>
    <p:sldId id="330" r:id="rId49"/>
    <p:sldId id="313" r:id="rId50"/>
    <p:sldId id="331" r:id="rId51"/>
    <p:sldId id="332" r:id="rId52"/>
    <p:sldId id="333" r:id="rId53"/>
    <p:sldId id="334" r:id="rId54"/>
    <p:sldId id="335" r:id="rId55"/>
    <p:sldId id="336" r:id="rId56"/>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8" autoAdjust="0"/>
    <p:restoredTop sz="94560"/>
  </p:normalViewPr>
  <p:slideViewPr>
    <p:cSldViewPr snapToGrid="0" snapToObjects="1">
      <p:cViewPr varScale="1">
        <p:scale>
          <a:sx n="91" d="100"/>
          <a:sy n="91" d="100"/>
        </p:scale>
        <p:origin x="-360"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BB5FBC-CCAC-8C46-AF09-4F7A8BD141FE}" type="datetimeFigureOut">
              <a:rPr lang="es-MX" smtClean="0"/>
              <a:t>20/06/19</a:t>
            </a:fld>
            <a:endParaRPr lang="es-MX"/>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4AB4F-D3B0-6548-82E7-59875FEA5E4C}" type="slidenum">
              <a:rPr lang="es-MX" smtClean="0"/>
              <a:t>‹Nr.›</a:t>
            </a:fld>
            <a:endParaRPr lang="es-MX"/>
          </a:p>
        </p:txBody>
      </p:sp>
    </p:spTree>
    <p:extLst>
      <p:ext uri="{BB962C8B-B14F-4D97-AF65-F5344CB8AC3E}">
        <p14:creationId xmlns:p14="http://schemas.microsoft.com/office/powerpoint/2010/main" val="3607911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endParaRPr lang="es-MX" dirty="0"/>
          </a:p>
        </p:txBody>
      </p:sp>
      <p:sp>
        <p:nvSpPr>
          <p:cNvPr id="4" name="Marcador de posición de número de diapositiva 3"/>
          <p:cNvSpPr>
            <a:spLocks noGrp="1"/>
          </p:cNvSpPr>
          <p:nvPr>
            <p:ph type="sldNum" sz="quarter" idx="10"/>
          </p:nvPr>
        </p:nvSpPr>
        <p:spPr/>
        <p:txBody>
          <a:bodyPr/>
          <a:lstStyle/>
          <a:p>
            <a:fld id="{A3B4AB4F-D3B0-6548-82E7-59875FEA5E4C}" type="slidenum">
              <a:rPr lang="es-MX" smtClean="0"/>
              <a:t>1</a:t>
            </a:fld>
            <a:endParaRPr lang="es-MX"/>
          </a:p>
        </p:txBody>
      </p:sp>
    </p:spTree>
    <p:extLst>
      <p:ext uri="{BB962C8B-B14F-4D97-AF65-F5344CB8AC3E}">
        <p14:creationId xmlns:p14="http://schemas.microsoft.com/office/powerpoint/2010/main" val="383017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8B7167F-C7B0-CE47-9832-1AE1F42FA6D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xmlns="" id="{4D9D38DC-02F7-4845-A8B3-06C9F88416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posición de fecha 3">
            <a:extLst>
              <a:ext uri="{FF2B5EF4-FFF2-40B4-BE49-F238E27FC236}">
                <a16:creationId xmlns:a16="http://schemas.microsoft.com/office/drawing/2014/main" xmlns="" id="{67CBEC90-3514-7645-AFE6-B234DF49BCB0}"/>
              </a:ext>
            </a:extLst>
          </p:cNvPr>
          <p:cNvSpPr>
            <a:spLocks noGrp="1"/>
          </p:cNvSpPr>
          <p:nvPr>
            <p:ph type="dt" sz="half" idx="10"/>
          </p:nvPr>
        </p:nvSpPr>
        <p:spPr/>
        <p:txBody>
          <a:bodyPr/>
          <a:lstStyle/>
          <a:p>
            <a:fld id="{AFA77BAC-6349-474D-A5B6-F00AC9CDF971}" type="datetimeFigureOut">
              <a:rPr lang="es-MX" smtClean="0"/>
              <a:t>20/06/19</a:t>
            </a:fld>
            <a:endParaRPr lang="es-MX"/>
          </a:p>
        </p:txBody>
      </p:sp>
      <p:sp>
        <p:nvSpPr>
          <p:cNvPr id="5" name="Marcador de posición de pie de página 4">
            <a:extLst>
              <a:ext uri="{FF2B5EF4-FFF2-40B4-BE49-F238E27FC236}">
                <a16:creationId xmlns:a16="http://schemas.microsoft.com/office/drawing/2014/main" xmlns="" id="{6B0D8291-5435-454C-9202-DBD55911DD1A}"/>
              </a:ext>
            </a:extLst>
          </p:cNvPr>
          <p:cNvSpPr>
            <a:spLocks noGrp="1"/>
          </p:cNvSpPr>
          <p:nvPr>
            <p:ph type="ftr" sz="quarter" idx="11"/>
          </p:nvPr>
        </p:nvSpPr>
        <p:spPr/>
        <p:txBody>
          <a:bodyPr/>
          <a:lstStyle/>
          <a:p>
            <a:endParaRPr lang="es-MX"/>
          </a:p>
        </p:txBody>
      </p:sp>
      <p:sp>
        <p:nvSpPr>
          <p:cNvPr id="6" name="Marcador de posición de número de diapositiva 5">
            <a:extLst>
              <a:ext uri="{FF2B5EF4-FFF2-40B4-BE49-F238E27FC236}">
                <a16:creationId xmlns:a16="http://schemas.microsoft.com/office/drawing/2014/main" xmlns="" id="{9143687B-2C09-9C4E-8D04-F95CAC2A8E04}"/>
              </a:ext>
            </a:extLst>
          </p:cNvPr>
          <p:cNvSpPr>
            <a:spLocks noGrp="1"/>
          </p:cNvSpPr>
          <p:nvPr>
            <p:ph type="sldNum" sz="quarter" idx="12"/>
          </p:nvPr>
        </p:nvSpPr>
        <p:spPr/>
        <p:txBody>
          <a:bodyPr/>
          <a:lstStyle/>
          <a:p>
            <a:fld id="{8C23F9BA-80DC-C946-961C-7DBEE325F3E9}" type="slidenum">
              <a:rPr lang="es-MX" smtClean="0"/>
              <a:t>‹Nr.›</a:t>
            </a:fld>
            <a:endParaRPr lang="es-MX"/>
          </a:p>
        </p:txBody>
      </p:sp>
    </p:spTree>
    <p:extLst>
      <p:ext uri="{BB962C8B-B14F-4D97-AF65-F5344CB8AC3E}">
        <p14:creationId xmlns:p14="http://schemas.microsoft.com/office/powerpoint/2010/main" val="2735535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3A5FD77-E8F5-A948-90C1-A8D12F78985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posición de texto vertical 2">
            <a:extLst>
              <a:ext uri="{FF2B5EF4-FFF2-40B4-BE49-F238E27FC236}">
                <a16:creationId xmlns:a16="http://schemas.microsoft.com/office/drawing/2014/main" xmlns="" id="{352AFC87-2C86-B743-8A6E-DD51CEBC227B}"/>
              </a:ext>
            </a:extLst>
          </p:cNvPr>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posición de fecha 3">
            <a:extLst>
              <a:ext uri="{FF2B5EF4-FFF2-40B4-BE49-F238E27FC236}">
                <a16:creationId xmlns:a16="http://schemas.microsoft.com/office/drawing/2014/main" xmlns="" id="{40988E1F-EA57-7243-9205-515B28CFBE77}"/>
              </a:ext>
            </a:extLst>
          </p:cNvPr>
          <p:cNvSpPr>
            <a:spLocks noGrp="1"/>
          </p:cNvSpPr>
          <p:nvPr>
            <p:ph type="dt" sz="half" idx="10"/>
          </p:nvPr>
        </p:nvSpPr>
        <p:spPr/>
        <p:txBody>
          <a:bodyPr/>
          <a:lstStyle/>
          <a:p>
            <a:fld id="{AFA77BAC-6349-474D-A5B6-F00AC9CDF971}" type="datetimeFigureOut">
              <a:rPr lang="es-MX" smtClean="0"/>
              <a:t>20/06/19</a:t>
            </a:fld>
            <a:endParaRPr lang="es-MX"/>
          </a:p>
        </p:txBody>
      </p:sp>
      <p:sp>
        <p:nvSpPr>
          <p:cNvPr id="5" name="Marcador de posición de pie de página 4">
            <a:extLst>
              <a:ext uri="{FF2B5EF4-FFF2-40B4-BE49-F238E27FC236}">
                <a16:creationId xmlns:a16="http://schemas.microsoft.com/office/drawing/2014/main" xmlns="" id="{1A412BC0-5502-184A-855D-96FF5FB3C907}"/>
              </a:ext>
            </a:extLst>
          </p:cNvPr>
          <p:cNvSpPr>
            <a:spLocks noGrp="1"/>
          </p:cNvSpPr>
          <p:nvPr>
            <p:ph type="ftr" sz="quarter" idx="11"/>
          </p:nvPr>
        </p:nvSpPr>
        <p:spPr/>
        <p:txBody>
          <a:bodyPr/>
          <a:lstStyle/>
          <a:p>
            <a:endParaRPr lang="es-MX"/>
          </a:p>
        </p:txBody>
      </p:sp>
      <p:sp>
        <p:nvSpPr>
          <p:cNvPr id="6" name="Marcador de posición de número de diapositiva 5">
            <a:extLst>
              <a:ext uri="{FF2B5EF4-FFF2-40B4-BE49-F238E27FC236}">
                <a16:creationId xmlns:a16="http://schemas.microsoft.com/office/drawing/2014/main" xmlns="" id="{CEE15A9C-9F0C-6641-927F-FD8ECC037ADD}"/>
              </a:ext>
            </a:extLst>
          </p:cNvPr>
          <p:cNvSpPr>
            <a:spLocks noGrp="1"/>
          </p:cNvSpPr>
          <p:nvPr>
            <p:ph type="sldNum" sz="quarter" idx="12"/>
          </p:nvPr>
        </p:nvSpPr>
        <p:spPr/>
        <p:txBody>
          <a:bodyPr/>
          <a:lstStyle/>
          <a:p>
            <a:fld id="{8C23F9BA-80DC-C946-961C-7DBEE325F3E9}" type="slidenum">
              <a:rPr lang="es-MX" smtClean="0"/>
              <a:t>‹Nr.›</a:t>
            </a:fld>
            <a:endParaRPr lang="es-MX"/>
          </a:p>
        </p:txBody>
      </p:sp>
    </p:spTree>
    <p:extLst>
      <p:ext uri="{BB962C8B-B14F-4D97-AF65-F5344CB8AC3E}">
        <p14:creationId xmlns:p14="http://schemas.microsoft.com/office/powerpoint/2010/main" val="3415074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DED10A41-4688-FE40-8F30-C011081D157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posición de texto vertical 2">
            <a:extLst>
              <a:ext uri="{FF2B5EF4-FFF2-40B4-BE49-F238E27FC236}">
                <a16:creationId xmlns:a16="http://schemas.microsoft.com/office/drawing/2014/main" xmlns="" id="{257A6F4B-8822-B04A-AFD8-21C031480342}"/>
              </a:ext>
            </a:extLst>
          </p:cNvPr>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posición de fecha 3">
            <a:extLst>
              <a:ext uri="{FF2B5EF4-FFF2-40B4-BE49-F238E27FC236}">
                <a16:creationId xmlns:a16="http://schemas.microsoft.com/office/drawing/2014/main" xmlns="" id="{67E09C5A-C7F0-9D4B-9857-2236DEDC9B94}"/>
              </a:ext>
            </a:extLst>
          </p:cNvPr>
          <p:cNvSpPr>
            <a:spLocks noGrp="1"/>
          </p:cNvSpPr>
          <p:nvPr>
            <p:ph type="dt" sz="half" idx="10"/>
          </p:nvPr>
        </p:nvSpPr>
        <p:spPr/>
        <p:txBody>
          <a:bodyPr/>
          <a:lstStyle/>
          <a:p>
            <a:fld id="{AFA77BAC-6349-474D-A5B6-F00AC9CDF971}" type="datetimeFigureOut">
              <a:rPr lang="es-MX" smtClean="0"/>
              <a:t>20/06/19</a:t>
            </a:fld>
            <a:endParaRPr lang="es-MX"/>
          </a:p>
        </p:txBody>
      </p:sp>
      <p:sp>
        <p:nvSpPr>
          <p:cNvPr id="5" name="Marcador de posición de pie de página 4">
            <a:extLst>
              <a:ext uri="{FF2B5EF4-FFF2-40B4-BE49-F238E27FC236}">
                <a16:creationId xmlns:a16="http://schemas.microsoft.com/office/drawing/2014/main" xmlns="" id="{C3C8F128-7147-A54A-8F9D-DE9611704452}"/>
              </a:ext>
            </a:extLst>
          </p:cNvPr>
          <p:cNvSpPr>
            <a:spLocks noGrp="1"/>
          </p:cNvSpPr>
          <p:nvPr>
            <p:ph type="ftr" sz="quarter" idx="11"/>
          </p:nvPr>
        </p:nvSpPr>
        <p:spPr/>
        <p:txBody>
          <a:bodyPr/>
          <a:lstStyle/>
          <a:p>
            <a:endParaRPr lang="es-MX"/>
          </a:p>
        </p:txBody>
      </p:sp>
      <p:sp>
        <p:nvSpPr>
          <p:cNvPr id="6" name="Marcador de posición de número de diapositiva 5">
            <a:extLst>
              <a:ext uri="{FF2B5EF4-FFF2-40B4-BE49-F238E27FC236}">
                <a16:creationId xmlns:a16="http://schemas.microsoft.com/office/drawing/2014/main" xmlns="" id="{89213086-1A60-ED44-B0FF-8E9E216BD6DF}"/>
              </a:ext>
            </a:extLst>
          </p:cNvPr>
          <p:cNvSpPr>
            <a:spLocks noGrp="1"/>
          </p:cNvSpPr>
          <p:nvPr>
            <p:ph type="sldNum" sz="quarter" idx="12"/>
          </p:nvPr>
        </p:nvSpPr>
        <p:spPr/>
        <p:txBody>
          <a:bodyPr/>
          <a:lstStyle/>
          <a:p>
            <a:fld id="{8C23F9BA-80DC-C946-961C-7DBEE325F3E9}" type="slidenum">
              <a:rPr lang="es-MX" smtClean="0"/>
              <a:t>‹Nr.›</a:t>
            </a:fld>
            <a:endParaRPr lang="es-MX"/>
          </a:p>
        </p:txBody>
      </p:sp>
    </p:spTree>
    <p:extLst>
      <p:ext uri="{BB962C8B-B14F-4D97-AF65-F5344CB8AC3E}">
        <p14:creationId xmlns:p14="http://schemas.microsoft.com/office/powerpoint/2010/main" val="3367797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DB6AD49-5873-4C43-90AE-BB167D86A8A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xmlns="" id="{0FFA334D-C0B7-6046-940D-84BADE8188FF}"/>
              </a:ext>
            </a:extLst>
          </p:cNvPr>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posición de fecha 3">
            <a:extLst>
              <a:ext uri="{FF2B5EF4-FFF2-40B4-BE49-F238E27FC236}">
                <a16:creationId xmlns:a16="http://schemas.microsoft.com/office/drawing/2014/main" xmlns="" id="{268ACAFD-2005-7C45-B9D6-151436315209}"/>
              </a:ext>
            </a:extLst>
          </p:cNvPr>
          <p:cNvSpPr>
            <a:spLocks noGrp="1"/>
          </p:cNvSpPr>
          <p:nvPr>
            <p:ph type="dt" sz="half" idx="10"/>
          </p:nvPr>
        </p:nvSpPr>
        <p:spPr/>
        <p:txBody>
          <a:bodyPr/>
          <a:lstStyle/>
          <a:p>
            <a:fld id="{AFA77BAC-6349-474D-A5B6-F00AC9CDF971}" type="datetimeFigureOut">
              <a:rPr lang="es-MX" smtClean="0"/>
              <a:t>20/06/19</a:t>
            </a:fld>
            <a:endParaRPr lang="es-MX"/>
          </a:p>
        </p:txBody>
      </p:sp>
      <p:sp>
        <p:nvSpPr>
          <p:cNvPr id="5" name="Marcador de posición de pie de página 4">
            <a:extLst>
              <a:ext uri="{FF2B5EF4-FFF2-40B4-BE49-F238E27FC236}">
                <a16:creationId xmlns:a16="http://schemas.microsoft.com/office/drawing/2014/main" xmlns="" id="{C7375865-9253-C44C-898C-2208AFA513D6}"/>
              </a:ext>
            </a:extLst>
          </p:cNvPr>
          <p:cNvSpPr>
            <a:spLocks noGrp="1"/>
          </p:cNvSpPr>
          <p:nvPr>
            <p:ph type="ftr" sz="quarter" idx="11"/>
          </p:nvPr>
        </p:nvSpPr>
        <p:spPr/>
        <p:txBody>
          <a:bodyPr/>
          <a:lstStyle/>
          <a:p>
            <a:endParaRPr lang="es-MX"/>
          </a:p>
        </p:txBody>
      </p:sp>
      <p:sp>
        <p:nvSpPr>
          <p:cNvPr id="6" name="Marcador de posición de número de diapositiva 5">
            <a:extLst>
              <a:ext uri="{FF2B5EF4-FFF2-40B4-BE49-F238E27FC236}">
                <a16:creationId xmlns:a16="http://schemas.microsoft.com/office/drawing/2014/main" xmlns="" id="{9B6F1B16-30AC-154B-9B72-5AEDCCB815BF}"/>
              </a:ext>
            </a:extLst>
          </p:cNvPr>
          <p:cNvSpPr>
            <a:spLocks noGrp="1"/>
          </p:cNvSpPr>
          <p:nvPr>
            <p:ph type="sldNum" sz="quarter" idx="12"/>
          </p:nvPr>
        </p:nvSpPr>
        <p:spPr/>
        <p:txBody>
          <a:bodyPr/>
          <a:lstStyle/>
          <a:p>
            <a:fld id="{8C23F9BA-80DC-C946-961C-7DBEE325F3E9}" type="slidenum">
              <a:rPr lang="es-MX" smtClean="0"/>
              <a:t>‹Nr.›</a:t>
            </a:fld>
            <a:endParaRPr lang="es-MX"/>
          </a:p>
        </p:txBody>
      </p:sp>
    </p:spTree>
    <p:extLst>
      <p:ext uri="{BB962C8B-B14F-4D97-AF65-F5344CB8AC3E}">
        <p14:creationId xmlns:p14="http://schemas.microsoft.com/office/powerpoint/2010/main" val="3696664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CAC4B76-B19D-CA4B-A1F0-D6E9C98DBB1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posición de texto 2">
            <a:extLst>
              <a:ext uri="{FF2B5EF4-FFF2-40B4-BE49-F238E27FC236}">
                <a16:creationId xmlns:a16="http://schemas.microsoft.com/office/drawing/2014/main" xmlns="" id="{B8EF3D90-D75A-AC4F-BCAE-96AB949F5F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posición de fecha 3">
            <a:extLst>
              <a:ext uri="{FF2B5EF4-FFF2-40B4-BE49-F238E27FC236}">
                <a16:creationId xmlns:a16="http://schemas.microsoft.com/office/drawing/2014/main" xmlns="" id="{35BA42C1-8DC9-2944-A0CE-66552986F46D}"/>
              </a:ext>
            </a:extLst>
          </p:cNvPr>
          <p:cNvSpPr>
            <a:spLocks noGrp="1"/>
          </p:cNvSpPr>
          <p:nvPr>
            <p:ph type="dt" sz="half" idx="10"/>
          </p:nvPr>
        </p:nvSpPr>
        <p:spPr/>
        <p:txBody>
          <a:bodyPr/>
          <a:lstStyle/>
          <a:p>
            <a:fld id="{AFA77BAC-6349-474D-A5B6-F00AC9CDF971}" type="datetimeFigureOut">
              <a:rPr lang="es-MX" smtClean="0"/>
              <a:t>20/06/19</a:t>
            </a:fld>
            <a:endParaRPr lang="es-MX"/>
          </a:p>
        </p:txBody>
      </p:sp>
      <p:sp>
        <p:nvSpPr>
          <p:cNvPr id="5" name="Marcador de posición de pie de página 4">
            <a:extLst>
              <a:ext uri="{FF2B5EF4-FFF2-40B4-BE49-F238E27FC236}">
                <a16:creationId xmlns:a16="http://schemas.microsoft.com/office/drawing/2014/main" xmlns="" id="{A4BB29A1-5285-5445-B9B3-B37D0954EC6A}"/>
              </a:ext>
            </a:extLst>
          </p:cNvPr>
          <p:cNvSpPr>
            <a:spLocks noGrp="1"/>
          </p:cNvSpPr>
          <p:nvPr>
            <p:ph type="ftr" sz="quarter" idx="11"/>
          </p:nvPr>
        </p:nvSpPr>
        <p:spPr/>
        <p:txBody>
          <a:bodyPr/>
          <a:lstStyle/>
          <a:p>
            <a:endParaRPr lang="es-MX"/>
          </a:p>
        </p:txBody>
      </p:sp>
      <p:sp>
        <p:nvSpPr>
          <p:cNvPr id="6" name="Marcador de posición de número de diapositiva 5">
            <a:extLst>
              <a:ext uri="{FF2B5EF4-FFF2-40B4-BE49-F238E27FC236}">
                <a16:creationId xmlns:a16="http://schemas.microsoft.com/office/drawing/2014/main" xmlns="" id="{B90B0649-BC4D-324B-841A-0D95C54340BB}"/>
              </a:ext>
            </a:extLst>
          </p:cNvPr>
          <p:cNvSpPr>
            <a:spLocks noGrp="1"/>
          </p:cNvSpPr>
          <p:nvPr>
            <p:ph type="sldNum" sz="quarter" idx="12"/>
          </p:nvPr>
        </p:nvSpPr>
        <p:spPr/>
        <p:txBody>
          <a:bodyPr/>
          <a:lstStyle/>
          <a:p>
            <a:fld id="{8C23F9BA-80DC-C946-961C-7DBEE325F3E9}" type="slidenum">
              <a:rPr lang="es-MX" smtClean="0"/>
              <a:t>‹Nr.›</a:t>
            </a:fld>
            <a:endParaRPr lang="es-MX"/>
          </a:p>
        </p:txBody>
      </p:sp>
    </p:spTree>
    <p:extLst>
      <p:ext uri="{BB962C8B-B14F-4D97-AF65-F5344CB8AC3E}">
        <p14:creationId xmlns:p14="http://schemas.microsoft.com/office/powerpoint/2010/main" val="2333062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contenid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C9868D0-F40D-7944-A974-75CF09D68B76}"/>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xmlns="" id="{8CF65AE4-F945-3F48-A944-AE99B15961EF}"/>
              </a:ext>
            </a:extLst>
          </p:cNvPr>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xmlns="" id="{5B8BD583-7625-5348-B70E-F45485F5B184}"/>
              </a:ext>
            </a:extLst>
          </p:cNvPr>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posición de fecha 4">
            <a:extLst>
              <a:ext uri="{FF2B5EF4-FFF2-40B4-BE49-F238E27FC236}">
                <a16:creationId xmlns:a16="http://schemas.microsoft.com/office/drawing/2014/main" xmlns="" id="{5015A262-A795-154C-8A0D-5C1F3C9E9D2A}"/>
              </a:ext>
            </a:extLst>
          </p:cNvPr>
          <p:cNvSpPr>
            <a:spLocks noGrp="1"/>
          </p:cNvSpPr>
          <p:nvPr>
            <p:ph type="dt" sz="half" idx="10"/>
          </p:nvPr>
        </p:nvSpPr>
        <p:spPr/>
        <p:txBody>
          <a:bodyPr/>
          <a:lstStyle/>
          <a:p>
            <a:fld id="{AFA77BAC-6349-474D-A5B6-F00AC9CDF971}" type="datetimeFigureOut">
              <a:rPr lang="es-MX" smtClean="0"/>
              <a:t>20/06/19</a:t>
            </a:fld>
            <a:endParaRPr lang="es-MX"/>
          </a:p>
        </p:txBody>
      </p:sp>
      <p:sp>
        <p:nvSpPr>
          <p:cNvPr id="6" name="Marcador de posición de pie de página 5">
            <a:extLst>
              <a:ext uri="{FF2B5EF4-FFF2-40B4-BE49-F238E27FC236}">
                <a16:creationId xmlns:a16="http://schemas.microsoft.com/office/drawing/2014/main" xmlns="" id="{DC82F011-E1EA-CA48-A4F0-382853BB7DC6}"/>
              </a:ext>
            </a:extLst>
          </p:cNvPr>
          <p:cNvSpPr>
            <a:spLocks noGrp="1"/>
          </p:cNvSpPr>
          <p:nvPr>
            <p:ph type="ftr" sz="quarter" idx="11"/>
          </p:nvPr>
        </p:nvSpPr>
        <p:spPr/>
        <p:txBody>
          <a:bodyPr/>
          <a:lstStyle/>
          <a:p>
            <a:endParaRPr lang="es-MX"/>
          </a:p>
        </p:txBody>
      </p:sp>
      <p:sp>
        <p:nvSpPr>
          <p:cNvPr id="7" name="Marcador de posición de número de diapositiva 6">
            <a:extLst>
              <a:ext uri="{FF2B5EF4-FFF2-40B4-BE49-F238E27FC236}">
                <a16:creationId xmlns:a16="http://schemas.microsoft.com/office/drawing/2014/main" xmlns="" id="{73600654-C329-CA46-BA5D-0E6D70575768}"/>
              </a:ext>
            </a:extLst>
          </p:cNvPr>
          <p:cNvSpPr>
            <a:spLocks noGrp="1"/>
          </p:cNvSpPr>
          <p:nvPr>
            <p:ph type="sldNum" sz="quarter" idx="12"/>
          </p:nvPr>
        </p:nvSpPr>
        <p:spPr/>
        <p:txBody>
          <a:bodyPr/>
          <a:lstStyle/>
          <a:p>
            <a:fld id="{8C23F9BA-80DC-C946-961C-7DBEE325F3E9}" type="slidenum">
              <a:rPr lang="es-MX" smtClean="0"/>
              <a:t>‹Nr.›</a:t>
            </a:fld>
            <a:endParaRPr lang="es-MX"/>
          </a:p>
        </p:txBody>
      </p:sp>
    </p:spTree>
    <p:extLst>
      <p:ext uri="{BB962C8B-B14F-4D97-AF65-F5344CB8AC3E}">
        <p14:creationId xmlns:p14="http://schemas.microsoft.com/office/powerpoint/2010/main" val="509968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63F3B46-00BB-774D-A4E1-F122A79E66E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posición de texto 2">
            <a:extLst>
              <a:ext uri="{FF2B5EF4-FFF2-40B4-BE49-F238E27FC236}">
                <a16:creationId xmlns:a16="http://schemas.microsoft.com/office/drawing/2014/main" xmlns="" id="{3793D21C-6880-E247-B108-DAE43D6874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a:extLst>
              <a:ext uri="{FF2B5EF4-FFF2-40B4-BE49-F238E27FC236}">
                <a16:creationId xmlns:a16="http://schemas.microsoft.com/office/drawing/2014/main" xmlns="" id="{0CD542C8-7753-4C45-B222-0DD3EA61B9E0}"/>
              </a:ext>
            </a:extLst>
          </p:cNvPr>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posición de texto 4">
            <a:extLst>
              <a:ext uri="{FF2B5EF4-FFF2-40B4-BE49-F238E27FC236}">
                <a16:creationId xmlns:a16="http://schemas.microsoft.com/office/drawing/2014/main" xmlns="" id="{96C0B1AC-F794-0A46-8B21-CF4F1280C0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a:extLst>
              <a:ext uri="{FF2B5EF4-FFF2-40B4-BE49-F238E27FC236}">
                <a16:creationId xmlns:a16="http://schemas.microsoft.com/office/drawing/2014/main" xmlns="" id="{EE26F6D1-D521-0A4B-A127-EA99D44A795F}"/>
              </a:ext>
            </a:extLst>
          </p:cNvPr>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posición de fecha 6">
            <a:extLst>
              <a:ext uri="{FF2B5EF4-FFF2-40B4-BE49-F238E27FC236}">
                <a16:creationId xmlns:a16="http://schemas.microsoft.com/office/drawing/2014/main" xmlns="" id="{1A12DEC8-D660-7843-B7D0-6EF77FC41B7E}"/>
              </a:ext>
            </a:extLst>
          </p:cNvPr>
          <p:cNvSpPr>
            <a:spLocks noGrp="1"/>
          </p:cNvSpPr>
          <p:nvPr>
            <p:ph type="dt" sz="half" idx="10"/>
          </p:nvPr>
        </p:nvSpPr>
        <p:spPr/>
        <p:txBody>
          <a:bodyPr/>
          <a:lstStyle/>
          <a:p>
            <a:fld id="{AFA77BAC-6349-474D-A5B6-F00AC9CDF971}" type="datetimeFigureOut">
              <a:rPr lang="es-MX" smtClean="0"/>
              <a:t>20/06/19</a:t>
            </a:fld>
            <a:endParaRPr lang="es-MX"/>
          </a:p>
        </p:txBody>
      </p:sp>
      <p:sp>
        <p:nvSpPr>
          <p:cNvPr id="8" name="Marcador de posición de pie de página 7">
            <a:extLst>
              <a:ext uri="{FF2B5EF4-FFF2-40B4-BE49-F238E27FC236}">
                <a16:creationId xmlns:a16="http://schemas.microsoft.com/office/drawing/2014/main" xmlns="" id="{ED8D9950-CF56-6E47-A85A-294A6B0D4148}"/>
              </a:ext>
            </a:extLst>
          </p:cNvPr>
          <p:cNvSpPr>
            <a:spLocks noGrp="1"/>
          </p:cNvSpPr>
          <p:nvPr>
            <p:ph type="ftr" sz="quarter" idx="11"/>
          </p:nvPr>
        </p:nvSpPr>
        <p:spPr/>
        <p:txBody>
          <a:bodyPr/>
          <a:lstStyle/>
          <a:p>
            <a:endParaRPr lang="es-MX"/>
          </a:p>
        </p:txBody>
      </p:sp>
      <p:sp>
        <p:nvSpPr>
          <p:cNvPr id="9" name="Marcador de posición de número de diapositiva 8">
            <a:extLst>
              <a:ext uri="{FF2B5EF4-FFF2-40B4-BE49-F238E27FC236}">
                <a16:creationId xmlns:a16="http://schemas.microsoft.com/office/drawing/2014/main" xmlns="" id="{818CE096-D5D9-CD4F-831A-98855E1B0DD1}"/>
              </a:ext>
            </a:extLst>
          </p:cNvPr>
          <p:cNvSpPr>
            <a:spLocks noGrp="1"/>
          </p:cNvSpPr>
          <p:nvPr>
            <p:ph type="sldNum" sz="quarter" idx="12"/>
          </p:nvPr>
        </p:nvSpPr>
        <p:spPr/>
        <p:txBody>
          <a:bodyPr/>
          <a:lstStyle/>
          <a:p>
            <a:fld id="{8C23F9BA-80DC-C946-961C-7DBEE325F3E9}" type="slidenum">
              <a:rPr lang="es-MX" smtClean="0"/>
              <a:t>‹Nr.›</a:t>
            </a:fld>
            <a:endParaRPr lang="es-MX"/>
          </a:p>
        </p:txBody>
      </p:sp>
    </p:spTree>
    <p:extLst>
      <p:ext uri="{BB962C8B-B14F-4D97-AF65-F5344CB8AC3E}">
        <p14:creationId xmlns:p14="http://schemas.microsoft.com/office/powerpoint/2010/main" val="368090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94AF542-4DD6-F34D-9270-30E0180DB0E1}"/>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posición de fecha 2">
            <a:extLst>
              <a:ext uri="{FF2B5EF4-FFF2-40B4-BE49-F238E27FC236}">
                <a16:creationId xmlns:a16="http://schemas.microsoft.com/office/drawing/2014/main" xmlns="" id="{9B9EA168-4A45-B842-8336-CCCE7BC432F6}"/>
              </a:ext>
            </a:extLst>
          </p:cNvPr>
          <p:cNvSpPr>
            <a:spLocks noGrp="1"/>
          </p:cNvSpPr>
          <p:nvPr>
            <p:ph type="dt" sz="half" idx="10"/>
          </p:nvPr>
        </p:nvSpPr>
        <p:spPr/>
        <p:txBody>
          <a:bodyPr/>
          <a:lstStyle/>
          <a:p>
            <a:fld id="{AFA77BAC-6349-474D-A5B6-F00AC9CDF971}" type="datetimeFigureOut">
              <a:rPr lang="es-MX" smtClean="0"/>
              <a:t>20/06/19</a:t>
            </a:fld>
            <a:endParaRPr lang="es-MX"/>
          </a:p>
        </p:txBody>
      </p:sp>
      <p:sp>
        <p:nvSpPr>
          <p:cNvPr id="4" name="Marcador de posición de pie de página 3">
            <a:extLst>
              <a:ext uri="{FF2B5EF4-FFF2-40B4-BE49-F238E27FC236}">
                <a16:creationId xmlns:a16="http://schemas.microsoft.com/office/drawing/2014/main" xmlns="" id="{9592E3B5-820B-7443-81A6-87B5A65425BF}"/>
              </a:ext>
            </a:extLst>
          </p:cNvPr>
          <p:cNvSpPr>
            <a:spLocks noGrp="1"/>
          </p:cNvSpPr>
          <p:nvPr>
            <p:ph type="ftr" sz="quarter" idx="11"/>
          </p:nvPr>
        </p:nvSpPr>
        <p:spPr/>
        <p:txBody>
          <a:bodyPr/>
          <a:lstStyle/>
          <a:p>
            <a:endParaRPr lang="es-MX"/>
          </a:p>
        </p:txBody>
      </p:sp>
      <p:sp>
        <p:nvSpPr>
          <p:cNvPr id="5" name="Marcador de posición de número de diapositiva 4">
            <a:extLst>
              <a:ext uri="{FF2B5EF4-FFF2-40B4-BE49-F238E27FC236}">
                <a16:creationId xmlns:a16="http://schemas.microsoft.com/office/drawing/2014/main" xmlns="" id="{CBEEB650-6FEC-3647-ADB6-EA4ECBBAB8F7}"/>
              </a:ext>
            </a:extLst>
          </p:cNvPr>
          <p:cNvSpPr>
            <a:spLocks noGrp="1"/>
          </p:cNvSpPr>
          <p:nvPr>
            <p:ph type="sldNum" sz="quarter" idx="12"/>
          </p:nvPr>
        </p:nvSpPr>
        <p:spPr/>
        <p:txBody>
          <a:bodyPr/>
          <a:lstStyle/>
          <a:p>
            <a:fld id="{8C23F9BA-80DC-C946-961C-7DBEE325F3E9}" type="slidenum">
              <a:rPr lang="es-MX" smtClean="0"/>
              <a:t>‹Nr.›</a:t>
            </a:fld>
            <a:endParaRPr lang="es-MX"/>
          </a:p>
        </p:txBody>
      </p:sp>
    </p:spTree>
    <p:extLst>
      <p:ext uri="{BB962C8B-B14F-4D97-AF65-F5344CB8AC3E}">
        <p14:creationId xmlns:p14="http://schemas.microsoft.com/office/powerpoint/2010/main" val="2691596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posición de fecha 1">
            <a:extLst>
              <a:ext uri="{FF2B5EF4-FFF2-40B4-BE49-F238E27FC236}">
                <a16:creationId xmlns:a16="http://schemas.microsoft.com/office/drawing/2014/main" xmlns="" id="{53E10A93-B2B8-784C-B891-9C21FB261CAE}"/>
              </a:ext>
            </a:extLst>
          </p:cNvPr>
          <p:cNvSpPr>
            <a:spLocks noGrp="1"/>
          </p:cNvSpPr>
          <p:nvPr>
            <p:ph type="dt" sz="half" idx="10"/>
          </p:nvPr>
        </p:nvSpPr>
        <p:spPr/>
        <p:txBody>
          <a:bodyPr/>
          <a:lstStyle/>
          <a:p>
            <a:fld id="{AFA77BAC-6349-474D-A5B6-F00AC9CDF971}" type="datetimeFigureOut">
              <a:rPr lang="es-MX" smtClean="0"/>
              <a:t>20/06/19</a:t>
            </a:fld>
            <a:endParaRPr lang="es-MX"/>
          </a:p>
        </p:txBody>
      </p:sp>
      <p:sp>
        <p:nvSpPr>
          <p:cNvPr id="3" name="Marcador de posición de pie de página 2">
            <a:extLst>
              <a:ext uri="{FF2B5EF4-FFF2-40B4-BE49-F238E27FC236}">
                <a16:creationId xmlns:a16="http://schemas.microsoft.com/office/drawing/2014/main" xmlns="" id="{93EB968A-5255-6C4D-B569-74166E03FD0C}"/>
              </a:ext>
            </a:extLst>
          </p:cNvPr>
          <p:cNvSpPr>
            <a:spLocks noGrp="1"/>
          </p:cNvSpPr>
          <p:nvPr>
            <p:ph type="ftr" sz="quarter" idx="11"/>
          </p:nvPr>
        </p:nvSpPr>
        <p:spPr/>
        <p:txBody>
          <a:bodyPr/>
          <a:lstStyle/>
          <a:p>
            <a:endParaRPr lang="es-MX"/>
          </a:p>
        </p:txBody>
      </p:sp>
      <p:sp>
        <p:nvSpPr>
          <p:cNvPr id="4" name="Marcador de posición de número de diapositiva 3">
            <a:extLst>
              <a:ext uri="{FF2B5EF4-FFF2-40B4-BE49-F238E27FC236}">
                <a16:creationId xmlns:a16="http://schemas.microsoft.com/office/drawing/2014/main" xmlns="" id="{0BDE4750-DBB6-404B-B1D4-5F8E96820542}"/>
              </a:ext>
            </a:extLst>
          </p:cNvPr>
          <p:cNvSpPr>
            <a:spLocks noGrp="1"/>
          </p:cNvSpPr>
          <p:nvPr>
            <p:ph type="sldNum" sz="quarter" idx="12"/>
          </p:nvPr>
        </p:nvSpPr>
        <p:spPr/>
        <p:txBody>
          <a:bodyPr/>
          <a:lstStyle/>
          <a:p>
            <a:fld id="{8C23F9BA-80DC-C946-961C-7DBEE325F3E9}" type="slidenum">
              <a:rPr lang="es-MX" smtClean="0"/>
              <a:t>‹Nr.›</a:t>
            </a:fld>
            <a:endParaRPr lang="es-MX"/>
          </a:p>
        </p:txBody>
      </p:sp>
    </p:spTree>
    <p:extLst>
      <p:ext uri="{BB962C8B-B14F-4D97-AF65-F5344CB8AC3E}">
        <p14:creationId xmlns:p14="http://schemas.microsoft.com/office/powerpoint/2010/main" val="4090785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descrip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ED34117-AE62-B941-9956-A6F4D7DAAB0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xmlns="" id="{AFA1EAB8-C7C7-C34D-B03A-530BA01C46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posición de texto 3">
            <a:extLst>
              <a:ext uri="{FF2B5EF4-FFF2-40B4-BE49-F238E27FC236}">
                <a16:creationId xmlns:a16="http://schemas.microsoft.com/office/drawing/2014/main" xmlns="" id="{02675CA7-AC93-5B40-9077-F03F66500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posición de fecha 4">
            <a:extLst>
              <a:ext uri="{FF2B5EF4-FFF2-40B4-BE49-F238E27FC236}">
                <a16:creationId xmlns:a16="http://schemas.microsoft.com/office/drawing/2014/main" xmlns="" id="{B2568E41-8F64-E149-A6FC-B7B0983F51B9}"/>
              </a:ext>
            </a:extLst>
          </p:cNvPr>
          <p:cNvSpPr>
            <a:spLocks noGrp="1"/>
          </p:cNvSpPr>
          <p:nvPr>
            <p:ph type="dt" sz="half" idx="10"/>
          </p:nvPr>
        </p:nvSpPr>
        <p:spPr/>
        <p:txBody>
          <a:bodyPr/>
          <a:lstStyle/>
          <a:p>
            <a:fld id="{AFA77BAC-6349-474D-A5B6-F00AC9CDF971}" type="datetimeFigureOut">
              <a:rPr lang="es-MX" smtClean="0"/>
              <a:t>20/06/19</a:t>
            </a:fld>
            <a:endParaRPr lang="es-MX"/>
          </a:p>
        </p:txBody>
      </p:sp>
      <p:sp>
        <p:nvSpPr>
          <p:cNvPr id="6" name="Marcador de posición de pie de página 5">
            <a:extLst>
              <a:ext uri="{FF2B5EF4-FFF2-40B4-BE49-F238E27FC236}">
                <a16:creationId xmlns:a16="http://schemas.microsoft.com/office/drawing/2014/main" xmlns="" id="{3415A9B8-9F11-8B4C-87DA-E3493F09C8E1}"/>
              </a:ext>
            </a:extLst>
          </p:cNvPr>
          <p:cNvSpPr>
            <a:spLocks noGrp="1"/>
          </p:cNvSpPr>
          <p:nvPr>
            <p:ph type="ftr" sz="quarter" idx="11"/>
          </p:nvPr>
        </p:nvSpPr>
        <p:spPr/>
        <p:txBody>
          <a:bodyPr/>
          <a:lstStyle/>
          <a:p>
            <a:endParaRPr lang="es-MX"/>
          </a:p>
        </p:txBody>
      </p:sp>
      <p:sp>
        <p:nvSpPr>
          <p:cNvPr id="7" name="Marcador de posición de número de diapositiva 6">
            <a:extLst>
              <a:ext uri="{FF2B5EF4-FFF2-40B4-BE49-F238E27FC236}">
                <a16:creationId xmlns:a16="http://schemas.microsoft.com/office/drawing/2014/main" xmlns="" id="{2E4C2E58-AC51-0E4A-B9EF-A3431E0D90D9}"/>
              </a:ext>
            </a:extLst>
          </p:cNvPr>
          <p:cNvSpPr>
            <a:spLocks noGrp="1"/>
          </p:cNvSpPr>
          <p:nvPr>
            <p:ph type="sldNum" sz="quarter" idx="12"/>
          </p:nvPr>
        </p:nvSpPr>
        <p:spPr/>
        <p:txBody>
          <a:bodyPr/>
          <a:lstStyle/>
          <a:p>
            <a:fld id="{8C23F9BA-80DC-C946-961C-7DBEE325F3E9}" type="slidenum">
              <a:rPr lang="es-MX" smtClean="0"/>
              <a:t>‹Nr.›</a:t>
            </a:fld>
            <a:endParaRPr lang="es-MX"/>
          </a:p>
        </p:txBody>
      </p:sp>
    </p:spTree>
    <p:extLst>
      <p:ext uri="{BB962C8B-B14F-4D97-AF65-F5344CB8AC3E}">
        <p14:creationId xmlns:p14="http://schemas.microsoft.com/office/powerpoint/2010/main" val="2381841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descrip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E2761A1-049D-1446-A5CC-CC1D236FA6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xmlns="" id="{04D92994-5078-3045-AA6D-8A80A785E3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posición de texto 3">
            <a:extLst>
              <a:ext uri="{FF2B5EF4-FFF2-40B4-BE49-F238E27FC236}">
                <a16:creationId xmlns:a16="http://schemas.microsoft.com/office/drawing/2014/main" xmlns="" id="{0F9E2430-3E14-AD4A-B481-A3FBADCAB7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posición de fecha 4">
            <a:extLst>
              <a:ext uri="{FF2B5EF4-FFF2-40B4-BE49-F238E27FC236}">
                <a16:creationId xmlns:a16="http://schemas.microsoft.com/office/drawing/2014/main" xmlns="" id="{5D49FCD0-1C94-E043-8D92-7C0E16C15000}"/>
              </a:ext>
            </a:extLst>
          </p:cNvPr>
          <p:cNvSpPr>
            <a:spLocks noGrp="1"/>
          </p:cNvSpPr>
          <p:nvPr>
            <p:ph type="dt" sz="half" idx="10"/>
          </p:nvPr>
        </p:nvSpPr>
        <p:spPr/>
        <p:txBody>
          <a:bodyPr/>
          <a:lstStyle/>
          <a:p>
            <a:fld id="{AFA77BAC-6349-474D-A5B6-F00AC9CDF971}" type="datetimeFigureOut">
              <a:rPr lang="es-MX" smtClean="0"/>
              <a:t>20/06/19</a:t>
            </a:fld>
            <a:endParaRPr lang="es-MX"/>
          </a:p>
        </p:txBody>
      </p:sp>
      <p:sp>
        <p:nvSpPr>
          <p:cNvPr id="6" name="Marcador de posición de pie de página 5">
            <a:extLst>
              <a:ext uri="{FF2B5EF4-FFF2-40B4-BE49-F238E27FC236}">
                <a16:creationId xmlns:a16="http://schemas.microsoft.com/office/drawing/2014/main" xmlns="" id="{C1E39269-27BA-6740-9F5E-03C18C62A898}"/>
              </a:ext>
            </a:extLst>
          </p:cNvPr>
          <p:cNvSpPr>
            <a:spLocks noGrp="1"/>
          </p:cNvSpPr>
          <p:nvPr>
            <p:ph type="ftr" sz="quarter" idx="11"/>
          </p:nvPr>
        </p:nvSpPr>
        <p:spPr/>
        <p:txBody>
          <a:bodyPr/>
          <a:lstStyle/>
          <a:p>
            <a:endParaRPr lang="es-MX"/>
          </a:p>
        </p:txBody>
      </p:sp>
      <p:sp>
        <p:nvSpPr>
          <p:cNvPr id="7" name="Marcador de posición de número de diapositiva 6">
            <a:extLst>
              <a:ext uri="{FF2B5EF4-FFF2-40B4-BE49-F238E27FC236}">
                <a16:creationId xmlns:a16="http://schemas.microsoft.com/office/drawing/2014/main" xmlns="" id="{46DEDAF6-D939-D64B-BC24-4F986CF5D17A}"/>
              </a:ext>
            </a:extLst>
          </p:cNvPr>
          <p:cNvSpPr>
            <a:spLocks noGrp="1"/>
          </p:cNvSpPr>
          <p:nvPr>
            <p:ph type="sldNum" sz="quarter" idx="12"/>
          </p:nvPr>
        </p:nvSpPr>
        <p:spPr/>
        <p:txBody>
          <a:bodyPr/>
          <a:lstStyle/>
          <a:p>
            <a:fld id="{8C23F9BA-80DC-C946-961C-7DBEE325F3E9}" type="slidenum">
              <a:rPr lang="es-MX" smtClean="0"/>
              <a:t>‹Nr.›</a:t>
            </a:fld>
            <a:endParaRPr lang="es-MX"/>
          </a:p>
        </p:txBody>
      </p:sp>
    </p:spTree>
    <p:extLst>
      <p:ext uri="{BB962C8B-B14F-4D97-AF65-F5344CB8AC3E}">
        <p14:creationId xmlns:p14="http://schemas.microsoft.com/office/powerpoint/2010/main" val="11685989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título 1">
            <a:extLst>
              <a:ext uri="{FF2B5EF4-FFF2-40B4-BE49-F238E27FC236}">
                <a16:creationId xmlns:a16="http://schemas.microsoft.com/office/drawing/2014/main" xmlns="" id="{E3EAED35-DEDB-C24F-8BF3-E53643582F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posición de texto 2">
            <a:extLst>
              <a:ext uri="{FF2B5EF4-FFF2-40B4-BE49-F238E27FC236}">
                <a16:creationId xmlns:a16="http://schemas.microsoft.com/office/drawing/2014/main" xmlns="" id="{1588B698-1358-F94E-A4E3-FC081B31E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posición de fecha 3">
            <a:extLst>
              <a:ext uri="{FF2B5EF4-FFF2-40B4-BE49-F238E27FC236}">
                <a16:creationId xmlns:a16="http://schemas.microsoft.com/office/drawing/2014/main" xmlns="" id="{F440A3CE-BE51-3A4C-85C8-CB2F299971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A77BAC-6349-474D-A5B6-F00AC9CDF971}" type="datetimeFigureOut">
              <a:rPr lang="es-MX" smtClean="0"/>
              <a:t>20/06/19</a:t>
            </a:fld>
            <a:endParaRPr lang="es-MX"/>
          </a:p>
        </p:txBody>
      </p:sp>
      <p:sp>
        <p:nvSpPr>
          <p:cNvPr id="5" name="Marcador de posición de pie de página 4">
            <a:extLst>
              <a:ext uri="{FF2B5EF4-FFF2-40B4-BE49-F238E27FC236}">
                <a16:creationId xmlns:a16="http://schemas.microsoft.com/office/drawing/2014/main" xmlns="" id="{A1EFD788-C1BA-E448-B0B9-CC961C6E03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posición de número de diapositiva 5">
            <a:extLst>
              <a:ext uri="{FF2B5EF4-FFF2-40B4-BE49-F238E27FC236}">
                <a16:creationId xmlns:a16="http://schemas.microsoft.com/office/drawing/2014/main" xmlns="" id="{8918ECB3-4112-484E-ACEA-3AFC94AE15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3F9BA-80DC-C946-961C-7DBEE325F3E9}" type="slidenum">
              <a:rPr lang="es-MX" smtClean="0"/>
              <a:t>‹Nr.›</a:t>
            </a:fld>
            <a:endParaRPr lang="es-MX"/>
          </a:p>
        </p:txBody>
      </p:sp>
    </p:spTree>
    <p:extLst>
      <p:ext uri="{BB962C8B-B14F-4D97-AF65-F5344CB8AC3E}">
        <p14:creationId xmlns:p14="http://schemas.microsoft.com/office/powerpoint/2010/main" val="2026245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24.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gif"/><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g"/><Relationship Id="rId3"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jpg"/><Relationship Id="rId3"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 Id="rId3"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g"/></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6"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 Id="rId3" Type="http://schemas.openxmlformats.org/officeDocument/2006/relationships/image" Target="../media/image11.gif"/></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jp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78.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82.jpg"/><Relationship Id="rId4" Type="http://schemas.openxmlformats.org/officeDocument/2006/relationships/image" Target="../media/image83.jpg"/><Relationship Id="rId5" Type="http://schemas.openxmlformats.org/officeDocument/2006/relationships/image" Target="../media/image84.jpg"/><Relationship Id="rId1" Type="http://schemas.openxmlformats.org/officeDocument/2006/relationships/slideLayout" Target="../slideLayouts/slideLayout2.xml"/><Relationship Id="rId2" Type="http://schemas.openxmlformats.org/officeDocument/2006/relationships/image" Target="../media/image8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823C6068-3FC6-2143-B876-F2417FB05AF6}"/>
              </a:ext>
            </a:extLst>
          </p:cNvPr>
          <p:cNvSpPr>
            <a:spLocks noGrp="1"/>
          </p:cNvSpPr>
          <p:nvPr>
            <p:ph type="title"/>
          </p:nvPr>
        </p:nvSpPr>
        <p:spPr>
          <a:xfrm>
            <a:off x="0" y="1396289"/>
            <a:ext cx="7817707" cy="2351927"/>
          </a:xfrm>
        </p:spPr>
        <p:txBody>
          <a:bodyPr>
            <a:normAutofit/>
          </a:bodyPr>
          <a:lstStyle/>
          <a:p>
            <a:pPr algn="ctr"/>
            <a:r>
              <a:rPr lang="es-MX" sz="2800" dirty="0"/>
              <a:t>La comunicación escrita y su desarrollo en el tiempo</a:t>
            </a:r>
            <a:br>
              <a:rPr lang="es-MX" sz="2800" dirty="0"/>
            </a:br>
            <a:r>
              <a:rPr lang="es-MX" sz="2800" dirty="0"/>
              <a:t>Dra. Beatriz Arias Álvarez</a:t>
            </a:r>
          </a:p>
        </p:txBody>
      </p:sp>
      <p:sp>
        <p:nvSpPr>
          <p:cNvPr id="42" name="Oval 41">
            <a:extLst>
              <a:ext uri="{FF2B5EF4-FFF2-40B4-BE49-F238E27FC236}">
                <a16:creationId xmlns:a16="http://schemas.microsoft.com/office/drawing/2014/main" xmlns="" id="{07977D39-626F-40D7-B00F-16E02602DD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descr="Imagen que contiene mobiliario&#10;&#10;Descripción generada automáticamente">
            <a:extLst>
              <a:ext uri="{FF2B5EF4-FFF2-40B4-BE49-F238E27FC236}">
                <a16:creationId xmlns:a16="http://schemas.microsoft.com/office/drawing/2014/main" xmlns="" id="{07B69CD4-14AA-4D50-8CF7-0AAFEC1F84D1}"/>
              </a:ext>
            </a:extLst>
          </p:cNvPr>
          <p:cNvPicPr>
            <a:picLocks noChangeAspect="1"/>
          </p:cNvPicPr>
          <p:nvPr/>
        </p:nvPicPr>
        <p:blipFill rotWithShape="1">
          <a:blip r:embed="rId3"/>
          <a:srcRect l="24264" r="15736"/>
          <a:stretch/>
        </p:blipFill>
        <p:spPr>
          <a:xfrm>
            <a:off x="5680087" y="361702"/>
            <a:ext cx="1691640" cy="169164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15" name="Content Placeholder 11">
            <a:extLst>
              <a:ext uri="{FF2B5EF4-FFF2-40B4-BE49-F238E27FC236}">
                <a16:creationId xmlns:a16="http://schemas.microsoft.com/office/drawing/2014/main" xmlns="" id="{8184E685-9EA3-4AFF-B7DB-1F3AACC11947}"/>
              </a:ext>
            </a:extLst>
          </p:cNvPr>
          <p:cNvSpPr>
            <a:spLocks noGrp="1"/>
          </p:cNvSpPr>
          <p:nvPr>
            <p:ph idx="1"/>
          </p:nvPr>
        </p:nvSpPr>
        <p:spPr>
          <a:xfrm>
            <a:off x="805543" y="4131546"/>
            <a:ext cx="4558309" cy="1922120"/>
          </a:xfrm>
        </p:spPr>
        <p:txBody>
          <a:bodyPr anchor="t">
            <a:normAutofit/>
          </a:bodyPr>
          <a:lstStyle/>
          <a:p>
            <a:pPr marL="0" indent="0" algn="ctr">
              <a:buNone/>
            </a:pPr>
            <a:r>
              <a:rPr lang="es-ES" sz="2400" dirty="0"/>
              <a:t>Curso de Interculturalidad en México</a:t>
            </a:r>
          </a:p>
          <a:p>
            <a:pPr marL="0" indent="0" algn="ctr">
              <a:buNone/>
            </a:pPr>
            <a:r>
              <a:rPr lang="es-ES" sz="2400" dirty="0"/>
              <a:t>UNAM</a:t>
            </a:r>
          </a:p>
          <a:p>
            <a:pPr marL="0" indent="0" algn="ctr">
              <a:buNone/>
            </a:pPr>
            <a:r>
              <a:rPr lang="es-ES" sz="2400" dirty="0"/>
              <a:t>17-22 DE JUNIO</a:t>
            </a:r>
            <a:endParaRPr lang="en-US" sz="2400" dirty="0">
              <a:latin typeface="Algerian" panose="04020705040A02060702" pitchFamily="82" charset="0"/>
            </a:endParaRPr>
          </a:p>
        </p:txBody>
      </p:sp>
      <p:sp>
        <p:nvSpPr>
          <p:cNvPr id="52" name="Freeform: Shape 43">
            <a:extLst>
              <a:ext uri="{FF2B5EF4-FFF2-40B4-BE49-F238E27FC236}">
                <a16:creationId xmlns:a16="http://schemas.microsoft.com/office/drawing/2014/main" xmlns="" id="{B905CDE4-B751-4B3E-B625-6E59F89034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45">
            <a:extLst>
              <a:ext uri="{FF2B5EF4-FFF2-40B4-BE49-F238E27FC236}">
                <a16:creationId xmlns:a16="http://schemas.microsoft.com/office/drawing/2014/main" xmlns="" id="{08108C16-F4C0-44AA-999D-17BD39219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Imagen 18">
            <a:extLst>
              <a:ext uri="{FF2B5EF4-FFF2-40B4-BE49-F238E27FC236}">
                <a16:creationId xmlns:a16="http://schemas.microsoft.com/office/drawing/2014/main" xmlns="" id="{90CC0983-FD22-4D9A-B840-E0CB86EB27D4}"/>
              </a:ext>
            </a:extLst>
          </p:cNvPr>
          <p:cNvPicPr>
            <a:picLocks noChangeAspect="1"/>
          </p:cNvPicPr>
          <p:nvPr/>
        </p:nvPicPr>
        <p:blipFill rotWithShape="1">
          <a:blip r:embed="rId4"/>
          <a:srcRect l="4853" r="8893" b="-4"/>
          <a:stretch/>
        </p:blipFill>
        <p:spPr>
          <a:xfrm>
            <a:off x="5838252" y="2722161"/>
            <a:ext cx="2743200" cy="2743200"/>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8" name="Imagen 17" descr="Imagen que contiene objeto, moneda, piedra&#10;&#10;Descripción generada automáticamente">
            <a:extLst>
              <a:ext uri="{FF2B5EF4-FFF2-40B4-BE49-F238E27FC236}">
                <a16:creationId xmlns:a16="http://schemas.microsoft.com/office/drawing/2014/main" xmlns="" id="{FF623B93-4F0C-43C7-9A51-11BFC698FC3F}"/>
              </a:ext>
            </a:extLst>
          </p:cNvPr>
          <p:cNvPicPr>
            <a:picLocks noChangeAspect="1"/>
          </p:cNvPicPr>
          <p:nvPr/>
        </p:nvPicPr>
        <p:blipFill rotWithShape="1">
          <a:blip r:embed="rId5"/>
          <a:srcRect r="-4" b="8351"/>
          <a:stretch/>
        </p:blipFill>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54" name="Freeform: Shape 47">
            <a:extLst>
              <a:ext uri="{FF2B5EF4-FFF2-40B4-BE49-F238E27FC236}">
                <a16:creationId xmlns:a16="http://schemas.microsoft.com/office/drawing/2014/main" xmlns="" id="{C8F10CB3-3B5E-4C7A-98CF-B87454DDFA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xmlns="" id="{D5E20700-DE3D-49E7-8284-5F0E9BB01FE7}"/>
              </a:ext>
            </a:extLst>
          </p:cNvPr>
          <p:cNvPicPr>
            <a:picLocks noChangeAspect="1"/>
          </p:cNvPicPr>
          <p:nvPr/>
        </p:nvPicPr>
        <p:blipFill rotWithShape="1">
          <a:blip r:embed="rId6"/>
          <a:srcRect l="5497" r="16673" b="-4"/>
          <a:stretch/>
        </p:blipFill>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168044395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21419A2-0108-4703-855A-53C9267A1702}"/>
              </a:ext>
            </a:extLst>
          </p:cNvPr>
          <p:cNvSpPr>
            <a:spLocks noGrp="1"/>
          </p:cNvSpPr>
          <p:nvPr>
            <p:ph type="title"/>
          </p:nvPr>
        </p:nvSpPr>
        <p:spPr>
          <a:xfrm>
            <a:off x="6017793" y="484632"/>
            <a:ext cx="6174187" cy="1609344"/>
          </a:xfrm>
          <a:ln>
            <a:noFill/>
          </a:ln>
        </p:spPr>
        <p:txBody>
          <a:bodyPr>
            <a:normAutofit/>
          </a:bodyPr>
          <a:lstStyle/>
          <a:p>
            <a:r>
              <a:rPr lang="es-MX" sz="3600" dirty="0"/>
              <a:t>La escritura egipcia (3,100 a. C.)</a:t>
            </a:r>
          </a:p>
        </p:txBody>
      </p:sp>
      <p:pic>
        <p:nvPicPr>
          <p:cNvPr id="13" name="Imagen 12" descr="https://std1.bebee.com/br/pb/58019/ef4a8008/900">
            <a:extLst>
              <a:ext uri="{FF2B5EF4-FFF2-40B4-BE49-F238E27FC236}">
                <a16:creationId xmlns:a16="http://schemas.microsoft.com/office/drawing/2014/main" xmlns="" id="{C74C8035-CC86-4210-AE45-861E42862BEA}"/>
              </a:ext>
            </a:extLst>
          </p:cNvPr>
          <p:cNvPicPr/>
          <p:nvPr/>
        </p:nvPicPr>
        <p:blipFill rotWithShape="1">
          <a:blip r:embed="rId2">
            <a:extLst>
              <a:ext uri="{28A0092B-C50C-407E-A947-70E740481C1C}">
                <a14:useLocalDpi xmlns:a14="http://schemas.microsoft.com/office/drawing/2010/main" val="0"/>
              </a:ext>
            </a:extLst>
          </a:blip>
          <a:srcRect t="25844" r="3" b="6702"/>
          <a:stretch/>
        </p:blipFill>
        <p:spPr bwMode="auto">
          <a:xfrm>
            <a:off x="20" y="10"/>
            <a:ext cx="2917436" cy="3407764"/>
          </a:xfrm>
          <a:prstGeom prst="rect">
            <a:avLst/>
          </a:prstGeom>
          <a:extLst>
            <a:ext uri="{53640926-AAD7-44d8-BBD7-CCE9431645EC}">
              <a14:shadowObscured xmlns:a14="http://schemas.microsoft.com/office/drawing/2010/main"/>
            </a:ext>
          </a:extLst>
        </p:spPr>
      </p:pic>
      <p:pic>
        <p:nvPicPr>
          <p:cNvPr id="15" name="Imagen 14" descr="Resultado de imagen para escritura egipcia imagenes">
            <a:extLst>
              <a:ext uri="{FF2B5EF4-FFF2-40B4-BE49-F238E27FC236}">
                <a16:creationId xmlns:a16="http://schemas.microsoft.com/office/drawing/2014/main" xmlns="" id="{175DAB03-83AC-46C1-972D-C7C6D67CEC2E}"/>
              </a:ext>
            </a:extLst>
          </p:cNvPr>
          <p:cNvPicPr/>
          <p:nvPr/>
        </p:nvPicPr>
        <p:blipFill rotWithShape="1">
          <a:blip r:embed="rId3" cstate="print">
            <a:extLst>
              <a:ext uri="{28A0092B-C50C-407E-A947-70E740481C1C}">
                <a14:useLocalDpi xmlns:a14="http://schemas.microsoft.com/office/drawing/2010/main" val="0"/>
              </a:ext>
            </a:extLst>
          </a:blip>
          <a:srcRect l="1765" r="2575" b="-5"/>
          <a:stretch/>
        </p:blipFill>
        <p:spPr bwMode="auto">
          <a:xfrm>
            <a:off x="3008896" y="-2655"/>
            <a:ext cx="2917457" cy="3407774"/>
          </a:xfrm>
          <a:prstGeom prst="rect">
            <a:avLst/>
          </a:prstGeom>
          <a:noFill/>
        </p:spPr>
      </p:pic>
      <p:pic>
        <p:nvPicPr>
          <p:cNvPr id="16" name="Imagen 15" descr="Imagen que contiene captura de pantalla, texto&#10;&#10;Descripción generada automáticamente">
            <a:extLst>
              <a:ext uri="{FF2B5EF4-FFF2-40B4-BE49-F238E27FC236}">
                <a16:creationId xmlns:a16="http://schemas.microsoft.com/office/drawing/2014/main" xmlns="" id="{BD73B992-BD93-4ADD-9FCA-2BC7A7A5AA43}"/>
              </a:ext>
            </a:extLst>
          </p:cNvPr>
          <p:cNvPicPr>
            <a:picLocks noChangeAspect="1"/>
          </p:cNvPicPr>
          <p:nvPr/>
        </p:nvPicPr>
        <p:blipFill rotWithShape="1">
          <a:blip r:embed="rId4"/>
          <a:srcRect r="1" b="13677"/>
          <a:stretch/>
        </p:blipFill>
        <p:spPr>
          <a:xfrm>
            <a:off x="20" y="3494314"/>
            <a:ext cx="5926333" cy="3363686"/>
          </a:xfrm>
          <a:prstGeom prst="rect">
            <a:avLst/>
          </a:prstGeom>
        </p:spPr>
      </p:pic>
      <p:sp>
        <p:nvSpPr>
          <p:cNvPr id="3" name="Marcador de contenido 2">
            <a:extLst>
              <a:ext uri="{FF2B5EF4-FFF2-40B4-BE49-F238E27FC236}">
                <a16:creationId xmlns:a16="http://schemas.microsoft.com/office/drawing/2014/main" xmlns="" id="{24D0B7E9-E248-45F2-AE4F-E5FDB9BEF73B}"/>
              </a:ext>
            </a:extLst>
          </p:cNvPr>
          <p:cNvSpPr>
            <a:spLocks noGrp="1"/>
          </p:cNvSpPr>
          <p:nvPr>
            <p:ph idx="1"/>
          </p:nvPr>
        </p:nvSpPr>
        <p:spPr>
          <a:xfrm>
            <a:off x="6400800" y="2121407"/>
            <a:ext cx="5118756" cy="4362519"/>
          </a:xfrm>
        </p:spPr>
        <p:txBody>
          <a:bodyPr>
            <a:normAutofit/>
          </a:bodyPr>
          <a:lstStyle/>
          <a:p>
            <a:r>
              <a:rPr lang="es-MX" sz="2400" dirty="0"/>
              <a:t>La escritura jeroglífica, del griego </a:t>
            </a:r>
            <a:r>
              <a:rPr lang="es-MX" sz="2400" i="1" dirty="0" err="1"/>
              <a:t>hieroglyphika</a:t>
            </a:r>
            <a:r>
              <a:rPr lang="es-MX" sz="2400" dirty="0"/>
              <a:t> </a:t>
            </a:r>
            <a:r>
              <a:rPr lang="es-MX" sz="2400" i="1" dirty="0" err="1"/>
              <a:t>grammata</a:t>
            </a:r>
            <a:r>
              <a:rPr lang="es-MX" sz="2400" dirty="0"/>
              <a:t> ‘letras sagradas escritas o grabadas’, está formada por pictogramas estilizados, con combinación de signos que expresan ideas, fonogramas (dibujos que representan sonidos) y determinativos para saber la categoría de las cosas o seres, los cuales se agregaban a la derecha del fonograma. </a:t>
            </a:r>
          </a:p>
          <a:p>
            <a:endParaRPr lang="es-MX" sz="2000" dirty="0"/>
          </a:p>
        </p:txBody>
      </p:sp>
    </p:spTree>
    <p:extLst>
      <p:ext uri="{BB962C8B-B14F-4D97-AF65-F5344CB8AC3E}">
        <p14:creationId xmlns:p14="http://schemas.microsoft.com/office/powerpoint/2010/main" val="197049887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4B3AB8-6CBD-4AAF-95F3-909B7C7BFF14}"/>
              </a:ext>
            </a:extLst>
          </p:cNvPr>
          <p:cNvSpPr>
            <a:spLocks noGrp="1"/>
          </p:cNvSpPr>
          <p:nvPr>
            <p:ph type="title"/>
          </p:nvPr>
        </p:nvSpPr>
        <p:spPr>
          <a:xfrm>
            <a:off x="4965430" y="629268"/>
            <a:ext cx="6586491" cy="1286160"/>
          </a:xfrm>
        </p:spPr>
        <p:txBody>
          <a:bodyPr anchor="b">
            <a:normAutofit/>
          </a:bodyPr>
          <a:lstStyle/>
          <a:p>
            <a:endParaRPr lang="es-MX" dirty="0"/>
          </a:p>
        </p:txBody>
      </p:sp>
      <p:cxnSp>
        <p:nvCxnSpPr>
          <p:cNvPr id="12" name="Straight Connector 11">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B3AE3C"/>
            </a:solidFill>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xmlns="" id="{065C57F9-C2C4-4F00-87F3-F04310E08468}"/>
              </a:ext>
            </a:extLst>
          </p:cNvPr>
          <p:cNvSpPr/>
          <p:nvPr/>
        </p:nvSpPr>
        <p:spPr>
          <a:xfrm>
            <a:off x="640079" y="902527"/>
            <a:ext cx="4074425" cy="5016758"/>
          </a:xfrm>
          <a:prstGeom prst="rect">
            <a:avLst/>
          </a:prstGeom>
        </p:spPr>
        <p:txBody>
          <a:bodyPr wrap="square">
            <a:spAutoFit/>
          </a:bodyPr>
          <a:lstStyle/>
          <a:p>
            <a:r>
              <a:rPr lang="es-MX" sz="3200" dirty="0"/>
              <a:t>La escritura jeroglífica era un tipo de escritura sagrada ‘de la palabra de Dios’ y es la que se encuentra en sarcófagos, tumbas, monumentos, era leída por los escribas y por muy pocas personas más.</a:t>
            </a:r>
          </a:p>
        </p:txBody>
      </p:sp>
      <p:pic>
        <p:nvPicPr>
          <p:cNvPr id="13" name="Marcador de contenido 12">
            <a:extLst>
              <a:ext uri="{FF2B5EF4-FFF2-40B4-BE49-F238E27FC236}">
                <a16:creationId xmlns:a16="http://schemas.microsoft.com/office/drawing/2014/main" xmlns="" id="{D0CB2490-BDBB-42EA-9E11-9F1FA1A19C9E}"/>
              </a:ext>
            </a:extLst>
          </p:cNvPr>
          <p:cNvPicPr>
            <a:picLocks noGrp="1" noChangeAspect="1"/>
          </p:cNvPicPr>
          <p:nvPr>
            <p:ph idx="1"/>
          </p:nvPr>
        </p:nvPicPr>
        <p:blipFill rotWithShape="1">
          <a:blip r:embed="rId2"/>
          <a:srcRect l="18470" r="35791" b="-1"/>
          <a:stretch/>
        </p:blipFill>
        <p:spPr>
          <a:xfrm>
            <a:off x="4743143" y="136603"/>
            <a:ext cx="3309256" cy="50167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Imagen que contiene edificio&#10;&#10;Descripción generada automáticamente">
            <a:extLst>
              <a:ext uri="{FF2B5EF4-FFF2-40B4-BE49-F238E27FC236}">
                <a16:creationId xmlns:a16="http://schemas.microsoft.com/office/drawing/2014/main" xmlns="" id="{80B6D42E-71BD-40AE-AB05-1E9B6D96907C}"/>
              </a:ext>
            </a:extLst>
          </p:cNvPr>
          <p:cNvPicPr>
            <a:picLocks noChangeAspect="1"/>
          </p:cNvPicPr>
          <p:nvPr/>
        </p:nvPicPr>
        <p:blipFill>
          <a:blip r:embed="rId3"/>
          <a:stretch>
            <a:fillRect/>
          </a:stretch>
        </p:blipFill>
        <p:spPr>
          <a:xfrm>
            <a:off x="7332766" y="3711497"/>
            <a:ext cx="4514850" cy="3009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Imagen 17" descr="Imagen que contiene piedra, material de construcción, edificio&#10;&#10;Descripción generada automáticamente">
            <a:extLst>
              <a:ext uri="{FF2B5EF4-FFF2-40B4-BE49-F238E27FC236}">
                <a16:creationId xmlns:a16="http://schemas.microsoft.com/office/drawing/2014/main" xmlns="" id="{838012AC-29BF-409F-BAB1-F1E996AE298F}"/>
              </a:ext>
            </a:extLst>
          </p:cNvPr>
          <p:cNvPicPr>
            <a:picLocks noChangeAspect="1"/>
          </p:cNvPicPr>
          <p:nvPr/>
        </p:nvPicPr>
        <p:blipFill>
          <a:blip r:embed="rId4"/>
          <a:stretch>
            <a:fillRect/>
          </a:stretch>
        </p:blipFill>
        <p:spPr>
          <a:xfrm>
            <a:off x="8235614" y="796073"/>
            <a:ext cx="3810000" cy="2438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22748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58864EE-0EC7-4FDE-A6FA-3179CAB7B8C6}"/>
              </a:ext>
            </a:extLst>
          </p:cNvPr>
          <p:cNvSpPr>
            <a:spLocks noGrp="1"/>
          </p:cNvSpPr>
          <p:nvPr>
            <p:ph type="title"/>
          </p:nvPr>
        </p:nvSpPr>
        <p:spPr>
          <a:xfrm>
            <a:off x="839788" y="365126"/>
            <a:ext cx="10515600" cy="303212"/>
          </a:xfrm>
        </p:spPr>
        <p:txBody>
          <a:bodyPr>
            <a:normAutofit fontScale="90000"/>
          </a:bodyPr>
          <a:lstStyle/>
          <a:p>
            <a:pPr algn="ctr"/>
            <a:r>
              <a:rPr lang="es-MX" dirty="0"/>
              <a:t>Escrituras egipcias</a:t>
            </a:r>
          </a:p>
        </p:txBody>
      </p:sp>
      <p:sp>
        <p:nvSpPr>
          <p:cNvPr id="3" name="Marcador de texto 2">
            <a:extLst>
              <a:ext uri="{FF2B5EF4-FFF2-40B4-BE49-F238E27FC236}">
                <a16:creationId xmlns:a16="http://schemas.microsoft.com/office/drawing/2014/main" xmlns="" id="{A5715DFD-6C7B-4BAA-B180-934D43B5586E}"/>
              </a:ext>
            </a:extLst>
          </p:cNvPr>
          <p:cNvSpPr>
            <a:spLocks noGrp="1"/>
          </p:cNvSpPr>
          <p:nvPr>
            <p:ph type="body" idx="1"/>
          </p:nvPr>
        </p:nvSpPr>
        <p:spPr>
          <a:xfrm>
            <a:off x="839788" y="855785"/>
            <a:ext cx="5157787" cy="550984"/>
          </a:xfrm>
        </p:spPr>
        <p:txBody>
          <a:bodyPr>
            <a:normAutofit/>
          </a:bodyPr>
          <a:lstStyle/>
          <a:p>
            <a:r>
              <a:rPr lang="es-MX" dirty="0"/>
              <a:t>Escritura </a:t>
            </a:r>
            <a:r>
              <a:rPr lang="es-MX" dirty="0" err="1"/>
              <a:t>hiératica</a:t>
            </a:r>
            <a:endParaRPr lang="es-MX" dirty="0"/>
          </a:p>
        </p:txBody>
      </p:sp>
      <p:sp>
        <p:nvSpPr>
          <p:cNvPr id="4" name="Marcador de contenido 3">
            <a:extLst>
              <a:ext uri="{FF2B5EF4-FFF2-40B4-BE49-F238E27FC236}">
                <a16:creationId xmlns:a16="http://schemas.microsoft.com/office/drawing/2014/main" xmlns="" id="{A1F7F5AC-E97D-450F-AAF6-AC0C401BC3AF}"/>
              </a:ext>
            </a:extLst>
          </p:cNvPr>
          <p:cNvSpPr>
            <a:spLocks noGrp="1"/>
          </p:cNvSpPr>
          <p:nvPr>
            <p:ph sz="half" idx="2"/>
          </p:nvPr>
        </p:nvSpPr>
        <p:spPr>
          <a:xfrm>
            <a:off x="839788" y="1406769"/>
            <a:ext cx="5157787" cy="4782894"/>
          </a:xfrm>
        </p:spPr>
        <p:txBody>
          <a:bodyPr>
            <a:normAutofit/>
          </a:bodyPr>
          <a:lstStyle/>
          <a:p>
            <a:r>
              <a:rPr lang="es-MX" dirty="0"/>
              <a:t>Hierática (del griego </a:t>
            </a:r>
            <a:r>
              <a:rPr lang="es-MX" i="1" dirty="0" err="1"/>
              <a:t>hieratikos</a:t>
            </a:r>
            <a:r>
              <a:rPr lang="es-MX" dirty="0"/>
              <a:t>, sacerdote), que es más o menos contemporánea a la jeroglífica.</a:t>
            </a:r>
          </a:p>
          <a:p>
            <a:r>
              <a:rPr lang="es-MX" dirty="0"/>
              <a:t>La hierática fue empleada para los textos religiosos (aunque en épocas anteriores también se empleó para la literatura), se utilizaba para ella tanto tinta negra como roja;</a:t>
            </a:r>
          </a:p>
        </p:txBody>
      </p:sp>
      <p:sp>
        <p:nvSpPr>
          <p:cNvPr id="5" name="Marcador de texto 4">
            <a:extLst>
              <a:ext uri="{FF2B5EF4-FFF2-40B4-BE49-F238E27FC236}">
                <a16:creationId xmlns:a16="http://schemas.microsoft.com/office/drawing/2014/main" xmlns="" id="{E8D72B62-2BEA-428B-B0B5-59498F764D7A}"/>
              </a:ext>
            </a:extLst>
          </p:cNvPr>
          <p:cNvSpPr>
            <a:spLocks noGrp="1"/>
          </p:cNvSpPr>
          <p:nvPr>
            <p:ph type="body" sz="quarter" idx="3"/>
          </p:nvPr>
        </p:nvSpPr>
        <p:spPr>
          <a:xfrm>
            <a:off x="6172200" y="855785"/>
            <a:ext cx="5183188" cy="550984"/>
          </a:xfrm>
        </p:spPr>
        <p:txBody>
          <a:bodyPr>
            <a:normAutofit/>
          </a:bodyPr>
          <a:lstStyle/>
          <a:p>
            <a:r>
              <a:rPr lang="es-MX" dirty="0"/>
              <a:t>Escritura demótica</a:t>
            </a:r>
          </a:p>
        </p:txBody>
      </p:sp>
      <p:sp>
        <p:nvSpPr>
          <p:cNvPr id="6" name="Marcador de contenido 5">
            <a:extLst>
              <a:ext uri="{FF2B5EF4-FFF2-40B4-BE49-F238E27FC236}">
                <a16:creationId xmlns:a16="http://schemas.microsoft.com/office/drawing/2014/main" xmlns="" id="{B71F5C5E-598B-444E-A7C7-5916E5F07F99}"/>
              </a:ext>
            </a:extLst>
          </p:cNvPr>
          <p:cNvSpPr>
            <a:spLocks noGrp="1"/>
          </p:cNvSpPr>
          <p:nvPr>
            <p:ph sz="quarter" idx="4"/>
          </p:nvPr>
        </p:nvSpPr>
        <p:spPr>
          <a:xfrm>
            <a:off x="6172200" y="1594216"/>
            <a:ext cx="5183188" cy="4595447"/>
          </a:xfrm>
        </p:spPr>
        <p:txBody>
          <a:bodyPr>
            <a:normAutofit fontScale="85000" lnSpcReduction="20000"/>
          </a:bodyPr>
          <a:lstStyle/>
          <a:p>
            <a:r>
              <a:rPr lang="es-MX" dirty="0"/>
              <a:t>Demótica (del griego </a:t>
            </a:r>
            <a:r>
              <a:rPr lang="es-MX" i="1" dirty="0" err="1"/>
              <a:t>demotikos</a:t>
            </a:r>
            <a:r>
              <a:rPr lang="es-MX" dirty="0"/>
              <a:t> ‘de uso común’), que se empieza utilizar hacia el 650 a.C.</a:t>
            </a:r>
          </a:p>
          <a:p>
            <a:r>
              <a:rPr lang="es-MX" dirty="0"/>
              <a:t>la demótica  se utilizaba para asuntos entre particulares, como transacciones económicas (sólo en tinta negra). </a:t>
            </a:r>
          </a:p>
          <a:p>
            <a:endParaRPr lang="es-MX" dirty="0"/>
          </a:p>
          <a:p>
            <a:r>
              <a:rPr lang="es-MX" dirty="0"/>
              <a:t>Tanto la escritura hierática como la demótica se escribían de derecha a izquierda y en un principio en líneas verticales. Con el tiempo y con el fin de realizar la letra más cursiva y más rápida se comenzó a escribir en columnas horizontales.</a:t>
            </a:r>
          </a:p>
        </p:txBody>
      </p:sp>
      <p:pic>
        <p:nvPicPr>
          <p:cNvPr id="8" name="Imagen 7" descr="Resultado de imagen de escritura demótica">
            <a:extLst>
              <a:ext uri="{FF2B5EF4-FFF2-40B4-BE49-F238E27FC236}">
                <a16:creationId xmlns:a16="http://schemas.microsoft.com/office/drawing/2014/main" xmlns="" id="{06619D62-CA30-4D78-BA32-762319115585}"/>
              </a:ext>
            </a:extLst>
          </p:cNvPr>
          <p:cNvPicPr/>
          <p:nvPr/>
        </p:nvPicPr>
        <p:blipFill rotWithShape="1">
          <a:blip r:embed="rId3" cstate="print">
            <a:extLst>
              <a:ext uri="{28A0092B-C50C-407E-A947-70E740481C1C}">
                <a14:useLocalDpi xmlns:a14="http://schemas.microsoft.com/office/drawing/2010/main" val="0"/>
              </a:ext>
            </a:extLst>
          </a:blip>
          <a:srcRect l="4274" t="885" r="4591" b="11014"/>
          <a:stretch/>
        </p:blipFill>
        <p:spPr bwMode="auto">
          <a:xfrm>
            <a:off x="3786554" y="4436232"/>
            <a:ext cx="2540344" cy="23044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9" name="Imagen 8" descr="8_Escritura_hieratica">
            <a:extLst>
              <a:ext uri="{FF2B5EF4-FFF2-40B4-BE49-F238E27FC236}">
                <a16:creationId xmlns:a16="http://schemas.microsoft.com/office/drawing/2014/main" xmlns="" id="{0C70344E-A6CD-4266-B5D2-DF73F1D935B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5971" y="3891939"/>
            <a:ext cx="2734945" cy="2255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60855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DDF0BCC-9E89-4A5A-8078-2F2D3664BFB8}"/>
              </a:ext>
            </a:extLst>
          </p:cNvPr>
          <p:cNvSpPr>
            <a:spLocks noGrp="1"/>
          </p:cNvSpPr>
          <p:nvPr>
            <p:ph type="title"/>
          </p:nvPr>
        </p:nvSpPr>
        <p:spPr>
          <a:xfrm>
            <a:off x="838200" y="365126"/>
            <a:ext cx="10515600" cy="490660"/>
          </a:xfrm>
        </p:spPr>
        <p:txBody>
          <a:bodyPr>
            <a:normAutofit fontScale="90000"/>
          </a:bodyPr>
          <a:lstStyle/>
          <a:p>
            <a:r>
              <a:rPr lang="es-MX" dirty="0"/>
              <a:t>Piedra Rosetta</a:t>
            </a:r>
          </a:p>
        </p:txBody>
      </p:sp>
      <p:pic>
        <p:nvPicPr>
          <p:cNvPr id="5" name="Marcador de contenido 4">
            <a:extLst>
              <a:ext uri="{FF2B5EF4-FFF2-40B4-BE49-F238E27FC236}">
                <a16:creationId xmlns:a16="http://schemas.microsoft.com/office/drawing/2014/main" xmlns="" id="{10FAA9EC-8F0B-4A90-92AC-A66241A728F2}"/>
              </a:ext>
            </a:extLst>
          </p:cNvPr>
          <p:cNvPicPr>
            <a:picLocks noGrp="1" noChangeAspect="1"/>
          </p:cNvPicPr>
          <p:nvPr>
            <p:ph idx="1"/>
          </p:nvPr>
        </p:nvPicPr>
        <p:blipFill>
          <a:blip r:embed="rId3"/>
          <a:stretch>
            <a:fillRect/>
          </a:stretch>
        </p:blipFill>
        <p:spPr>
          <a:xfrm>
            <a:off x="7670033" y="1266825"/>
            <a:ext cx="4384431" cy="43243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ángulo 5">
            <a:extLst>
              <a:ext uri="{FF2B5EF4-FFF2-40B4-BE49-F238E27FC236}">
                <a16:creationId xmlns:a16="http://schemas.microsoft.com/office/drawing/2014/main" xmlns="" id="{E1A555D0-7D5A-493F-9EA1-75A30783D58D}"/>
              </a:ext>
            </a:extLst>
          </p:cNvPr>
          <p:cNvSpPr/>
          <p:nvPr/>
        </p:nvSpPr>
        <p:spPr>
          <a:xfrm>
            <a:off x="137536" y="1200024"/>
            <a:ext cx="7221416" cy="4457952"/>
          </a:xfrm>
          <a:prstGeom prst="rect">
            <a:avLst/>
          </a:prstGeom>
        </p:spPr>
        <p:txBody>
          <a:bodyPr wrap="square">
            <a:spAutoFit/>
          </a:bodyPr>
          <a:lstStyle/>
          <a:p>
            <a:pPr algn="just">
              <a:lnSpc>
                <a:spcPct val="150000"/>
              </a:lnSpc>
              <a:spcAft>
                <a:spcPts val="0"/>
              </a:spcAft>
            </a:pPr>
            <a:r>
              <a:rPr lang="es-MX" sz="2400" dirty="0">
                <a:latin typeface="Times New Roman" panose="02020603050405020304" pitchFamily="18" charset="0"/>
                <a:ea typeface="Times New Roman" panose="02020603050405020304" pitchFamily="18" charset="0"/>
              </a:rPr>
              <a:t>Un importante hallazgo para descifrar la escritura jeroglífica fue el de la piedra de Rosetta, la cual fue hallada en 1799 por un soldado francés en Rashid (Rosetta). La estela de granito negro es una inscripción en escritura jeroglífica, demótica y griego uncial, la cual habla de un decreto de Ptolomeo V. Fue estudiada por el inglés Thomas Young y por el francés Jean-François Champollion, los cuales intentaron traducir el contenido. </a:t>
            </a:r>
            <a:endParaRPr lang="es-MX"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4674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circle(in)">
                                      <p:cBhvr>
                                        <p:cTn id="14"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2A5316D-ED2F-4F89-B4B4-8D9240B1A3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635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xmlns="" id="{9E535A9E-3A7F-4B90-916C-43CA3C13BBE5}"/>
              </a:ext>
            </a:extLst>
          </p:cNvPr>
          <p:cNvSpPr>
            <a:spLocks noGrp="1"/>
          </p:cNvSpPr>
          <p:nvPr>
            <p:ph type="title"/>
          </p:nvPr>
        </p:nvSpPr>
        <p:spPr>
          <a:xfrm>
            <a:off x="211756" y="1487272"/>
            <a:ext cx="3599848" cy="2743200"/>
          </a:xfrm>
          <a:prstGeom prst="ellipse">
            <a:avLst/>
          </a:prstGeom>
          <a:solidFill>
            <a:srgbClr val="262626"/>
          </a:solidFill>
          <a:ln w="174625" cmpd="thinThick">
            <a:solidFill>
              <a:srgbClr val="262626"/>
            </a:solidFill>
          </a:ln>
        </p:spPr>
        <p:txBody>
          <a:bodyPr>
            <a:normAutofit/>
          </a:bodyPr>
          <a:lstStyle/>
          <a:p>
            <a:pPr algn="ctr"/>
            <a:r>
              <a:rPr lang="es-MX" sz="2600" dirty="0">
                <a:solidFill>
                  <a:srgbClr val="FFFFFF"/>
                </a:solidFill>
              </a:rPr>
              <a:t>Piedra Rosetta</a:t>
            </a:r>
          </a:p>
        </p:txBody>
      </p:sp>
      <p:pic>
        <p:nvPicPr>
          <p:cNvPr id="7" name="Marcador de contenido 3" descr="https://std1.bebee.com/br/pb/58019/c8fa214e/900">
            <a:extLst>
              <a:ext uri="{FF2B5EF4-FFF2-40B4-BE49-F238E27FC236}">
                <a16:creationId xmlns:a16="http://schemas.microsoft.com/office/drawing/2014/main" xmlns="" id="{ADE79543-3A01-4CAF-AF11-50CE56E22C7F}"/>
              </a:ext>
            </a:extLst>
          </p:cNvPr>
          <p:cNvPicPr>
            <a:picLocks/>
          </p:cNvPicPr>
          <p:nvPr/>
        </p:nvPicPr>
        <p:blipFill>
          <a:blip r:embed="rId2">
            <a:extLst>
              <a:ext uri="{28A0092B-C50C-407E-A947-70E740481C1C}">
                <a14:useLocalDpi xmlns:a14="http://schemas.microsoft.com/office/drawing/2010/main" val="0"/>
              </a:ext>
            </a:extLst>
          </a:blip>
          <a:stretch>
            <a:fillRect/>
          </a:stretch>
        </p:blipFill>
        <p:spPr bwMode="auto">
          <a:xfrm>
            <a:off x="4038600" y="1520070"/>
            <a:ext cx="7188199" cy="2677604"/>
          </a:xfrm>
          <a:prstGeom prst="rect">
            <a:avLst/>
          </a:prstGeom>
        </p:spPr>
      </p:pic>
      <p:sp>
        <p:nvSpPr>
          <p:cNvPr id="9" name="Content Placeholder 8">
            <a:extLst>
              <a:ext uri="{FF2B5EF4-FFF2-40B4-BE49-F238E27FC236}">
                <a16:creationId xmlns:a16="http://schemas.microsoft.com/office/drawing/2014/main" xmlns="" id="{D8D9A17D-0A51-4E4C-A770-5EB233D956A4}"/>
              </a:ext>
            </a:extLst>
          </p:cNvPr>
          <p:cNvSpPr>
            <a:spLocks noGrp="1"/>
          </p:cNvSpPr>
          <p:nvPr>
            <p:ph idx="1"/>
          </p:nvPr>
        </p:nvSpPr>
        <p:spPr>
          <a:xfrm>
            <a:off x="4038600" y="4884873"/>
            <a:ext cx="7188199" cy="1292090"/>
          </a:xfrm>
        </p:spPr>
        <p:txBody>
          <a:bodyPr>
            <a:normAutofit fontScale="92500" lnSpcReduction="20000"/>
          </a:bodyPr>
          <a:lstStyle/>
          <a:p>
            <a:r>
              <a:rPr lang="es-MX" dirty="0"/>
              <a:t>Fue Champollion el que llevó a cabo una traducción más fiel de la Piedra Rosetta, a él se debe el desciframiento de cartuchos, en concreto el de Ptolomeo  y el de Cleopatra.</a:t>
            </a:r>
            <a:endParaRPr lang="en-US" sz="1800" dirty="0"/>
          </a:p>
        </p:txBody>
      </p:sp>
    </p:spTree>
    <p:extLst>
      <p:ext uri="{BB962C8B-B14F-4D97-AF65-F5344CB8AC3E}">
        <p14:creationId xmlns:p14="http://schemas.microsoft.com/office/powerpoint/2010/main" val="730992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AEB2228-680B-477C-BF09-20A87C513603}"/>
              </a:ext>
            </a:extLst>
          </p:cNvPr>
          <p:cNvSpPr>
            <a:spLocks noGrp="1"/>
          </p:cNvSpPr>
          <p:nvPr>
            <p:ph type="title"/>
          </p:nvPr>
        </p:nvSpPr>
        <p:spPr/>
        <p:txBody>
          <a:bodyPr/>
          <a:lstStyle/>
          <a:p>
            <a:r>
              <a:rPr lang="es-MX" dirty="0"/>
              <a:t>La escritura alfabética</a:t>
            </a:r>
          </a:p>
        </p:txBody>
      </p:sp>
      <p:sp>
        <p:nvSpPr>
          <p:cNvPr id="3" name="Marcador de contenido 2">
            <a:extLst>
              <a:ext uri="{FF2B5EF4-FFF2-40B4-BE49-F238E27FC236}">
                <a16:creationId xmlns:a16="http://schemas.microsoft.com/office/drawing/2014/main" xmlns="" id="{3BA27653-32E4-42D1-990A-08ADED8B33DD}"/>
              </a:ext>
            </a:extLst>
          </p:cNvPr>
          <p:cNvSpPr>
            <a:spLocks noGrp="1"/>
          </p:cNvSpPr>
          <p:nvPr>
            <p:ph idx="1"/>
          </p:nvPr>
        </p:nvSpPr>
        <p:spPr/>
        <p:txBody>
          <a:bodyPr/>
          <a:lstStyle/>
          <a:p>
            <a:r>
              <a:rPr lang="es-MX" dirty="0"/>
              <a:t>El alfabeto ugarítico</a:t>
            </a:r>
          </a:p>
        </p:txBody>
      </p:sp>
      <p:sp>
        <p:nvSpPr>
          <p:cNvPr id="4" name="Rectángulo 3">
            <a:extLst>
              <a:ext uri="{FF2B5EF4-FFF2-40B4-BE49-F238E27FC236}">
                <a16:creationId xmlns:a16="http://schemas.microsoft.com/office/drawing/2014/main" xmlns="" id="{17D6CA78-668D-4798-9ED6-4F9C244F96D1}"/>
              </a:ext>
            </a:extLst>
          </p:cNvPr>
          <p:cNvSpPr/>
          <p:nvPr/>
        </p:nvSpPr>
        <p:spPr>
          <a:xfrm>
            <a:off x="693019" y="2406316"/>
            <a:ext cx="8450981" cy="3903954"/>
          </a:xfrm>
          <a:prstGeom prst="rect">
            <a:avLst/>
          </a:prstGeom>
        </p:spPr>
        <p:txBody>
          <a:bodyPr wrap="square">
            <a:spAutoFit/>
          </a:bodyPr>
          <a:lstStyle/>
          <a:p>
            <a:pPr algn="just">
              <a:lnSpc>
                <a:spcPct val="150000"/>
              </a:lnSpc>
              <a:spcAft>
                <a:spcPts val="0"/>
              </a:spcAft>
            </a:pPr>
            <a:r>
              <a:rPr lang="es-MX" sz="2400" dirty="0">
                <a:latin typeface="Times New Roman" panose="02020603050405020304" pitchFamily="18" charset="0"/>
                <a:ea typeface="Calibri" panose="020F0502020204030204" pitchFamily="34" charset="0"/>
              </a:rPr>
              <a:t>De los antiguos sistemas de escritura, lo cuales contaban con logogramas y con algún o algunos elementos fonéticos, se crean las primeras escrituras alfabéticas en las que cada signo representa una consonante. Se considera que las primeras escrituras fonéticas que cuentan con alfabetos son de origen semita o proto</a:t>
            </a:r>
            <a:r>
              <a:rPr lang="es-MX" sz="2400" b="1" dirty="0">
                <a:latin typeface="Times New Roman" panose="02020603050405020304" pitchFamily="18" charset="0"/>
                <a:ea typeface="Calibri" panose="020F0502020204030204" pitchFamily="34" charset="0"/>
              </a:rPr>
              <a:t>-</a:t>
            </a:r>
            <a:r>
              <a:rPr lang="es-MX" sz="2400" dirty="0" err="1">
                <a:latin typeface="Times New Roman" panose="02020603050405020304" pitchFamily="18" charset="0"/>
                <a:ea typeface="Calibri" panose="020F0502020204030204" pitchFamily="34" charset="0"/>
              </a:rPr>
              <a:t>sinaíticos</a:t>
            </a:r>
            <a:r>
              <a:rPr lang="es-MX" sz="2400" b="1" dirty="0">
                <a:latin typeface="Times New Roman" panose="02020603050405020304" pitchFamily="18" charset="0"/>
                <a:ea typeface="Calibri" panose="020F0502020204030204" pitchFamily="34" charset="0"/>
              </a:rPr>
              <a:t>.</a:t>
            </a:r>
            <a:r>
              <a:rPr lang="es-MX" sz="2400" dirty="0">
                <a:latin typeface="Times New Roman" panose="02020603050405020304" pitchFamily="18" charset="0"/>
                <a:ea typeface="Calibri" panose="020F0502020204030204" pitchFamily="34" charset="0"/>
              </a:rPr>
              <a:t> Una de ellas es la lengua ugarítica (</a:t>
            </a:r>
            <a:r>
              <a:rPr lang="es-MX" sz="2400" dirty="0" err="1">
                <a:latin typeface="Times New Roman" panose="02020603050405020304" pitchFamily="18" charset="0"/>
                <a:ea typeface="Calibri" panose="020F0502020204030204" pitchFamily="34" charset="0"/>
              </a:rPr>
              <a:t>canaanita</a:t>
            </a:r>
            <a:r>
              <a:rPr lang="es-MX" sz="2400" dirty="0">
                <a:latin typeface="Times New Roman" panose="02020603050405020304" pitchFamily="18" charset="0"/>
                <a:ea typeface="Calibri" panose="020F0502020204030204" pitchFamily="34" charset="0"/>
              </a:rPr>
              <a:t>), la cual es conocida a través de las inscripciones de </a:t>
            </a:r>
            <a:r>
              <a:rPr lang="es-MX" sz="2400" dirty="0" err="1">
                <a:latin typeface="Times New Roman" panose="02020603050405020304" pitchFamily="18" charset="0"/>
                <a:ea typeface="Calibri" panose="020F0502020204030204" pitchFamily="34" charset="0"/>
              </a:rPr>
              <a:t>Râa</a:t>
            </a:r>
            <a:r>
              <a:rPr lang="es-MX" sz="2400" dirty="0">
                <a:latin typeface="Times New Roman" panose="02020603050405020304" pitchFamily="18" charset="0"/>
                <a:ea typeface="Calibri" panose="020F0502020204030204" pitchFamily="34" charset="0"/>
              </a:rPr>
              <a:t> </a:t>
            </a:r>
            <a:r>
              <a:rPr lang="es-MX" sz="2400" dirty="0" err="1">
                <a:latin typeface="Times New Roman" panose="02020603050405020304" pitchFamily="18" charset="0"/>
                <a:ea typeface="Calibri" panose="020F0502020204030204" pitchFamily="34" charset="0"/>
              </a:rPr>
              <a:t>Shamrah</a:t>
            </a:r>
            <a:r>
              <a:rPr lang="es-MX" sz="2400" dirty="0">
                <a:latin typeface="Times New Roman" panose="02020603050405020304" pitchFamily="18" charset="0"/>
                <a:ea typeface="Calibri" panose="020F0502020204030204" pitchFamily="34" charset="0"/>
              </a:rPr>
              <a:t> en Siria (s. XVI a. C.)</a:t>
            </a:r>
            <a:endParaRPr lang="es-MX" sz="2400" dirty="0">
              <a:effectLst/>
              <a:latin typeface="Times New Roman" panose="02020603050405020304" pitchFamily="18" charset="0"/>
              <a:ea typeface="Times New Roman" panose="02020603050405020304" pitchFamily="18" charset="0"/>
            </a:endParaRPr>
          </a:p>
        </p:txBody>
      </p:sp>
      <p:pic>
        <p:nvPicPr>
          <p:cNvPr id="5" name="Imagen 4" descr="Resultado de imagen de tabla de ras shamrah">
            <a:extLst>
              <a:ext uri="{FF2B5EF4-FFF2-40B4-BE49-F238E27FC236}">
                <a16:creationId xmlns:a16="http://schemas.microsoft.com/office/drawing/2014/main" xmlns="" id="{94953EE7-254F-44BD-B3ED-B6C4AD876BA3}"/>
              </a:ext>
            </a:extLst>
          </p:cNvPr>
          <p:cNvPicPr/>
          <p:nvPr/>
        </p:nvPicPr>
        <p:blipFill rotWithShape="1">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b="21199"/>
          <a:stretch/>
        </p:blipFill>
        <p:spPr bwMode="auto">
          <a:xfrm>
            <a:off x="7333148" y="543314"/>
            <a:ext cx="4752975" cy="174117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13277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56C20283-73E0-40EC-8AD8-057F581F64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8">
            <a:extLst>
              <a:ext uri="{FF2B5EF4-FFF2-40B4-BE49-F238E27FC236}">
                <a16:creationId xmlns:a16="http://schemas.microsoft.com/office/drawing/2014/main" xmlns="" id="{3FCC729B-E528-40C3-82D3-BA4375575E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a:extLst>
              <a:ext uri="{FF2B5EF4-FFF2-40B4-BE49-F238E27FC236}">
                <a16:creationId xmlns:a16="http://schemas.microsoft.com/office/drawing/2014/main" xmlns="" id="{58F1FB8D-1842-4A04-998D-6CF047AB27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xmlns="" id="{1E44952C-BE7B-442F-B19B-A39FAA1AA35C}"/>
              </a:ext>
            </a:extLst>
          </p:cNvPr>
          <p:cNvSpPr>
            <a:spLocks noGrp="1"/>
          </p:cNvSpPr>
          <p:nvPr>
            <p:ph type="title"/>
          </p:nvPr>
        </p:nvSpPr>
        <p:spPr>
          <a:xfrm>
            <a:off x="4384039" y="365125"/>
            <a:ext cx="7164493" cy="169265"/>
          </a:xfrm>
        </p:spPr>
        <p:txBody>
          <a:bodyPr>
            <a:normAutofit fontScale="90000"/>
          </a:bodyPr>
          <a:lstStyle/>
          <a:p>
            <a:r>
              <a:rPr lang="es-MX" dirty="0"/>
              <a:t/>
            </a:r>
            <a:br>
              <a:rPr lang="es-MX" dirty="0"/>
            </a:br>
            <a:endParaRPr lang="es-MX" dirty="0"/>
          </a:p>
        </p:txBody>
      </p:sp>
      <p:pic>
        <p:nvPicPr>
          <p:cNvPr id="4" name="Imagen 3" descr="http://www.proel.org/img/alfabetos/protofen.gif">
            <a:extLst>
              <a:ext uri="{FF2B5EF4-FFF2-40B4-BE49-F238E27FC236}">
                <a16:creationId xmlns:a16="http://schemas.microsoft.com/office/drawing/2014/main" xmlns="" id="{7CB1F9A3-C0CD-437D-8D28-7D0A6D84FC80}"/>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13220" y="1690688"/>
            <a:ext cx="3892798" cy="3154444"/>
          </a:xfrm>
          <a:prstGeom prst="rect">
            <a:avLst/>
          </a:prstGeom>
          <a:noFill/>
        </p:spPr>
      </p:pic>
      <p:sp>
        <p:nvSpPr>
          <p:cNvPr id="3" name="Marcador de contenido 2">
            <a:extLst>
              <a:ext uri="{FF2B5EF4-FFF2-40B4-BE49-F238E27FC236}">
                <a16:creationId xmlns:a16="http://schemas.microsoft.com/office/drawing/2014/main" xmlns="" id="{DA8EA829-3A6A-4AF5-BCAB-8467502EEE10}"/>
              </a:ext>
            </a:extLst>
          </p:cNvPr>
          <p:cNvSpPr>
            <a:spLocks noGrp="1"/>
          </p:cNvSpPr>
          <p:nvPr>
            <p:ph idx="1"/>
          </p:nvPr>
        </p:nvSpPr>
        <p:spPr>
          <a:xfrm>
            <a:off x="4387515" y="77003"/>
            <a:ext cx="7161017" cy="6099960"/>
          </a:xfrm>
        </p:spPr>
        <p:txBody>
          <a:bodyPr>
            <a:noAutofit/>
          </a:bodyPr>
          <a:lstStyle/>
          <a:p>
            <a:pPr marL="0" indent="0">
              <a:buNone/>
            </a:pPr>
            <a:r>
              <a:rPr lang="es-MX" dirty="0"/>
              <a:t>El alfabeto fenicio </a:t>
            </a:r>
          </a:p>
          <a:p>
            <a:r>
              <a:rPr lang="es-MX" sz="2400" dirty="0"/>
              <a:t>La otra lengua con alfabeto es la fenicia, cuyo sistema de escritura fue el más utilizado de los semíticos. Su escritura se atestigua en el sarcófago de </a:t>
            </a:r>
            <a:r>
              <a:rPr lang="es-MX" sz="2400" dirty="0" err="1"/>
              <a:t>Ahiram</a:t>
            </a:r>
            <a:r>
              <a:rPr lang="es-MX" sz="2400" dirty="0"/>
              <a:t>, rey de Biblos, en el año 1000 a. C. La inscripción contiene casi todos los signos del alfabeto fenicio y se trata de una maldición proferida por el hijo de </a:t>
            </a:r>
            <a:r>
              <a:rPr lang="es-MX" sz="2400" dirty="0" err="1"/>
              <a:t>Ahiram</a:t>
            </a:r>
            <a:r>
              <a:rPr lang="es-MX" sz="2400" dirty="0"/>
              <a:t> para el que profane el sepulcro.</a:t>
            </a:r>
          </a:p>
          <a:p>
            <a:endParaRPr lang="es-MX" sz="2400" dirty="0"/>
          </a:p>
          <a:p>
            <a:r>
              <a:rPr lang="es-MX" sz="2400" dirty="0"/>
              <a:t>Los fenicios llevaron su alfabeto por las costas del Mediterráneo y se cree que influyó en el del arameo y en el del hebreo. Debido a que este pueblo era comerciante, crearon un sistema de escritura que fuera rápido y fácil de entender. Así las transacciones quedaban reguladas entre los diferentes pueblos con los que tenían contacto. El soporte material de la escritura fenicia fue generalmente el papiro y en muy pocos casos materiales duros (como la piedra o el bronce).</a:t>
            </a:r>
          </a:p>
        </p:txBody>
      </p:sp>
    </p:spTree>
    <p:extLst>
      <p:ext uri="{BB962C8B-B14F-4D97-AF65-F5344CB8AC3E}">
        <p14:creationId xmlns:p14="http://schemas.microsoft.com/office/powerpoint/2010/main" val="1226515292"/>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2F88E87-80C9-48D2-87A3-69B30D4A6AAA}"/>
              </a:ext>
            </a:extLst>
          </p:cNvPr>
          <p:cNvSpPr>
            <a:spLocks noGrp="1"/>
          </p:cNvSpPr>
          <p:nvPr>
            <p:ph type="title"/>
          </p:nvPr>
        </p:nvSpPr>
        <p:spPr>
          <a:xfrm>
            <a:off x="648929" y="249383"/>
            <a:ext cx="5127031" cy="130628"/>
          </a:xfrm>
        </p:spPr>
        <p:txBody>
          <a:bodyPr>
            <a:normAutofit fontScale="90000"/>
          </a:bodyPr>
          <a:lstStyle/>
          <a:p>
            <a:endParaRPr lang="es-MX"/>
          </a:p>
        </p:txBody>
      </p:sp>
      <p:sp>
        <p:nvSpPr>
          <p:cNvPr id="3" name="Marcador de contenido 2">
            <a:extLst>
              <a:ext uri="{FF2B5EF4-FFF2-40B4-BE49-F238E27FC236}">
                <a16:creationId xmlns:a16="http://schemas.microsoft.com/office/drawing/2014/main" xmlns="" id="{8BD2AD50-AA63-4841-81E3-EBE131CDE112}"/>
              </a:ext>
            </a:extLst>
          </p:cNvPr>
          <p:cNvSpPr>
            <a:spLocks noGrp="1"/>
          </p:cNvSpPr>
          <p:nvPr>
            <p:ph idx="1"/>
          </p:nvPr>
        </p:nvSpPr>
        <p:spPr>
          <a:xfrm>
            <a:off x="0" y="498764"/>
            <a:ext cx="6101387" cy="6210794"/>
          </a:xfrm>
        </p:spPr>
        <p:txBody>
          <a:bodyPr>
            <a:normAutofit/>
          </a:bodyPr>
          <a:lstStyle/>
          <a:p>
            <a:r>
              <a:rPr lang="es-MX" sz="2400" dirty="0"/>
              <a:t>El alfabeto contaba con veintidós consonantes y la dirección de la escritura era horizontal y de derecha a izquierda. Los nombres de las letras son interpretadas de acuerdo con el principio</a:t>
            </a:r>
            <a:r>
              <a:rPr lang="es-MX" sz="2400" b="1" dirty="0"/>
              <a:t> </a:t>
            </a:r>
            <a:r>
              <a:rPr lang="es-MX" sz="2400" b="1" dirty="0" err="1"/>
              <a:t>acrofónico</a:t>
            </a:r>
            <a:r>
              <a:rPr lang="es-MX" sz="2400" dirty="0"/>
              <a:t>: representan el sonido inicial del nombre del objeto designado por el pictograma que lo antecedía. Por este motivo sólo se tienen consonantes, ya que las palabras en las lenguas semíticas empiezan con estos fonemas. Por ejemplo: Aleph representaba un buey, Beth una casa, </a:t>
            </a:r>
            <a:r>
              <a:rPr lang="es-MX" sz="2400" dirty="0" err="1"/>
              <a:t>Gimel</a:t>
            </a:r>
            <a:r>
              <a:rPr lang="es-MX" sz="2400" dirty="0"/>
              <a:t> un camello, </a:t>
            </a:r>
            <a:r>
              <a:rPr lang="es-MX" sz="2400" dirty="0" err="1"/>
              <a:t>Daleth</a:t>
            </a:r>
            <a:r>
              <a:rPr lang="es-MX" sz="2400" dirty="0"/>
              <a:t> una puerta. Hay una controversia entre </a:t>
            </a:r>
            <a:r>
              <a:rPr lang="es-MX" sz="2400" dirty="0" err="1"/>
              <a:t>Gelb</a:t>
            </a:r>
            <a:r>
              <a:rPr lang="es-MX" sz="2400" dirty="0"/>
              <a:t> (1963) según el cual cada letra contenía el valor de una consonante + una </a:t>
            </a:r>
            <a:r>
              <a:rPr lang="es-MX" sz="2400" dirty="0" err="1"/>
              <a:t>vocal,y</a:t>
            </a:r>
            <a:r>
              <a:rPr lang="es-MX" sz="2400" dirty="0"/>
              <a:t> </a:t>
            </a:r>
            <a:r>
              <a:rPr lang="es-MX" sz="2400" dirty="0" err="1"/>
              <a:t>Navech</a:t>
            </a:r>
            <a:r>
              <a:rPr lang="es-MX" sz="2400" dirty="0"/>
              <a:t> (1982) para el que cada letra refleja únicamente el valor de una consonante (Cf. </a:t>
            </a:r>
            <a:r>
              <a:rPr lang="es-MX" sz="2400" dirty="0" err="1"/>
              <a:t>Coulmas</a:t>
            </a:r>
            <a:r>
              <a:rPr lang="es-MX" sz="2400" dirty="0"/>
              <a:t>, 2006).</a:t>
            </a:r>
          </a:p>
          <a:p>
            <a:endParaRPr lang="es-MX" sz="1700" dirty="0"/>
          </a:p>
        </p:txBody>
      </p:sp>
      <p:pic>
        <p:nvPicPr>
          <p:cNvPr id="4" name="Imagen 3" descr="Resultado de imagen de alfabeto fenicio">
            <a:extLst>
              <a:ext uri="{FF2B5EF4-FFF2-40B4-BE49-F238E27FC236}">
                <a16:creationId xmlns:a16="http://schemas.microsoft.com/office/drawing/2014/main" xmlns="" id="{0FCF6AA1-42B4-4A4F-9EC8-7FB941C49FEB}"/>
              </a:ext>
            </a:extLst>
          </p:cNvPr>
          <p:cNvPicPr/>
          <p:nvPr/>
        </p:nvPicPr>
        <p:blipFill rotWithShape="1">
          <a:blip r:embed="rId2" cstate="print">
            <a:extLst>
              <a:ext uri="{28A0092B-C50C-407E-A947-70E740481C1C}">
                <a14:useLocalDpi xmlns:a14="http://schemas.microsoft.com/office/drawing/2010/main" val="0"/>
              </a:ext>
            </a:extLst>
          </a:blip>
          <a:srcRect t="5504" r="1" b="2806"/>
          <a:stretch/>
        </p:blipFill>
        <p:spPr bwMode="auto">
          <a:xfrm>
            <a:off x="6090612" y="99007"/>
            <a:ext cx="6101387" cy="6659986"/>
          </a:xfrm>
          <a:prstGeom prst="rect">
            <a:avLst/>
          </a:prstGeom>
          <a:noFill/>
          <a:effectLst/>
        </p:spPr>
      </p:pic>
    </p:spTree>
    <p:extLst>
      <p:ext uri="{BB962C8B-B14F-4D97-AF65-F5344CB8AC3E}">
        <p14:creationId xmlns:p14="http://schemas.microsoft.com/office/powerpoint/2010/main" val="2045121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ABC8A51-AE6C-4C86-B72B-8335374BBF68}"/>
              </a:ext>
            </a:extLst>
          </p:cNvPr>
          <p:cNvSpPr>
            <a:spLocks noGrp="1"/>
          </p:cNvSpPr>
          <p:nvPr>
            <p:ph type="title"/>
          </p:nvPr>
        </p:nvSpPr>
        <p:spPr>
          <a:xfrm>
            <a:off x="838200" y="163630"/>
            <a:ext cx="10515600" cy="300739"/>
          </a:xfrm>
        </p:spPr>
        <p:txBody>
          <a:bodyPr>
            <a:normAutofit fontScale="90000"/>
          </a:bodyPr>
          <a:lstStyle/>
          <a:p>
            <a:r>
              <a:rPr lang="es-MX" dirty="0"/>
              <a:t>La escritura en Creta</a:t>
            </a:r>
          </a:p>
        </p:txBody>
      </p:sp>
      <p:sp>
        <p:nvSpPr>
          <p:cNvPr id="3" name="Marcador de contenido 2">
            <a:extLst>
              <a:ext uri="{FF2B5EF4-FFF2-40B4-BE49-F238E27FC236}">
                <a16:creationId xmlns:a16="http://schemas.microsoft.com/office/drawing/2014/main" xmlns="" id="{12D5D982-CEF9-45FE-9C49-E6403000A813}"/>
              </a:ext>
            </a:extLst>
          </p:cNvPr>
          <p:cNvSpPr>
            <a:spLocks noGrp="1"/>
          </p:cNvSpPr>
          <p:nvPr>
            <p:ph idx="1"/>
          </p:nvPr>
        </p:nvSpPr>
        <p:spPr>
          <a:xfrm>
            <a:off x="838200" y="1145406"/>
            <a:ext cx="10515600" cy="5031557"/>
          </a:xfrm>
        </p:spPr>
        <p:txBody>
          <a:bodyPr/>
          <a:lstStyle/>
          <a:p>
            <a:pPr marL="0" indent="0">
              <a:buNone/>
            </a:pPr>
            <a:endParaRPr lang="es-MX" b="1" dirty="0"/>
          </a:p>
          <a:p>
            <a:endParaRPr lang="es-MX" dirty="0"/>
          </a:p>
        </p:txBody>
      </p:sp>
      <p:sp>
        <p:nvSpPr>
          <p:cNvPr id="4" name="Rectángulo 3">
            <a:extLst>
              <a:ext uri="{FF2B5EF4-FFF2-40B4-BE49-F238E27FC236}">
                <a16:creationId xmlns:a16="http://schemas.microsoft.com/office/drawing/2014/main" xmlns="" id="{7CA75A32-4F3C-408C-815D-F6A4905AEC47}"/>
              </a:ext>
            </a:extLst>
          </p:cNvPr>
          <p:cNvSpPr/>
          <p:nvPr/>
        </p:nvSpPr>
        <p:spPr>
          <a:xfrm>
            <a:off x="235020" y="449327"/>
            <a:ext cx="10064012" cy="3093154"/>
          </a:xfrm>
          <a:prstGeom prst="rect">
            <a:avLst/>
          </a:prstGeom>
        </p:spPr>
        <p:txBody>
          <a:bodyPr wrap="square">
            <a:spAutoFit/>
          </a:bodyPr>
          <a:lstStyle/>
          <a:p>
            <a:pPr>
              <a:lnSpc>
                <a:spcPct val="150000"/>
              </a:lnSpc>
              <a:spcBef>
                <a:spcPts val="200"/>
              </a:spcBef>
              <a:spcAft>
                <a:spcPts val="0"/>
              </a:spcAft>
            </a:pPr>
            <a:r>
              <a:rPr lang="es-MX" b="1" cap="small"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lineal A</a:t>
            </a:r>
            <a:endParaRPr lang="es-MX" sz="2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a:p>
            <a:r>
              <a:rPr lang="es-MX" sz="2400" dirty="0">
                <a:latin typeface="Times New Roman" panose="02020603050405020304" pitchFamily="18" charset="0"/>
                <a:ea typeface="Calibri" panose="020F0502020204030204" pitchFamily="34" charset="0"/>
              </a:rPr>
              <a:t>En Cnosos, a comienzos del siglo XX, Evans descubre un palacio, sede quizá del rey Minos, y posteriormente en otros lugares como Festo, </a:t>
            </a:r>
            <a:r>
              <a:rPr lang="es-MX" sz="2400" dirty="0" err="1">
                <a:latin typeface="Times New Roman" panose="02020603050405020304" pitchFamily="18" charset="0"/>
                <a:ea typeface="Calibri" panose="020F0502020204030204" pitchFamily="34" charset="0"/>
              </a:rPr>
              <a:t>Agia</a:t>
            </a:r>
            <a:r>
              <a:rPr lang="es-MX" sz="2400" dirty="0">
                <a:latin typeface="Times New Roman" panose="02020603050405020304" pitchFamily="18" charset="0"/>
                <a:ea typeface="Calibri" panose="020F0502020204030204" pitchFamily="34" charset="0"/>
              </a:rPr>
              <a:t> o Kato se hallan vestigios de la antigua cultura cretense minoica. El</a:t>
            </a:r>
            <a:r>
              <a:rPr lang="es-MX" sz="2400" dirty="0"/>
              <a:t> sistema pictográfico cretense derivó en la escritura conocida como Lineal A, la cual se leía de derecha a izquierda, aunque debido a que algunos símbolos se encuentran invertidos pudo leerse al revés. Esta escritura cuenta entre 77 y 85 símbolos, los cuales sugieren un sistema silábico</a:t>
            </a:r>
          </a:p>
        </p:txBody>
      </p:sp>
      <p:pic>
        <p:nvPicPr>
          <p:cNvPr id="6" name="Imagen 5" descr="http://www.proel.org/img/alfabetos/lineala1.gif">
            <a:extLst>
              <a:ext uri="{FF2B5EF4-FFF2-40B4-BE49-F238E27FC236}">
                <a16:creationId xmlns:a16="http://schemas.microsoft.com/office/drawing/2014/main" xmlns="" id="{81100FAF-1C85-406E-A86E-3E91F97E46A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367575" y="640470"/>
            <a:ext cx="1589405" cy="23933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ángulo 6">
            <a:extLst>
              <a:ext uri="{FF2B5EF4-FFF2-40B4-BE49-F238E27FC236}">
                <a16:creationId xmlns:a16="http://schemas.microsoft.com/office/drawing/2014/main" xmlns="" id="{27A7CE22-AE13-411A-90C0-A63705F5FA23}"/>
              </a:ext>
            </a:extLst>
          </p:cNvPr>
          <p:cNvSpPr/>
          <p:nvPr/>
        </p:nvSpPr>
        <p:spPr>
          <a:xfrm rot="10800000" flipV="1">
            <a:off x="113217" y="3704084"/>
            <a:ext cx="10376161" cy="3124445"/>
          </a:xfrm>
          <a:prstGeom prst="rect">
            <a:avLst/>
          </a:prstGeom>
        </p:spPr>
        <p:txBody>
          <a:bodyPr wrap="square">
            <a:spAutoFit/>
          </a:bodyPr>
          <a:lstStyle/>
          <a:p>
            <a:pPr>
              <a:lnSpc>
                <a:spcPct val="115000"/>
              </a:lnSpc>
              <a:spcAft>
                <a:spcPts val="1000"/>
              </a:spcAft>
            </a:pPr>
            <a:r>
              <a:rPr lang="es-MX" b="1" cap="small"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lineal B</a:t>
            </a:r>
            <a:endParaRPr lang="es-MX" sz="16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r>
              <a:rPr lang="es-MX" sz="2400" dirty="0">
                <a:latin typeface="Times New Roman" panose="02020603050405020304" pitchFamily="18" charset="0"/>
                <a:ea typeface="Calibri" panose="020F0502020204030204" pitchFamily="34" charset="0"/>
              </a:rPr>
              <a:t>Fue usado aproximadamente del siglo XVI al XIII antes de Cristo en el sur de Grecia y en Creta (Cnosos). La influencia principal de los pueblos micénicos griegos fue la cultura ‘minoica’ de Creta, la cual utilizaba el tipo de escritura conocido como Lineal A.  Según Sampson (1997) la Lineal B parece ser una adaptación a un dialecto griego de la Lineal A; de ahí que se considere como un sistema silábico incompleto de escritura ya que muchas distinciones contrastivas, del griego, no se usan. </a:t>
            </a:r>
            <a:endParaRPr lang="es-MX" sz="2400" dirty="0"/>
          </a:p>
        </p:txBody>
      </p:sp>
      <p:pic>
        <p:nvPicPr>
          <p:cNvPr id="8" name="Imagen 7">
            <a:extLst>
              <a:ext uri="{FF2B5EF4-FFF2-40B4-BE49-F238E27FC236}">
                <a16:creationId xmlns:a16="http://schemas.microsoft.com/office/drawing/2014/main" xmlns="" id="{C3980D4D-F284-48C9-9B46-2FCA9998F44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3402" y="3636609"/>
            <a:ext cx="1621356" cy="30764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700230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ircle(in)">
                                      <p:cBhvr>
                                        <p:cTn id="10" dur="2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down)">
                                      <p:cBhvr>
                                        <p:cTn id="23" dur="500"/>
                                        <p:tgtEl>
                                          <p:spTgt spid="7">
                                            <p:txEl>
                                              <p:pRg st="0" end="0"/>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down)">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F98ED85F-DCEE-4B50-802E-71A6E3E12B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FAB3F3FD-201B-40FC-ADAD-16DB3F2CA7CF}"/>
              </a:ext>
            </a:extLst>
          </p:cNvPr>
          <p:cNvSpPr>
            <a:spLocks noGrp="1"/>
          </p:cNvSpPr>
          <p:nvPr>
            <p:ph type="title"/>
          </p:nvPr>
        </p:nvSpPr>
        <p:spPr>
          <a:xfrm>
            <a:off x="838200" y="631826"/>
            <a:ext cx="10515600" cy="731184"/>
          </a:xfrm>
        </p:spPr>
        <p:txBody>
          <a:bodyPr>
            <a:normAutofit/>
          </a:bodyPr>
          <a:lstStyle/>
          <a:p>
            <a:r>
              <a:rPr lang="es-MX" dirty="0"/>
              <a:t>El alfabeto griego</a:t>
            </a:r>
          </a:p>
        </p:txBody>
      </p:sp>
      <p:sp>
        <p:nvSpPr>
          <p:cNvPr id="3" name="Marcador de contenido 2">
            <a:extLst>
              <a:ext uri="{FF2B5EF4-FFF2-40B4-BE49-F238E27FC236}">
                <a16:creationId xmlns:a16="http://schemas.microsoft.com/office/drawing/2014/main" xmlns="" id="{19976EF4-6C0E-4901-B526-B5A6EB371379}"/>
              </a:ext>
            </a:extLst>
          </p:cNvPr>
          <p:cNvSpPr>
            <a:spLocks noGrp="1"/>
          </p:cNvSpPr>
          <p:nvPr>
            <p:ph idx="1"/>
          </p:nvPr>
        </p:nvSpPr>
        <p:spPr>
          <a:xfrm>
            <a:off x="838200" y="1674795"/>
            <a:ext cx="10515600" cy="4551379"/>
          </a:xfrm>
        </p:spPr>
        <p:txBody>
          <a:bodyPr>
            <a:normAutofit lnSpcReduction="10000"/>
          </a:bodyPr>
          <a:lstStyle/>
          <a:p>
            <a:r>
              <a:rPr lang="es-MX" sz="2400" dirty="0"/>
              <a:t>Para </a:t>
            </a:r>
            <a:r>
              <a:rPr lang="es-MX" sz="2400" dirty="0" err="1"/>
              <a:t>Gelb</a:t>
            </a:r>
            <a:r>
              <a:rPr lang="es-MX" sz="2400" dirty="0"/>
              <a:t>: “[e]l origen semítico del alfabeto griego no presenta problema alguno. La misma tradición de los griegos al llamar a su escritura &lt;&lt;escritura fenicia&gt;&gt; señala claramente dónde debe buscarse el origen del sistema.”  El mismo Heródoto  señala el origen fenicio del alfabeto griego.</a:t>
            </a:r>
          </a:p>
          <a:p>
            <a:r>
              <a:rPr lang="es-MX" sz="2400" dirty="0"/>
              <a:t>Hacia el siglo V a.C. cada estado heleno contaba con su propio alfabeto, el cual variaba en elementos o en la forma de las letras, pueden dividirse en dos fundamentales los del este y los del oeste (Cf. Chávez, 1953). Para finales del siglo V se impone el ateniense, cuya base era el alfabeto jónico de Mileto (este), el cual contaba con 24 letras (siete vocales y 17 consonantes) y se empleaba preferentemente para el uso oficial Para Ramírez (2005) “[l]a adopción de unos signos, la modificación de otros, la omisión de algunos y la distinción de vocales breves y largas son elementos lingüísticos que ayudan a explicar la diferenciación y la agrupación de los dialectos, a partir del alfabeto. De manera que se puede hablar de alfabetos y dialectos […] (p.71).</a:t>
            </a:r>
          </a:p>
          <a:p>
            <a:endParaRPr lang="es-MX" sz="2000" dirty="0"/>
          </a:p>
        </p:txBody>
      </p:sp>
    </p:spTree>
    <p:extLst>
      <p:ext uri="{BB962C8B-B14F-4D97-AF65-F5344CB8AC3E}">
        <p14:creationId xmlns:p14="http://schemas.microsoft.com/office/powerpoint/2010/main" val="2663775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43EEF35-F9FA-4F38-B2A6-4FEC4EA7D0B3}"/>
              </a:ext>
            </a:extLst>
          </p:cNvPr>
          <p:cNvSpPr>
            <a:spLocks noGrp="1"/>
          </p:cNvSpPr>
          <p:nvPr>
            <p:ph type="title"/>
          </p:nvPr>
        </p:nvSpPr>
        <p:spPr>
          <a:xfrm>
            <a:off x="838200" y="20957"/>
            <a:ext cx="10515600" cy="45719"/>
          </a:xfrm>
        </p:spPr>
        <p:txBody>
          <a:bodyPr>
            <a:normAutofit fontScale="90000"/>
          </a:bodyPr>
          <a:lstStyle/>
          <a:p>
            <a:endParaRPr lang="es-MX" dirty="0"/>
          </a:p>
        </p:txBody>
      </p:sp>
      <p:sp>
        <p:nvSpPr>
          <p:cNvPr id="3" name="Marcador de contenido 2">
            <a:extLst>
              <a:ext uri="{FF2B5EF4-FFF2-40B4-BE49-F238E27FC236}">
                <a16:creationId xmlns:a16="http://schemas.microsoft.com/office/drawing/2014/main" xmlns="" id="{151EE837-1B27-4756-9D11-B5A395C1C82E}"/>
              </a:ext>
            </a:extLst>
          </p:cNvPr>
          <p:cNvSpPr>
            <a:spLocks noGrp="1"/>
          </p:cNvSpPr>
          <p:nvPr>
            <p:ph idx="1"/>
          </p:nvPr>
        </p:nvSpPr>
        <p:spPr>
          <a:xfrm>
            <a:off x="838200" y="398144"/>
            <a:ext cx="10515600" cy="5778819"/>
          </a:xfrm>
        </p:spPr>
        <p:txBody>
          <a:bodyPr>
            <a:normAutofit fontScale="92500" lnSpcReduction="10000"/>
          </a:bodyPr>
          <a:lstStyle/>
          <a:p>
            <a:pPr marL="3657600" lvl="8" indent="0">
              <a:buNone/>
            </a:pPr>
            <a:r>
              <a:rPr lang="es-MX" dirty="0"/>
              <a:t>	</a:t>
            </a:r>
          </a:p>
          <a:p>
            <a:pPr marL="3657600" lvl="8" indent="0">
              <a:buNone/>
            </a:pPr>
            <a:endParaRPr lang="es-MX" sz="3600" dirty="0"/>
          </a:p>
          <a:p>
            <a:pPr marL="3657600" lvl="8" indent="0">
              <a:buNone/>
            </a:pPr>
            <a:r>
              <a:rPr lang="es-MX" sz="3600" dirty="0"/>
              <a:t>Pictogramas</a:t>
            </a:r>
          </a:p>
          <a:p>
            <a:pPr lvl="8"/>
            <a:endParaRPr lang="es-MX" dirty="0"/>
          </a:p>
          <a:p>
            <a:pPr lvl="8"/>
            <a:endParaRPr lang="es-MX" dirty="0"/>
          </a:p>
          <a:p>
            <a:pPr lvl="8"/>
            <a:endParaRPr lang="es-MX" dirty="0"/>
          </a:p>
          <a:p>
            <a:pPr lvl="8"/>
            <a:endParaRPr lang="es-MX" dirty="0"/>
          </a:p>
          <a:p>
            <a:pPr marL="3657600" lvl="8" indent="0" algn="ctr">
              <a:buNone/>
            </a:pPr>
            <a:endParaRPr lang="es-MX" dirty="0"/>
          </a:p>
          <a:p>
            <a:pPr marL="3657600" lvl="8" indent="0">
              <a:buNone/>
            </a:pPr>
            <a:r>
              <a:rPr lang="es-MX" dirty="0"/>
              <a:t>	                                                 </a:t>
            </a:r>
          </a:p>
          <a:p>
            <a:pPr marL="3657600" lvl="8" indent="0">
              <a:buNone/>
            </a:pPr>
            <a:r>
              <a:rPr lang="es-MX" sz="2400" dirty="0"/>
              <a:t>					</a:t>
            </a:r>
          </a:p>
          <a:p>
            <a:pPr marL="3657600" lvl="8" indent="0">
              <a:buNone/>
            </a:pPr>
            <a:r>
              <a:rPr lang="es-MX" sz="2400" dirty="0"/>
              <a:t>		</a:t>
            </a:r>
            <a:r>
              <a:rPr lang="es-MX" sz="3600" dirty="0"/>
              <a:t>Ideogramas</a:t>
            </a:r>
          </a:p>
          <a:p>
            <a:pPr lvl="8"/>
            <a:endParaRPr lang="es-MX" dirty="0"/>
          </a:p>
          <a:p>
            <a:pPr lvl="8"/>
            <a:endParaRPr lang="es-MX" dirty="0"/>
          </a:p>
          <a:p>
            <a:pPr lvl="8"/>
            <a:endParaRPr lang="es-MX" dirty="0"/>
          </a:p>
          <a:p>
            <a:pPr lvl="8"/>
            <a:endParaRPr lang="es-MX" dirty="0"/>
          </a:p>
          <a:p>
            <a:pPr lvl="8"/>
            <a:endParaRPr lang="es-MX" dirty="0"/>
          </a:p>
          <a:p>
            <a:pPr marL="3657600" lvl="8" indent="0">
              <a:buNone/>
            </a:pPr>
            <a:r>
              <a:rPr lang="es-MX" sz="2400" dirty="0"/>
              <a:t>	</a:t>
            </a:r>
            <a:r>
              <a:rPr lang="es-MX" sz="3600" dirty="0"/>
              <a:t>Logogramas</a:t>
            </a:r>
          </a:p>
          <a:p>
            <a:pPr marL="3657600" lvl="8" indent="0">
              <a:buNone/>
            </a:pPr>
            <a:endParaRPr lang="es-MX" sz="2400" dirty="0"/>
          </a:p>
          <a:p>
            <a:pPr lvl="8"/>
            <a:endParaRPr lang="es-MX" dirty="0"/>
          </a:p>
        </p:txBody>
      </p:sp>
      <p:pic>
        <p:nvPicPr>
          <p:cNvPr id="4" name="Marcador de contenido 3" descr="Resultado de imagen de pictogramas de zimbabwe">
            <a:extLst>
              <a:ext uri="{FF2B5EF4-FFF2-40B4-BE49-F238E27FC236}">
                <a16:creationId xmlns:a16="http://schemas.microsoft.com/office/drawing/2014/main" xmlns="" id="{547A702B-81AB-4C5E-9EDF-D7133F89B7ED}"/>
              </a:ext>
            </a:extLst>
          </p:cNvPr>
          <p:cNvPicPr>
            <a:picLocks/>
          </p:cNvPicPr>
          <p:nvPr/>
        </p:nvPicPr>
        <p:blipFill rotWithShape="1">
          <a:blip r:embed="rId3" cstate="print">
            <a:extLst>
              <a:ext uri="{28A0092B-C50C-407E-A947-70E740481C1C}">
                <a14:useLocalDpi xmlns:a14="http://schemas.microsoft.com/office/drawing/2010/main" val="0"/>
              </a:ext>
            </a:extLst>
          </a:blip>
          <a:srcRect r="1" b="8913"/>
          <a:stretch/>
        </p:blipFill>
        <p:spPr bwMode="auto">
          <a:xfrm>
            <a:off x="8144607" y="987743"/>
            <a:ext cx="2000251" cy="1466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descr="http://1.bp.blogspot.com/-kWOz6-dlNQM/UKcF5fKMhCI/AAAAAAAALxg/ChDYr_ObifI/s640/12t.jpg">
            <a:extLst>
              <a:ext uri="{FF2B5EF4-FFF2-40B4-BE49-F238E27FC236}">
                <a16:creationId xmlns:a16="http://schemas.microsoft.com/office/drawing/2014/main" xmlns="" id="{AE10BA6E-0969-4845-A2AD-59378A6F3F69}"/>
              </a:ext>
            </a:extLst>
          </p:cNvPr>
          <p:cNvPicPr/>
          <p:nvPr/>
        </p:nvPicPr>
        <p:blipFill rotWithShape="1">
          <a:blip r:embed="rId4" cstate="print">
            <a:extLst>
              <a:ext uri="{28A0092B-C50C-407E-A947-70E740481C1C}">
                <a14:useLocalDpi xmlns:a14="http://schemas.microsoft.com/office/drawing/2010/main" val="0"/>
              </a:ext>
            </a:extLst>
          </a:blip>
          <a:srcRect l="5318" t="40608" r="72025" b="22242"/>
          <a:stretch/>
        </p:blipFill>
        <p:spPr bwMode="auto">
          <a:xfrm>
            <a:off x="1271221" y="2836544"/>
            <a:ext cx="1790699" cy="1285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Imagen 6" descr="Imagen que contiene imágenes prediseñadas&#10;&#10;Descripción generada automáticamente">
            <a:extLst>
              <a:ext uri="{FF2B5EF4-FFF2-40B4-BE49-F238E27FC236}">
                <a16:creationId xmlns:a16="http://schemas.microsoft.com/office/drawing/2014/main" xmlns="" id="{0BAEFAF5-FFA9-4754-93C7-6BD3E67D0B28}"/>
              </a:ext>
            </a:extLst>
          </p:cNvPr>
          <p:cNvPicPr>
            <a:picLocks noChangeAspect="1"/>
          </p:cNvPicPr>
          <p:nvPr/>
        </p:nvPicPr>
        <p:blipFill>
          <a:blip r:embed="rId5"/>
          <a:stretch>
            <a:fillRect/>
          </a:stretch>
        </p:blipFill>
        <p:spPr>
          <a:xfrm>
            <a:off x="3494941" y="2867167"/>
            <a:ext cx="2000252" cy="1285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xmlns="" id="{96767252-60D7-4E77-B7D4-9B1FD6D76C67}"/>
              </a:ext>
            </a:extLst>
          </p:cNvPr>
          <p:cNvPicPr>
            <a:picLocks noChangeAspect="1"/>
          </p:cNvPicPr>
          <p:nvPr/>
        </p:nvPicPr>
        <p:blipFill>
          <a:blip r:embed="rId6"/>
          <a:stretch>
            <a:fillRect/>
          </a:stretch>
        </p:blipFill>
        <p:spPr>
          <a:xfrm>
            <a:off x="8354158" y="4878703"/>
            <a:ext cx="1790700" cy="1790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8278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87BC159-0BE5-4997-BCB3-A31CA17F8DC0}"/>
              </a:ext>
            </a:extLst>
          </p:cNvPr>
          <p:cNvSpPr>
            <a:spLocks noGrp="1"/>
          </p:cNvSpPr>
          <p:nvPr>
            <p:ph type="title"/>
          </p:nvPr>
        </p:nvSpPr>
        <p:spPr>
          <a:xfrm>
            <a:off x="838200" y="365125"/>
            <a:ext cx="10515600" cy="472273"/>
          </a:xfrm>
        </p:spPr>
        <p:txBody>
          <a:bodyPr>
            <a:normAutofit fontScale="90000"/>
          </a:bodyPr>
          <a:lstStyle/>
          <a:p>
            <a:endParaRPr lang="es-MX" dirty="0"/>
          </a:p>
        </p:txBody>
      </p:sp>
      <p:sp>
        <p:nvSpPr>
          <p:cNvPr id="3" name="Marcador de contenido 2">
            <a:extLst>
              <a:ext uri="{FF2B5EF4-FFF2-40B4-BE49-F238E27FC236}">
                <a16:creationId xmlns:a16="http://schemas.microsoft.com/office/drawing/2014/main" xmlns="" id="{DFB7A839-78C6-435E-A2FD-30F034C783C1}"/>
              </a:ext>
            </a:extLst>
          </p:cNvPr>
          <p:cNvSpPr>
            <a:spLocks noGrp="1"/>
          </p:cNvSpPr>
          <p:nvPr>
            <p:ph idx="1"/>
          </p:nvPr>
        </p:nvSpPr>
        <p:spPr>
          <a:xfrm>
            <a:off x="838200" y="1087655"/>
            <a:ext cx="10515600" cy="5089308"/>
          </a:xfrm>
        </p:spPr>
        <p:txBody>
          <a:bodyPr>
            <a:normAutofit/>
          </a:bodyPr>
          <a:lstStyle/>
          <a:p>
            <a:pPr marL="457200" lvl="1" indent="0">
              <a:buNone/>
            </a:pPr>
            <a:r>
              <a:rPr lang="es-MX" sz="3200" dirty="0"/>
              <a:t>Al principio el alfabeto griego se escribe de derecha a izquierda como los semíticos, con el paso del tiempo y después de escribir en forma de bustrófedon, acabó por ser escrito de izquierda a derecha, lo cual trajo una inversión de los signos de las letras que no eran simétricos, letras como B K N Δ Σ adquirieron entonces su forma actual.</a:t>
            </a:r>
          </a:p>
          <a:p>
            <a:pPr marL="457200" lvl="1" indent="0">
              <a:buNone/>
            </a:pPr>
            <a:r>
              <a:rPr lang="es-MX" sz="3200" dirty="0"/>
              <a:t>El nombre alfabeto, tomado de las dos primeras letras, </a:t>
            </a:r>
            <a:r>
              <a:rPr lang="es-MX" sz="3200" i="1" dirty="0"/>
              <a:t>alfa</a:t>
            </a:r>
            <a:r>
              <a:rPr lang="es-MX" sz="3200" dirty="0"/>
              <a:t> y </a:t>
            </a:r>
            <a:r>
              <a:rPr lang="es-MX" sz="3200" i="1" dirty="0"/>
              <a:t>beta</a:t>
            </a:r>
            <a:r>
              <a:rPr lang="es-MX" sz="3200" dirty="0"/>
              <a:t>, se documenta en el siglo III a.C. Hay que añadir que con el paso del tiempo se dieron varios tipos de escritura debido principalmente al material utilizado para escribir. </a:t>
            </a:r>
          </a:p>
        </p:txBody>
      </p:sp>
    </p:spTree>
    <p:extLst>
      <p:ext uri="{BB962C8B-B14F-4D97-AF65-F5344CB8AC3E}">
        <p14:creationId xmlns:p14="http://schemas.microsoft.com/office/powerpoint/2010/main" val="3424364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2">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CEB87E65-4DFF-4FA1-BE21-90F3AB14A870}"/>
              </a:ext>
            </a:extLst>
          </p:cNvPr>
          <p:cNvSpPr>
            <a:spLocks noGrp="1"/>
          </p:cNvSpPr>
          <p:nvPr>
            <p:ph type="title"/>
          </p:nvPr>
        </p:nvSpPr>
        <p:spPr>
          <a:xfrm>
            <a:off x="546351" y="433545"/>
            <a:ext cx="11139854" cy="930447"/>
          </a:xfrm>
        </p:spPr>
        <p:txBody>
          <a:bodyPr vert="horz" lIns="91440" tIns="45720" rIns="91440" bIns="45720" rtlCol="0" anchor="b">
            <a:normAutofit fontScale="90000"/>
          </a:bodyPr>
          <a:lstStyle/>
          <a:p>
            <a:pPr algn="ctr"/>
            <a:r>
              <a:rPr lang="es-MX" sz="2400" dirty="0">
                <a:solidFill>
                  <a:schemeClr val="bg1"/>
                </a:solidFill>
              </a:rPr>
              <a:t>Se observa el alfabeto fenicio con sólo consonantes y el paso a uno griego en el cual se señalan ya las vocales, en el último estado ya se han modificado, quitado y agregado signos</a:t>
            </a:r>
            <a:endParaRPr lang="en-US" sz="2400" dirty="0">
              <a:solidFill>
                <a:schemeClr val="bg1"/>
              </a:solidFill>
            </a:endParaRPr>
          </a:p>
        </p:txBody>
      </p:sp>
      <p:cxnSp>
        <p:nvCxnSpPr>
          <p:cNvPr id="15" name="Straight Connector 14">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Marcador de contenido 3" descr="C:\Users\beatriz\Desktop\2017\LibroCómo editar\griego.jpg">
            <a:extLst>
              <a:ext uri="{FF2B5EF4-FFF2-40B4-BE49-F238E27FC236}">
                <a16:creationId xmlns:a16="http://schemas.microsoft.com/office/drawing/2014/main" xmlns="" id="{492FFDDD-ED5F-4263-A9A4-D2B3FA806436}"/>
              </a:ext>
            </a:extLst>
          </p:cNvPr>
          <p:cNvPicPr>
            <a:picLocks/>
          </p:cNvPicPr>
          <p:nvPr/>
        </p:nvPicPr>
        <p:blipFill rotWithShape="1">
          <a:blip r:embed="rId2" cstate="print">
            <a:extLst>
              <a:ext uri="{28A0092B-C50C-407E-A947-70E740481C1C}">
                <a14:useLocalDpi xmlns:a14="http://schemas.microsoft.com/office/drawing/2010/main" val="0"/>
              </a:ext>
            </a:extLst>
          </a:blip>
          <a:srcRect l="8048" t="29504" r="7468" b="31282"/>
          <a:stretch/>
        </p:blipFill>
        <p:spPr bwMode="auto">
          <a:xfrm>
            <a:off x="2356142" y="2695074"/>
            <a:ext cx="3719581" cy="3729381"/>
          </a:xfrm>
          <a:prstGeom prst="rect">
            <a:avLst/>
          </a:prstGeom>
          <a:noFill/>
          <a:extLst>
            <a:ext uri="{53640926-AAD7-44d8-BBD7-CCE9431645EC}">
              <a14:shadowObscured xmlns:a14="http://schemas.microsoft.com/office/drawing/2010/main"/>
            </a:ext>
          </a:extLst>
        </p:spPr>
      </p:pic>
      <p:cxnSp>
        <p:nvCxnSpPr>
          <p:cNvPr id="17" name="Straight Connector 16">
            <a:extLst>
              <a:ext uri="{FF2B5EF4-FFF2-40B4-BE49-F238E27FC236}">
                <a16:creationId xmlns:a16="http://schemas.microsoft.com/office/drawing/2014/main" xmlns=""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Marcador de contenido 7" descr="Resultado de imagen de alfabeto griego">
            <a:extLst>
              <a:ext uri="{FF2B5EF4-FFF2-40B4-BE49-F238E27FC236}">
                <a16:creationId xmlns:a16="http://schemas.microsoft.com/office/drawing/2014/main" xmlns="" id="{812A1F4F-78AF-49B7-B270-BA7D9D374C81}"/>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t="19910"/>
          <a:stretch/>
        </p:blipFill>
        <p:spPr bwMode="auto">
          <a:xfrm>
            <a:off x="6445073" y="2787020"/>
            <a:ext cx="5455917" cy="3277233"/>
          </a:xfrm>
          <a:prstGeom prst="rect">
            <a:avLst/>
          </a:prstGeom>
          <a:extLst>
            <a:ext uri="{53640926-AAD7-44d8-BBD7-CCE9431645EC}">
              <a14:shadowObscured xmlns:a14="http://schemas.microsoft.com/office/drawing/2010/main"/>
            </a:ext>
          </a:extLst>
        </p:spPr>
      </p:pic>
      <p:pic>
        <p:nvPicPr>
          <p:cNvPr id="19" name="Imagen 18" descr="C:\Users\beatriz\Desktop\2017\LibroCómo editar\griego.jpg">
            <a:extLst>
              <a:ext uri="{FF2B5EF4-FFF2-40B4-BE49-F238E27FC236}">
                <a16:creationId xmlns:a16="http://schemas.microsoft.com/office/drawing/2014/main" xmlns="" id="{54862A67-C619-4806-AAA8-C259948C922F}"/>
              </a:ext>
            </a:extLst>
          </p:cNvPr>
          <p:cNvPicPr/>
          <p:nvPr/>
        </p:nvPicPr>
        <p:blipFill rotWithShape="1">
          <a:blip r:embed="rId2" cstate="print">
            <a:extLst>
              <a:ext uri="{28A0092B-C50C-407E-A947-70E740481C1C}">
                <a14:useLocalDpi xmlns:a14="http://schemas.microsoft.com/office/drawing/2010/main" val="0"/>
              </a:ext>
            </a:extLst>
          </a:blip>
          <a:srcRect t="373" b="69196"/>
          <a:stretch/>
        </p:blipFill>
        <p:spPr bwMode="auto">
          <a:xfrm>
            <a:off x="0" y="2485710"/>
            <a:ext cx="2810574" cy="407067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8422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magen que contiene contenedor&#10;&#10;Descripción generada automáticamente">
            <a:extLst>
              <a:ext uri="{FF2B5EF4-FFF2-40B4-BE49-F238E27FC236}">
                <a16:creationId xmlns:a16="http://schemas.microsoft.com/office/drawing/2014/main" xmlns="" id="{740A4ED9-3C9D-4C53-9F0C-E93B589504F1}"/>
              </a:ext>
            </a:extLst>
          </p:cNvPr>
          <p:cNvPicPr>
            <a:picLocks noChangeAspect="1"/>
          </p:cNvPicPr>
          <p:nvPr/>
        </p:nvPicPr>
        <p:blipFill rotWithShape="1">
          <a:blip r:embed="rId2">
            <a:alphaModFix amt="35000"/>
            <a:extLst/>
          </a:blip>
          <a:srcRect t="3062" b="1194"/>
          <a:stretch/>
        </p:blipFill>
        <p:spPr>
          <a:xfrm>
            <a:off x="20" y="10"/>
            <a:ext cx="12191980" cy="6857990"/>
          </a:xfrm>
          <a:prstGeom prst="rect">
            <a:avLst/>
          </a:prstGeom>
        </p:spPr>
      </p:pic>
      <p:sp>
        <p:nvSpPr>
          <p:cNvPr id="2" name="Título 1">
            <a:extLst>
              <a:ext uri="{FF2B5EF4-FFF2-40B4-BE49-F238E27FC236}">
                <a16:creationId xmlns:a16="http://schemas.microsoft.com/office/drawing/2014/main" xmlns="" id="{F81058B5-FC88-4741-A25C-C78AE088F47E}"/>
              </a:ext>
            </a:extLst>
          </p:cNvPr>
          <p:cNvSpPr>
            <a:spLocks noGrp="1"/>
          </p:cNvSpPr>
          <p:nvPr>
            <p:ph type="title"/>
          </p:nvPr>
        </p:nvSpPr>
        <p:spPr>
          <a:xfrm>
            <a:off x="838200" y="365125"/>
            <a:ext cx="10515600" cy="1325563"/>
          </a:xfrm>
        </p:spPr>
        <p:txBody>
          <a:bodyPr>
            <a:normAutofit/>
          </a:bodyPr>
          <a:lstStyle/>
          <a:p>
            <a:endParaRPr lang="es-MX">
              <a:solidFill>
                <a:srgbClr val="FFFFFF"/>
              </a:solidFill>
            </a:endParaRPr>
          </a:p>
        </p:txBody>
      </p:sp>
      <p:sp>
        <p:nvSpPr>
          <p:cNvPr id="3" name="Marcador de contenido 2">
            <a:extLst>
              <a:ext uri="{FF2B5EF4-FFF2-40B4-BE49-F238E27FC236}">
                <a16:creationId xmlns:a16="http://schemas.microsoft.com/office/drawing/2014/main" xmlns="" id="{2C865CED-94CA-4004-8FB2-1D99C11584F9}"/>
              </a:ext>
            </a:extLst>
          </p:cNvPr>
          <p:cNvSpPr>
            <a:spLocks noGrp="1"/>
          </p:cNvSpPr>
          <p:nvPr>
            <p:ph idx="1"/>
          </p:nvPr>
        </p:nvSpPr>
        <p:spPr>
          <a:xfrm>
            <a:off x="838200" y="1825625"/>
            <a:ext cx="10515600" cy="4351338"/>
          </a:xfrm>
        </p:spPr>
        <p:txBody>
          <a:bodyPr>
            <a:normAutofit/>
          </a:bodyPr>
          <a:lstStyle/>
          <a:p>
            <a:r>
              <a:rPr lang="es-MX">
                <a:solidFill>
                  <a:srgbClr val="FFFFFF"/>
                </a:solidFill>
              </a:rPr>
              <a:t>Hay que considerar que la cultura griega necesitaba de una escritura democrática. El gobierno griego no sólo dependía de los escribas sino de todo el pueblo. Los escritos de los informes se hacían públicos mediante inscripciones, las noticias y proyectos se exponían en tablas. Las personas expuestas al ostracismo debían contar con seis mil personas que escribieran su nombre en trozos de ostraca (madera). </a:t>
            </a:r>
          </a:p>
          <a:p>
            <a:endParaRPr lang="es-MX">
              <a:solidFill>
                <a:srgbClr val="FFFFFF"/>
              </a:solidFill>
            </a:endParaRPr>
          </a:p>
        </p:txBody>
      </p:sp>
    </p:spTree>
    <p:extLst>
      <p:ext uri="{BB962C8B-B14F-4D97-AF65-F5344CB8AC3E}">
        <p14:creationId xmlns:p14="http://schemas.microsoft.com/office/powerpoint/2010/main" val="1259910602"/>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xmlns="" id="{56C20283-73E0-40EC-8AD8-057F581F64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8">
            <a:extLst>
              <a:ext uri="{FF2B5EF4-FFF2-40B4-BE49-F238E27FC236}">
                <a16:creationId xmlns:a16="http://schemas.microsoft.com/office/drawing/2014/main" xmlns="" id="{3FCC729B-E528-40C3-82D3-BA4375575E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a:extLst>
              <a:ext uri="{FF2B5EF4-FFF2-40B4-BE49-F238E27FC236}">
                <a16:creationId xmlns:a16="http://schemas.microsoft.com/office/drawing/2014/main" xmlns="" id="{58F1FB8D-1842-4A04-998D-6CF047AB27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xmlns="" id="{4CAE7499-D5B2-4883-A87F-7460B5F30EA8}"/>
              </a:ext>
            </a:extLst>
          </p:cNvPr>
          <p:cNvSpPr>
            <a:spLocks noGrp="1"/>
          </p:cNvSpPr>
          <p:nvPr>
            <p:ph type="title"/>
          </p:nvPr>
        </p:nvSpPr>
        <p:spPr>
          <a:xfrm>
            <a:off x="4384039" y="365125"/>
            <a:ext cx="7164493" cy="1325563"/>
          </a:xfrm>
        </p:spPr>
        <p:txBody>
          <a:bodyPr>
            <a:normAutofit/>
          </a:bodyPr>
          <a:lstStyle/>
          <a:p>
            <a:r>
              <a:rPr lang="es-MX" dirty="0"/>
              <a:t>El alfabeto etrusco</a:t>
            </a:r>
          </a:p>
        </p:txBody>
      </p:sp>
      <p:pic>
        <p:nvPicPr>
          <p:cNvPr id="4" name="Imagen 3" descr="http://www.larth.it/wp-content/uploads/2013/02/linguaggio.jpg">
            <a:extLst>
              <a:ext uri="{FF2B5EF4-FFF2-40B4-BE49-F238E27FC236}">
                <a16:creationId xmlns:a16="http://schemas.microsoft.com/office/drawing/2014/main" xmlns="" id="{F3D0550E-A44A-4440-9E08-AA1C577040CD}"/>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480060" y="783233"/>
            <a:ext cx="3425957" cy="5291053"/>
          </a:xfrm>
          <a:prstGeom prst="rect">
            <a:avLst/>
          </a:prstGeom>
        </p:spPr>
      </p:pic>
      <p:sp>
        <p:nvSpPr>
          <p:cNvPr id="3" name="Marcador de contenido 2">
            <a:extLst>
              <a:ext uri="{FF2B5EF4-FFF2-40B4-BE49-F238E27FC236}">
                <a16:creationId xmlns:a16="http://schemas.microsoft.com/office/drawing/2014/main" xmlns="" id="{D1322116-0DBE-45C4-8D92-DA75B8D73768}"/>
              </a:ext>
            </a:extLst>
          </p:cNvPr>
          <p:cNvSpPr>
            <a:spLocks noGrp="1"/>
          </p:cNvSpPr>
          <p:nvPr>
            <p:ph idx="1"/>
          </p:nvPr>
        </p:nvSpPr>
        <p:spPr>
          <a:xfrm>
            <a:off x="3906017" y="1377539"/>
            <a:ext cx="8159313" cy="5291052"/>
          </a:xfrm>
        </p:spPr>
        <p:txBody>
          <a:bodyPr>
            <a:normAutofit/>
          </a:bodyPr>
          <a:lstStyle/>
          <a:p>
            <a:r>
              <a:rPr lang="es-MX" sz="2400" dirty="0"/>
              <a:t>En Roma la presencia de los etruscos fue todavía intensa, no se dio sólo a nivel comercial, también se registra su influencia en la arquitectura y en la organización urbana. Además, es de todos conocida la relación que tiene el alfabeto romano con el etrusco. Para </a:t>
            </a:r>
            <a:r>
              <a:rPr lang="es-MX" sz="2400" dirty="0" err="1"/>
              <a:t>Senner</a:t>
            </a:r>
            <a:r>
              <a:rPr lang="es-MX" sz="2400" dirty="0"/>
              <a:t> el alfabeto fue adquirido por las familias ricas romanas como símbolo de prestigio. “Las inscripciones etruscas apuntan a la antigua práctica del ‘intercambio de regalos’ […] en algunos objetos etruscos se puede leer </a:t>
            </a:r>
            <a:r>
              <a:rPr lang="es-MX" sz="2400" i="1" dirty="0"/>
              <a:t>mi </a:t>
            </a:r>
            <a:r>
              <a:rPr lang="es-MX" sz="2400" i="1" dirty="0" err="1"/>
              <a:t>larthia</a:t>
            </a:r>
            <a:r>
              <a:rPr lang="es-MX" sz="2400" dirty="0"/>
              <a:t> (yo soy propiedad de </a:t>
            </a:r>
            <a:r>
              <a:rPr lang="es-MX" sz="2400" dirty="0" err="1"/>
              <a:t>Larth</a:t>
            </a:r>
            <a:r>
              <a:rPr lang="es-MX" sz="2400" dirty="0"/>
              <a:t>) o </a:t>
            </a:r>
            <a:r>
              <a:rPr lang="es-MX" sz="2400" i="1" dirty="0"/>
              <a:t>mini </a:t>
            </a:r>
            <a:r>
              <a:rPr lang="es-MX" sz="2400" i="1" dirty="0" err="1"/>
              <a:t>mulvanice</a:t>
            </a:r>
            <a:r>
              <a:rPr lang="es-MX" sz="2400" i="1" dirty="0"/>
              <a:t> </a:t>
            </a:r>
            <a:r>
              <a:rPr lang="es-MX" sz="2400" i="1" dirty="0" err="1"/>
              <a:t>mamarce</a:t>
            </a:r>
            <a:r>
              <a:rPr lang="es-MX" sz="2400" i="1" dirty="0"/>
              <a:t> </a:t>
            </a:r>
            <a:r>
              <a:rPr lang="es-MX" sz="2400" i="1" dirty="0" err="1"/>
              <a:t>velchanas</a:t>
            </a:r>
            <a:r>
              <a:rPr lang="es-MX" sz="2400" dirty="0"/>
              <a:t> (</a:t>
            </a:r>
            <a:r>
              <a:rPr lang="es-MX" sz="2400" dirty="0" err="1"/>
              <a:t>Mamarce</a:t>
            </a:r>
            <a:r>
              <a:rPr lang="es-MX" sz="2400" dirty="0"/>
              <a:t> </a:t>
            </a:r>
            <a:r>
              <a:rPr lang="es-MX" sz="2400" dirty="0" err="1"/>
              <a:t>Velchana</a:t>
            </a:r>
            <a:r>
              <a:rPr lang="es-MX" sz="2400" dirty="0"/>
              <a:t> me dio), si esta práctica transcendió a la tierra del Lacio, las familias poderosas bien pudieron aprender a escribir” </a:t>
            </a:r>
          </a:p>
        </p:txBody>
      </p:sp>
    </p:spTree>
    <p:extLst>
      <p:ext uri="{BB962C8B-B14F-4D97-AF65-F5344CB8AC3E}">
        <p14:creationId xmlns:p14="http://schemas.microsoft.com/office/powerpoint/2010/main" val="245744916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C0B27210-D0CA-4654-B3E3-9ABB4F178E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37D78790-FE12-4871-A83B-E844B5749C98}"/>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5600" kern="1200">
                <a:solidFill>
                  <a:schemeClr val="bg1"/>
                </a:solidFill>
                <a:latin typeface="+mj-lt"/>
                <a:ea typeface="+mj-ea"/>
                <a:cs typeface="+mj-cs"/>
              </a:rPr>
              <a:t>Transformación del alfabeto</a:t>
            </a:r>
          </a:p>
        </p:txBody>
      </p:sp>
      <p:sp>
        <p:nvSpPr>
          <p:cNvPr id="21" name="Freeform: Shape 20">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70B66945-4967-4040-926D-DCA44313CD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Marcador de contenido 4">
            <a:extLst>
              <a:ext uri="{FF2B5EF4-FFF2-40B4-BE49-F238E27FC236}">
                <a16:creationId xmlns:a16="http://schemas.microsoft.com/office/drawing/2014/main" xmlns="" id="{BAC51BDE-D659-4CE5-B1A4-26C779FF31F4}"/>
              </a:ext>
            </a:extLst>
          </p:cNvPr>
          <p:cNvPicPr>
            <a:picLocks noGrp="1" noChangeAspect="1"/>
          </p:cNvPicPr>
          <p:nvPr>
            <p:ph idx="1"/>
          </p:nvPr>
        </p:nvPicPr>
        <p:blipFill rotWithShape="1">
          <a:blip r:embed="rId2"/>
          <a:srcRect r="1323"/>
          <a:stretch/>
        </p:blipFill>
        <p:spPr>
          <a:xfrm>
            <a:off x="918585" y="489204"/>
            <a:ext cx="3049437" cy="4511421"/>
          </a:xfrm>
          <a:prstGeom prst="rect">
            <a:avLst/>
          </a:prstGeom>
        </p:spPr>
      </p:pic>
    </p:spTree>
    <p:extLst>
      <p:ext uri="{BB962C8B-B14F-4D97-AF65-F5344CB8AC3E}">
        <p14:creationId xmlns:p14="http://schemas.microsoft.com/office/powerpoint/2010/main" val="2097521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5F6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49454E00-B965-4990-B97A-30DEF785ADF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err="1">
                <a:solidFill>
                  <a:srgbClr val="FFFFFF"/>
                </a:solidFill>
                <a:latin typeface="+mj-lt"/>
                <a:ea typeface="+mj-ea"/>
                <a:cs typeface="+mj-cs"/>
              </a:rPr>
              <a:t>Abecedario</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latino</a:t>
            </a:r>
            <a:endParaRPr lang="en-US" sz="2600" kern="1200" dirty="0">
              <a:solidFill>
                <a:srgbClr val="FFFFFF"/>
              </a:solidFill>
              <a:latin typeface="+mj-lt"/>
              <a:ea typeface="+mj-ea"/>
              <a:cs typeface="+mj-cs"/>
            </a:endParaRPr>
          </a:p>
        </p:txBody>
      </p:sp>
      <p:pic>
        <p:nvPicPr>
          <p:cNvPr id="14" name="Marcador de contenido 4">
            <a:extLst>
              <a:ext uri="{FF2B5EF4-FFF2-40B4-BE49-F238E27FC236}">
                <a16:creationId xmlns:a16="http://schemas.microsoft.com/office/drawing/2014/main" xmlns="" id="{A2DC88FF-94CF-46A6-BD6C-BF623D1D184F}"/>
              </a:ext>
            </a:extLst>
          </p:cNvPr>
          <p:cNvPicPr>
            <a:picLocks noGrp="1" noChangeAspect="1"/>
          </p:cNvPicPr>
          <p:nvPr>
            <p:ph idx="1"/>
          </p:nvPr>
        </p:nvPicPr>
        <p:blipFill rotWithShape="1">
          <a:blip r:embed="rId2"/>
          <a:srcRect b="8746"/>
          <a:stretch/>
        </p:blipFill>
        <p:spPr>
          <a:xfrm>
            <a:off x="4550833" y="961813"/>
            <a:ext cx="6163732" cy="4418709"/>
          </a:xfrm>
          <a:prstGeom prst="rect">
            <a:avLst/>
          </a:prstGeom>
        </p:spPr>
      </p:pic>
    </p:spTree>
    <p:extLst>
      <p:ext uri="{BB962C8B-B14F-4D97-AF65-F5344CB8AC3E}">
        <p14:creationId xmlns:p14="http://schemas.microsoft.com/office/powerpoint/2010/main" val="735269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0977EA2-DCB9-4C3B-9DD7-2C204D530F61}"/>
              </a:ext>
            </a:extLst>
          </p:cNvPr>
          <p:cNvSpPr>
            <a:spLocks noGrp="1"/>
          </p:cNvSpPr>
          <p:nvPr>
            <p:ph type="title"/>
          </p:nvPr>
        </p:nvSpPr>
        <p:spPr>
          <a:xfrm>
            <a:off x="838200" y="365125"/>
            <a:ext cx="10515600" cy="133639"/>
          </a:xfrm>
        </p:spPr>
        <p:txBody>
          <a:bodyPr>
            <a:normAutofit fontScale="90000"/>
          </a:bodyPr>
          <a:lstStyle/>
          <a:p>
            <a:pPr fontAlgn="base"/>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r>
            <a:br>
              <a:rPr lang="en-US" sz="2000" i="1" dirty="0"/>
            </a:br>
            <a:r>
              <a:rPr lang="en-US" sz="2000" i="1" dirty="0"/>
              <a:t>			</a:t>
            </a:r>
            <a:r>
              <a:rPr lang="en-US" sz="2700" b="1" i="1" dirty="0"/>
              <a:t>A, B, C, D, E, F, Z, H, I, K, L, M, N, 0, P, Q, R, S, T, V, X.</a:t>
            </a:r>
            <a:r>
              <a:rPr lang="es-MX" sz="2000" dirty="0"/>
              <a:t/>
            </a:r>
            <a:br>
              <a:rPr lang="es-MX" sz="2000" dirty="0"/>
            </a:br>
            <a:r>
              <a:rPr lang="en-US" sz="2000" dirty="0"/>
              <a:t>	</a:t>
            </a:r>
            <a:r>
              <a:rPr lang="es-MX" sz="2000" dirty="0"/>
              <a:t/>
            </a:r>
            <a:br>
              <a:rPr lang="es-MX" sz="2000" dirty="0"/>
            </a:br>
            <a:r>
              <a:rPr lang="es-MX" sz="2700" dirty="0"/>
              <a:t>El latín presentaba el fonema /f/ que en griego no existía. Primero se utilizó la digrafía ‘</a:t>
            </a:r>
            <a:r>
              <a:rPr lang="es-MX" sz="2700" dirty="0" err="1"/>
              <a:t>fh</a:t>
            </a:r>
            <a:r>
              <a:rPr lang="es-MX" sz="2700" dirty="0"/>
              <a:t>’ (digamma + aspiración) pero se prefirió la grafía simple ‘</a:t>
            </a:r>
            <a:r>
              <a:rPr lang="es-MX" sz="2700" i="1" dirty="0"/>
              <a:t>f’ (la </a:t>
            </a:r>
            <a:r>
              <a:rPr lang="es-MX" sz="2700" dirty="0"/>
              <a:t>cual representaba en griego el sonido wau). (Emperador Claudio hacia el año 50 d.C.)</a:t>
            </a:r>
            <a:br>
              <a:rPr lang="es-MX" sz="2700" dirty="0"/>
            </a:br>
            <a:r>
              <a:rPr lang="es-MX" sz="2700" dirty="0"/>
              <a:t>En el periodo arcaico del latín existió una ‘</a:t>
            </a:r>
            <a:r>
              <a:rPr lang="es-MX" sz="2700" i="1" dirty="0"/>
              <a:t>s’ </a:t>
            </a:r>
            <a:r>
              <a:rPr lang="es-MX" sz="2700" dirty="0"/>
              <a:t>sonora, para representarla se utilizaba la </a:t>
            </a:r>
            <a:r>
              <a:rPr lang="es-MX" sz="2700" dirty="0" err="1"/>
              <a:t>grafia</a:t>
            </a:r>
            <a:r>
              <a:rPr lang="es-MX" sz="2700" dirty="0"/>
              <a:t> ‘z’ (dseta) del alfabeto griego cuyo valor fonético era [</a:t>
            </a:r>
            <a:r>
              <a:rPr lang="es-MX" sz="2700" dirty="0" err="1"/>
              <a:t>ts</a:t>
            </a:r>
            <a:r>
              <a:rPr lang="es-MX" sz="2700" dirty="0"/>
              <a:t>] o [</a:t>
            </a:r>
            <a:r>
              <a:rPr lang="es-MX" sz="2700" dirty="0" err="1"/>
              <a:t>dz</a:t>
            </a:r>
            <a:r>
              <a:rPr lang="es-MX" sz="2700" dirty="0"/>
              <a:t>] y no [z]. Por superflua desapareció y volvió a surgir en el siglo  IV a. C .</a:t>
            </a:r>
            <a:br>
              <a:rPr lang="es-MX" sz="2700" dirty="0"/>
            </a:br>
            <a:r>
              <a:rPr lang="es-MX" sz="2700" dirty="0"/>
              <a:t>Con respecto a la ‘y’ (</a:t>
            </a:r>
            <a:r>
              <a:rPr lang="es-MX" sz="2700" dirty="0" err="1"/>
              <a:t>ypsilon</a:t>
            </a:r>
            <a:r>
              <a:rPr lang="es-MX" sz="2700" dirty="0"/>
              <a:t>) equivalía fonéticamente en griego a [ü] (como u francesa), fue utilizada con el tiempo para señalar un matiz labial.</a:t>
            </a:r>
            <a:br>
              <a:rPr lang="es-MX" sz="2700" dirty="0"/>
            </a:br>
            <a:r>
              <a:rPr lang="es-MX" sz="2700" dirty="0"/>
              <a:t>El alfabeto griego utilizaba la </a:t>
            </a:r>
            <a:r>
              <a:rPr lang="es-MX" sz="2700" dirty="0" err="1"/>
              <a:t>coppa</a:t>
            </a:r>
            <a:r>
              <a:rPr lang="es-MX" sz="2700" dirty="0"/>
              <a:t> ‘q’, en escasas ocasiones, y la cappa ‘k’ para representar al sonido velar sordo [k]. Además la ‘C’ o gamma se utilizaba en el alfabeto griego con valor de la velar sonora [g], pero en el alfabeto latino pasó a representar el sonido velar sordo [k]. Esta variedad provocó la simplificación: ‘c’ para todos los casos, ‘q’ solo delante de la semiconsonante [u] y ‘k’ quedó restringida a muy pocas palabras, como en </a:t>
            </a:r>
            <a:r>
              <a:rPr lang="es-MX" sz="2700" i="1" dirty="0" err="1"/>
              <a:t>kalendae</a:t>
            </a:r>
            <a:r>
              <a:rPr lang="es-MX" sz="2700" dirty="0"/>
              <a:t>. Para que ‘C’ no representara tanto a la vela sorda como a la sonora, se le agregó un trazo y quedó como ‘G’. (</a:t>
            </a:r>
            <a:r>
              <a:rPr lang="es-MX" sz="2700" dirty="0" err="1"/>
              <a:t>Carvilio</a:t>
            </a:r>
            <a:r>
              <a:rPr lang="es-MX" sz="2700" dirty="0"/>
              <a:t> s III a. C.)</a:t>
            </a:r>
            <a:br>
              <a:rPr lang="es-MX" sz="2700" dirty="0"/>
            </a:br>
            <a:r>
              <a:rPr lang="es-MX" sz="2700" dirty="0"/>
              <a:t>Además, existían variantes formales de una misma letra, por ejemplo: la ‘</a:t>
            </a:r>
            <a:r>
              <a:rPr lang="es-MX" sz="2700" i="1" dirty="0"/>
              <a:t>u’ </a:t>
            </a:r>
            <a:r>
              <a:rPr lang="es-MX" sz="2700" dirty="0"/>
              <a:t>(redonda) y la ‘v’ (apuntada) o ‘i’ (corta) ‘j’ (larga).</a:t>
            </a:r>
          </a:p>
        </p:txBody>
      </p:sp>
      <p:sp>
        <p:nvSpPr>
          <p:cNvPr id="3" name="Marcador de contenido 2">
            <a:extLst>
              <a:ext uri="{FF2B5EF4-FFF2-40B4-BE49-F238E27FC236}">
                <a16:creationId xmlns:a16="http://schemas.microsoft.com/office/drawing/2014/main" xmlns="" id="{F1F5D32E-1314-4848-9DB6-B2823FED29F3}"/>
              </a:ext>
            </a:extLst>
          </p:cNvPr>
          <p:cNvSpPr>
            <a:spLocks noGrp="1"/>
          </p:cNvSpPr>
          <p:nvPr>
            <p:ph idx="1"/>
          </p:nvPr>
        </p:nvSpPr>
        <p:spPr>
          <a:xfrm flipV="1">
            <a:off x="838200" y="6492874"/>
            <a:ext cx="10515600" cy="45719"/>
          </a:xfrm>
        </p:spPr>
        <p:txBody>
          <a:bodyPr>
            <a:normAutofit fontScale="25000" lnSpcReduction="20000"/>
          </a:bodyPr>
          <a:lstStyle/>
          <a:p>
            <a:pPr marL="0" indent="0">
              <a:buNone/>
            </a:pPr>
            <a:endParaRPr lang="es-MX" dirty="0"/>
          </a:p>
        </p:txBody>
      </p:sp>
    </p:spTree>
    <p:extLst>
      <p:ext uri="{BB962C8B-B14F-4D97-AF65-F5344CB8AC3E}">
        <p14:creationId xmlns:p14="http://schemas.microsoft.com/office/powerpoint/2010/main" val="3753712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61D4CB0-BBAD-42BE-99D7-E06045B5084E}"/>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000" dirty="0" err="1"/>
              <a:t>Letra</a:t>
            </a:r>
            <a:r>
              <a:rPr lang="en-US" sz="6000" dirty="0"/>
              <a:t> </a:t>
            </a:r>
            <a:r>
              <a:rPr lang="en-US" sz="6000" kern="1200" dirty="0" err="1">
                <a:solidFill>
                  <a:schemeClr val="tx1"/>
                </a:solidFill>
                <a:latin typeface="+mj-lt"/>
                <a:ea typeface="+mj-ea"/>
                <a:cs typeface="+mj-cs"/>
              </a:rPr>
              <a:t>latina</a:t>
            </a:r>
            <a:r>
              <a:rPr lang="en-US" sz="6000" kern="1200" dirty="0">
                <a:solidFill>
                  <a:schemeClr val="tx1"/>
                </a:solidFill>
                <a:latin typeface="+mj-lt"/>
                <a:ea typeface="+mj-ea"/>
                <a:cs typeface="+mj-cs"/>
              </a:rPr>
              <a:t> capitular y uncial</a:t>
            </a:r>
          </a:p>
        </p:txBody>
      </p:sp>
      <p:pic>
        <p:nvPicPr>
          <p:cNvPr id="17" name="Marcador de contenido 4">
            <a:extLst>
              <a:ext uri="{FF2B5EF4-FFF2-40B4-BE49-F238E27FC236}">
                <a16:creationId xmlns:a16="http://schemas.microsoft.com/office/drawing/2014/main" xmlns="" id="{D5DF087E-C91F-42F7-88AA-0DDEB6840704}"/>
              </a:ext>
            </a:extLst>
          </p:cNvPr>
          <p:cNvPicPr>
            <a:picLocks noChangeAspect="1"/>
          </p:cNvPicPr>
          <p:nvPr/>
        </p:nvPicPr>
        <p:blipFill rotWithShape="1">
          <a:blip r:embed="rId2"/>
          <a:srcRect t="1" b="34220"/>
          <a:stretch/>
        </p:blipFill>
        <p:spPr>
          <a:xfrm>
            <a:off x="6095999" y="0"/>
            <a:ext cx="6095974" cy="4170671"/>
          </a:xfrm>
          <a:prstGeom prst="rect">
            <a:avLst/>
          </a:prstGeom>
          <a:blipFill>
            <a:blip r:embed="rId3"/>
            <a:tile tx="0" ty="0" sx="100000" sy="100000" flip="none" algn="tl"/>
          </a:blipFill>
        </p:spPr>
      </p:pic>
      <p:pic>
        <p:nvPicPr>
          <p:cNvPr id="7" name="Marcador de contenido 6" descr="Imagen que contiene texto&#10;&#10;Descripción generada automáticamente">
            <a:extLst>
              <a:ext uri="{FF2B5EF4-FFF2-40B4-BE49-F238E27FC236}">
                <a16:creationId xmlns:a16="http://schemas.microsoft.com/office/drawing/2014/main" xmlns="" id="{E148FC1D-EB3F-46AC-A31D-5708D34A7B93}"/>
              </a:ext>
            </a:extLst>
          </p:cNvPr>
          <p:cNvPicPr>
            <a:picLocks noGrp="1" noChangeAspect="1"/>
          </p:cNvPicPr>
          <p:nvPr>
            <p:ph idx="1"/>
          </p:nvPr>
        </p:nvPicPr>
        <p:blipFill rotWithShape="1">
          <a:blip r:embed="rId4"/>
          <a:srcRect t="1732"/>
          <a:stretch/>
        </p:blipFill>
        <p:spPr>
          <a:xfrm>
            <a:off x="-75222" y="-11079"/>
            <a:ext cx="6096001" cy="4253215"/>
          </a:xfrm>
          <a:prstGeom prst="rect">
            <a:avLst/>
          </a:prstGeom>
        </p:spPr>
      </p:pic>
      <p:cxnSp>
        <p:nvCxnSpPr>
          <p:cNvPr id="27" name="Straight Connector 26">
            <a:extLst>
              <a:ext uri="{FF2B5EF4-FFF2-40B4-BE49-F238E27FC236}">
                <a16:creationId xmlns:a16="http://schemas.microsoft.com/office/drawing/2014/main" xmlns="" id="{EBAD6A72-88E8-42F7-88B9-CAF744536BE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C800968E-0A99-46C4-A9B2-6A63AC66F4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525915"/>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4572000"/>
            <a:ext cx="7058307" cy="1964266"/>
          </a:xfrm>
          <a:prstGeom prst="rect">
            <a:avLst/>
          </a:prstGeom>
          <a:solidFill>
            <a:srgbClr val="5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xmlns="" id="{3D17E742-D27D-4473-BFA4-1B558CD5F3C8}"/>
              </a:ext>
            </a:extLst>
          </p:cNvPr>
          <p:cNvSpPr>
            <a:spLocks noGrp="1"/>
          </p:cNvSpPr>
          <p:nvPr>
            <p:ph type="title"/>
          </p:nvPr>
        </p:nvSpPr>
        <p:spPr>
          <a:xfrm>
            <a:off x="524257" y="4767072"/>
            <a:ext cx="6290430" cy="1625210"/>
          </a:xfrm>
        </p:spPr>
        <p:txBody>
          <a:bodyPr>
            <a:normAutofit/>
          </a:bodyPr>
          <a:lstStyle/>
          <a:p>
            <a:pPr algn="r"/>
            <a:r>
              <a:rPr lang="es-MX">
                <a:solidFill>
                  <a:srgbClr val="FFFFFF"/>
                </a:solidFill>
              </a:rPr>
              <a:t>El Latín nuevo</a:t>
            </a:r>
          </a:p>
        </p:txBody>
      </p:sp>
      <p:pic>
        <p:nvPicPr>
          <p:cNvPr id="1026" name="Picture 2" descr="Resultado de imagen de escribano romano">
            <a:extLst>
              <a:ext uri="{FF2B5EF4-FFF2-40B4-BE49-F238E27FC236}">
                <a16:creationId xmlns:a16="http://schemas.microsoft.com/office/drawing/2014/main" xmlns="" id="{3604B68B-1F36-4528-8D04-1E581E85A1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94" r="1" b="6896"/>
          <a:stretch/>
        </p:blipFill>
        <p:spPr bwMode="auto">
          <a:xfrm>
            <a:off x="327547" y="321733"/>
            <a:ext cx="6487139" cy="4107392"/>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xmlns="" id="{CB3DCCA8-42C6-4D81-9360-62BEC14F7B19}"/>
              </a:ext>
            </a:extLst>
          </p:cNvPr>
          <p:cNvSpPr>
            <a:spLocks noGrp="1"/>
          </p:cNvSpPr>
          <p:nvPr>
            <p:ph idx="1"/>
          </p:nvPr>
        </p:nvSpPr>
        <p:spPr>
          <a:xfrm>
            <a:off x="7528839" y="321732"/>
            <a:ext cx="4335613" cy="6070549"/>
          </a:xfrm>
        </p:spPr>
        <p:txBody>
          <a:bodyPr anchor="ctr">
            <a:normAutofit lnSpcReduction="10000"/>
          </a:bodyPr>
          <a:lstStyle/>
          <a:p>
            <a:pPr marL="0" indent="0">
              <a:buNone/>
            </a:pPr>
            <a:endParaRPr lang="es-MX" sz="1400" b="1" dirty="0">
              <a:solidFill>
                <a:srgbClr val="FFFFFF"/>
              </a:solidFill>
            </a:endParaRPr>
          </a:p>
          <a:p>
            <a:pPr marL="0" indent="0" fontAlgn="base">
              <a:buNone/>
            </a:pPr>
            <a:r>
              <a:rPr lang="es-MX" sz="2000" dirty="0">
                <a:solidFill>
                  <a:srgbClr val="FFFFFF"/>
                </a:solidFill>
              </a:rPr>
              <a:t>El latín nuevo es una convergencia de todos los estilos: “[e]n suma, las lenguas modernas continúan el latín de la sociedad imperial en su total integridad: el vulgar y el culto, el hablado y el escrito” (2007: 116). A este latín puede denominarse, según Menéndez Pidal, como latín nuevo y las causas de su surgimiento fueron tres:</a:t>
            </a:r>
          </a:p>
          <a:p>
            <a:pPr lvl="0" fontAlgn="base"/>
            <a:r>
              <a:rPr lang="es-MX" sz="2000" dirty="0">
                <a:solidFill>
                  <a:srgbClr val="FFFFFF"/>
                </a:solidFill>
              </a:rPr>
              <a:t>El agotamiento de la fuerza directiva de Roma. La hegemonía literaria pasa a las provincias,</a:t>
            </a:r>
          </a:p>
          <a:p>
            <a:pPr lvl="0" fontAlgn="base"/>
            <a:r>
              <a:rPr lang="es-MX" sz="2000" dirty="0">
                <a:solidFill>
                  <a:srgbClr val="FFFFFF"/>
                </a:solidFill>
              </a:rPr>
              <a:t>La extensión del territorio romano imposibilita la conservación de usos lingüísticos;</a:t>
            </a:r>
          </a:p>
          <a:p>
            <a:pPr lvl="0" fontAlgn="base"/>
            <a:r>
              <a:rPr lang="es-MX" sz="2000" dirty="0">
                <a:solidFill>
                  <a:srgbClr val="FFFFFF"/>
                </a:solidFill>
              </a:rPr>
              <a:t>El centro del Imperio pasa al oriente, hacia la zona helenizada y el surgimiento del cristianismo traen un cambio fundamental en la visión del mundo y por los mismo en la lengua.</a:t>
            </a:r>
          </a:p>
          <a:p>
            <a:pPr marL="0" indent="0">
              <a:buNone/>
            </a:pPr>
            <a:endParaRPr lang="es-MX" sz="1400" dirty="0">
              <a:solidFill>
                <a:srgbClr val="FFFFFF"/>
              </a:solidFill>
            </a:endParaRPr>
          </a:p>
        </p:txBody>
      </p:sp>
    </p:spTree>
    <p:extLst>
      <p:ext uri="{BB962C8B-B14F-4D97-AF65-F5344CB8AC3E}">
        <p14:creationId xmlns:p14="http://schemas.microsoft.com/office/powerpoint/2010/main" val="2668856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6C20283-73E0-40EC-8AD8-057F581F64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8">
            <a:extLst>
              <a:ext uri="{FF2B5EF4-FFF2-40B4-BE49-F238E27FC236}">
                <a16:creationId xmlns:a16="http://schemas.microsoft.com/office/drawing/2014/main" xmlns="" id="{3FCC729B-E528-40C3-82D3-BA4375575E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6">
            <a:extLst>
              <a:ext uri="{FF2B5EF4-FFF2-40B4-BE49-F238E27FC236}">
                <a16:creationId xmlns:a16="http://schemas.microsoft.com/office/drawing/2014/main" xmlns="" id="{58F1FB8D-1842-4A04-998D-6CF047AB27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xmlns="" id="{5EFC06AF-B7A5-4E2B-8FFF-5E0436926E46}"/>
              </a:ext>
            </a:extLst>
          </p:cNvPr>
          <p:cNvSpPr>
            <a:spLocks noGrp="1"/>
          </p:cNvSpPr>
          <p:nvPr>
            <p:ph type="title"/>
          </p:nvPr>
        </p:nvSpPr>
        <p:spPr>
          <a:xfrm>
            <a:off x="1420249" y="112817"/>
            <a:ext cx="10128284" cy="314695"/>
          </a:xfrm>
        </p:spPr>
        <p:txBody>
          <a:bodyPr>
            <a:normAutofit fontScale="90000"/>
          </a:bodyPr>
          <a:lstStyle/>
          <a:p>
            <a:r>
              <a:rPr lang="es-MX" dirty="0" err="1"/>
              <a:t>Appendix</a:t>
            </a:r>
            <a:r>
              <a:rPr lang="es-MX" dirty="0"/>
              <a:t> </a:t>
            </a:r>
            <a:r>
              <a:rPr lang="es-MX" dirty="0" err="1"/>
              <a:t>Probi</a:t>
            </a:r>
            <a:endParaRPr lang="es-MX" dirty="0"/>
          </a:p>
        </p:txBody>
      </p:sp>
      <p:pic>
        <p:nvPicPr>
          <p:cNvPr id="5" name="Imagen 4" descr="Imagen que contiene texto, periódico&#10;&#10;Descripción generada automáticamente">
            <a:extLst>
              <a:ext uri="{FF2B5EF4-FFF2-40B4-BE49-F238E27FC236}">
                <a16:creationId xmlns:a16="http://schemas.microsoft.com/office/drawing/2014/main" xmlns="" id="{BD33263A-AF48-4996-9393-FB7C2915FB58}"/>
              </a:ext>
            </a:extLst>
          </p:cNvPr>
          <p:cNvPicPr>
            <a:picLocks noChangeAspect="1"/>
          </p:cNvPicPr>
          <p:nvPr/>
        </p:nvPicPr>
        <p:blipFill>
          <a:blip r:embed="rId2"/>
          <a:stretch>
            <a:fillRect/>
          </a:stretch>
        </p:blipFill>
        <p:spPr>
          <a:xfrm>
            <a:off x="480060" y="1525691"/>
            <a:ext cx="3425957" cy="3806618"/>
          </a:xfrm>
          <a:prstGeom prst="rect">
            <a:avLst/>
          </a:prstGeom>
        </p:spPr>
      </p:pic>
      <p:sp>
        <p:nvSpPr>
          <p:cNvPr id="3" name="Marcador de contenido 2">
            <a:extLst>
              <a:ext uri="{FF2B5EF4-FFF2-40B4-BE49-F238E27FC236}">
                <a16:creationId xmlns:a16="http://schemas.microsoft.com/office/drawing/2014/main" xmlns="" id="{2EDE8250-F853-47B6-B037-09FA83F2BD48}"/>
              </a:ext>
            </a:extLst>
          </p:cNvPr>
          <p:cNvSpPr>
            <a:spLocks noGrp="1"/>
          </p:cNvSpPr>
          <p:nvPr>
            <p:ph idx="1"/>
          </p:nvPr>
        </p:nvSpPr>
        <p:spPr>
          <a:xfrm>
            <a:off x="4025735" y="540330"/>
            <a:ext cx="8002858" cy="6204854"/>
          </a:xfrm>
        </p:spPr>
        <p:txBody>
          <a:bodyPr>
            <a:normAutofit fontScale="92500" lnSpcReduction="10000"/>
          </a:bodyPr>
          <a:lstStyle/>
          <a:p>
            <a:r>
              <a:rPr lang="es-MX" sz="2400" dirty="0"/>
              <a:t>El documento básico para el estudio del latín nuevo es el </a:t>
            </a:r>
            <a:r>
              <a:rPr lang="es-MX" sz="2400" i="1" dirty="0" err="1"/>
              <a:t>Appendix</a:t>
            </a:r>
            <a:r>
              <a:rPr lang="es-MX" sz="2400" i="1" dirty="0"/>
              <a:t> </a:t>
            </a:r>
            <a:r>
              <a:rPr lang="es-MX" sz="2400" i="1" dirty="0" err="1"/>
              <a:t>Probi</a:t>
            </a:r>
            <a:r>
              <a:rPr lang="es-MX" sz="2400" dirty="0"/>
              <a:t>, en el que el autor proporciona una lista (227 palabras) en la cual señala la forma correcta y la incorrecta. Para </a:t>
            </a:r>
            <a:r>
              <a:rPr lang="es-MX" sz="2400" dirty="0" err="1"/>
              <a:t>Väänänen</a:t>
            </a:r>
            <a:r>
              <a:rPr lang="es-MX" sz="2400" dirty="0"/>
              <a:t> (2003) el autor debió conocer los glosarios grecolatinos, además debemos aclarar que muchas de las formas señaladas como ‘correctas’ no pertenecían al latín ‘clásico’, sino a la latinidad cristiana africana o visigótica. Aunque la lista fue fechada entre los siglos III y IV d. C., algunos señalan que fue después del 568.</a:t>
            </a:r>
          </a:p>
          <a:p>
            <a:pPr fontAlgn="base"/>
            <a:r>
              <a:rPr lang="en-US" sz="2400" dirty="0"/>
              <a:t>Speculum 	non	</a:t>
            </a:r>
            <a:r>
              <a:rPr lang="en-US" sz="2400" dirty="0" err="1"/>
              <a:t>speclum</a:t>
            </a:r>
            <a:endParaRPr lang="es-MX" sz="2400" dirty="0"/>
          </a:p>
          <a:p>
            <a:pPr fontAlgn="base"/>
            <a:r>
              <a:rPr lang="en-US" sz="2400" dirty="0" err="1"/>
              <a:t>Vetulus</a:t>
            </a:r>
            <a:r>
              <a:rPr lang="en-US" sz="2400" dirty="0"/>
              <a:t>	non 	</a:t>
            </a:r>
            <a:r>
              <a:rPr lang="en-US" sz="2400" dirty="0" err="1"/>
              <a:t>veclus</a:t>
            </a:r>
            <a:endParaRPr lang="es-MX" sz="2400" dirty="0"/>
          </a:p>
          <a:p>
            <a:pPr fontAlgn="base"/>
            <a:r>
              <a:rPr lang="es-MX" sz="2400" dirty="0" err="1"/>
              <a:t>Calida</a:t>
            </a:r>
            <a:r>
              <a:rPr lang="es-MX" sz="2400" dirty="0"/>
              <a:t>	non	calda</a:t>
            </a:r>
          </a:p>
          <a:p>
            <a:pPr fontAlgn="base"/>
            <a:r>
              <a:rPr lang="es-MX" sz="2400" dirty="0" err="1"/>
              <a:t>Gyrus</a:t>
            </a:r>
            <a:r>
              <a:rPr lang="es-MX" sz="2400" dirty="0"/>
              <a:t>		non      	</a:t>
            </a:r>
            <a:r>
              <a:rPr lang="es-MX" sz="2400" dirty="0" err="1"/>
              <a:t>girus</a:t>
            </a:r>
            <a:endParaRPr lang="es-MX" sz="2400" dirty="0"/>
          </a:p>
          <a:p>
            <a:pPr fontAlgn="base"/>
            <a:r>
              <a:rPr lang="es-MX" sz="2400" dirty="0"/>
              <a:t>Vinea		non	</a:t>
            </a:r>
            <a:r>
              <a:rPr lang="es-MX" sz="2400" dirty="0" err="1"/>
              <a:t>vinia</a:t>
            </a:r>
            <a:endParaRPr lang="es-MX" sz="2400" dirty="0"/>
          </a:p>
          <a:p>
            <a:pPr fontAlgn="base"/>
            <a:r>
              <a:rPr lang="en-US" sz="2400" dirty="0" err="1"/>
              <a:t>Lancea</a:t>
            </a:r>
            <a:r>
              <a:rPr lang="en-US" sz="2400" dirty="0"/>
              <a:t> 	non 	</a:t>
            </a:r>
            <a:r>
              <a:rPr lang="en-US" sz="2400" dirty="0" err="1"/>
              <a:t>lacia</a:t>
            </a:r>
            <a:endParaRPr lang="es-MX" sz="2400" dirty="0"/>
          </a:p>
          <a:p>
            <a:pPr fontAlgn="base"/>
            <a:r>
              <a:rPr lang="en-US" sz="2400" dirty="0" err="1"/>
              <a:t>Tabes</a:t>
            </a:r>
            <a:r>
              <a:rPr lang="en-US" sz="2400" dirty="0"/>
              <a:t>  	non 	</a:t>
            </a:r>
            <a:r>
              <a:rPr lang="en-US" sz="2400" dirty="0" err="1"/>
              <a:t>tavis</a:t>
            </a:r>
            <a:endParaRPr lang="es-MX" sz="2400" dirty="0"/>
          </a:p>
          <a:p>
            <a:pPr fontAlgn="base"/>
            <a:r>
              <a:rPr lang="en-US" sz="2400" dirty="0"/>
              <a:t>Tabula  	non 	</a:t>
            </a:r>
            <a:r>
              <a:rPr lang="en-US" sz="2400" dirty="0" err="1"/>
              <a:t>tabla</a:t>
            </a:r>
            <a:endParaRPr lang="es-MX" sz="2400" dirty="0"/>
          </a:p>
          <a:p>
            <a:pPr fontAlgn="base"/>
            <a:r>
              <a:rPr lang="en-US" sz="2400" dirty="0" err="1"/>
              <a:t>Stabulum</a:t>
            </a:r>
            <a:r>
              <a:rPr lang="en-US" sz="2400" dirty="0"/>
              <a:t>  	non 	</a:t>
            </a:r>
            <a:r>
              <a:rPr lang="en-US" sz="2400" dirty="0" err="1"/>
              <a:t>stablum</a:t>
            </a:r>
            <a:endParaRPr lang="es-MX" sz="2400" dirty="0"/>
          </a:p>
          <a:p>
            <a:endParaRPr lang="es-MX" sz="1400" dirty="0"/>
          </a:p>
        </p:txBody>
      </p:sp>
    </p:spTree>
    <p:extLst>
      <p:ext uri="{BB962C8B-B14F-4D97-AF65-F5344CB8AC3E}">
        <p14:creationId xmlns:p14="http://schemas.microsoft.com/office/powerpoint/2010/main" val="305014174"/>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B5456B0-6E5E-4730-A7CF-12293F36BBA7}"/>
              </a:ext>
            </a:extLst>
          </p:cNvPr>
          <p:cNvSpPr>
            <a:spLocks noGrp="1"/>
          </p:cNvSpPr>
          <p:nvPr>
            <p:ph type="title"/>
          </p:nvPr>
        </p:nvSpPr>
        <p:spPr/>
        <p:txBody>
          <a:bodyPr/>
          <a:lstStyle/>
          <a:p>
            <a:r>
              <a:rPr lang="es-MX" dirty="0"/>
              <a:t>¿Qué es la escritura?</a:t>
            </a:r>
          </a:p>
        </p:txBody>
      </p:sp>
      <p:sp>
        <p:nvSpPr>
          <p:cNvPr id="3" name="Marcador de contenido 2">
            <a:extLst>
              <a:ext uri="{FF2B5EF4-FFF2-40B4-BE49-F238E27FC236}">
                <a16:creationId xmlns:a16="http://schemas.microsoft.com/office/drawing/2014/main" xmlns="" id="{21BF4D79-136D-4FD5-B9F5-73859CE815F9}"/>
              </a:ext>
            </a:extLst>
          </p:cNvPr>
          <p:cNvSpPr>
            <a:spLocks noGrp="1"/>
          </p:cNvSpPr>
          <p:nvPr>
            <p:ph idx="1"/>
          </p:nvPr>
        </p:nvSpPr>
        <p:spPr>
          <a:xfrm>
            <a:off x="838200" y="1435260"/>
            <a:ext cx="10515600" cy="5173883"/>
          </a:xfrm>
        </p:spPr>
        <p:txBody>
          <a:bodyPr/>
          <a:lstStyle/>
          <a:p>
            <a:r>
              <a:rPr lang="es-MX" sz="3200" dirty="0" err="1"/>
              <a:t>Gelb</a:t>
            </a:r>
            <a:r>
              <a:rPr lang="es-MX" sz="3200" dirty="0"/>
              <a:t>: “la escritura es un </a:t>
            </a:r>
            <a:r>
              <a:rPr lang="es-MX" sz="3200" b="1" dirty="0">
                <a:solidFill>
                  <a:srgbClr val="7030A0"/>
                </a:solidFill>
              </a:rPr>
              <a:t>sistema</a:t>
            </a:r>
            <a:r>
              <a:rPr lang="es-MX" sz="3200" dirty="0"/>
              <a:t> de </a:t>
            </a:r>
            <a:r>
              <a:rPr lang="es-MX" sz="3200" dirty="0">
                <a:solidFill>
                  <a:srgbClr val="FF0000"/>
                </a:solidFill>
              </a:rPr>
              <a:t>intercomunicación </a:t>
            </a:r>
            <a:r>
              <a:rPr lang="es-MX" sz="3200" dirty="0"/>
              <a:t>humana por medio de </a:t>
            </a:r>
            <a:r>
              <a:rPr lang="es-MX" sz="3200" dirty="0">
                <a:solidFill>
                  <a:srgbClr val="FF0000"/>
                </a:solidFill>
              </a:rPr>
              <a:t>signos convencionales visibles</a:t>
            </a:r>
            <a:r>
              <a:rPr lang="es-MX" sz="3200" dirty="0"/>
              <a:t>” (1982 [1952]:32). </a:t>
            </a:r>
          </a:p>
          <a:p>
            <a:r>
              <a:rPr lang="es-MX" sz="3200" dirty="0"/>
              <a:t>Sampson “la escritura es la </a:t>
            </a:r>
            <a:r>
              <a:rPr lang="es-MX" sz="3200" dirty="0">
                <a:solidFill>
                  <a:srgbClr val="FF0000"/>
                </a:solidFill>
              </a:rPr>
              <a:t>forma de comunicar </a:t>
            </a:r>
            <a:r>
              <a:rPr lang="es-MX" sz="3200" dirty="0"/>
              <a:t>ideas mediante </a:t>
            </a:r>
            <a:r>
              <a:rPr lang="es-MX" sz="3200" dirty="0">
                <a:solidFill>
                  <a:srgbClr val="FF0000"/>
                </a:solidFill>
              </a:rPr>
              <a:t>marcas permanentes</a:t>
            </a:r>
            <a:r>
              <a:rPr lang="es-MX" sz="3200" dirty="0"/>
              <a:t>” (1985: 26). </a:t>
            </a:r>
          </a:p>
          <a:p>
            <a:r>
              <a:rPr lang="es-MX" sz="3200" dirty="0" err="1"/>
              <a:t>Catach</a:t>
            </a:r>
            <a:r>
              <a:rPr lang="es-MX" sz="3200" dirty="0"/>
              <a:t>: “[l]as escrituras son conjuntos de </a:t>
            </a:r>
            <a:r>
              <a:rPr lang="es-MX" sz="3200" dirty="0">
                <a:solidFill>
                  <a:srgbClr val="FF0000"/>
                </a:solidFill>
              </a:rPr>
              <a:t>signos discretos, articulados y arbitrarios,</a:t>
            </a:r>
            <a:r>
              <a:rPr lang="es-MX" sz="3200" dirty="0"/>
              <a:t> que permiten </a:t>
            </a:r>
            <a:r>
              <a:rPr lang="es-MX" sz="3200" dirty="0">
                <a:solidFill>
                  <a:srgbClr val="FF0000"/>
                </a:solidFill>
              </a:rPr>
              <a:t>comunicar </a:t>
            </a:r>
            <a:r>
              <a:rPr lang="es-MX" sz="3200" dirty="0"/>
              <a:t>cualquier </a:t>
            </a:r>
            <a:r>
              <a:rPr lang="es-MX" sz="3200" dirty="0">
                <a:solidFill>
                  <a:srgbClr val="FF0000"/>
                </a:solidFill>
              </a:rPr>
              <a:t>mensaje construido </a:t>
            </a:r>
            <a:r>
              <a:rPr lang="es-MX" sz="3200" dirty="0"/>
              <a:t>sin pasar necesariamente por la voz natural […]” (1982 [1952]: 310). </a:t>
            </a:r>
          </a:p>
          <a:p>
            <a:endParaRPr lang="es-MX" dirty="0"/>
          </a:p>
        </p:txBody>
      </p:sp>
    </p:spTree>
    <p:extLst>
      <p:ext uri="{BB962C8B-B14F-4D97-AF65-F5344CB8AC3E}">
        <p14:creationId xmlns:p14="http://schemas.microsoft.com/office/powerpoint/2010/main" val="202255380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8E3EE62-70FE-442B-B484-70A4E4E7C464}"/>
              </a:ext>
            </a:extLst>
          </p:cNvPr>
          <p:cNvSpPr>
            <a:spLocks noGrp="1"/>
          </p:cNvSpPr>
          <p:nvPr>
            <p:ph type="title"/>
          </p:nvPr>
        </p:nvSpPr>
        <p:spPr>
          <a:xfrm>
            <a:off x="762000" y="510139"/>
            <a:ext cx="5820779" cy="692923"/>
          </a:xfrm>
        </p:spPr>
        <p:txBody>
          <a:bodyPr>
            <a:normAutofit fontScale="90000"/>
          </a:bodyPr>
          <a:lstStyle/>
          <a:p>
            <a:r>
              <a:rPr lang="es-MX" dirty="0"/>
              <a:t>La corte de Carlo Magno</a:t>
            </a:r>
          </a:p>
        </p:txBody>
      </p:sp>
      <p:sp>
        <p:nvSpPr>
          <p:cNvPr id="3" name="Marcador de contenido 2">
            <a:extLst>
              <a:ext uri="{FF2B5EF4-FFF2-40B4-BE49-F238E27FC236}">
                <a16:creationId xmlns:a16="http://schemas.microsoft.com/office/drawing/2014/main" xmlns="" id="{16502BAB-36F3-4D3C-9BFA-E0DA5E44127C}"/>
              </a:ext>
            </a:extLst>
          </p:cNvPr>
          <p:cNvSpPr>
            <a:spLocks noGrp="1"/>
          </p:cNvSpPr>
          <p:nvPr>
            <p:ph idx="1"/>
          </p:nvPr>
        </p:nvSpPr>
        <p:spPr>
          <a:xfrm>
            <a:off x="375385" y="1203062"/>
            <a:ext cx="6448927" cy="5332492"/>
          </a:xfrm>
        </p:spPr>
        <p:txBody>
          <a:bodyPr anchor="t">
            <a:normAutofit lnSpcReduction="10000"/>
          </a:bodyPr>
          <a:lstStyle/>
          <a:p>
            <a:pPr marL="0" indent="0">
              <a:buNone/>
            </a:pPr>
            <a:endParaRPr lang="es-MX" sz="1400" dirty="0"/>
          </a:p>
          <a:p>
            <a:pPr marL="0" indent="0">
              <a:buNone/>
            </a:pPr>
            <a:r>
              <a:rPr lang="es-MX" sz="2400" dirty="0"/>
              <a:t>Monjes irlandeses e ingleses pasan al continente </a:t>
            </a:r>
            <a:r>
              <a:rPr lang="es-MX" sz="2400" dirty="0" err="1"/>
              <a:t>s.VIII</a:t>
            </a:r>
            <a:endParaRPr lang="es-MX" sz="2400" dirty="0"/>
          </a:p>
          <a:p>
            <a:pPr marL="0" indent="0">
              <a:buNone/>
            </a:pPr>
            <a:r>
              <a:rPr lang="es-MX" sz="2400" dirty="0"/>
              <a:t>Alcuino en su Ortografía señala lo siguiente:</a:t>
            </a:r>
          </a:p>
          <a:p>
            <a:pPr marL="0" indent="0">
              <a:buNone/>
            </a:pPr>
            <a:endParaRPr lang="es-MX" sz="2400" dirty="0"/>
          </a:p>
          <a:p>
            <a:pPr marL="0" indent="0">
              <a:buNone/>
            </a:pPr>
            <a:r>
              <a:rPr lang="es-MX" sz="2400" dirty="0"/>
              <a:t>En lo que se refiere al uso de ‘b’ y ‘v’ no indica la diferencia de pronunciación, pero sí la diferencia de uso: señala que  </a:t>
            </a:r>
            <a:r>
              <a:rPr lang="es-MX" sz="2400" i="1" dirty="0" err="1"/>
              <a:t>bibo</a:t>
            </a:r>
            <a:r>
              <a:rPr lang="es-MX" sz="2400" dirty="0"/>
              <a:t> de </a:t>
            </a:r>
            <a:r>
              <a:rPr lang="es-MX" sz="2400" i="1" dirty="0" err="1"/>
              <a:t>bebere</a:t>
            </a:r>
            <a:r>
              <a:rPr lang="es-MX" sz="2400" dirty="0"/>
              <a:t> se escribe con ‘b’ pero que </a:t>
            </a:r>
            <a:r>
              <a:rPr lang="es-MX" sz="2400" i="1" dirty="0" err="1"/>
              <a:t>uiuo</a:t>
            </a:r>
            <a:r>
              <a:rPr lang="es-MX" sz="2400" dirty="0"/>
              <a:t> (vivir) se escribe con ‘u’ consonante. En cuanto a </a:t>
            </a:r>
            <a:r>
              <a:rPr lang="es-MX" sz="2400" i="1" dirty="0" err="1"/>
              <a:t>biuium</a:t>
            </a:r>
            <a:r>
              <a:rPr lang="es-MX" sz="2400" i="1" dirty="0"/>
              <a:t> </a:t>
            </a:r>
            <a:r>
              <a:rPr lang="es-MX" sz="2400" dirty="0"/>
              <a:t>la primera se escribe con ‘b’ y la segunda con ‘u’ consonante. La palabra </a:t>
            </a:r>
            <a:r>
              <a:rPr lang="es-MX" sz="2400" i="1" dirty="0" err="1"/>
              <a:t>vaccas</a:t>
            </a:r>
            <a:r>
              <a:rPr lang="es-MX" sz="2400" dirty="0"/>
              <a:t> (animal) es con ‘u’ y </a:t>
            </a:r>
            <a:r>
              <a:rPr lang="es-MX" sz="2400" i="1" dirty="0"/>
              <a:t>baccas</a:t>
            </a:r>
            <a:r>
              <a:rPr lang="es-MX" sz="2400" dirty="0"/>
              <a:t> (bayas) con ‘b’. Hay diferencia entre </a:t>
            </a:r>
            <a:r>
              <a:rPr lang="es-MX" sz="2400" i="1" dirty="0" err="1"/>
              <a:t>uellus</a:t>
            </a:r>
            <a:r>
              <a:rPr lang="es-MX" sz="2400" dirty="0"/>
              <a:t> (vello) y </a:t>
            </a:r>
            <a:r>
              <a:rPr lang="es-MX" sz="2400" i="1" dirty="0" err="1"/>
              <a:t>bellus</a:t>
            </a:r>
            <a:r>
              <a:rPr lang="es-MX" sz="2400" dirty="0"/>
              <a:t> (bello), la primera debe ir con ‘u’ y la segunda con ‘b’. También se escribe con ‘u’ consonante </a:t>
            </a:r>
            <a:r>
              <a:rPr lang="es-MX" sz="2400" i="1" dirty="0" err="1"/>
              <a:t>uinea</a:t>
            </a:r>
            <a:r>
              <a:rPr lang="es-MX" sz="2400" i="1" dirty="0"/>
              <a:t> </a:t>
            </a:r>
            <a:r>
              <a:rPr lang="es-MX" sz="2400" dirty="0"/>
              <a:t>y </a:t>
            </a:r>
            <a:r>
              <a:rPr lang="es-MX" sz="2400" i="1" dirty="0" err="1"/>
              <a:t>uenia</a:t>
            </a:r>
            <a:r>
              <a:rPr lang="es-MX" sz="2400" dirty="0"/>
              <a:t>. </a:t>
            </a:r>
          </a:p>
        </p:txBody>
      </p:sp>
      <p:sp>
        <p:nvSpPr>
          <p:cNvPr id="10" name="Freeform: Shape 9">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descr="Imagen que contiene texto, foto, edificio, antiguo&#10;&#10;Descripción generada automáticamente">
            <a:extLst>
              <a:ext uri="{FF2B5EF4-FFF2-40B4-BE49-F238E27FC236}">
                <a16:creationId xmlns:a16="http://schemas.microsoft.com/office/drawing/2014/main" xmlns="" id="{17C35986-9237-4E48-BEC7-CD12496CBDD9}"/>
              </a:ext>
            </a:extLst>
          </p:cNvPr>
          <p:cNvPicPr>
            <a:picLocks noChangeAspect="1"/>
          </p:cNvPicPr>
          <p:nvPr/>
        </p:nvPicPr>
        <p:blipFill rotWithShape="1">
          <a:blip r:embed="rId2"/>
          <a:srcRect l="9782" r="1"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84229650"/>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61DC6AD-9DE1-42A2-99ED-F6699ED3F0D4}"/>
              </a:ext>
            </a:extLst>
          </p:cNvPr>
          <p:cNvSpPr>
            <a:spLocks noGrp="1"/>
          </p:cNvSpPr>
          <p:nvPr>
            <p:ph type="title"/>
          </p:nvPr>
        </p:nvSpPr>
        <p:spPr>
          <a:xfrm>
            <a:off x="6400800" y="484632"/>
            <a:ext cx="5299586" cy="1609344"/>
          </a:xfrm>
          <a:ln>
            <a:noFill/>
          </a:ln>
        </p:spPr>
        <p:txBody>
          <a:bodyPr>
            <a:normAutofit/>
          </a:bodyPr>
          <a:lstStyle/>
          <a:p>
            <a:r>
              <a:rPr lang="es-MX" sz="4000"/>
              <a:t>Castellano</a:t>
            </a:r>
          </a:p>
        </p:txBody>
      </p:sp>
      <p:pic>
        <p:nvPicPr>
          <p:cNvPr id="1026" name="Picture 2" descr="Ver las imágenes de origen">
            <a:extLst>
              <a:ext uri="{FF2B5EF4-FFF2-40B4-BE49-F238E27FC236}">
                <a16:creationId xmlns:a16="http://schemas.microsoft.com/office/drawing/2014/main" xmlns="" id="{19D4A209-FE31-4280-82CA-3E29F02FE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1228"/>
          <a:stretch/>
        </p:blipFill>
        <p:spPr bwMode="auto">
          <a:xfrm>
            <a:off x="20" y="10"/>
            <a:ext cx="2917436" cy="340776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Resultado de imagen de imagen de la nodicia de kesos">
            <a:extLst>
              <a:ext uri="{FF2B5EF4-FFF2-40B4-BE49-F238E27FC236}">
                <a16:creationId xmlns:a16="http://schemas.microsoft.com/office/drawing/2014/main" xmlns="" id="{476A376C-C8F8-478B-9176-A5CD6A07988D}"/>
              </a:ext>
            </a:extLst>
          </p:cNvPr>
          <p:cNvPicPr/>
          <p:nvPr/>
        </p:nvPicPr>
        <p:blipFill rotWithShape="1">
          <a:blip r:embed="rId3" cstate="print">
            <a:extLst>
              <a:ext uri="{28A0092B-C50C-407E-A947-70E740481C1C}">
                <a14:useLocalDpi xmlns:a14="http://schemas.microsoft.com/office/drawing/2010/main" val="0"/>
              </a:ext>
            </a:extLst>
          </a:blip>
          <a:srcRect l="7729" r="7727" b="-3"/>
          <a:stretch/>
        </p:blipFill>
        <p:spPr bwMode="auto">
          <a:xfrm>
            <a:off x="3008896" y="-2655"/>
            <a:ext cx="2917457" cy="3407774"/>
          </a:xfrm>
          <a:prstGeom prst="rect">
            <a:avLst/>
          </a:prstGeom>
        </p:spPr>
      </p:pic>
      <p:pic>
        <p:nvPicPr>
          <p:cNvPr id="8" name="Marcador de contenido 3">
            <a:extLst>
              <a:ext uri="{FF2B5EF4-FFF2-40B4-BE49-F238E27FC236}">
                <a16:creationId xmlns:a16="http://schemas.microsoft.com/office/drawing/2014/main" xmlns="" id="{7F2296C3-4A9E-422D-A198-E301AC20D367}"/>
              </a:ext>
            </a:extLst>
          </p:cNvPr>
          <p:cNvPicPr>
            <a:picLocks/>
          </p:cNvPicPr>
          <p:nvPr/>
        </p:nvPicPr>
        <p:blipFill rotWithShape="1">
          <a:blip r:embed="rId4" cstate="print">
            <a:extLst>
              <a:ext uri="{28A0092B-C50C-407E-A947-70E740481C1C}">
                <a14:useLocalDpi xmlns:a14="http://schemas.microsoft.com/office/drawing/2010/main" val="0"/>
              </a:ext>
            </a:extLst>
          </a:blip>
          <a:srcRect l="10145" r="2" b="2"/>
          <a:stretch/>
        </p:blipFill>
        <p:spPr bwMode="auto">
          <a:xfrm>
            <a:off x="20" y="3494314"/>
            <a:ext cx="5926333" cy="3363686"/>
          </a:xfrm>
          <a:prstGeom prst="rect">
            <a:avLst/>
          </a:prstGeom>
          <a:noFill/>
        </p:spPr>
      </p:pic>
      <p:sp>
        <p:nvSpPr>
          <p:cNvPr id="14" name="Content Placeholder 9">
            <a:extLst>
              <a:ext uri="{FF2B5EF4-FFF2-40B4-BE49-F238E27FC236}">
                <a16:creationId xmlns:a16="http://schemas.microsoft.com/office/drawing/2014/main" xmlns="" id="{287514DC-5C11-4C79-AA11-2084D2EB65FA}"/>
              </a:ext>
            </a:extLst>
          </p:cNvPr>
          <p:cNvSpPr>
            <a:spLocks noGrp="1"/>
          </p:cNvSpPr>
          <p:nvPr>
            <p:ph idx="1"/>
          </p:nvPr>
        </p:nvSpPr>
        <p:spPr>
          <a:xfrm>
            <a:off x="6400800" y="2121408"/>
            <a:ext cx="5118756" cy="4050792"/>
          </a:xfrm>
        </p:spPr>
        <p:txBody>
          <a:bodyPr>
            <a:normAutofit/>
          </a:bodyPr>
          <a:lstStyle/>
          <a:p>
            <a:r>
              <a:rPr lang="en-US" sz="3600" dirty="0" err="1"/>
              <a:t>Pizarras</a:t>
            </a:r>
            <a:r>
              <a:rPr lang="en-US" sz="3600" dirty="0"/>
              <a:t> </a:t>
            </a:r>
            <a:r>
              <a:rPr lang="en-US" sz="3600" dirty="0" err="1"/>
              <a:t>Visigóticas</a:t>
            </a:r>
            <a:r>
              <a:rPr lang="en-US" sz="3600" dirty="0"/>
              <a:t> del </a:t>
            </a:r>
            <a:r>
              <a:rPr lang="en-US" sz="3600" dirty="0" err="1"/>
              <a:t>siglo</a:t>
            </a:r>
            <a:r>
              <a:rPr lang="en-US" sz="3600" dirty="0"/>
              <a:t> VII</a:t>
            </a:r>
          </a:p>
          <a:p>
            <a:r>
              <a:rPr lang="en-US" sz="3600" dirty="0"/>
              <a:t>La </a:t>
            </a:r>
            <a:r>
              <a:rPr lang="en-US" sz="3600" dirty="0" err="1"/>
              <a:t>Nodicia</a:t>
            </a:r>
            <a:r>
              <a:rPr lang="en-US" sz="3600" dirty="0"/>
              <a:t>  de </a:t>
            </a:r>
            <a:r>
              <a:rPr lang="en-US" sz="3600" dirty="0" err="1"/>
              <a:t>kesos</a:t>
            </a:r>
            <a:r>
              <a:rPr lang="en-US" sz="3600" dirty="0"/>
              <a:t> IX-X</a:t>
            </a:r>
          </a:p>
          <a:p>
            <a:r>
              <a:rPr lang="en-US" sz="3600" dirty="0" err="1"/>
              <a:t>Glosas</a:t>
            </a:r>
            <a:r>
              <a:rPr lang="en-US" sz="3600" dirty="0"/>
              <a:t> </a:t>
            </a:r>
            <a:r>
              <a:rPr lang="en-US" sz="3600" dirty="0" err="1"/>
              <a:t>Emilianenses</a:t>
            </a:r>
            <a:r>
              <a:rPr lang="en-US" sz="3600" dirty="0"/>
              <a:t> X-XI</a:t>
            </a:r>
          </a:p>
        </p:txBody>
      </p:sp>
    </p:spTree>
    <p:extLst>
      <p:ext uri="{BB962C8B-B14F-4D97-AF65-F5344CB8AC3E}">
        <p14:creationId xmlns:p14="http://schemas.microsoft.com/office/powerpoint/2010/main" val="3127673386"/>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8E64BC1-592D-4912-9F0D-A47A550DAB31}"/>
              </a:ext>
            </a:extLst>
          </p:cNvPr>
          <p:cNvSpPr>
            <a:spLocks noGrp="1"/>
          </p:cNvSpPr>
          <p:nvPr>
            <p:ph type="title"/>
          </p:nvPr>
        </p:nvSpPr>
        <p:spPr>
          <a:xfrm>
            <a:off x="1371600" y="237067"/>
            <a:ext cx="9601200" cy="553155"/>
          </a:xfrm>
        </p:spPr>
        <p:txBody>
          <a:bodyPr>
            <a:normAutofit fontScale="90000"/>
          </a:bodyPr>
          <a:lstStyle/>
          <a:p>
            <a:r>
              <a:rPr lang="es-MX" dirty="0"/>
              <a:t/>
            </a:r>
            <a:br>
              <a:rPr lang="es-MX" dirty="0"/>
            </a:br>
            <a:r>
              <a:rPr lang="es-MX" dirty="0"/>
              <a:t>Pizarra visigótica del siglo VII  (Cáceres)</a:t>
            </a:r>
          </a:p>
        </p:txBody>
      </p:sp>
      <p:pic>
        <p:nvPicPr>
          <p:cNvPr id="4" name="Marcador de contenido 3">
            <a:extLst>
              <a:ext uri="{FF2B5EF4-FFF2-40B4-BE49-F238E27FC236}">
                <a16:creationId xmlns:a16="http://schemas.microsoft.com/office/drawing/2014/main" xmlns="" id="{6F7BFA14-AC43-4FF3-8034-9926BFB098FB}"/>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465144" y="1394366"/>
            <a:ext cx="5594735" cy="26660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ángulo 4">
            <a:extLst>
              <a:ext uri="{FF2B5EF4-FFF2-40B4-BE49-F238E27FC236}">
                <a16:creationId xmlns:a16="http://schemas.microsoft.com/office/drawing/2014/main" xmlns="" id="{9FC16EBC-B2C7-464D-AD4B-9A5FCCC17B72}"/>
              </a:ext>
            </a:extLst>
          </p:cNvPr>
          <p:cNvSpPr/>
          <p:nvPr/>
        </p:nvSpPr>
        <p:spPr>
          <a:xfrm>
            <a:off x="834287" y="4444258"/>
            <a:ext cx="11164711" cy="2308324"/>
          </a:xfrm>
          <a:prstGeom prst="rect">
            <a:avLst/>
          </a:prstGeom>
        </p:spPr>
        <p:txBody>
          <a:bodyPr wrap="square">
            <a:spAutoFit/>
          </a:bodyPr>
          <a:lstStyle/>
          <a:p>
            <a:r>
              <a:rPr lang="es-MX" sz="2400" dirty="0">
                <a:latin typeface="Calibri" panose="020F0502020204030204" pitchFamily="34" charset="0"/>
                <a:ea typeface="Calibri" panose="020F0502020204030204" pitchFamily="34" charset="0"/>
                <a:cs typeface="Times New Roman" panose="02020603050405020304" pitchFamily="18" charset="0"/>
              </a:rPr>
              <a:t>“Paulo </a:t>
            </a:r>
            <a:r>
              <a:rPr lang="es-MX" sz="2400" dirty="0" err="1">
                <a:latin typeface="Calibri" panose="020F0502020204030204" pitchFamily="34" charset="0"/>
                <a:ea typeface="Calibri" panose="020F0502020204030204" pitchFamily="34" charset="0"/>
                <a:cs typeface="Times New Roman" panose="02020603050405020304" pitchFamily="18" charset="0"/>
              </a:rPr>
              <a:t>Faustinus</a:t>
            </a:r>
            <a:r>
              <a:rPr lang="es-MX" sz="2400" dirty="0">
                <a:latin typeface="Calibri" panose="020F0502020204030204" pitchFamily="34" charset="0"/>
                <a:ea typeface="Calibri" panose="020F0502020204030204" pitchFamily="34" charset="0"/>
                <a:cs typeface="Times New Roman" panose="02020603050405020304" pitchFamily="18" charset="0"/>
              </a:rPr>
              <a:t>. </a:t>
            </a:r>
            <a:r>
              <a:rPr lang="es-MX" sz="2400" dirty="0" err="1">
                <a:latin typeface="Calibri" panose="020F0502020204030204" pitchFamily="34" charset="0"/>
                <a:ea typeface="Calibri" panose="020F0502020204030204" pitchFamily="34" charset="0"/>
                <a:cs typeface="Times New Roman" panose="02020603050405020304" pitchFamily="18" charset="0"/>
              </a:rPr>
              <a:t>Saluto</a:t>
            </a:r>
            <a:r>
              <a:rPr lang="es-MX" sz="2400" dirty="0">
                <a:latin typeface="Calibri" panose="020F0502020204030204" pitchFamily="34" charset="0"/>
                <a:ea typeface="Calibri" panose="020F0502020204030204" pitchFamily="34" charset="0"/>
                <a:cs typeface="Times New Roman" panose="02020603050405020304" pitchFamily="18" charset="0"/>
              </a:rPr>
              <a:t> </a:t>
            </a:r>
            <a:r>
              <a:rPr lang="es-MX" sz="2400" dirty="0" err="1">
                <a:latin typeface="Calibri" panose="020F0502020204030204" pitchFamily="34" charset="0"/>
                <a:ea typeface="Calibri" panose="020F0502020204030204" pitchFamily="34" charset="0"/>
                <a:cs typeface="Times New Roman" panose="02020603050405020304" pitchFamily="18" charset="0"/>
              </a:rPr>
              <a:t>tuam</a:t>
            </a:r>
            <a:r>
              <a:rPr lang="es-MX" sz="2400" dirty="0">
                <a:latin typeface="Calibri" panose="020F0502020204030204" pitchFamily="34" charset="0"/>
                <a:ea typeface="Calibri" panose="020F0502020204030204" pitchFamily="34" charset="0"/>
                <a:cs typeface="Times New Roman" panose="02020603050405020304" pitchFamily="18" charset="0"/>
              </a:rPr>
              <a:t>/…em, et </a:t>
            </a:r>
            <a:r>
              <a:rPr lang="es-MX" sz="2400" dirty="0" err="1">
                <a:latin typeface="Calibri" panose="020F0502020204030204" pitchFamily="34" charset="0"/>
                <a:ea typeface="Calibri" panose="020F0502020204030204" pitchFamily="34" charset="0"/>
                <a:cs typeface="Times New Roman" panose="02020603050405020304" pitchFamily="18" charset="0"/>
              </a:rPr>
              <a:t>facite</a:t>
            </a:r>
            <a:r>
              <a:rPr lang="es-MX" sz="2400" dirty="0">
                <a:latin typeface="Calibri" panose="020F0502020204030204" pitchFamily="34" charset="0"/>
                <a:ea typeface="Calibri" panose="020F0502020204030204" pitchFamily="34" charset="0"/>
                <a:cs typeface="Times New Roman" panose="02020603050405020304" pitchFamily="18" charset="0"/>
              </a:rPr>
              <a:t>, </a:t>
            </a:r>
            <a:r>
              <a:rPr lang="es-MX" sz="2400" dirty="0" err="1">
                <a:latin typeface="Calibri" panose="020F0502020204030204" pitchFamily="34" charset="0"/>
                <a:ea typeface="Calibri" panose="020F0502020204030204" pitchFamily="34" charset="0"/>
                <a:cs typeface="Times New Roman" panose="02020603050405020304" pitchFamily="18" charset="0"/>
              </a:rPr>
              <a:t>domne</a:t>
            </a:r>
            <a:r>
              <a:rPr lang="es-MX" sz="2400" dirty="0">
                <a:latin typeface="Calibri" panose="020F0502020204030204" pitchFamily="34" charset="0"/>
                <a:ea typeface="Calibri" panose="020F0502020204030204" pitchFamily="34" charset="0"/>
                <a:cs typeface="Times New Roman" panose="02020603050405020304" pitchFamily="18" charset="0"/>
              </a:rPr>
              <a:t>, ut, </a:t>
            </a:r>
            <a:r>
              <a:rPr lang="es-MX" sz="2400" dirty="0" err="1">
                <a:latin typeface="Calibri" panose="020F0502020204030204" pitchFamily="34" charset="0"/>
                <a:ea typeface="Calibri" panose="020F0502020204030204" pitchFamily="34" charset="0"/>
                <a:cs typeface="Times New Roman" panose="02020603050405020304" pitchFamily="18" charset="0"/>
              </a:rPr>
              <a:t>comodo</a:t>
            </a:r>
            <a:r>
              <a:rPr lang="es-MX" sz="2400" dirty="0">
                <a:latin typeface="Calibri" panose="020F0502020204030204" pitchFamily="34" charset="0"/>
                <a:ea typeface="Calibri" panose="020F0502020204030204" pitchFamily="34" charset="0"/>
                <a:cs typeface="Times New Roman" panose="02020603050405020304" pitchFamily="18" charset="0"/>
              </a:rPr>
              <a:t>, </a:t>
            </a:r>
            <a:r>
              <a:rPr lang="es-MX" sz="2400" dirty="0" err="1">
                <a:latin typeface="Calibri" panose="020F0502020204030204" pitchFamily="34" charset="0"/>
                <a:ea typeface="Calibri" panose="020F0502020204030204" pitchFamily="34" charset="0"/>
                <a:cs typeface="Times New Roman" panose="02020603050405020304" pitchFamily="18" charset="0"/>
              </a:rPr>
              <a:t>consu</a:t>
            </a:r>
            <a:r>
              <a:rPr lang="es-MX" sz="2400" dirty="0">
                <a:latin typeface="Calibri" panose="020F0502020204030204" pitchFamily="34" charset="0"/>
                <a:ea typeface="Calibri" panose="020F0502020204030204" pitchFamily="34" charset="0"/>
                <a:cs typeface="Times New Roman" panose="02020603050405020304" pitchFamily="18" charset="0"/>
              </a:rPr>
              <a:t>/----</a:t>
            </a:r>
            <a:r>
              <a:rPr lang="es-MX" sz="2400" dirty="0" err="1">
                <a:latin typeface="Calibri" panose="020F0502020204030204" pitchFamily="34" charset="0"/>
                <a:ea typeface="Calibri" panose="020F0502020204030204" pitchFamily="34" charset="0"/>
                <a:cs typeface="Times New Roman" panose="02020603050405020304" pitchFamily="18" charset="0"/>
              </a:rPr>
              <a:t>facere</a:t>
            </a:r>
            <a:r>
              <a:rPr lang="es-MX" sz="2400" dirty="0">
                <a:latin typeface="Calibri" panose="020F0502020204030204" pitchFamily="34" charset="0"/>
                <a:ea typeface="Calibri" panose="020F0502020204030204" pitchFamily="34" charset="0"/>
                <a:cs typeface="Times New Roman" panose="02020603050405020304" pitchFamily="18" charset="0"/>
              </a:rPr>
              <a:t>, ut, per te </a:t>
            </a:r>
            <a:r>
              <a:rPr lang="es-MX" sz="2400" dirty="0" err="1">
                <a:latin typeface="Calibri" panose="020F0502020204030204" pitchFamily="34" charset="0"/>
                <a:ea typeface="Calibri" panose="020F0502020204030204" pitchFamily="34" charset="0"/>
                <a:cs typeface="Times New Roman" panose="02020603050405020304" pitchFamily="18" charset="0"/>
              </a:rPr>
              <a:t>ipsu</a:t>
            </a:r>
            <a:r>
              <a:rPr lang="es-MX" sz="2400" dirty="0">
                <a:latin typeface="Calibri" panose="020F0502020204030204" pitchFamily="34" charset="0"/>
                <a:ea typeface="Calibri" panose="020F0502020204030204" pitchFamily="34" charset="0"/>
                <a:cs typeface="Times New Roman" panose="02020603050405020304" pitchFamily="18" charset="0"/>
              </a:rPr>
              <a:t> </a:t>
            </a:r>
            <a:r>
              <a:rPr lang="es-MX" sz="2400" dirty="0" err="1">
                <a:latin typeface="Calibri" panose="020F0502020204030204" pitchFamily="34" charset="0"/>
                <a:ea typeface="Calibri" panose="020F0502020204030204" pitchFamily="34" charset="0"/>
                <a:cs typeface="Times New Roman" panose="02020603050405020304" pitchFamily="18" charset="0"/>
              </a:rPr>
              <a:t>toliballa</a:t>
            </a:r>
            <a:r>
              <a:rPr lang="es-MX" sz="2400" dirty="0">
                <a:latin typeface="Calibri" panose="020F0502020204030204" pitchFamily="34" charset="0"/>
                <a:ea typeface="Calibri" panose="020F0502020204030204" pitchFamily="34" charset="0"/>
                <a:cs typeface="Times New Roman" panose="02020603050405020304" pitchFamily="18" charset="0"/>
              </a:rPr>
              <a:t> </a:t>
            </a:r>
            <a:r>
              <a:rPr lang="es-MX" sz="2400" dirty="0" err="1">
                <a:latin typeface="Calibri" panose="020F0502020204030204" pitchFamily="34" charset="0"/>
                <a:ea typeface="Calibri" panose="020F0502020204030204" pitchFamily="34" charset="0"/>
                <a:cs typeface="Times New Roman" panose="02020603050405020304" pitchFamily="18" charset="0"/>
              </a:rPr>
              <a:t>quollige</a:t>
            </a:r>
            <a:r>
              <a:rPr lang="es-MX" sz="2400" dirty="0">
                <a:latin typeface="Calibri" panose="020F0502020204030204" pitchFamily="34" charset="0"/>
                <a:ea typeface="Calibri" panose="020F0502020204030204" pitchFamily="34" charset="0"/>
                <a:cs typeface="Times New Roman" panose="02020603050405020304" pitchFamily="18" charset="0"/>
              </a:rPr>
              <a:t>, /… ad ut </a:t>
            </a:r>
            <a:r>
              <a:rPr lang="es-MX" sz="2400" dirty="0" err="1">
                <a:latin typeface="Calibri" panose="020F0502020204030204" pitchFamily="34" charset="0"/>
                <a:ea typeface="Calibri" panose="020F0502020204030204" pitchFamily="34" charset="0"/>
                <a:cs typeface="Times New Roman" panose="02020603050405020304" pitchFamily="18" charset="0"/>
              </a:rPr>
              <a:t>ipsos</a:t>
            </a:r>
            <a:r>
              <a:rPr lang="es-MX" sz="2400" dirty="0">
                <a:latin typeface="Calibri" panose="020F0502020204030204" pitchFamily="34" charset="0"/>
                <a:ea typeface="Calibri" panose="020F0502020204030204" pitchFamily="34" charset="0"/>
                <a:cs typeface="Times New Roman" panose="02020603050405020304" pitchFamily="18" charset="0"/>
              </a:rPr>
              <a:t> </a:t>
            </a:r>
            <a:r>
              <a:rPr lang="es-MX" sz="2400" dirty="0" err="1">
                <a:latin typeface="Calibri" panose="020F0502020204030204" pitchFamily="34" charset="0"/>
                <a:ea typeface="Calibri" panose="020F0502020204030204" pitchFamily="34" charset="0"/>
                <a:cs typeface="Times New Roman" panose="02020603050405020304" pitchFamily="18" charset="0"/>
              </a:rPr>
              <a:t>mancipios</a:t>
            </a:r>
            <a:r>
              <a:rPr lang="es-MX" sz="2400" dirty="0">
                <a:latin typeface="Calibri" panose="020F0502020204030204" pitchFamily="34" charset="0"/>
                <a:ea typeface="Calibri" panose="020F0502020204030204" pitchFamily="34" charset="0"/>
                <a:cs typeface="Times New Roman" panose="02020603050405020304" pitchFamily="18" charset="0"/>
              </a:rPr>
              <a:t> in jura semen </a:t>
            </a:r>
            <a:r>
              <a:rPr lang="es-MX" sz="2400" dirty="0" err="1">
                <a:latin typeface="Calibri" panose="020F0502020204030204" pitchFamily="34" charset="0"/>
                <a:ea typeface="Calibri" panose="020F0502020204030204" pitchFamily="34" charset="0"/>
                <a:cs typeface="Times New Roman" panose="02020603050405020304" pitchFamily="18" charset="0"/>
              </a:rPr>
              <a:t>to</a:t>
            </a:r>
            <a:r>
              <a:rPr lang="es-MX" sz="2400" dirty="0">
                <a:latin typeface="Calibri" panose="020F0502020204030204" pitchFamily="34" charset="0"/>
                <a:ea typeface="Calibri" panose="020F0502020204030204" pitchFamily="34" charset="0"/>
                <a:cs typeface="Times New Roman" panose="02020603050405020304" pitchFamily="18" charset="0"/>
              </a:rPr>
              <a:t>/… e </a:t>
            </a:r>
            <a:r>
              <a:rPr lang="es-MX" sz="2400" dirty="0" err="1">
                <a:latin typeface="Calibri" panose="020F0502020204030204" pitchFamily="34" charset="0"/>
                <a:ea typeface="Calibri" panose="020F0502020204030204" pitchFamily="34" charset="0"/>
                <a:cs typeface="Times New Roman" panose="02020603050405020304" pitchFamily="18" charset="0"/>
              </a:rPr>
              <a:t>debeas</a:t>
            </a:r>
            <a:r>
              <a:rPr lang="es-MX" sz="2400" dirty="0">
                <a:latin typeface="Calibri" panose="020F0502020204030204" pitchFamily="34" charset="0"/>
                <a:ea typeface="Calibri" panose="020F0502020204030204" pitchFamily="34" charset="0"/>
                <a:cs typeface="Times New Roman" panose="02020603050405020304" pitchFamily="18" charset="0"/>
              </a:rPr>
              <a:t>, ut tibi </a:t>
            </a:r>
            <a:r>
              <a:rPr lang="es-MX" sz="2400" dirty="0" err="1">
                <a:latin typeface="Calibri" panose="020F0502020204030204" pitchFamily="34" charset="0"/>
                <a:ea typeface="Calibri" panose="020F0502020204030204" pitchFamily="34" charset="0"/>
                <a:cs typeface="Times New Roman" panose="02020603050405020304" pitchFamily="18" charset="0"/>
              </a:rPr>
              <a:t>fraudem</a:t>
            </a:r>
            <a:r>
              <a:rPr lang="es-MX" sz="2400" dirty="0">
                <a:latin typeface="Calibri" panose="020F0502020204030204" pitchFamily="34" charset="0"/>
                <a:ea typeface="Calibri" panose="020F0502020204030204" pitchFamily="34" charset="0"/>
                <a:cs typeface="Times New Roman" panose="02020603050405020304" pitchFamily="18" charset="0"/>
              </a:rPr>
              <a:t> non fa…/…et ellas cupas </a:t>
            </a:r>
            <a:r>
              <a:rPr lang="es-MX" sz="2400" dirty="0" err="1">
                <a:latin typeface="Calibri" panose="020F0502020204030204" pitchFamily="34" charset="0"/>
                <a:ea typeface="Calibri" panose="020F0502020204030204" pitchFamily="34" charset="0"/>
                <a:cs typeface="Times New Roman" panose="02020603050405020304" pitchFamily="18" charset="0"/>
              </a:rPr>
              <a:t>collige</a:t>
            </a:r>
            <a:r>
              <a:rPr lang="es-MX" sz="2400" dirty="0">
                <a:latin typeface="Calibri" panose="020F0502020204030204" pitchFamily="34" charset="0"/>
                <a:ea typeface="Calibri" panose="020F0502020204030204" pitchFamily="34" charset="0"/>
                <a:cs typeface="Times New Roman" panose="02020603050405020304" pitchFamily="18" charset="0"/>
              </a:rPr>
              <a:t> calas…”</a:t>
            </a:r>
          </a:p>
          <a:p>
            <a:r>
              <a:rPr lang="es-MX" dirty="0"/>
              <a:t>«Faustino al Señor Paulo. Saludo a tu dad y te ruego, señor, que, como es costumbre hacer, recojas tú mismo la aceituna. Trata de obligar a tus siervos mediante juramento para que no cometan fraude contra ti. Coge las copas, las varas de toza y séllalas con tu anillo y comprueba si las están engastadas con la grapa, tal como las fijé. Así Cristo te guarde»</a:t>
            </a:r>
            <a:endParaRPr lang="es-MX" sz="2400" dirty="0"/>
          </a:p>
        </p:txBody>
      </p:sp>
    </p:spTree>
    <p:extLst>
      <p:ext uri="{BB962C8B-B14F-4D97-AF65-F5344CB8AC3E}">
        <p14:creationId xmlns:p14="http://schemas.microsoft.com/office/powerpoint/2010/main" val="2283981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8575C10-8187-4AC4-AD72-C754EAFD28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xmlns="" id="{50ABCBA4-05A2-469D-A2EA-365BE61962FB}"/>
              </a:ext>
            </a:extLst>
          </p:cNvPr>
          <p:cNvSpPr>
            <a:spLocks noGrp="1"/>
          </p:cNvSpPr>
          <p:nvPr>
            <p:ph type="title"/>
          </p:nvPr>
        </p:nvSpPr>
        <p:spPr>
          <a:xfrm>
            <a:off x="32236" y="559678"/>
            <a:ext cx="4622058" cy="5640052"/>
          </a:xfrm>
        </p:spPr>
        <p:txBody>
          <a:bodyPr>
            <a:normAutofit fontScale="90000"/>
          </a:bodyPr>
          <a:lstStyle/>
          <a:p>
            <a:r>
              <a:rPr lang="es-MX" sz="1800" i="1" dirty="0">
                <a:solidFill>
                  <a:schemeClr val="bg1"/>
                </a:solidFill>
              </a:rPr>
              <a:t/>
            </a:r>
            <a:br>
              <a:rPr lang="es-MX" sz="1800" i="1" dirty="0">
                <a:solidFill>
                  <a:schemeClr val="bg1"/>
                </a:solidFill>
              </a:rPr>
            </a:br>
            <a:r>
              <a:rPr lang="es-MX" sz="2700" i="1" dirty="0" err="1">
                <a:solidFill>
                  <a:schemeClr val="bg1"/>
                </a:solidFill>
              </a:rPr>
              <a:t>Nodicia</a:t>
            </a:r>
            <a:r>
              <a:rPr lang="es-MX" sz="2700" i="1" dirty="0">
                <a:solidFill>
                  <a:schemeClr val="bg1"/>
                </a:solidFill>
              </a:rPr>
              <a:t> de </a:t>
            </a:r>
            <a:r>
              <a:rPr lang="es-MX" sz="2700" i="1" dirty="0" err="1">
                <a:solidFill>
                  <a:schemeClr val="bg1"/>
                </a:solidFill>
              </a:rPr>
              <a:t>Kesos</a:t>
            </a:r>
            <a:r>
              <a:rPr lang="es-MX" sz="2700" i="1" dirty="0">
                <a:solidFill>
                  <a:schemeClr val="bg1"/>
                </a:solidFill>
              </a:rPr>
              <a:t/>
            </a:r>
            <a:br>
              <a:rPr lang="es-MX" sz="2700" i="1" dirty="0">
                <a:solidFill>
                  <a:schemeClr val="bg1"/>
                </a:solidFill>
              </a:rPr>
            </a:br>
            <a:r>
              <a:rPr lang="es-MX" sz="2700" i="1" dirty="0">
                <a:solidFill>
                  <a:schemeClr val="bg1"/>
                </a:solidFill>
              </a:rPr>
              <a:t/>
            </a:r>
            <a:br>
              <a:rPr lang="es-MX" sz="2700" i="1" dirty="0">
                <a:solidFill>
                  <a:schemeClr val="bg1"/>
                </a:solidFill>
              </a:rPr>
            </a:br>
            <a:r>
              <a:rPr lang="es-MX" sz="2700" i="1" dirty="0">
                <a:solidFill>
                  <a:schemeClr val="bg1"/>
                </a:solidFill>
              </a:rPr>
              <a:t>Relación de los quesos que gastó el hermano Jimeno: en el trabajo de los frailes, en el bacillar (“viña nueva”) de cerca de San Justo, 5 quesos; en el otro del abad, 2 quesos; en el que pusieron hogaño, 4 quesos; en el de Castrillo, 1; en la viña mayor, 2; … que llevaron en fonsado a la torre, 2; que llevaron a Cea cuando cortaron la mesa, 2; 2 que llevaron a León; … otro que lleva el sobrino de </a:t>
            </a:r>
            <a:r>
              <a:rPr lang="es-MX" sz="2700" i="1" dirty="0" err="1">
                <a:solidFill>
                  <a:schemeClr val="bg1"/>
                </a:solidFill>
              </a:rPr>
              <a:t>Gomi</a:t>
            </a:r>
            <a:r>
              <a:rPr lang="es-MX" sz="2700" i="1" dirty="0">
                <a:solidFill>
                  <a:schemeClr val="bg1"/>
                </a:solidFill>
              </a:rPr>
              <a:t> … 4 que gastaron cuando el rey vino a </a:t>
            </a:r>
            <a:r>
              <a:rPr lang="es-MX" sz="2700" i="1" dirty="0" err="1">
                <a:solidFill>
                  <a:schemeClr val="bg1"/>
                </a:solidFill>
              </a:rPr>
              <a:t>Rozuela</a:t>
            </a:r>
            <a:r>
              <a:rPr lang="es-MX" sz="2700" i="1" dirty="0">
                <a:solidFill>
                  <a:schemeClr val="bg1"/>
                </a:solidFill>
              </a:rPr>
              <a:t>; 1 cuando Salvador vino aquí</a:t>
            </a:r>
            <a:endParaRPr lang="es-MX" sz="2700" dirty="0">
              <a:solidFill>
                <a:schemeClr val="bg1"/>
              </a:solidFill>
            </a:endParaRPr>
          </a:p>
        </p:txBody>
      </p:sp>
      <p:cxnSp>
        <p:nvCxnSpPr>
          <p:cNvPr id="11" name="Straight Connector 10">
            <a:extLst>
              <a:ext uri="{FF2B5EF4-FFF2-40B4-BE49-F238E27FC236}">
                <a16:creationId xmlns:a16="http://schemas.microsoft.com/office/drawing/2014/main" xmlns="" id="{74E776C9-ED67-41B7-B3A3-4DF76EF3ACE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 name="Marcador de contenido 3">
            <a:extLst>
              <a:ext uri="{FF2B5EF4-FFF2-40B4-BE49-F238E27FC236}">
                <a16:creationId xmlns:a16="http://schemas.microsoft.com/office/drawing/2014/main" xmlns="" id="{FF794DE0-E5D2-43E7-8AE3-CCDFC24FF1F5}"/>
              </a:ext>
            </a:extLst>
          </p:cNvPr>
          <p:cNvGraphicFramePr>
            <a:graphicFrameLocks noGrp="1"/>
          </p:cNvGraphicFramePr>
          <p:nvPr>
            <p:ph idx="1"/>
            <p:extLst>
              <p:ext uri="{D42A27DB-BD31-4B8C-83A1-F6EECF244321}">
                <p14:modId xmlns:p14="http://schemas.microsoft.com/office/powerpoint/2010/main" val="2369055511"/>
              </p:ext>
            </p:extLst>
          </p:nvPr>
        </p:nvGraphicFramePr>
        <p:xfrm>
          <a:off x="5641498" y="568325"/>
          <a:ext cx="5328606" cy="5760721"/>
        </p:xfrm>
        <a:graphic>
          <a:graphicData uri="http://schemas.openxmlformats.org/drawingml/2006/table">
            <a:tbl>
              <a:tblPr firstRow="1" firstCol="1" bandRow="1">
                <a:tableStyleId>{5C22544A-7EE6-4342-B048-85BDC9FD1C3A}</a:tableStyleId>
              </a:tblPr>
              <a:tblGrid>
                <a:gridCol w="475222">
                  <a:extLst>
                    <a:ext uri="{9D8B030D-6E8A-4147-A177-3AD203B41FA5}">
                      <a16:colId xmlns:a16="http://schemas.microsoft.com/office/drawing/2014/main" xmlns="" val="2127552845"/>
                    </a:ext>
                  </a:extLst>
                </a:gridCol>
                <a:gridCol w="2136623">
                  <a:extLst>
                    <a:ext uri="{9D8B030D-6E8A-4147-A177-3AD203B41FA5}">
                      <a16:colId xmlns:a16="http://schemas.microsoft.com/office/drawing/2014/main" xmlns="" val="1404291385"/>
                    </a:ext>
                  </a:extLst>
                </a:gridCol>
                <a:gridCol w="2241539">
                  <a:extLst>
                    <a:ext uri="{9D8B030D-6E8A-4147-A177-3AD203B41FA5}">
                      <a16:colId xmlns:a16="http://schemas.microsoft.com/office/drawing/2014/main" xmlns="" val="3158854643"/>
                    </a:ext>
                  </a:extLst>
                </a:gridCol>
                <a:gridCol w="475222">
                  <a:extLst>
                    <a:ext uri="{9D8B030D-6E8A-4147-A177-3AD203B41FA5}">
                      <a16:colId xmlns:a16="http://schemas.microsoft.com/office/drawing/2014/main" xmlns="" val="382460226"/>
                    </a:ext>
                  </a:extLst>
                </a:gridCol>
              </a:tblGrid>
              <a:tr h="5656263">
                <a:tc>
                  <a:txBody>
                    <a:bodyPr/>
                    <a:lstStyle/>
                    <a:p>
                      <a:pPr algn="just">
                        <a:lnSpc>
                          <a:spcPct val="150000"/>
                        </a:lnSpc>
                        <a:spcAft>
                          <a:spcPts val="0"/>
                        </a:spcAft>
                      </a:pPr>
                      <a:r>
                        <a:rPr lang="es-MX" sz="1200">
                          <a:effectLst/>
                        </a:rPr>
                        <a:t> </a:t>
                      </a:r>
                      <a:endParaRPr lang="es-MX" sz="1200">
                        <a:effectLst/>
                        <a:latin typeface="Calibri" panose="020F0502020204030204" pitchFamily="34" charset="0"/>
                        <a:cs typeface="Times New Roman" panose="02020603050405020304" pitchFamily="18" charset="0"/>
                      </a:endParaRPr>
                    </a:p>
                  </a:txBody>
                  <a:tcPr marL="76245" marR="76245" marT="0" marB="0"/>
                </a:tc>
                <a:tc>
                  <a:txBody>
                    <a:bodyPr/>
                    <a:lstStyle/>
                    <a:p>
                      <a:pPr algn="just">
                        <a:lnSpc>
                          <a:spcPct val="150000"/>
                        </a:lnSpc>
                        <a:spcAft>
                          <a:spcPts val="0"/>
                        </a:spcAft>
                      </a:pPr>
                      <a:r>
                        <a:rPr lang="es-MX" sz="1200">
                          <a:effectLst/>
                        </a:rPr>
                        <a:t>(1ª columna) </a:t>
                      </a:r>
                    </a:p>
                    <a:p>
                      <a:pPr algn="just">
                        <a:lnSpc>
                          <a:spcPct val="150000"/>
                        </a:lnSpc>
                        <a:spcAft>
                          <a:spcPts val="0"/>
                        </a:spcAft>
                      </a:pPr>
                      <a:r>
                        <a:rPr lang="es-MX" sz="1200">
                          <a:effectLst/>
                        </a:rPr>
                        <a:t>(Christus) Nodicia de / </a:t>
                      </a:r>
                    </a:p>
                    <a:p>
                      <a:pPr algn="just">
                        <a:lnSpc>
                          <a:spcPct val="150000"/>
                        </a:lnSpc>
                        <a:spcAft>
                          <a:spcPts val="0"/>
                        </a:spcAft>
                      </a:pPr>
                      <a:r>
                        <a:rPr lang="es-MX" sz="1200">
                          <a:effectLst/>
                        </a:rPr>
                        <a:t>kesos que / </a:t>
                      </a:r>
                    </a:p>
                    <a:p>
                      <a:pPr algn="just">
                        <a:lnSpc>
                          <a:spcPct val="150000"/>
                        </a:lnSpc>
                        <a:spcAft>
                          <a:spcPts val="0"/>
                        </a:spcAft>
                      </a:pPr>
                      <a:r>
                        <a:rPr lang="es-MX" sz="1200">
                          <a:effectLst/>
                        </a:rPr>
                        <a:t> espisit frater / </a:t>
                      </a:r>
                    </a:p>
                    <a:p>
                      <a:pPr algn="just">
                        <a:lnSpc>
                          <a:spcPct val="150000"/>
                        </a:lnSpc>
                        <a:spcAft>
                          <a:spcPts val="0"/>
                        </a:spcAft>
                      </a:pPr>
                      <a:r>
                        <a:rPr lang="es-MX" sz="1200">
                          <a:effectLst/>
                        </a:rPr>
                        <a:t>Semeno: jn labore / </a:t>
                      </a:r>
                    </a:p>
                    <a:p>
                      <a:pPr algn="just">
                        <a:lnSpc>
                          <a:spcPct val="150000"/>
                        </a:lnSpc>
                        <a:spcAft>
                          <a:spcPts val="0"/>
                        </a:spcAft>
                      </a:pPr>
                      <a:r>
                        <a:rPr lang="es-MX" sz="1200">
                          <a:effectLst/>
                        </a:rPr>
                        <a:t>de fratres jn ilo ba- / </a:t>
                      </a:r>
                    </a:p>
                    <a:p>
                      <a:pPr algn="just">
                        <a:lnSpc>
                          <a:spcPct val="150000"/>
                        </a:lnSpc>
                        <a:spcAft>
                          <a:spcPts val="0"/>
                        </a:spcAft>
                      </a:pPr>
                      <a:r>
                        <a:rPr lang="es-MX" sz="1200">
                          <a:effectLst/>
                        </a:rPr>
                        <a:t> celare / </a:t>
                      </a:r>
                    </a:p>
                    <a:p>
                      <a:pPr algn="just">
                        <a:lnSpc>
                          <a:spcPct val="150000"/>
                        </a:lnSpc>
                        <a:spcAft>
                          <a:spcPts val="0"/>
                        </a:spcAft>
                      </a:pPr>
                      <a:r>
                        <a:rPr lang="es-MX" sz="1200">
                          <a:effectLst/>
                        </a:rPr>
                        <a:t>de cirka Sancte Ius- /</a:t>
                      </a:r>
                    </a:p>
                    <a:p>
                      <a:pPr algn="just">
                        <a:lnSpc>
                          <a:spcPct val="150000"/>
                        </a:lnSpc>
                        <a:spcAft>
                          <a:spcPts val="0"/>
                        </a:spcAft>
                      </a:pPr>
                      <a:r>
                        <a:rPr lang="es-MX" sz="1200">
                          <a:effectLst/>
                        </a:rPr>
                        <a:t>te, kesos U; jn ilo / </a:t>
                      </a:r>
                    </a:p>
                    <a:p>
                      <a:pPr algn="just">
                        <a:lnSpc>
                          <a:spcPct val="150000"/>
                        </a:lnSpc>
                        <a:spcAft>
                          <a:spcPts val="0"/>
                        </a:spcAft>
                      </a:pPr>
                      <a:r>
                        <a:rPr lang="es-MX" sz="1200">
                          <a:effectLst/>
                        </a:rPr>
                        <a:t> alio de apate, / </a:t>
                      </a:r>
                    </a:p>
                    <a:p>
                      <a:pPr algn="just">
                        <a:lnSpc>
                          <a:spcPct val="150000"/>
                        </a:lnSpc>
                        <a:spcAft>
                          <a:spcPts val="0"/>
                        </a:spcAft>
                      </a:pPr>
                      <a:r>
                        <a:rPr lang="es-MX" sz="1200">
                          <a:effectLst/>
                        </a:rPr>
                        <a:t>II kesos; en qu[e] / </a:t>
                      </a:r>
                    </a:p>
                    <a:p>
                      <a:pPr algn="just">
                        <a:lnSpc>
                          <a:spcPct val="150000"/>
                        </a:lnSpc>
                        <a:spcAft>
                          <a:spcPts val="0"/>
                        </a:spcAft>
                      </a:pPr>
                      <a:r>
                        <a:rPr lang="es-MX" sz="1200">
                          <a:effectLst/>
                        </a:rPr>
                        <a:t>puseron ogano, / </a:t>
                      </a:r>
                    </a:p>
                    <a:p>
                      <a:pPr algn="just">
                        <a:lnSpc>
                          <a:spcPct val="150000"/>
                        </a:lnSpc>
                        <a:spcAft>
                          <a:spcPts val="0"/>
                        </a:spcAft>
                      </a:pPr>
                      <a:r>
                        <a:rPr lang="es-MX" sz="1200">
                          <a:effectLst/>
                        </a:rPr>
                        <a:t>kesos IIII; jn ilo / </a:t>
                      </a:r>
                    </a:p>
                    <a:p>
                      <a:pPr algn="just">
                        <a:lnSpc>
                          <a:spcPct val="150000"/>
                        </a:lnSpc>
                        <a:spcAft>
                          <a:spcPts val="0"/>
                        </a:spcAft>
                      </a:pPr>
                      <a:r>
                        <a:rPr lang="es-MX" sz="1200">
                          <a:effectLst/>
                        </a:rPr>
                        <a:t>de Kastrelo, I; / </a:t>
                      </a:r>
                    </a:p>
                    <a:p>
                      <a:pPr algn="just">
                        <a:lnSpc>
                          <a:spcPct val="150000"/>
                        </a:lnSpc>
                        <a:spcAft>
                          <a:spcPts val="0"/>
                        </a:spcAft>
                      </a:pPr>
                      <a:r>
                        <a:rPr lang="en-US" sz="1200">
                          <a:effectLst/>
                        </a:rPr>
                        <a:t>jn ila uinia majore,/</a:t>
                      </a:r>
                      <a:endParaRPr lang="es-MX" sz="1200">
                        <a:effectLst/>
                      </a:endParaRPr>
                    </a:p>
                    <a:p>
                      <a:pPr algn="just">
                        <a:lnSpc>
                          <a:spcPct val="150000"/>
                        </a:lnSpc>
                        <a:spcAft>
                          <a:spcPts val="0"/>
                        </a:spcAft>
                      </a:pPr>
                      <a:r>
                        <a:rPr lang="es-MX" sz="1200">
                          <a:effectLst/>
                        </a:rPr>
                        <a:t> II/;</a:t>
                      </a:r>
                    </a:p>
                    <a:p>
                      <a:pPr algn="just">
                        <a:lnSpc>
                          <a:spcPct val="150000"/>
                        </a:lnSpc>
                        <a:spcAft>
                          <a:spcPts val="0"/>
                        </a:spcAft>
                      </a:pPr>
                      <a:r>
                        <a:rPr lang="es-MX" sz="1200">
                          <a:effectLst/>
                        </a:rPr>
                        <a:t> </a:t>
                      </a:r>
                    </a:p>
                    <a:p>
                      <a:pPr algn="just">
                        <a:lnSpc>
                          <a:spcPct val="150000"/>
                        </a:lnSpc>
                        <a:spcAft>
                          <a:spcPts val="0"/>
                        </a:spcAft>
                      </a:pPr>
                      <a:r>
                        <a:rPr lang="es-MX" sz="1200">
                          <a:effectLst/>
                        </a:rPr>
                        <a:t> </a:t>
                      </a:r>
                    </a:p>
                    <a:p>
                      <a:pPr algn="just">
                        <a:lnSpc>
                          <a:spcPct val="150000"/>
                        </a:lnSpc>
                        <a:spcAft>
                          <a:spcPts val="0"/>
                        </a:spcAft>
                      </a:pPr>
                      <a:r>
                        <a:rPr lang="es-MX" sz="1200">
                          <a:effectLst/>
                        </a:rPr>
                        <a:t> </a:t>
                      </a:r>
                    </a:p>
                    <a:p>
                      <a:pPr algn="just">
                        <a:lnSpc>
                          <a:spcPct val="150000"/>
                        </a:lnSpc>
                        <a:spcAft>
                          <a:spcPts val="0"/>
                        </a:spcAft>
                      </a:pPr>
                      <a:r>
                        <a:rPr lang="es-MX" sz="1200">
                          <a:effectLst/>
                        </a:rPr>
                        <a:t> </a:t>
                      </a:r>
                    </a:p>
                    <a:p>
                      <a:pPr algn="just">
                        <a:lnSpc>
                          <a:spcPct val="150000"/>
                        </a:lnSpc>
                        <a:spcAft>
                          <a:spcPts val="0"/>
                        </a:spcAft>
                      </a:pPr>
                      <a:r>
                        <a:rPr lang="es-MX" sz="1200">
                          <a:effectLst/>
                        </a:rPr>
                        <a:t> </a:t>
                      </a:r>
                      <a:endParaRPr lang="es-MX" sz="1200">
                        <a:effectLst/>
                        <a:latin typeface="Calibri" panose="020F0502020204030204" pitchFamily="34" charset="0"/>
                        <a:cs typeface="Times New Roman" panose="02020603050405020304" pitchFamily="18" charset="0"/>
                      </a:endParaRPr>
                    </a:p>
                  </a:txBody>
                  <a:tcPr marL="76245" marR="76245" marT="0" marB="0"/>
                </a:tc>
                <a:tc>
                  <a:txBody>
                    <a:bodyPr/>
                    <a:lstStyle/>
                    <a:p>
                      <a:pPr algn="just">
                        <a:lnSpc>
                          <a:spcPct val="150000"/>
                        </a:lnSpc>
                        <a:spcAft>
                          <a:spcPts val="0"/>
                        </a:spcAft>
                      </a:pPr>
                      <a:r>
                        <a:rPr lang="es-MX" sz="1200">
                          <a:effectLst/>
                        </a:rPr>
                        <a:t>(2ª columna) / </a:t>
                      </a:r>
                    </a:p>
                    <a:p>
                      <a:pPr algn="just">
                        <a:lnSpc>
                          <a:spcPct val="150000"/>
                        </a:lnSpc>
                        <a:spcAft>
                          <a:spcPts val="0"/>
                        </a:spcAft>
                      </a:pPr>
                      <a:r>
                        <a:rPr lang="es-MX" sz="1200">
                          <a:effectLst/>
                        </a:rPr>
                        <a:t>que lebaron en fosado, / </a:t>
                      </a:r>
                    </a:p>
                    <a:p>
                      <a:pPr algn="just">
                        <a:lnSpc>
                          <a:spcPct val="150000"/>
                        </a:lnSpc>
                        <a:spcAft>
                          <a:spcPts val="0"/>
                        </a:spcAft>
                      </a:pPr>
                      <a:r>
                        <a:rPr lang="es-MX" sz="1200">
                          <a:effectLst/>
                        </a:rPr>
                        <a:t>II, ad ila tore; / </a:t>
                      </a:r>
                    </a:p>
                    <a:p>
                      <a:pPr algn="just">
                        <a:lnSpc>
                          <a:spcPct val="150000"/>
                        </a:lnSpc>
                        <a:spcAft>
                          <a:spcPts val="0"/>
                        </a:spcAft>
                      </a:pPr>
                      <a:r>
                        <a:rPr lang="es-MX" sz="1200">
                          <a:effectLst/>
                        </a:rPr>
                        <a:t>que baron a Cegia, / </a:t>
                      </a:r>
                    </a:p>
                    <a:p>
                      <a:pPr algn="just">
                        <a:lnSpc>
                          <a:spcPct val="150000"/>
                        </a:lnSpc>
                        <a:spcAft>
                          <a:spcPts val="0"/>
                        </a:spcAft>
                      </a:pPr>
                      <a:r>
                        <a:rPr lang="es-MX" sz="1200">
                          <a:effectLst/>
                        </a:rPr>
                        <a:t>II, quando la talia- /</a:t>
                      </a:r>
                    </a:p>
                    <a:p>
                      <a:pPr algn="just">
                        <a:lnSpc>
                          <a:spcPct val="150000"/>
                        </a:lnSpc>
                        <a:spcAft>
                          <a:spcPts val="0"/>
                        </a:spcAft>
                      </a:pPr>
                      <a:r>
                        <a:rPr lang="es-MX" sz="1200">
                          <a:effectLst/>
                        </a:rPr>
                        <a:t>ron jla mesa; II que / </a:t>
                      </a:r>
                    </a:p>
                    <a:p>
                      <a:pPr algn="just">
                        <a:lnSpc>
                          <a:spcPct val="150000"/>
                        </a:lnSpc>
                        <a:spcAft>
                          <a:spcPts val="0"/>
                        </a:spcAft>
                      </a:pPr>
                      <a:r>
                        <a:rPr lang="es-MX" sz="1200">
                          <a:effectLst/>
                        </a:rPr>
                        <a:t>lebaron Lejone; II /</a:t>
                      </a:r>
                    </a:p>
                    <a:p>
                      <a:pPr algn="just">
                        <a:lnSpc>
                          <a:spcPct val="150000"/>
                        </a:lnSpc>
                        <a:spcAft>
                          <a:spcPts val="0"/>
                        </a:spcAft>
                      </a:pPr>
                      <a:r>
                        <a:rPr lang="es-MX" sz="1200">
                          <a:effectLst/>
                        </a:rPr>
                        <a:t> ...s...en / </a:t>
                      </a:r>
                    </a:p>
                    <a:p>
                      <a:pPr algn="just">
                        <a:lnSpc>
                          <a:spcPct val="150000"/>
                        </a:lnSpc>
                        <a:spcAft>
                          <a:spcPts val="0"/>
                        </a:spcAft>
                      </a:pPr>
                      <a:r>
                        <a:rPr lang="es-MX" sz="1200">
                          <a:effectLst/>
                        </a:rPr>
                        <a:t>u...re... / </a:t>
                      </a:r>
                    </a:p>
                    <a:p>
                      <a:pPr algn="just">
                        <a:lnSpc>
                          <a:spcPct val="150000"/>
                        </a:lnSpc>
                        <a:spcAft>
                          <a:spcPts val="0"/>
                        </a:spcAft>
                      </a:pPr>
                      <a:r>
                        <a:rPr lang="es-MX" sz="1200">
                          <a:effectLst/>
                        </a:rPr>
                        <a:t>...que... /</a:t>
                      </a:r>
                    </a:p>
                    <a:p>
                      <a:pPr algn="just">
                        <a:lnSpc>
                          <a:spcPct val="150000"/>
                        </a:lnSpc>
                        <a:spcAft>
                          <a:spcPts val="0"/>
                        </a:spcAft>
                      </a:pPr>
                      <a:r>
                        <a:rPr lang="es-MX" sz="1200">
                          <a:effectLst/>
                        </a:rPr>
                        <a:t> ... c... / </a:t>
                      </a:r>
                    </a:p>
                    <a:p>
                      <a:pPr algn="just">
                        <a:lnSpc>
                          <a:spcPct val="150000"/>
                        </a:lnSpc>
                        <a:spcAft>
                          <a:spcPts val="0"/>
                        </a:spcAft>
                      </a:pPr>
                      <a:r>
                        <a:rPr lang="es-MX" sz="1200">
                          <a:effectLst/>
                        </a:rPr>
                        <a:t>...e...u... / </a:t>
                      </a:r>
                    </a:p>
                    <a:p>
                      <a:pPr algn="just">
                        <a:lnSpc>
                          <a:spcPct val="150000"/>
                        </a:lnSpc>
                        <a:spcAft>
                          <a:spcPts val="0"/>
                        </a:spcAft>
                      </a:pPr>
                      <a:r>
                        <a:rPr lang="es-MX" sz="1200">
                          <a:effectLst/>
                        </a:rPr>
                        <a:t>... alio (?) / </a:t>
                      </a:r>
                    </a:p>
                    <a:p>
                      <a:pPr algn="just">
                        <a:lnSpc>
                          <a:spcPct val="150000"/>
                        </a:lnSpc>
                        <a:spcAft>
                          <a:spcPts val="0"/>
                        </a:spcAft>
                      </a:pPr>
                      <a:r>
                        <a:rPr lang="es-MX" sz="1200">
                          <a:effectLst/>
                        </a:rPr>
                        <a:t>… /</a:t>
                      </a:r>
                    </a:p>
                    <a:p>
                      <a:pPr algn="just">
                        <a:lnSpc>
                          <a:spcPct val="150000"/>
                        </a:lnSpc>
                        <a:spcAft>
                          <a:spcPts val="0"/>
                        </a:spcAft>
                      </a:pPr>
                      <a:r>
                        <a:rPr lang="es-MX" sz="1200">
                          <a:effectLst/>
                        </a:rPr>
                        <a:t>g... Uane Ece; alio ke le / </a:t>
                      </a:r>
                    </a:p>
                    <a:p>
                      <a:pPr algn="just">
                        <a:lnSpc>
                          <a:spcPct val="150000"/>
                        </a:lnSpc>
                        <a:spcAft>
                          <a:spcPts val="0"/>
                        </a:spcAft>
                      </a:pPr>
                      <a:r>
                        <a:rPr lang="es-MX" sz="1200">
                          <a:effectLst/>
                        </a:rPr>
                        <a:t>ba de sopbrino de Gomi / </a:t>
                      </a:r>
                    </a:p>
                    <a:p>
                      <a:pPr algn="just">
                        <a:lnSpc>
                          <a:spcPct val="150000"/>
                        </a:lnSpc>
                        <a:spcAft>
                          <a:spcPts val="0"/>
                        </a:spcAft>
                      </a:pPr>
                      <a:r>
                        <a:rPr lang="es-MX" sz="1200">
                          <a:effectLst/>
                        </a:rPr>
                        <a:t>de do...a...; IIII que espi- /</a:t>
                      </a:r>
                    </a:p>
                    <a:p>
                      <a:pPr algn="just">
                        <a:lnSpc>
                          <a:spcPct val="150000"/>
                        </a:lnSpc>
                        <a:spcAft>
                          <a:spcPts val="0"/>
                        </a:spcAft>
                      </a:pPr>
                      <a:r>
                        <a:rPr lang="es-MX" sz="1200">
                          <a:effectLst/>
                        </a:rPr>
                        <a:t>seron quando llo rege / </a:t>
                      </a:r>
                    </a:p>
                    <a:p>
                      <a:pPr algn="just">
                        <a:lnSpc>
                          <a:spcPct val="150000"/>
                        </a:lnSpc>
                        <a:spcAft>
                          <a:spcPts val="0"/>
                        </a:spcAft>
                      </a:pPr>
                      <a:r>
                        <a:rPr lang="es-MX" sz="1200">
                          <a:effectLst/>
                        </a:rPr>
                        <a:t>uenit ad Rocola; / </a:t>
                      </a:r>
                    </a:p>
                    <a:p>
                      <a:pPr algn="just">
                        <a:lnSpc>
                          <a:spcPct val="150000"/>
                        </a:lnSpc>
                        <a:spcAft>
                          <a:spcPts val="0"/>
                        </a:spcAft>
                      </a:pPr>
                      <a:r>
                        <a:rPr lang="es-MX" sz="1200">
                          <a:effectLst/>
                        </a:rPr>
                        <a:t>I qua Salbatore ibi / </a:t>
                      </a:r>
                    </a:p>
                    <a:p>
                      <a:pPr algn="just">
                        <a:lnSpc>
                          <a:spcPct val="150000"/>
                        </a:lnSpc>
                        <a:spcAft>
                          <a:spcPts val="0"/>
                        </a:spcAft>
                      </a:pPr>
                      <a:r>
                        <a:rPr lang="es-MX" sz="1200">
                          <a:effectLst/>
                        </a:rPr>
                        <a:t>Uenit/ </a:t>
                      </a:r>
                      <a:endParaRPr lang="es-MX" sz="1200">
                        <a:effectLst/>
                        <a:latin typeface="Calibri" panose="020F0502020204030204" pitchFamily="34" charset="0"/>
                        <a:cs typeface="Times New Roman" panose="02020603050405020304" pitchFamily="18" charset="0"/>
                      </a:endParaRPr>
                    </a:p>
                  </a:txBody>
                  <a:tcPr marL="76245" marR="76245" marT="0" marB="0"/>
                </a:tc>
                <a:tc>
                  <a:txBody>
                    <a:bodyPr/>
                    <a:lstStyle/>
                    <a:p>
                      <a:pPr algn="just">
                        <a:lnSpc>
                          <a:spcPct val="150000"/>
                        </a:lnSpc>
                        <a:spcAft>
                          <a:spcPts val="0"/>
                        </a:spcAft>
                      </a:pPr>
                      <a:r>
                        <a:rPr lang="es-MX" sz="1200">
                          <a:effectLst/>
                        </a:rPr>
                        <a:t> </a:t>
                      </a:r>
                      <a:endParaRPr lang="es-MX" sz="1200">
                        <a:effectLst/>
                        <a:latin typeface="Calibri" panose="020F0502020204030204" pitchFamily="34" charset="0"/>
                        <a:cs typeface="Times New Roman" panose="02020603050405020304" pitchFamily="18" charset="0"/>
                      </a:endParaRPr>
                    </a:p>
                  </a:txBody>
                  <a:tcPr marL="76245" marR="76245" marT="0" marB="0"/>
                </a:tc>
                <a:extLst>
                  <a:ext uri="{0D108BD9-81ED-4DB2-BD59-A6C34878D82A}">
                    <a16:rowId xmlns:a16="http://schemas.microsoft.com/office/drawing/2014/main" xmlns="" val="2199115199"/>
                  </a:ext>
                </a:extLst>
              </a:tr>
            </a:tbl>
          </a:graphicData>
        </a:graphic>
      </p:graphicFrame>
    </p:spTree>
    <p:extLst>
      <p:ext uri="{BB962C8B-B14F-4D97-AF65-F5344CB8AC3E}">
        <p14:creationId xmlns:p14="http://schemas.microsoft.com/office/powerpoint/2010/main" val="3085678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0AEE513-DA61-46AF-A2FA-D2062E1F5C34}"/>
              </a:ext>
            </a:extLst>
          </p:cNvPr>
          <p:cNvSpPr>
            <a:spLocks noGrp="1"/>
          </p:cNvSpPr>
          <p:nvPr>
            <p:ph type="title"/>
          </p:nvPr>
        </p:nvSpPr>
        <p:spPr>
          <a:xfrm>
            <a:off x="989045" y="685800"/>
            <a:ext cx="10683551" cy="1485900"/>
          </a:xfrm>
        </p:spPr>
        <p:txBody>
          <a:bodyPr>
            <a:normAutofit fontScale="90000"/>
          </a:bodyPr>
          <a:lstStyle/>
          <a:p>
            <a:r>
              <a:rPr lang="es-MX" dirty="0"/>
              <a:t>Los cartularios de </a:t>
            </a:r>
            <a:r>
              <a:rPr lang="es-MX" dirty="0" err="1"/>
              <a:t>Valpuestas</a:t>
            </a:r>
            <a:r>
              <a:rPr lang="es-MX" dirty="0"/>
              <a:t/>
            </a:r>
            <a:br>
              <a:rPr lang="es-MX" dirty="0"/>
            </a:br>
            <a:r>
              <a:rPr lang="es-MX" sz="2700" dirty="0"/>
              <a:t>El cartulario se elaboró en el obispado de </a:t>
            </a:r>
            <a:r>
              <a:rPr lang="es-MX" sz="2700" dirty="0" err="1"/>
              <a:t>Ovenco</a:t>
            </a:r>
            <a:r>
              <a:rPr lang="es-MX" sz="2700" dirty="0"/>
              <a:t> para llevar una mejor administración, comprenden 8 textos que corresponden al siglo IX, uno de ellos datado en 804, 39 al X, 49 al XI, 90 al XII y uno al XIII</a:t>
            </a:r>
          </a:p>
        </p:txBody>
      </p:sp>
      <p:pic>
        <p:nvPicPr>
          <p:cNvPr id="17" name="Marcador de contenido 16">
            <a:extLst>
              <a:ext uri="{FF2B5EF4-FFF2-40B4-BE49-F238E27FC236}">
                <a16:creationId xmlns:a16="http://schemas.microsoft.com/office/drawing/2014/main" xmlns="" id="{49DDB5C7-3DF6-428C-8493-06F17C2B0D0E}"/>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22325"/>
          <a:stretch/>
        </p:blipFill>
        <p:spPr bwMode="auto">
          <a:xfrm>
            <a:off x="1595534" y="2638291"/>
            <a:ext cx="1324947" cy="580770"/>
          </a:xfrm>
          <a:prstGeom prst="rect">
            <a:avLst/>
          </a:prstGeom>
          <a:noFill/>
          <a:ln>
            <a:noFill/>
          </a:ln>
          <a:extLst>
            <a:ext uri="{53640926-AAD7-44d8-BBD7-CCE9431645EC}">
              <a14:shadowObscured xmlns:a14="http://schemas.microsoft.com/office/drawing/2010/main"/>
            </a:ext>
          </a:extLst>
        </p:spPr>
      </p:pic>
      <p:pic>
        <p:nvPicPr>
          <p:cNvPr id="18" name="Imagen 17">
            <a:extLst>
              <a:ext uri="{FF2B5EF4-FFF2-40B4-BE49-F238E27FC236}">
                <a16:creationId xmlns:a16="http://schemas.microsoft.com/office/drawing/2014/main" xmlns="" id="{72808980-C249-48AB-8105-C2B420193DA4}"/>
              </a:ext>
            </a:extLst>
          </p:cNvPr>
          <p:cNvPicPr/>
          <p:nvPr/>
        </p:nvPicPr>
        <p:blipFill rotWithShape="1">
          <a:blip r:embed="rId4" cstate="print">
            <a:extLst>
              <a:ext uri="{28A0092B-C50C-407E-A947-70E740481C1C}">
                <a14:useLocalDpi xmlns:a14="http://schemas.microsoft.com/office/drawing/2010/main" val="0"/>
              </a:ext>
            </a:extLst>
          </a:blip>
          <a:srcRect l="25874" t="7828" r="2218" b="3927"/>
          <a:stretch/>
        </p:blipFill>
        <p:spPr bwMode="auto">
          <a:xfrm>
            <a:off x="3751843" y="2638290"/>
            <a:ext cx="1146728" cy="580770"/>
          </a:xfrm>
          <a:prstGeom prst="rect">
            <a:avLst/>
          </a:prstGeom>
          <a:noFill/>
          <a:ln>
            <a:noFill/>
          </a:ln>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xmlns="" id="{F2A544B5-197A-47BB-8B28-0260B9B50D17}"/>
              </a:ext>
            </a:extLst>
          </p:cNvPr>
          <p:cNvPicPr/>
          <p:nvPr/>
        </p:nvPicPr>
        <p:blipFill rotWithShape="1">
          <a:blip r:embed="rId5" cstate="print">
            <a:extLst>
              <a:ext uri="{28A0092B-C50C-407E-A947-70E740481C1C}">
                <a14:useLocalDpi xmlns:a14="http://schemas.microsoft.com/office/drawing/2010/main" val="0"/>
              </a:ext>
            </a:extLst>
          </a:blip>
          <a:srcRect l="38700" r="3962"/>
          <a:stretch/>
        </p:blipFill>
        <p:spPr bwMode="auto">
          <a:xfrm>
            <a:off x="3660086" y="3491436"/>
            <a:ext cx="1238485" cy="753994"/>
          </a:xfrm>
          <a:prstGeom prst="rect">
            <a:avLst/>
          </a:prstGeom>
          <a:noFill/>
          <a:ln>
            <a:noFill/>
          </a:ln>
          <a:extLst>
            <a:ext uri="{53640926-AAD7-44d8-BBD7-CCE9431645EC}">
              <a14:shadowObscured xmlns:a14="http://schemas.microsoft.com/office/drawing/2010/main"/>
            </a:ext>
          </a:extLst>
        </p:spPr>
      </p:pic>
      <p:pic>
        <p:nvPicPr>
          <p:cNvPr id="20" name="Imagen 19">
            <a:extLst>
              <a:ext uri="{FF2B5EF4-FFF2-40B4-BE49-F238E27FC236}">
                <a16:creationId xmlns:a16="http://schemas.microsoft.com/office/drawing/2014/main" xmlns="" id="{A9D11574-1252-422A-BB9E-CB2528109347}"/>
              </a:ext>
            </a:extLst>
          </p:cNvPr>
          <p:cNvPicPr/>
          <p:nvPr/>
        </p:nvPicPr>
        <p:blipFill rotWithShape="1">
          <a:blip r:embed="rId6" cstate="print">
            <a:extLst>
              <a:ext uri="{28A0092B-C50C-407E-A947-70E740481C1C}">
                <a14:useLocalDpi xmlns:a14="http://schemas.microsoft.com/office/drawing/2010/main" val="0"/>
              </a:ext>
            </a:extLst>
          </a:blip>
          <a:srcRect b="12325"/>
          <a:stretch/>
        </p:blipFill>
        <p:spPr bwMode="auto">
          <a:xfrm>
            <a:off x="6856786" y="2638290"/>
            <a:ext cx="2483047" cy="699796"/>
          </a:xfrm>
          <a:prstGeom prst="rect">
            <a:avLst/>
          </a:prstGeom>
          <a:noFill/>
          <a:ln>
            <a:noFill/>
          </a:ln>
          <a:extLst>
            <a:ext uri="{53640926-AAD7-44d8-BBD7-CCE9431645EC}">
              <a14:shadowObscured xmlns:a14="http://schemas.microsoft.com/office/drawing/2010/main"/>
            </a:ext>
          </a:extLst>
        </p:spPr>
      </p:pic>
      <p:pic>
        <p:nvPicPr>
          <p:cNvPr id="21" name="Imagen 20">
            <a:extLst>
              <a:ext uri="{FF2B5EF4-FFF2-40B4-BE49-F238E27FC236}">
                <a16:creationId xmlns:a16="http://schemas.microsoft.com/office/drawing/2014/main" xmlns="" id="{3218287E-FA5E-4E25-81C5-3FA471A48C79}"/>
              </a:ext>
            </a:extLst>
          </p:cNvPr>
          <p:cNvPicPr/>
          <p:nvPr/>
        </p:nvPicPr>
        <p:blipFill rotWithShape="1">
          <a:blip r:embed="rId7" cstate="print">
            <a:extLst>
              <a:ext uri="{28A0092B-C50C-407E-A947-70E740481C1C}">
                <a14:useLocalDpi xmlns:a14="http://schemas.microsoft.com/office/drawing/2010/main" val="0"/>
              </a:ext>
            </a:extLst>
          </a:blip>
          <a:srcRect b="13309"/>
          <a:stretch/>
        </p:blipFill>
        <p:spPr bwMode="auto">
          <a:xfrm>
            <a:off x="1595535" y="3528902"/>
            <a:ext cx="1324946" cy="580770"/>
          </a:xfrm>
          <a:prstGeom prst="rect">
            <a:avLst/>
          </a:prstGeom>
          <a:noFill/>
          <a:ln>
            <a:noFill/>
          </a:ln>
          <a:extLst>
            <a:ext uri="{53640926-AAD7-44d8-BBD7-CCE9431645EC}">
              <a14:shadowObscured xmlns:a14="http://schemas.microsoft.com/office/drawing/2010/main"/>
            </a:ext>
          </a:extLst>
        </p:spPr>
      </p:pic>
      <p:pic>
        <p:nvPicPr>
          <p:cNvPr id="22" name="Imagen 21">
            <a:extLst>
              <a:ext uri="{FF2B5EF4-FFF2-40B4-BE49-F238E27FC236}">
                <a16:creationId xmlns:a16="http://schemas.microsoft.com/office/drawing/2014/main" xmlns="" id="{E866F3F9-E024-419C-96BC-7F1D7367B2B8}"/>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6786" y="4488026"/>
            <a:ext cx="1671284" cy="1054357"/>
          </a:xfrm>
          <a:prstGeom prst="rect">
            <a:avLst/>
          </a:prstGeom>
          <a:noFill/>
          <a:ln>
            <a:noFill/>
          </a:ln>
        </p:spPr>
      </p:pic>
      <p:pic>
        <p:nvPicPr>
          <p:cNvPr id="23" name="Imagen 22">
            <a:extLst>
              <a:ext uri="{FF2B5EF4-FFF2-40B4-BE49-F238E27FC236}">
                <a16:creationId xmlns:a16="http://schemas.microsoft.com/office/drawing/2014/main" xmlns="" id="{7820DAF3-3EBB-442C-93B9-5E5F3F8877CF}"/>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17429" y="4488027"/>
            <a:ext cx="1671284" cy="1054356"/>
          </a:xfrm>
          <a:prstGeom prst="rect">
            <a:avLst/>
          </a:prstGeom>
          <a:noFill/>
          <a:ln>
            <a:noFill/>
          </a:ln>
        </p:spPr>
      </p:pic>
      <p:pic>
        <p:nvPicPr>
          <p:cNvPr id="24" name="Imagen 23">
            <a:extLst>
              <a:ext uri="{FF2B5EF4-FFF2-40B4-BE49-F238E27FC236}">
                <a16:creationId xmlns:a16="http://schemas.microsoft.com/office/drawing/2014/main" xmlns="" id="{06328DE4-A2B9-4D46-A97B-24DE9C903124}"/>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95534" y="4488026"/>
            <a:ext cx="1324945" cy="718456"/>
          </a:xfrm>
          <a:prstGeom prst="rect">
            <a:avLst/>
          </a:prstGeom>
          <a:noFill/>
          <a:ln>
            <a:noFill/>
          </a:ln>
        </p:spPr>
      </p:pic>
      <p:pic>
        <p:nvPicPr>
          <p:cNvPr id="25" name="Imagen 24">
            <a:extLst>
              <a:ext uri="{FF2B5EF4-FFF2-40B4-BE49-F238E27FC236}">
                <a16:creationId xmlns:a16="http://schemas.microsoft.com/office/drawing/2014/main" xmlns="" id="{CAE74632-AB22-45A6-9A25-C5AA2442CE42}"/>
              </a:ext>
            </a:extLst>
          </p:cNvPr>
          <p:cNvPicPr/>
          <p:nvPr/>
        </p:nvPicPr>
        <p:blipFill rotWithShape="1">
          <a:blip r:embed="rId11" cstate="print">
            <a:extLst>
              <a:ext uri="{28A0092B-C50C-407E-A947-70E740481C1C}">
                <a14:useLocalDpi xmlns:a14="http://schemas.microsoft.com/office/drawing/2010/main" val="0"/>
              </a:ext>
            </a:extLst>
          </a:blip>
          <a:srcRect l="29772" r="5617"/>
          <a:stretch/>
        </p:blipFill>
        <p:spPr bwMode="auto">
          <a:xfrm>
            <a:off x="6856786" y="3545634"/>
            <a:ext cx="1466120" cy="6997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7291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61405C3-46E5-4B88-BF13-329627FAEC5B}"/>
              </a:ext>
            </a:extLst>
          </p:cNvPr>
          <p:cNvSpPr>
            <a:spLocks noGrp="1"/>
          </p:cNvSpPr>
          <p:nvPr>
            <p:ph type="title"/>
          </p:nvPr>
        </p:nvSpPr>
        <p:spPr>
          <a:xfrm>
            <a:off x="762001" y="144379"/>
            <a:ext cx="5314536" cy="202131"/>
          </a:xfrm>
        </p:spPr>
        <p:txBody>
          <a:bodyPr>
            <a:normAutofit fontScale="90000"/>
          </a:bodyPr>
          <a:lstStyle/>
          <a:p>
            <a:r>
              <a:rPr lang="es-MX" dirty="0"/>
              <a:t>Glosa Emilianense</a:t>
            </a:r>
          </a:p>
        </p:txBody>
      </p:sp>
      <p:sp>
        <p:nvSpPr>
          <p:cNvPr id="3" name="Marcador de contenido 2">
            <a:extLst>
              <a:ext uri="{FF2B5EF4-FFF2-40B4-BE49-F238E27FC236}">
                <a16:creationId xmlns:a16="http://schemas.microsoft.com/office/drawing/2014/main" xmlns="" id="{6B17FE3C-0F54-4910-9BA2-5306FFA2DA24}"/>
              </a:ext>
            </a:extLst>
          </p:cNvPr>
          <p:cNvSpPr>
            <a:spLocks noGrp="1"/>
          </p:cNvSpPr>
          <p:nvPr>
            <p:ph idx="1"/>
          </p:nvPr>
        </p:nvSpPr>
        <p:spPr>
          <a:xfrm>
            <a:off x="298383" y="587141"/>
            <a:ext cx="6284397" cy="6035040"/>
          </a:xfrm>
        </p:spPr>
        <p:txBody>
          <a:bodyPr anchor="t">
            <a:normAutofit lnSpcReduction="10000"/>
          </a:bodyPr>
          <a:lstStyle/>
          <a:p>
            <a:r>
              <a:rPr lang="es-MX" sz="2400" i="1" dirty="0"/>
              <a:t>Cono </a:t>
            </a:r>
            <a:r>
              <a:rPr lang="es-MX" sz="2400" i="1" dirty="0" err="1"/>
              <a:t>aiutorio</a:t>
            </a:r>
            <a:r>
              <a:rPr lang="es-MX" sz="2400" i="1" dirty="0"/>
              <a:t> de nuestro </a:t>
            </a:r>
            <a:r>
              <a:rPr lang="es-MX" sz="2400" i="1" dirty="0" err="1"/>
              <a:t>dueno</a:t>
            </a:r>
            <a:r>
              <a:rPr lang="es-MX" sz="2400" i="1" dirty="0"/>
              <a:t>, </a:t>
            </a:r>
            <a:r>
              <a:rPr lang="es-MX" sz="2400" i="1" dirty="0" err="1"/>
              <a:t>dueno</a:t>
            </a:r>
            <a:r>
              <a:rPr lang="es-MX" sz="2400" i="1" dirty="0"/>
              <a:t> </a:t>
            </a:r>
            <a:r>
              <a:rPr lang="es-MX" sz="2400" i="1" dirty="0" err="1"/>
              <a:t>Christo</a:t>
            </a:r>
            <a:r>
              <a:rPr lang="es-MX" sz="2400" i="1" dirty="0"/>
              <a:t>, dueño </a:t>
            </a:r>
            <a:r>
              <a:rPr lang="es-MX" sz="2400" i="1" dirty="0" err="1"/>
              <a:t>Salbatore</a:t>
            </a:r>
            <a:r>
              <a:rPr lang="es-MX" sz="2400" i="1" dirty="0"/>
              <a:t>; </a:t>
            </a:r>
            <a:r>
              <a:rPr lang="es-MX" sz="2400" i="1" dirty="0" err="1"/>
              <a:t>qual</a:t>
            </a:r>
            <a:r>
              <a:rPr lang="es-MX" sz="2400" i="1" dirty="0"/>
              <a:t> </a:t>
            </a:r>
            <a:r>
              <a:rPr lang="es-MX" sz="2400" i="1" dirty="0" err="1"/>
              <a:t>dueno</a:t>
            </a:r>
            <a:r>
              <a:rPr lang="es-MX" sz="2400" i="1" dirty="0"/>
              <a:t> ge tena honore e </a:t>
            </a:r>
            <a:r>
              <a:rPr lang="es-MX" sz="2400" i="1" dirty="0" err="1"/>
              <a:t>qual</a:t>
            </a:r>
            <a:r>
              <a:rPr lang="es-MX" sz="2400" i="1" dirty="0"/>
              <a:t> </a:t>
            </a:r>
            <a:r>
              <a:rPr lang="es-MX" sz="2400" i="1" dirty="0" err="1"/>
              <a:t>duenno</a:t>
            </a:r>
            <a:r>
              <a:rPr lang="es-MX" sz="2400" i="1" dirty="0"/>
              <a:t> tiene </a:t>
            </a:r>
            <a:r>
              <a:rPr lang="es-MX" sz="2400" i="1" dirty="0" err="1"/>
              <a:t>ela</a:t>
            </a:r>
            <a:r>
              <a:rPr lang="es-MX" sz="2400" i="1" dirty="0"/>
              <a:t> </a:t>
            </a:r>
            <a:r>
              <a:rPr lang="es-MX" sz="2400" i="1" dirty="0" err="1"/>
              <a:t>mandatione</a:t>
            </a:r>
            <a:r>
              <a:rPr lang="es-MX" sz="2400" i="1" dirty="0"/>
              <a:t> cono </a:t>
            </a:r>
            <a:r>
              <a:rPr lang="es-MX" sz="2400" i="1" dirty="0" err="1"/>
              <a:t>Patre</a:t>
            </a:r>
            <a:r>
              <a:rPr lang="es-MX" sz="2400" i="1" dirty="0"/>
              <a:t>, cono </a:t>
            </a:r>
            <a:r>
              <a:rPr lang="es-MX" sz="2400" i="1" dirty="0" err="1"/>
              <a:t>Spiritu</a:t>
            </a:r>
            <a:r>
              <a:rPr lang="es-MX" sz="2400" i="1" dirty="0"/>
              <a:t> </a:t>
            </a:r>
            <a:r>
              <a:rPr lang="es-MX" sz="2400" i="1" dirty="0" err="1"/>
              <a:t>Sancto</a:t>
            </a:r>
            <a:r>
              <a:rPr lang="es-MX" sz="2400" i="1" dirty="0"/>
              <a:t> </a:t>
            </a:r>
            <a:r>
              <a:rPr lang="es-MX" sz="2400" i="1" dirty="0" err="1"/>
              <a:t>enos</a:t>
            </a:r>
            <a:r>
              <a:rPr lang="es-MX" sz="2400" i="1" dirty="0"/>
              <a:t> </a:t>
            </a:r>
            <a:r>
              <a:rPr lang="es-MX" sz="2400" i="1" dirty="0" err="1"/>
              <a:t>sieculos</a:t>
            </a:r>
            <a:r>
              <a:rPr lang="es-MX" sz="2400" i="1" dirty="0"/>
              <a:t> de los </a:t>
            </a:r>
            <a:r>
              <a:rPr lang="es-MX" sz="2400" i="1" dirty="0" err="1"/>
              <a:t>sieculos</a:t>
            </a:r>
            <a:r>
              <a:rPr lang="es-MX" sz="2400" i="1" dirty="0"/>
              <a:t>, </a:t>
            </a:r>
            <a:r>
              <a:rPr lang="es-MX" sz="2400" i="1" dirty="0" err="1"/>
              <a:t>facanos</a:t>
            </a:r>
            <a:r>
              <a:rPr lang="es-MX" sz="2400" i="1" dirty="0"/>
              <a:t> Deus </a:t>
            </a:r>
            <a:r>
              <a:rPr lang="es-MX" sz="2400" i="1" dirty="0" err="1"/>
              <a:t>Omnipotes</a:t>
            </a:r>
            <a:r>
              <a:rPr lang="es-MX" sz="2400" i="1" dirty="0"/>
              <a:t> tal </a:t>
            </a:r>
            <a:r>
              <a:rPr lang="es-MX" sz="2400" i="1" dirty="0" err="1"/>
              <a:t>serbitio</a:t>
            </a:r>
            <a:r>
              <a:rPr lang="es-MX" sz="2400" i="1" dirty="0"/>
              <a:t> </a:t>
            </a:r>
            <a:r>
              <a:rPr lang="es-MX" sz="2400" i="1" dirty="0" err="1"/>
              <a:t>fere</a:t>
            </a:r>
            <a:r>
              <a:rPr lang="es-MX" sz="2400" i="1" dirty="0"/>
              <a:t>, ke denante </a:t>
            </a:r>
            <a:r>
              <a:rPr lang="es-MX" sz="2400" i="1" dirty="0" err="1"/>
              <a:t>ela</a:t>
            </a:r>
            <a:r>
              <a:rPr lang="es-MX" sz="2400" i="1" dirty="0"/>
              <a:t> </a:t>
            </a:r>
            <a:r>
              <a:rPr lang="es-MX" sz="2400" i="1" dirty="0" err="1"/>
              <a:t>sua</a:t>
            </a:r>
            <a:r>
              <a:rPr lang="es-MX" sz="2400" i="1" dirty="0"/>
              <a:t> </a:t>
            </a:r>
            <a:r>
              <a:rPr lang="es-MX" sz="2400" i="1" dirty="0" err="1"/>
              <a:t>face</a:t>
            </a:r>
            <a:r>
              <a:rPr lang="es-MX" sz="2400" i="1" dirty="0"/>
              <a:t> </a:t>
            </a:r>
            <a:r>
              <a:rPr lang="es-MX" sz="2400" i="1" dirty="0" err="1"/>
              <a:t>gaudioso</a:t>
            </a:r>
            <a:r>
              <a:rPr lang="es-MX" sz="2400" i="1" dirty="0"/>
              <a:t> </a:t>
            </a:r>
            <a:r>
              <a:rPr lang="es-MX" sz="2400" i="1" dirty="0" err="1"/>
              <a:t>segamus</a:t>
            </a:r>
            <a:r>
              <a:rPr lang="es-MX" sz="2400" i="1" dirty="0"/>
              <a:t>. Amen</a:t>
            </a:r>
            <a:r>
              <a:rPr lang="es-MX" sz="2400" dirty="0"/>
              <a:t>. </a:t>
            </a:r>
          </a:p>
          <a:p>
            <a:r>
              <a:rPr lang="es-MX" sz="2400" i="1" dirty="0"/>
              <a:t>Con la ayuda de nuestro</a:t>
            </a:r>
            <a:r>
              <a:rPr lang="es-MX" sz="2400" dirty="0"/>
              <a:t/>
            </a:r>
            <a:br>
              <a:rPr lang="es-MX" sz="2400" dirty="0"/>
            </a:br>
            <a:r>
              <a:rPr lang="es-MX" sz="2400" i="1" dirty="0"/>
              <a:t>Señor Cristo, Señor</a:t>
            </a:r>
            <a:r>
              <a:rPr lang="es-MX" sz="2400" dirty="0"/>
              <a:t/>
            </a:r>
            <a:br>
              <a:rPr lang="es-MX" sz="2400" dirty="0"/>
            </a:br>
            <a:r>
              <a:rPr lang="es-MX" sz="2400" i="1" dirty="0"/>
              <a:t>Salvador, Señor</a:t>
            </a:r>
            <a:r>
              <a:rPr lang="es-MX" sz="2400" dirty="0"/>
              <a:t/>
            </a:r>
            <a:br>
              <a:rPr lang="es-MX" sz="2400" dirty="0"/>
            </a:br>
            <a:r>
              <a:rPr lang="es-MX" sz="2400" i="1" dirty="0"/>
              <a:t>que está en el honor y</a:t>
            </a:r>
            <a:r>
              <a:rPr lang="es-MX" sz="2400" dirty="0"/>
              <a:t/>
            </a:r>
            <a:br>
              <a:rPr lang="es-MX" sz="2400" dirty="0"/>
            </a:br>
            <a:r>
              <a:rPr lang="es-MX" sz="2400" i="1" dirty="0"/>
              <a:t>Señor que tiene el</a:t>
            </a:r>
            <a:r>
              <a:rPr lang="es-MX" sz="2400" dirty="0"/>
              <a:t/>
            </a:r>
            <a:br>
              <a:rPr lang="es-MX" sz="2400" dirty="0"/>
            </a:br>
            <a:r>
              <a:rPr lang="es-MX" sz="2400" i="1" dirty="0"/>
              <a:t>mandato con el</a:t>
            </a:r>
            <a:r>
              <a:rPr lang="es-MX" sz="2400" dirty="0"/>
              <a:t/>
            </a:r>
            <a:br>
              <a:rPr lang="es-MX" sz="2400" dirty="0"/>
            </a:br>
            <a:r>
              <a:rPr lang="es-MX" sz="2400" i="1" dirty="0"/>
              <a:t>Padre con el Espíritu Santo</a:t>
            </a:r>
            <a:r>
              <a:rPr lang="es-MX" sz="2400" dirty="0"/>
              <a:t/>
            </a:r>
            <a:br>
              <a:rPr lang="es-MX" sz="2400" dirty="0"/>
            </a:br>
            <a:r>
              <a:rPr lang="es-MX" sz="2400" i="1" dirty="0"/>
              <a:t>en los siglos de los siglos.</a:t>
            </a:r>
            <a:r>
              <a:rPr lang="es-MX" sz="2400" dirty="0"/>
              <a:t/>
            </a:r>
            <a:br>
              <a:rPr lang="es-MX" sz="2400" dirty="0"/>
            </a:br>
            <a:r>
              <a:rPr lang="es-MX" sz="2400" i="1" dirty="0"/>
              <a:t>Háganos Dios omnipotente</a:t>
            </a:r>
            <a:r>
              <a:rPr lang="es-MX" sz="2400" dirty="0"/>
              <a:t/>
            </a:r>
            <a:br>
              <a:rPr lang="es-MX" sz="2400" dirty="0"/>
            </a:br>
            <a:r>
              <a:rPr lang="es-MX" sz="2400" i="1" dirty="0"/>
              <a:t>hacer tal servicio que</a:t>
            </a:r>
            <a:r>
              <a:rPr lang="es-MX" sz="2400" dirty="0"/>
              <a:t/>
            </a:r>
            <a:br>
              <a:rPr lang="es-MX" sz="2400" dirty="0"/>
            </a:br>
            <a:r>
              <a:rPr lang="es-MX" sz="2400" i="1" dirty="0"/>
              <a:t>delante de su faz</a:t>
            </a:r>
            <a:r>
              <a:rPr lang="es-MX" sz="2400" dirty="0"/>
              <a:t/>
            </a:r>
            <a:br>
              <a:rPr lang="es-MX" sz="2400" dirty="0"/>
            </a:br>
            <a:r>
              <a:rPr lang="es-MX" sz="2400" i="1" dirty="0"/>
              <a:t>gozosos seamos. Amén.</a:t>
            </a:r>
            <a:endParaRPr lang="es-MX" sz="2400" dirty="0"/>
          </a:p>
          <a:p>
            <a:endParaRPr lang="es-MX" sz="1300" dirty="0"/>
          </a:p>
        </p:txBody>
      </p:sp>
      <p:sp>
        <p:nvSpPr>
          <p:cNvPr id="14" name="Freeform: Shape 13">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descr="Resultado de imagen de glosas emilianenses">
            <a:extLst>
              <a:ext uri="{FF2B5EF4-FFF2-40B4-BE49-F238E27FC236}">
                <a16:creationId xmlns:a16="http://schemas.microsoft.com/office/drawing/2014/main" xmlns="" id="{74A082C5-64C4-48DC-8824-D28F6BC9B0F8}"/>
              </a:ext>
            </a:extLst>
          </p:cNvPr>
          <p:cNvPicPr/>
          <p:nvPr/>
        </p:nvPicPr>
        <p:blipFill rotWithShape="1">
          <a:blip r:embed="rId2" cstate="print">
            <a:extLst>
              <a:ext uri="{28A0092B-C50C-407E-A947-70E740481C1C}">
                <a14:useLocalDpi xmlns:a14="http://schemas.microsoft.com/office/drawing/2010/main" val="0"/>
              </a:ext>
            </a:extLst>
          </a:blip>
          <a:srcRect r="2300" b="-2"/>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082636269"/>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2285737-90EE-47DC-AC80-8AE156B119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xmlns="" id="{B57BDC17-F1B3-455F-BBF1-680AA1F25C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xmlns="" id="{64E2FA9A-FEF7-4501-B0EB-5E45EDD217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xmlns="" id="{BC38192B-B4CB-47D4-A3B1-10010247F1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xmlns="" id="{96330E33-E171-4B0F-82B5-AF7230399B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xmlns="" id="{332B1723-69BF-42D7-B757-0FA059E152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xmlns="" id="{F115D62D-1E96-48D1-A78D-D370A0BFB9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xmlns="" id="{91C2876A-169D-4822-A766-C00578C88B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ítulo 1">
            <a:extLst>
              <a:ext uri="{FF2B5EF4-FFF2-40B4-BE49-F238E27FC236}">
                <a16:creationId xmlns:a16="http://schemas.microsoft.com/office/drawing/2014/main" xmlns="" id="{49B61672-7A9A-48A9-982D-5F7A3EDE8466}"/>
              </a:ext>
            </a:extLst>
          </p:cNvPr>
          <p:cNvSpPr>
            <a:spLocks noGrp="1"/>
          </p:cNvSpPr>
          <p:nvPr>
            <p:ph type="title"/>
          </p:nvPr>
        </p:nvSpPr>
        <p:spPr>
          <a:xfrm>
            <a:off x="535020" y="685800"/>
            <a:ext cx="2780271" cy="5105400"/>
          </a:xfrm>
        </p:spPr>
        <p:txBody>
          <a:bodyPr>
            <a:normAutofit/>
          </a:bodyPr>
          <a:lstStyle/>
          <a:p>
            <a:r>
              <a:rPr lang="es-MX" sz="4000">
                <a:solidFill>
                  <a:srgbClr val="FFFFFF"/>
                </a:solidFill>
              </a:rPr>
              <a:t>La grafías castellanas antes del siglo XIII</a:t>
            </a:r>
          </a:p>
        </p:txBody>
      </p:sp>
      <p:sp>
        <p:nvSpPr>
          <p:cNvPr id="5" name="Rectangle 1">
            <a:extLst>
              <a:ext uri="{FF2B5EF4-FFF2-40B4-BE49-F238E27FC236}">
                <a16:creationId xmlns:a16="http://schemas.microsoft.com/office/drawing/2014/main" xmlns="" id="{D24AA590-228A-439C-9692-302E5531092C}"/>
              </a:ext>
            </a:extLst>
          </p:cNvPr>
          <p:cNvSpPr>
            <a:spLocks noChangeArrowheads="1"/>
          </p:cNvSpPr>
          <p:nvPr/>
        </p:nvSpPr>
        <p:spPr bwMode="auto">
          <a:xfrm>
            <a:off x="-6539317" y="0"/>
            <a:ext cx="2654827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MX"/>
          </a:p>
        </p:txBody>
      </p:sp>
      <p:graphicFrame>
        <p:nvGraphicFramePr>
          <p:cNvPr id="4" name="Marcador de contenido 3">
            <a:extLst>
              <a:ext uri="{FF2B5EF4-FFF2-40B4-BE49-F238E27FC236}">
                <a16:creationId xmlns:a16="http://schemas.microsoft.com/office/drawing/2014/main" xmlns="" id="{BE51150A-98EA-4448-ADA9-16079F8E8A2B}"/>
              </a:ext>
            </a:extLst>
          </p:cNvPr>
          <p:cNvGraphicFramePr>
            <a:graphicFrameLocks noGrp="1"/>
          </p:cNvGraphicFramePr>
          <p:nvPr>
            <p:ph idx="1"/>
            <p:extLst>
              <p:ext uri="{D42A27DB-BD31-4B8C-83A1-F6EECF244321}">
                <p14:modId xmlns:p14="http://schemas.microsoft.com/office/powerpoint/2010/main" val="2368796703"/>
              </p:ext>
            </p:extLst>
          </p:nvPr>
        </p:nvGraphicFramePr>
        <p:xfrm>
          <a:off x="5104471" y="685800"/>
          <a:ext cx="6304238" cy="5147788"/>
        </p:xfrm>
        <a:graphic>
          <a:graphicData uri="http://schemas.openxmlformats.org/drawingml/2006/table">
            <a:tbl>
              <a:tblPr firstRow="1" firstCol="1" bandRow="1">
                <a:noFill/>
                <a:tableStyleId>{5C22544A-7EE6-4342-B048-85BDC9FD1C3A}</a:tableStyleId>
              </a:tblPr>
              <a:tblGrid>
                <a:gridCol w="682322">
                  <a:extLst>
                    <a:ext uri="{9D8B030D-6E8A-4147-A177-3AD203B41FA5}">
                      <a16:colId xmlns:a16="http://schemas.microsoft.com/office/drawing/2014/main" xmlns="" val="748649995"/>
                    </a:ext>
                  </a:extLst>
                </a:gridCol>
                <a:gridCol w="673547">
                  <a:extLst>
                    <a:ext uri="{9D8B030D-6E8A-4147-A177-3AD203B41FA5}">
                      <a16:colId xmlns:a16="http://schemas.microsoft.com/office/drawing/2014/main" xmlns="" val="3711039112"/>
                    </a:ext>
                  </a:extLst>
                </a:gridCol>
                <a:gridCol w="1025259">
                  <a:extLst>
                    <a:ext uri="{9D8B030D-6E8A-4147-A177-3AD203B41FA5}">
                      <a16:colId xmlns:a16="http://schemas.microsoft.com/office/drawing/2014/main" xmlns="" val="1473404787"/>
                    </a:ext>
                  </a:extLst>
                </a:gridCol>
                <a:gridCol w="866745">
                  <a:extLst>
                    <a:ext uri="{9D8B030D-6E8A-4147-A177-3AD203B41FA5}">
                      <a16:colId xmlns:a16="http://schemas.microsoft.com/office/drawing/2014/main" xmlns="" val="636483907"/>
                    </a:ext>
                  </a:extLst>
                </a:gridCol>
                <a:gridCol w="1752886">
                  <a:extLst>
                    <a:ext uri="{9D8B030D-6E8A-4147-A177-3AD203B41FA5}">
                      <a16:colId xmlns:a16="http://schemas.microsoft.com/office/drawing/2014/main" xmlns="" val="1781834626"/>
                    </a:ext>
                  </a:extLst>
                </a:gridCol>
                <a:gridCol w="692630">
                  <a:extLst>
                    <a:ext uri="{9D8B030D-6E8A-4147-A177-3AD203B41FA5}">
                      <a16:colId xmlns:a16="http://schemas.microsoft.com/office/drawing/2014/main" xmlns="" val="3131369771"/>
                    </a:ext>
                  </a:extLst>
                </a:gridCol>
                <a:gridCol w="610849">
                  <a:extLst>
                    <a:ext uri="{9D8B030D-6E8A-4147-A177-3AD203B41FA5}">
                      <a16:colId xmlns:a16="http://schemas.microsoft.com/office/drawing/2014/main" xmlns="" val="3429148234"/>
                    </a:ext>
                  </a:extLst>
                </a:gridCol>
              </a:tblGrid>
              <a:tr h="349449">
                <a:tc>
                  <a:txBody>
                    <a:bodyPr/>
                    <a:lstStyle/>
                    <a:p>
                      <a:pPr algn="just">
                        <a:lnSpc>
                          <a:spcPct val="150000"/>
                        </a:lnSpc>
                        <a:spcAft>
                          <a:spcPts val="0"/>
                        </a:spcAft>
                      </a:pPr>
                      <a:r>
                        <a:rPr lang="es-MX" sz="900" b="1">
                          <a:solidFill>
                            <a:srgbClr val="FFFFFF"/>
                          </a:solidFill>
                          <a:effectLst/>
                        </a:rPr>
                        <a:t> </a:t>
                      </a:r>
                      <a:endParaRPr lang="es-MX" sz="900" b="1">
                        <a:solidFill>
                          <a:srgbClr val="FFFFFF"/>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just">
                        <a:lnSpc>
                          <a:spcPct val="150000"/>
                        </a:lnSpc>
                        <a:spcAft>
                          <a:spcPts val="0"/>
                        </a:spcAft>
                      </a:pPr>
                      <a:r>
                        <a:rPr lang="es-MX" sz="900" b="1">
                          <a:solidFill>
                            <a:srgbClr val="FFFFFF"/>
                          </a:solidFill>
                          <a:effectLst/>
                        </a:rPr>
                        <a:t>labiales</a:t>
                      </a:r>
                      <a:endParaRPr lang="es-MX" sz="900" b="1">
                        <a:solidFill>
                          <a:srgbClr val="FFFFFF"/>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just">
                        <a:lnSpc>
                          <a:spcPct val="150000"/>
                        </a:lnSpc>
                        <a:spcAft>
                          <a:spcPts val="0"/>
                        </a:spcAft>
                      </a:pPr>
                      <a:r>
                        <a:rPr lang="es-MX" sz="900" b="1">
                          <a:solidFill>
                            <a:srgbClr val="FFFFFF"/>
                          </a:solidFill>
                          <a:effectLst/>
                        </a:rPr>
                        <a:t>dentales </a:t>
                      </a:r>
                      <a:endParaRPr lang="es-MX" sz="900" b="1">
                        <a:solidFill>
                          <a:srgbClr val="FFFFFF"/>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just">
                        <a:lnSpc>
                          <a:spcPct val="150000"/>
                        </a:lnSpc>
                        <a:spcAft>
                          <a:spcPts val="0"/>
                        </a:spcAft>
                      </a:pPr>
                      <a:r>
                        <a:rPr lang="es-MX" sz="900" b="1">
                          <a:solidFill>
                            <a:srgbClr val="FFFFFF"/>
                          </a:solidFill>
                          <a:effectLst/>
                        </a:rPr>
                        <a:t>alveolares</a:t>
                      </a:r>
                      <a:endParaRPr lang="es-MX" sz="900" b="1">
                        <a:solidFill>
                          <a:srgbClr val="FFFFFF"/>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just">
                        <a:lnSpc>
                          <a:spcPct val="150000"/>
                        </a:lnSpc>
                        <a:spcAft>
                          <a:spcPts val="0"/>
                        </a:spcAft>
                      </a:pPr>
                      <a:r>
                        <a:rPr lang="es-MX" sz="900" b="1">
                          <a:solidFill>
                            <a:srgbClr val="FFFFFF"/>
                          </a:solidFill>
                          <a:effectLst/>
                        </a:rPr>
                        <a:t>palatales</a:t>
                      </a:r>
                      <a:endParaRPr lang="es-MX" sz="900" b="1">
                        <a:solidFill>
                          <a:srgbClr val="FFFFFF"/>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just">
                        <a:lnSpc>
                          <a:spcPct val="150000"/>
                        </a:lnSpc>
                        <a:spcAft>
                          <a:spcPts val="0"/>
                        </a:spcAft>
                      </a:pPr>
                      <a:r>
                        <a:rPr lang="es-MX" sz="900" b="1">
                          <a:solidFill>
                            <a:srgbClr val="FFFFFF"/>
                          </a:solidFill>
                          <a:effectLst/>
                        </a:rPr>
                        <a:t>velares</a:t>
                      </a:r>
                      <a:endParaRPr lang="es-MX" sz="900" b="1">
                        <a:solidFill>
                          <a:srgbClr val="FFFFFF"/>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just">
                        <a:lnSpc>
                          <a:spcPct val="150000"/>
                        </a:lnSpc>
                        <a:spcAft>
                          <a:spcPts val="0"/>
                        </a:spcAft>
                      </a:pPr>
                      <a:r>
                        <a:rPr lang="es-MX" sz="900" b="1">
                          <a:solidFill>
                            <a:srgbClr val="FFFFFF"/>
                          </a:solidFill>
                          <a:effectLst/>
                        </a:rPr>
                        <a:t>glotal</a:t>
                      </a:r>
                      <a:endParaRPr lang="es-MX" sz="900" b="1">
                        <a:solidFill>
                          <a:srgbClr val="FFFFFF"/>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xmlns="" val="3775322496"/>
                  </a:ext>
                </a:extLst>
              </a:tr>
              <a:tr h="750610">
                <a:tc>
                  <a:txBody>
                    <a:bodyPr/>
                    <a:lstStyle/>
                    <a:p>
                      <a:pPr algn="just">
                        <a:lnSpc>
                          <a:spcPct val="150000"/>
                        </a:lnSpc>
                        <a:spcAft>
                          <a:spcPts val="0"/>
                        </a:spcAft>
                      </a:pPr>
                      <a:r>
                        <a:rPr lang="es-MX" sz="900" b="1">
                          <a:solidFill>
                            <a:srgbClr val="FFFFFF"/>
                          </a:solidFill>
                          <a:effectLst/>
                        </a:rPr>
                        <a:t>oclusivas</a:t>
                      </a:r>
                      <a:endParaRPr lang="es-MX" sz="900" b="1">
                        <a:solidFill>
                          <a:srgbClr val="FFFFFF"/>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lgn="just">
                        <a:lnSpc>
                          <a:spcPct val="150000"/>
                        </a:lnSpc>
                        <a:spcAft>
                          <a:spcPts val="0"/>
                        </a:spcAft>
                      </a:pPr>
                      <a:r>
                        <a:rPr lang="es-MX" sz="900">
                          <a:solidFill>
                            <a:schemeClr val="tx1">
                              <a:lumMod val="85000"/>
                              <a:lumOff val="15000"/>
                            </a:schemeClr>
                          </a:solidFill>
                          <a:effectLst/>
                        </a:rPr>
                        <a:t>p </a:t>
                      </a:r>
                    </a:p>
                    <a:p>
                      <a:pPr algn="just">
                        <a:lnSpc>
                          <a:spcPct val="150000"/>
                        </a:lnSpc>
                        <a:spcAft>
                          <a:spcPts val="0"/>
                        </a:spcAft>
                      </a:pPr>
                      <a:r>
                        <a:rPr lang="es-MX" sz="900">
                          <a:solidFill>
                            <a:schemeClr val="tx1">
                              <a:lumMod val="85000"/>
                              <a:lumOff val="15000"/>
                            </a:schemeClr>
                          </a:solidFill>
                          <a:effectLst/>
                        </a:rPr>
                        <a:t>     </a:t>
                      </a:r>
                    </a:p>
                    <a:p>
                      <a:pPr algn="just">
                        <a:lnSpc>
                          <a:spcPct val="150000"/>
                        </a:lnSpc>
                        <a:spcAft>
                          <a:spcPts val="0"/>
                        </a:spcAft>
                      </a:pPr>
                      <a:r>
                        <a:rPr lang="es-MX" sz="900">
                          <a:solidFill>
                            <a:schemeClr val="tx1">
                              <a:lumMod val="85000"/>
                              <a:lumOff val="15000"/>
                            </a:schemeClr>
                          </a:solidFill>
                          <a:effectLst/>
                        </a:rPr>
                        <a:t>b &lt;b,v,u&gt;</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just">
                        <a:lnSpc>
                          <a:spcPct val="150000"/>
                        </a:lnSpc>
                        <a:spcAft>
                          <a:spcPts val="0"/>
                        </a:spcAft>
                      </a:pPr>
                      <a:r>
                        <a:rPr lang="es-MX" sz="900">
                          <a:solidFill>
                            <a:schemeClr val="tx1">
                              <a:lumMod val="85000"/>
                              <a:lumOff val="15000"/>
                            </a:schemeClr>
                          </a:solidFill>
                          <a:effectLst/>
                        </a:rPr>
                        <a:t>t </a:t>
                      </a:r>
                    </a:p>
                    <a:p>
                      <a:pPr algn="just">
                        <a:lnSpc>
                          <a:spcPct val="150000"/>
                        </a:lnSpc>
                        <a:spcAft>
                          <a:spcPts val="0"/>
                        </a:spcAft>
                      </a:pPr>
                      <a:r>
                        <a:rPr lang="es-MX" sz="900">
                          <a:solidFill>
                            <a:schemeClr val="tx1">
                              <a:lumMod val="85000"/>
                              <a:lumOff val="15000"/>
                            </a:schemeClr>
                          </a:solidFill>
                          <a:effectLst/>
                        </a:rPr>
                        <a:t>        </a:t>
                      </a:r>
                    </a:p>
                    <a:p>
                      <a:pPr algn="just">
                        <a:lnSpc>
                          <a:spcPct val="150000"/>
                        </a:lnSpc>
                        <a:spcAft>
                          <a:spcPts val="0"/>
                        </a:spcAft>
                      </a:pPr>
                      <a:r>
                        <a:rPr lang="es-MX" sz="900">
                          <a:solidFill>
                            <a:schemeClr val="tx1">
                              <a:lumMod val="85000"/>
                              <a:lumOff val="15000"/>
                            </a:schemeClr>
                          </a:solidFill>
                          <a:effectLst/>
                        </a:rPr>
                        <a:t>d</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just">
                        <a:lnSpc>
                          <a:spcPct val="150000"/>
                        </a:lnSpc>
                        <a:spcAft>
                          <a:spcPts val="0"/>
                        </a:spcAft>
                      </a:pPr>
                      <a:r>
                        <a:rPr lang="es-MX" sz="900">
                          <a:solidFill>
                            <a:schemeClr val="tx1">
                              <a:lumMod val="85000"/>
                              <a:lumOff val="15000"/>
                            </a:schemeClr>
                          </a:solidFill>
                          <a:effectLst/>
                        </a:rPr>
                        <a:t> </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just">
                        <a:lnSpc>
                          <a:spcPct val="150000"/>
                        </a:lnSpc>
                        <a:spcAft>
                          <a:spcPts val="0"/>
                        </a:spcAft>
                      </a:pPr>
                      <a:r>
                        <a:rPr lang="es-MX" sz="900">
                          <a:solidFill>
                            <a:schemeClr val="tx1">
                              <a:lumMod val="85000"/>
                              <a:lumOff val="15000"/>
                            </a:schemeClr>
                          </a:solidFill>
                          <a:effectLst/>
                        </a:rPr>
                        <a:t> </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just">
                        <a:lnSpc>
                          <a:spcPct val="150000"/>
                        </a:lnSpc>
                        <a:spcAft>
                          <a:spcPts val="0"/>
                        </a:spcAft>
                      </a:pPr>
                      <a:r>
                        <a:rPr lang="es-MX" sz="900">
                          <a:solidFill>
                            <a:schemeClr val="tx1">
                              <a:lumMod val="85000"/>
                              <a:lumOff val="15000"/>
                            </a:schemeClr>
                          </a:solidFill>
                          <a:effectLst/>
                        </a:rPr>
                        <a:t> k  &lt;c,qu&gt;</a:t>
                      </a:r>
                    </a:p>
                    <a:p>
                      <a:pPr algn="just">
                        <a:lnSpc>
                          <a:spcPct val="150000"/>
                        </a:lnSpc>
                        <a:spcAft>
                          <a:spcPts val="0"/>
                        </a:spcAft>
                      </a:pPr>
                      <a:r>
                        <a:rPr lang="es-MX" sz="900">
                          <a:solidFill>
                            <a:schemeClr val="tx1">
                              <a:lumMod val="85000"/>
                              <a:lumOff val="15000"/>
                            </a:schemeClr>
                          </a:solidFill>
                          <a:effectLst/>
                        </a:rPr>
                        <a:t>    </a:t>
                      </a:r>
                    </a:p>
                    <a:p>
                      <a:pPr algn="just">
                        <a:lnSpc>
                          <a:spcPct val="150000"/>
                        </a:lnSpc>
                        <a:spcAft>
                          <a:spcPts val="0"/>
                        </a:spcAft>
                      </a:pPr>
                      <a:r>
                        <a:rPr lang="es-MX" sz="900">
                          <a:solidFill>
                            <a:schemeClr val="tx1">
                              <a:lumMod val="85000"/>
                              <a:lumOff val="15000"/>
                            </a:schemeClr>
                          </a:solidFill>
                          <a:effectLst/>
                        </a:rPr>
                        <a:t>g</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just">
                        <a:lnSpc>
                          <a:spcPct val="150000"/>
                        </a:lnSpc>
                        <a:spcAft>
                          <a:spcPts val="0"/>
                        </a:spcAft>
                      </a:pPr>
                      <a:r>
                        <a:rPr lang="es-MX" sz="900">
                          <a:solidFill>
                            <a:schemeClr val="tx1">
                              <a:lumMod val="85000"/>
                              <a:lumOff val="15000"/>
                            </a:schemeClr>
                          </a:solidFill>
                          <a:effectLst/>
                        </a:rPr>
                        <a:t> </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xmlns="" val="2451916099"/>
                  </a:ext>
                </a:extLst>
              </a:tr>
              <a:tr h="951191">
                <a:tc>
                  <a:txBody>
                    <a:bodyPr/>
                    <a:lstStyle/>
                    <a:p>
                      <a:pPr algn="just">
                        <a:lnSpc>
                          <a:spcPct val="150000"/>
                        </a:lnSpc>
                        <a:spcAft>
                          <a:spcPts val="0"/>
                        </a:spcAft>
                      </a:pPr>
                      <a:r>
                        <a:rPr lang="es-MX" sz="900" b="1">
                          <a:solidFill>
                            <a:srgbClr val="FFFFFF"/>
                          </a:solidFill>
                          <a:effectLst/>
                        </a:rPr>
                        <a:t>africadas</a:t>
                      </a:r>
                      <a:endParaRPr lang="es-MX" sz="900" b="1">
                        <a:solidFill>
                          <a:srgbClr val="FFFFFF"/>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lgn="just">
                        <a:lnSpc>
                          <a:spcPct val="150000"/>
                        </a:lnSpc>
                        <a:spcAft>
                          <a:spcPts val="0"/>
                        </a:spcAft>
                      </a:pPr>
                      <a:r>
                        <a:rPr lang="es-MX" sz="900">
                          <a:solidFill>
                            <a:schemeClr val="tx1">
                              <a:lumMod val="85000"/>
                              <a:lumOff val="15000"/>
                            </a:schemeClr>
                          </a:solidFill>
                          <a:effectLst/>
                        </a:rPr>
                        <a:t> </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just">
                        <a:lnSpc>
                          <a:spcPct val="150000"/>
                        </a:lnSpc>
                        <a:spcAft>
                          <a:spcPts val="0"/>
                        </a:spcAft>
                      </a:pPr>
                      <a:r>
                        <a:rPr lang="es-MX" sz="900">
                          <a:solidFill>
                            <a:schemeClr val="tx1">
                              <a:lumMod val="85000"/>
                              <a:lumOff val="15000"/>
                            </a:schemeClr>
                          </a:solidFill>
                          <a:effectLst/>
                        </a:rPr>
                        <a:t>ŝ   &lt;*c,cc,sz,zc,ç&gt;</a:t>
                      </a:r>
                    </a:p>
                    <a:p>
                      <a:pPr algn="just">
                        <a:lnSpc>
                          <a:spcPct val="150000"/>
                        </a:lnSpc>
                        <a:spcAft>
                          <a:spcPts val="0"/>
                        </a:spcAft>
                      </a:pPr>
                      <a:r>
                        <a:rPr lang="es-MX" sz="900">
                          <a:solidFill>
                            <a:schemeClr val="tx1">
                              <a:lumMod val="85000"/>
                              <a:lumOff val="15000"/>
                            </a:schemeClr>
                          </a:solidFill>
                          <a:effectLst/>
                        </a:rPr>
                        <a:t>       </a:t>
                      </a:r>
                    </a:p>
                    <a:p>
                      <a:pPr algn="just">
                        <a:lnSpc>
                          <a:spcPct val="150000"/>
                        </a:lnSpc>
                        <a:spcAft>
                          <a:spcPts val="0"/>
                        </a:spcAft>
                      </a:pPr>
                      <a:r>
                        <a:rPr lang="es-MX" sz="900">
                          <a:solidFill>
                            <a:schemeClr val="tx1">
                              <a:lumMod val="85000"/>
                              <a:lumOff val="15000"/>
                            </a:schemeClr>
                          </a:solidFill>
                          <a:effectLst/>
                        </a:rPr>
                        <a:t>ẑ &lt;z&gt;</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just">
                        <a:lnSpc>
                          <a:spcPct val="150000"/>
                        </a:lnSpc>
                        <a:spcAft>
                          <a:spcPts val="0"/>
                        </a:spcAft>
                      </a:pPr>
                      <a:r>
                        <a:rPr lang="es-MX" sz="900">
                          <a:solidFill>
                            <a:schemeClr val="tx1">
                              <a:lumMod val="85000"/>
                              <a:lumOff val="15000"/>
                            </a:schemeClr>
                          </a:solidFill>
                          <a:effectLst/>
                        </a:rPr>
                        <a:t> </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just">
                        <a:lnSpc>
                          <a:spcPct val="150000"/>
                        </a:lnSpc>
                        <a:spcAft>
                          <a:spcPts val="0"/>
                        </a:spcAft>
                      </a:pPr>
                      <a:r>
                        <a:rPr lang="es-MX" sz="900">
                          <a:solidFill>
                            <a:schemeClr val="tx1">
                              <a:lumMod val="85000"/>
                              <a:lumOff val="15000"/>
                            </a:schemeClr>
                          </a:solidFill>
                          <a:effectLst/>
                        </a:rPr>
                        <a:t>Ĉ </a:t>
                      </a:r>
                    </a:p>
                    <a:p>
                      <a:pPr algn="just">
                        <a:lnSpc>
                          <a:spcPct val="150000"/>
                        </a:lnSpc>
                        <a:spcAft>
                          <a:spcPts val="0"/>
                        </a:spcAft>
                      </a:pPr>
                      <a:r>
                        <a:rPr lang="es-MX" sz="900">
                          <a:solidFill>
                            <a:schemeClr val="tx1">
                              <a:lumMod val="85000"/>
                              <a:lumOff val="15000"/>
                            </a:schemeClr>
                          </a:solidFill>
                          <a:effectLst/>
                        </a:rPr>
                        <a:t>&lt;g,i,gg,h,x,ch,ci&gt;</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just">
                        <a:lnSpc>
                          <a:spcPct val="150000"/>
                        </a:lnSpc>
                        <a:spcAft>
                          <a:spcPts val="0"/>
                        </a:spcAft>
                      </a:pPr>
                      <a:r>
                        <a:rPr lang="es-MX" sz="900">
                          <a:solidFill>
                            <a:schemeClr val="tx1">
                              <a:lumMod val="85000"/>
                              <a:lumOff val="15000"/>
                            </a:schemeClr>
                          </a:solidFill>
                          <a:effectLst/>
                        </a:rPr>
                        <a:t> </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just">
                        <a:lnSpc>
                          <a:spcPct val="150000"/>
                        </a:lnSpc>
                        <a:spcAft>
                          <a:spcPts val="0"/>
                        </a:spcAft>
                      </a:pPr>
                      <a:r>
                        <a:rPr lang="es-MX" sz="900">
                          <a:solidFill>
                            <a:schemeClr val="tx1">
                              <a:lumMod val="85000"/>
                              <a:lumOff val="15000"/>
                            </a:schemeClr>
                          </a:solidFill>
                          <a:effectLst/>
                        </a:rPr>
                        <a:t> </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xmlns="" val="3665795164"/>
                  </a:ext>
                </a:extLst>
              </a:tr>
              <a:tr h="2154673">
                <a:tc>
                  <a:txBody>
                    <a:bodyPr/>
                    <a:lstStyle/>
                    <a:p>
                      <a:pPr algn="just">
                        <a:lnSpc>
                          <a:spcPct val="150000"/>
                        </a:lnSpc>
                        <a:spcAft>
                          <a:spcPts val="0"/>
                        </a:spcAft>
                      </a:pPr>
                      <a:r>
                        <a:rPr lang="es-MX" sz="900" b="1">
                          <a:solidFill>
                            <a:srgbClr val="FFFFFF"/>
                          </a:solidFill>
                          <a:effectLst/>
                        </a:rPr>
                        <a:t>fricativas</a:t>
                      </a:r>
                      <a:endParaRPr lang="es-MX" sz="900" b="1">
                        <a:solidFill>
                          <a:srgbClr val="FFFFFF"/>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lgn="just">
                        <a:lnSpc>
                          <a:spcPct val="150000"/>
                        </a:lnSpc>
                        <a:spcAft>
                          <a:spcPts val="0"/>
                        </a:spcAft>
                      </a:pPr>
                      <a:r>
                        <a:rPr lang="es-MX" sz="900">
                          <a:solidFill>
                            <a:schemeClr val="tx1">
                              <a:lumMod val="85000"/>
                              <a:lumOff val="15000"/>
                            </a:schemeClr>
                          </a:solidFill>
                          <a:effectLst/>
                        </a:rPr>
                        <a:t>f   </a:t>
                      </a:r>
                    </a:p>
                    <a:p>
                      <a:pPr algn="just">
                        <a:lnSpc>
                          <a:spcPct val="150000"/>
                        </a:lnSpc>
                        <a:spcAft>
                          <a:spcPts val="0"/>
                        </a:spcAft>
                      </a:pPr>
                      <a:r>
                        <a:rPr lang="es-MX" sz="900">
                          <a:solidFill>
                            <a:schemeClr val="tx1">
                              <a:lumMod val="85000"/>
                              <a:lumOff val="15000"/>
                            </a:schemeClr>
                          </a:solidFill>
                          <a:effectLst/>
                        </a:rPr>
                        <a:t>        </a:t>
                      </a:r>
                    </a:p>
                    <a:p>
                      <a:pPr algn="just">
                        <a:lnSpc>
                          <a:spcPct val="150000"/>
                        </a:lnSpc>
                        <a:spcAft>
                          <a:spcPts val="0"/>
                        </a:spcAft>
                      </a:pPr>
                      <a:r>
                        <a:rPr lang="es-MX" sz="900">
                          <a:solidFill>
                            <a:schemeClr val="tx1">
                              <a:lumMod val="85000"/>
                              <a:lumOff val="15000"/>
                            </a:schemeClr>
                          </a:solidFill>
                          <a:effectLst/>
                        </a:rPr>
                        <a:t>β &lt;b,v,u&gt;</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just">
                        <a:lnSpc>
                          <a:spcPct val="150000"/>
                        </a:lnSpc>
                        <a:spcAft>
                          <a:spcPts val="0"/>
                        </a:spcAft>
                      </a:pPr>
                      <a:r>
                        <a:rPr lang="es-MX" sz="900">
                          <a:solidFill>
                            <a:schemeClr val="tx1">
                              <a:lumMod val="85000"/>
                              <a:lumOff val="15000"/>
                            </a:schemeClr>
                          </a:solidFill>
                          <a:effectLst/>
                        </a:rPr>
                        <a:t> </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just">
                        <a:lnSpc>
                          <a:spcPct val="150000"/>
                        </a:lnSpc>
                        <a:spcAft>
                          <a:spcPts val="0"/>
                        </a:spcAft>
                      </a:pPr>
                      <a:r>
                        <a:rPr lang="es-MX" sz="900">
                          <a:solidFill>
                            <a:schemeClr val="tx1">
                              <a:lumMod val="85000"/>
                              <a:lumOff val="15000"/>
                            </a:schemeClr>
                          </a:solidFill>
                          <a:effectLst/>
                        </a:rPr>
                        <a:t>s &lt;-s-,-ss-&gt;</a:t>
                      </a:r>
                    </a:p>
                    <a:p>
                      <a:pPr algn="just">
                        <a:lnSpc>
                          <a:spcPct val="150000"/>
                        </a:lnSpc>
                        <a:spcAft>
                          <a:spcPts val="0"/>
                        </a:spcAft>
                      </a:pPr>
                      <a:r>
                        <a:rPr lang="es-MX" sz="900">
                          <a:solidFill>
                            <a:schemeClr val="tx1">
                              <a:lumMod val="85000"/>
                              <a:lumOff val="15000"/>
                            </a:schemeClr>
                          </a:solidFill>
                          <a:effectLst/>
                        </a:rPr>
                        <a:t>         </a:t>
                      </a:r>
                    </a:p>
                    <a:p>
                      <a:pPr algn="just">
                        <a:lnSpc>
                          <a:spcPct val="150000"/>
                        </a:lnSpc>
                        <a:spcAft>
                          <a:spcPts val="0"/>
                        </a:spcAft>
                      </a:pPr>
                      <a:r>
                        <a:rPr lang="es-MX" sz="900">
                          <a:solidFill>
                            <a:schemeClr val="tx1">
                              <a:lumMod val="85000"/>
                              <a:lumOff val="15000"/>
                            </a:schemeClr>
                          </a:solidFill>
                          <a:effectLst/>
                        </a:rPr>
                        <a:t>z &lt;-s-&gt;       </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just">
                        <a:lnSpc>
                          <a:spcPct val="150000"/>
                        </a:lnSpc>
                        <a:spcAft>
                          <a:spcPts val="0"/>
                        </a:spcAft>
                        <a:tabLst>
                          <a:tab pos="492760" algn="l"/>
                        </a:tabLst>
                      </a:pPr>
                      <a:r>
                        <a:rPr lang="es-MX" sz="900">
                          <a:solidFill>
                            <a:schemeClr val="tx1">
                              <a:lumMod val="85000"/>
                              <a:lumOff val="15000"/>
                            </a:schemeClr>
                          </a:solidFill>
                          <a:effectLst/>
                        </a:rPr>
                        <a:t>Š </a:t>
                      </a:r>
                    </a:p>
                    <a:p>
                      <a:pPr algn="just">
                        <a:lnSpc>
                          <a:spcPct val="150000"/>
                        </a:lnSpc>
                        <a:spcAft>
                          <a:spcPts val="0"/>
                        </a:spcAft>
                        <a:tabLst>
                          <a:tab pos="492760" algn="l"/>
                        </a:tabLst>
                      </a:pPr>
                      <a:r>
                        <a:rPr lang="es-MX" sz="900">
                          <a:solidFill>
                            <a:schemeClr val="tx1">
                              <a:lumMod val="85000"/>
                              <a:lumOff val="15000"/>
                            </a:schemeClr>
                          </a:solidFill>
                          <a:effectLst/>
                        </a:rPr>
                        <a:t>&lt;ix, sc, isc, *x, *ss, sc, sz, z, ch, ç&gt;</a:t>
                      </a:r>
                    </a:p>
                    <a:p>
                      <a:pPr algn="just">
                        <a:lnSpc>
                          <a:spcPct val="150000"/>
                        </a:lnSpc>
                        <a:spcAft>
                          <a:spcPts val="0"/>
                        </a:spcAft>
                        <a:tabLst>
                          <a:tab pos="492760" algn="l"/>
                        </a:tabLst>
                      </a:pPr>
                      <a:r>
                        <a:rPr lang="es-MX" sz="900">
                          <a:solidFill>
                            <a:schemeClr val="tx1">
                              <a:lumMod val="85000"/>
                              <a:lumOff val="15000"/>
                            </a:schemeClr>
                          </a:solidFill>
                          <a:effectLst/>
                        </a:rPr>
                        <a:t> </a:t>
                      </a:r>
                    </a:p>
                    <a:p>
                      <a:pPr algn="just">
                        <a:lnSpc>
                          <a:spcPct val="150000"/>
                        </a:lnSpc>
                        <a:spcAft>
                          <a:spcPts val="0"/>
                        </a:spcAft>
                        <a:tabLst>
                          <a:tab pos="492760" algn="l"/>
                        </a:tabLst>
                      </a:pPr>
                      <a:r>
                        <a:rPr lang="es-MX" sz="900">
                          <a:solidFill>
                            <a:schemeClr val="tx1">
                              <a:lumMod val="85000"/>
                              <a:lumOff val="15000"/>
                            </a:schemeClr>
                          </a:solidFill>
                          <a:effectLst/>
                        </a:rPr>
                        <a:t>Ž </a:t>
                      </a:r>
                    </a:p>
                    <a:p>
                      <a:pPr algn="just">
                        <a:lnSpc>
                          <a:spcPct val="150000"/>
                        </a:lnSpc>
                        <a:spcAft>
                          <a:spcPts val="0"/>
                        </a:spcAft>
                        <a:tabLst>
                          <a:tab pos="492760" algn="l"/>
                        </a:tabLst>
                      </a:pPr>
                      <a:r>
                        <a:rPr lang="es-MX" sz="900">
                          <a:solidFill>
                            <a:schemeClr val="tx1">
                              <a:lumMod val="85000"/>
                              <a:lumOff val="15000"/>
                            </a:schemeClr>
                          </a:solidFill>
                          <a:effectLst/>
                        </a:rPr>
                        <a:t>&lt;li, lg, gg, gi, ij, ggi, gh, ih, *g, *i&gt;</a:t>
                      </a:r>
                    </a:p>
                    <a:p>
                      <a:pPr algn="just">
                        <a:lnSpc>
                          <a:spcPct val="150000"/>
                        </a:lnSpc>
                        <a:spcAft>
                          <a:spcPts val="0"/>
                        </a:spcAft>
                        <a:tabLst>
                          <a:tab pos="492760" algn="l"/>
                        </a:tabLst>
                      </a:pPr>
                      <a:r>
                        <a:rPr lang="es-MX" sz="900">
                          <a:solidFill>
                            <a:schemeClr val="tx1">
                              <a:lumMod val="85000"/>
                              <a:lumOff val="15000"/>
                            </a:schemeClr>
                          </a:solidFill>
                          <a:effectLst/>
                        </a:rPr>
                        <a:t>	</a:t>
                      </a:r>
                    </a:p>
                    <a:p>
                      <a:pPr algn="just">
                        <a:lnSpc>
                          <a:spcPct val="150000"/>
                        </a:lnSpc>
                        <a:spcAft>
                          <a:spcPts val="0"/>
                        </a:spcAft>
                        <a:tabLst>
                          <a:tab pos="492760" algn="l"/>
                        </a:tabLst>
                      </a:pPr>
                      <a:r>
                        <a:rPr lang="es-MX" sz="900">
                          <a:solidFill>
                            <a:schemeClr val="tx1">
                              <a:lumMod val="85000"/>
                              <a:lumOff val="15000"/>
                            </a:schemeClr>
                          </a:solidFill>
                          <a:effectLst/>
                        </a:rPr>
                        <a:t>Y </a:t>
                      </a:r>
                    </a:p>
                    <a:p>
                      <a:pPr algn="just">
                        <a:lnSpc>
                          <a:spcPct val="150000"/>
                        </a:lnSpc>
                        <a:spcAft>
                          <a:spcPts val="0"/>
                        </a:spcAft>
                        <a:tabLst>
                          <a:tab pos="492760" algn="l"/>
                        </a:tabLst>
                      </a:pPr>
                      <a:r>
                        <a:rPr lang="es-MX" sz="900">
                          <a:solidFill>
                            <a:schemeClr val="tx1">
                              <a:lumMod val="85000"/>
                              <a:lumOff val="15000"/>
                            </a:schemeClr>
                          </a:solidFill>
                          <a:effectLst/>
                        </a:rPr>
                        <a:t>&lt;g, j, i, ig, gi&gt;</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just">
                        <a:lnSpc>
                          <a:spcPct val="150000"/>
                        </a:lnSpc>
                        <a:spcAft>
                          <a:spcPts val="0"/>
                        </a:spcAft>
                      </a:pPr>
                      <a:r>
                        <a:rPr lang="es-MX" sz="900">
                          <a:solidFill>
                            <a:schemeClr val="tx1">
                              <a:lumMod val="85000"/>
                              <a:lumOff val="15000"/>
                            </a:schemeClr>
                          </a:solidFill>
                          <a:effectLst/>
                        </a:rPr>
                        <a:t> </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just">
                        <a:lnSpc>
                          <a:spcPct val="150000"/>
                        </a:lnSpc>
                        <a:spcAft>
                          <a:spcPts val="0"/>
                        </a:spcAft>
                      </a:pPr>
                      <a:r>
                        <a:rPr lang="es-MX" sz="900">
                          <a:solidFill>
                            <a:schemeClr val="tx1">
                              <a:lumMod val="85000"/>
                              <a:lumOff val="15000"/>
                            </a:schemeClr>
                          </a:solidFill>
                          <a:effectLst/>
                        </a:rPr>
                        <a:t>(h)</a:t>
                      </a:r>
                    </a:p>
                    <a:p>
                      <a:pPr algn="just">
                        <a:lnSpc>
                          <a:spcPct val="150000"/>
                        </a:lnSpc>
                        <a:spcAft>
                          <a:spcPts val="0"/>
                        </a:spcAft>
                      </a:pPr>
                      <a:r>
                        <a:rPr lang="es-MX" sz="900">
                          <a:solidFill>
                            <a:schemeClr val="tx1">
                              <a:lumMod val="85000"/>
                              <a:lumOff val="15000"/>
                            </a:schemeClr>
                          </a:solidFill>
                          <a:effectLst/>
                        </a:rPr>
                        <a:t>&lt;f, h&gt;</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xmlns="" val="1534736629"/>
                  </a:ext>
                </a:extLst>
              </a:tr>
              <a:tr h="349449">
                <a:tc>
                  <a:txBody>
                    <a:bodyPr/>
                    <a:lstStyle/>
                    <a:p>
                      <a:pPr algn="just">
                        <a:lnSpc>
                          <a:spcPct val="150000"/>
                        </a:lnSpc>
                        <a:spcAft>
                          <a:spcPts val="0"/>
                        </a:spcAft>
                      </a:pPr>
                      <a:r>
                        <a:rPr lang="es-MX" sz="900" b="1">
                          <a:solidFill>
                            <a:srgbClr val="FFFFFF"/>
                          </a:solidFill>
                          <a:effectLst/>
                        </a:rPr>
                        <a:t>nasales</a:t>
                      </a:r>
                      <a:endParaRPr lang="es-MX" sz="900" b="1">
                        <a:solidFill>
                          <a:srgbClr val="FFFFFF"/>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algn="just">
                        <a:lnSpc>
                          <a:spcPct val="150000"/>
                        </a:lnSpc>
                        <a:spcAft>
                          <a:spcPts val="0"/>
                        </a:spcAft>
                      </a:pPr>
                      <a:r>
                        <a:rPr lang="es-MX" sz="900">
                          <a:solidFill>
                            <a:schemeClr val="tx1">
                              <a:lumMod val="85000"/>
                              <a:lumOff val="15000"/>
                            </a:schemeClr>
                          </a:solidFill>
                          <a:effectLst/>
                        </a:rPr>
                        <a:t>m</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just">
                        <a:lnSpc>
                          <a:spcPct val="150000"/>
                        </a:lnSpc>
                        <a:spcAft>
                          <a:spcPts val="0"/>
                        </a:spcAft>
                      </a:pPr>
                      <a:r>
                        <a:rPr lang="es-MX" sz="900">
                          <a:solidFill>
                            <a:schemeClr val="tx1">
                              <a:lumMod val="85000"/>
                              <a:lumOff val="15000"/>
                            </a:schemeClr>
                          </a:solidFill>
                          <a:effectLst/>
                        </a:rPr>
                        <a:t> </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just">
                        <a:lnSpc>
                          <a:spcPct val="150000"/>
                        </a:lnSpc>
                        <a:spcAft>
                          <a:spcPts val="0"/>
                        </a:spcAft>
                      </a:pPr>
                      <a:r>
                        <a:rPr lang="es-MX" sz="900">
                          <a:solidFill>
                            <a:schemeClr val="tx1">
                              <a:lumMod val="85000"/>
                              <a:lumOff val="15000"/>
                            </a:schemeClr>
                          </a:solidFill>
                          <a:effectLst/>
                        </a:rPr>
                        <a:t>n</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just">
                        <a:lnSpc>
                          <a:spcPct val="150000"/>
                        </a:lnSpc>
                        <a:spcAft>
                          <a:spcPts val="0"/>
                        </a:spcAft>
                      </a:pPr>
                      <a:r>
                        <a:rPr lang="es-MX" sz="900">
                          <a:solidFill>
                            <a:schemeClr val="tx1">
                              <a:lumMod val="85000"/>
                              <a:lumOff val="15000"/>
                            </a:schemeClr>
                          </a:solidFill>
                          <a:effectLst/>
                        </a:rPr>
                        <a:t>ṋ &lt;*ni,in,ng,gn,nig,*nn,nni,ñ&gt;</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just">
                        <a:lnSpc>
                          <a:spcPct val="150000"/>
                        </a:lnSpc>
                        <a:spcAft>
                          <a:spcPts val="0"/>
                        </a:spcAft>
                      </a:pPr>
                      <a:r>
                        <a:rPr lang="es-MX" sz="900">
                          <a:solidFill>
                            <a:schemeClr val="tx1">
                              <a:lumMod val="85000"/>
                              <a:lumOff val="15000"/>
                            </a:schemeClr>
                          </a:solidFill>
                          <a:effectLst/>
                        </a:rPr>
                        <a:t> </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just">
                        <a:lnSpc>
                          <a:spcPct val="150000"/>
                        </a:lnSpc>
                        <a:spcAft>
                          <a:spcPts val="0"/>
                        </a:spcAft>
                      </a:pPr>
                      <a:r>
                        <a:rPr lang="es-MX" sz="900">
                          <a:solidFill>
                            <a:schemeClr val="tx1">
                              <a:lumMod val="85000"/>
                              <a:lumOff val="15000"/>
                            </a:schemeClr>
                          </a:solidFill>
                          <a:effectLst/>
                        </a:rPr>
                        <a:t> </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xmlns="" val="1046246490"/>
                  </a:ext>
                </a:extLst>
              </a:tr>
              <a:tr h="550030">
                <a:tc>
                  <a:txBody>
                    <a:bodyPr/>
                    <a:lstStyle/>
                    <a:p>
                      <a:pPr algn="just">
                        <a:lnSpc>
                          <a:spcPct val="150000"/>
                        </a:lnSpc>
                        <a:spcAft>
                          <a:spcPts val="0"/>
                        </a:spcAft>
                      </a:pPr>
                      <a:r>
                        <a:rPr lang="es-MX" sz="900" b="1">
                          <a:solidFill>
                            <a:srgbClr val="FFFFFF"/>
                          </a:solidFill>
                          <a:effectLst/>
                        </a:rPr>
                        <a:t>líquidas</a:t>
                      </a:r>
                      <a:endParaRPr lang="es-MX" sz="900" b="1">
                        <a:solidFill>
                          <a:srgbClr val="FFFFFF"/>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noFill/>
                      <a:prstDash val="solid"/>
                    </a:lnB>
                    <a:solidFill>
                      <a:srgbClr val="636B68">
                        <a:alpha val="69804"/>
                      </a:srgbClr>
                    </a:solidFill>
                  </a:tcPr>
                </a:tc>
                <a:tc>
                  <a:txBody>
                    <a:bodyPr/>
                    <a:lstStyle/>
                    <a:p>
                      <a:pPr algn="just">
                        <a:lnSpc>
                          <a:spcPct val="150000"/>
                        </a:lnSpc>
                        <a:spcAft>
                          <a:spcPts val="0"/>
                        </a:spcAft>
                      </a:pPr>
                      <a:r>
                        <a:rPr lang="es-MX" sz="900">
                          <a:solidFill>
                            <a:schemeClr val="tx1">
                              <a:lumMod val="85000"/>
                              <a:lumOff val="15000"/>
                            </a:schemeClr>
                          </a:solidFill>
                          <a:effectLst/>
                        </a:rPr>
                        <a:t> </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algn="just">
                        <a:lnSpc>
                          <a:spcPct val="150000"/>
                        </a:lnSpc>
                        <a:spcAft>
                          <a:spcPts val="0"/>
                        </a:spcAft>
                      </a:pPr>
                      <a:r>
                        <a:rPr lang="es-MX" sz="900">
                          <a:solidFill>
                            <a:schemeClr val="tx1">
                              <a:lumMod val="85000"/>
                              <a:lumOff val="15000"/>
                            </a:schemeClr>
                          </a:solidFill>
                          <a:effectLst/>
                        </a:rPr>
                        <a:t> </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algn="just">
                        <a:lnSpc>
                          <a:spcPct val="150000"/>
                        </a:lnSpc>
                        <a:spcAft>
                          <a:spcPts val="0"/>
                        </a:spcAft>
                      </a:pPr>
                      <a:r>
                        <a:rPr lang="es-MX" sz="900">
                          <a:solidFill>
                            <a:schemeClr val="tx1">
                              <a:lumMod val="85000"/>
                              <a:lumOff val="15000"/>
                            </a:schemeClr>
                          </a:solidFill>
                          <a:effectLst/>
                        </a:rPr>
                        <a:t>l</a:t>
                      </a:r>
                    </a:p>
                    <a:p>
                      <a:pPr algn="just">
                        <a:lnSpc>
                          <a:spcPct val="150000"/>
                        </a:lnSpc>
                        <a:spcAft>
                          <a:spcPts val="0"/>
                        </a:spcAft>
                      </a:pPr>
                      <a:r>
                        <a:rPr lang="es-MX" sz="900">
                          <a:solidFill>
                            <a:schemeClr val="tx1">
                              <a:lumMod val="85000"/>
                              <a:lumOff val="15000"/>
                            </a:schemeClr>
                          </a:solidFill>
                          <a:effectLst/>
                        </a:rPr>
                        <a:t>r     ṝ   &lt;</a:t>
                      </a:r>
                      <a:r>
                        <a:rPr lang="es-MX" sz="900" err="1">
                          <a:solidFill>
                            <a:schemeClr val="tx1">
                              <a:lumMod val="85000"/>
                              <a:lumOff val="15000"/>
                            </a:schemeClr>
                          </a:solidFill>
                          <a:effectLst/>
                        </a:rPr>
                        <a:t>r,rr</a:t>
                      </a:r>
                      <a:r>
                        <a:rPr lang="es-MX" sz="900">
                          <a:solidFill>
                            <a:schemeClr val="tx1">
                              <a:lumMod val="85000"/>
                              <a:lumOff val="15000"/>
                            </a:schemeClr>
                          </a:solidFill>
                          <a:effectLst/>
                        </a:rPr>
                        <a:t>&gt;   </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algn="just">
                        <a:lnSpc>
                          <a:spcPct val="150000"/>
                        </a:lnSpc>
                        <a:spcAft>
                          <a:spcPts val="0"/>
                        </a:spcAft>
                      </a:pPr>
                      <a:r>
                        <a:rPr lang="es-MX" sz="900">
                          <a:solidFill>
                            <a:schemeClr val="tx1">
                              <a:lumMod val="85000"/>
                              <a:lumOff val="15000"/>
                            </a:schemeClr>
                          </a:solidFill>
                          <a:effectLst/>
                        </a:rPr>
                        <a:t>ḽ </a:t>
                      </a:r>
                    </a:p>
                    <a:p>
                      <a:pPr algn="just">
                        <a:lnSpc>
                          <a:spcPct val="150000"/>
                        </a:lnSpc>
                        <a:spcAft>
                          <a:spcPts val="0"/>
                        </a:spcAft>
                      </a:pPr>
                      <a:r>
                        <a:rPr lang="es-MX" sz="900">
                          <a:solidFill>
                            <a:schemeClr val="tx1">
                              <a:lumMod val="85000"/>
                              <a:lumOff val="15000"/>
                            </a:schemeClr>
                          </a:solidFill>
                          <a:effectLst/>
                        </a:rPr>
                        <a:t>&lt;</a:t>
                      </a:r>
                      <a:r>
                        <a:rPr lang="es-MX" sz="900" err="1">
                          <a:solidFill>
                            <a:schemeClr val="tx1">
                              <a:lumMod val="85000"/>
                              <a:lumOff val="15000"/>
                            </a:schemeClr>
                          </a:solidFill>
                          <a:effectLst/>
                        </a:rPr>
                        <a:t>li</a:t>
                      </a:r>
                      <a:r>
                        <a:rPr lang="es-MX" sz="900">
                          <a:solidFill>
                            <a:schemeClr val="tx1">
                              <a:lumMod val="85000"/>
                              <a:lumOff val="15000"/>
                            </a:schemeClr>
                          </a:solidFill>
                          <a:effectLst/>
                        </a:rPr>
                        <a:t>, </a:t>
                      </a:r>
                      <a:r>
                        <a:rPr lang="es-MX" sz="900" err="1">
                          <a:solidFill>
                            <a:schemeClr val="tx1">
                              <a:lumMod val="85000"/>
                              <a:lumOff val="15000"/>
                            </a:schemeClr>
                          </a:solidFill>
                          <a:effectLst/>
                        </a:rPr>
                        <a:t>lg</a:t>
                      </a:r>
                      <a:r>
                        <a:rPr lang="es-MX" sz="900">
                          <a:solidFill>
                            <a:schemeClr val="tx1">
                              <a:lumMod val="85000"/>
                              <a:lumOff val="15000"/>
                            </a:schemeClr>
                          </a:solidFill>
                          <a:effectLst/>
                        </a:rPr>
                        <a:t>, l, *ll&gt;</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algn="just">
                        <a:lnSpc>
                          <a:spcPct val="150000"/>
                        </a:lnSpc>
                        <a:spcAft>
                          <a:spcPts val="0"/>
                        </a:spcAft>
                      </a:pPr>
                      <a:r>
                        <a:rPr lang="es-MX" sz="900">
                          <a:solidFill>
                            <a:schemeClr val="tx1">
                              <a:lumMod val="85000"/>
                              <a:lumOff val="15000"/>
                            </a:schemeClr>
                          </a:solidFill>
                          <a:effectLst/>
                        </a:rPr>
                        <a:t> </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algn="just">
                        <a:lnSpc>
                          <a:spcPct val="150000"/>
                        </a:lnSpc>
                        <a:spcAft>
                          <a:spcPts val="0"/>
                        </a:spcAft>
                      </a:pPr>
                      <a:r>
                        <a:rPr lang="es-MX" sz="900">
                          <a:solidFill>
                            <a:schemeClr val="tx1">
                              <a:lumMod val="85000"/>
                              <a:lumOff val="15000"/>
                            </a:schemeClr>
                          </a:solidFill>
                          <a:effectLst/>
                        </a:rPr>
                        <a:t> </a:t>
                      </a:r>
                      <a:endParaRPr lang="es-MX" sz="900">
                        <a:solidFill>
                          <a:schemeClr val="tx1">
                            <a:lumMod val="85000"/>
                            <a:lumOff val="15000"/>
                          </a:schemeClr>
                        </a:solidFill>
                        <a:effectLst/>
                        <a:latin typeface="Calibri" panose="020F0502020204030204" pitchFamily="34" charset="0"/>
                        <a:cs typeface="Times New Roman" panose="02020603050405020304" pitchFamily="18" charset="0"/>
                      </a:endParaRPr>
                    </a:p>
                  </a:txBody>
                  <a:tcPr marL="125363" marR="75218" marT="75218" marB="75218">
                    <a:lnL w="38100" cap="flat" cmpd="sng" algn="ctr">
                      <a:solidFill>
                        <a:srgbClr val="FFFFFF"/>
                      </a:solidFill>
                      <a:prstDash val="solid"/>
                    </a:lnL>
                    <a:lnR w="38100" cap="flat" cmpd="sng" algn="ctr">
                      <a:noFill/>
                      <a:prstDash val="solid"/>
                    </a:lnR>
                    <a:lnT w="38100" cap="flat" cmpd="sng" algn="ctr">
                      <a:solidFill>
                        <a:srgbClr val="FFFFFF"/>
                      </a:solidFill>
                      <a:prstDash val="solid"/>
                    </a:lnT>
                    <a:lnB w="12700" cmpd="sng">
                      <a:noFill/>
                      <a:prstDash val="solid"/>
                    </a:lnB>
                    <a:solidFill>
                      <a:srgbClr val="878E8B">
                        <a:alpha val="14902"/>
                      </a:srgbClr>
                    </a:solidFill>
                  </a:tcPr>
                </a:tc>
                <a:extLst>
                  <a:ext uri="{0D108BD9-81ED-4DB2-BD59-A6C34878D82A}">
                    <a16:rowId xmlns:a16="http://schemas.microsoft.com/office/drawing/2014/main" xmlns="" val="3832694832"/>
                  </a:ext>
                </a:extLst>
              </a:tr>
            </a:tbl>
          </a:graphicData>
        </a:graphic>
      </p:graphicFrame>
    </p:spTree>
    <p:extLst>
      <p:ext uri="{BB962C8B-B14F-4D97-AF65-F5344CB8AC3E}">
        <p14:creationId xmlns:p14="http://schemas.microsoft.com/office/powerpoint/2010/main" val="2268160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6C20283-73E0-40EC-8AD8-057F581F64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8">
            <a:extLst>
              <a:ext uri="{FF2B5EF4-FFF2-40B4-BE49-F238E27FC236}">
                <a16:creationId xmlns:a16="http://schemas.microsoft.com/office/drawing/2014/main" xmlns="" id="{3FCC729B-E528-40C3-82D3-BA4375575E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6">
            <a:extLst>
              <a:ext uri="{FF2B5EF4-FFF2-40B4-BE49-F238E27FC236}">
                <a16:creationId xmlns:a16="http://schemas.microsoft.com/office/drawing/2014/main" xmlns="" id="{58F1FB8D-1842-4A04-998D-6CF047AB27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xmlns="" id="{EF553341-8F7B-48EC-8450-D5FBA732079C}"/>
              </a:ext>
            </a:extLst>
          </p:cNvPr>
          <p:cNvSpPr>
            <a:spLocks noGrp="1"/>
          </p:cNvSpPr>
          <p:nvPr>
            <p:ph type="title"/>
          </p:nvPr>
        </p:nvSpPr>
        <p:spPr>
          <a:xfrm>
            <a:off x="4384039" y="365125"/>
            <a:ext cx="7164493" cy="45719"/>
          </a:xfrm>
        </p:spPr>
        <p:txBody>
          <a:bodyPr>
            <a:normAutofit fontScale="90000"/>
          </a:bodyPr>
          <a:lstStyle/>
          <a:p>
            <a:endParaRPr lang="es-MX" dirty="0"/>
          </a:p>
        </p:txBody>
      </p:sp>
      <p:pic>
        <p:nvPicPr>
          <p:cNvPr id="5" name="Imagen 4">
            <a:extLst>
              <a:ext uri="{FF2B5EF4-FFF2-40B4-BE49-F238E27FC236}">
                <a16:creationId xmlns:a16="http://schemas.microsoft.com/office/drawing/2014/main" xmlns="" id="{7078CB57-1905-4015-AF28-CFADF1E6A431}"/>
              </a:ext>
            </a:extLst>
          </p:cNvPr>
          <p:cNvPicPr>
            <a:picLocks noChangeAspect="1"/>
          </p:cNvPicPr>
          <p:nvPr/>
        </p:nvPicPr>
        <p:blipFill rotWithShape="1">
          <a:blip r:embed="rId2"/>
          <a:srcRect l="5909" r="18591"/>
          <a:stretch/>
        </p:blipFill>
        <p:spPr>
          <a:xfrm>
            <a:off x="480060" y="1579650"/>
            <a:ext cx="3425957" cy="3698218"/>
          </a:xfrm>
          <a:prstGeom prst="rect">
            <a:avLst/>
          </a:prstGeom>
        </p:spPr>
      </p:pic>
      <p:sp>
        <p:nvSpPr>
          <p:cNvPr id="3" name="Marcador de contenido 2">
            <a:extLst>
              <a:ext uri="{FF2B5EF4-FFF2-40B4-BE49-F238E27FC236}">
                <a16:creationId xmlns:a16="http://schemas.microsoft.com/office/drawing/2014/main" xmlns="" id="{88440F9B-9B81-4371-9F17-7E344D5ADCFF}"/>
              </a:ext>
            </a:extLst>
          </p:cNvPr>
          <p:cNvSpPr>
            <a:spLocks noGrp="1"/>
          </p:cNvSpPr>
          <p:nvPr>
            <p:ph idx="1"/>
          </p:nvPr>
        </p:nvSpPr>
        <p:spPr>
          <a:xfrm>
            <a:off x="3906017" y="365125"/>
            <a:ext cx="8272764" cy="6127750"/>
          </a:xfrm>
        </p:spPr>
        <p:txBody>
          <a:bodyPr>
            <a:normAutofit/>
          </a:bodyPr>
          <a:lstStyle/>
          <a:p>
            <a:r>
              <a:rPr lang="es-MX" sz="2400" dirty="0"/>
              <a:t>Pero en época de Alfonso X, no sólo el castellano se utilizó en la chancillería, en la Escuela de traductores de Toledo se tradujeron obras del latín y del árabe clásico al castellano. En ninguna otra parte de Europa se llevó a cabo un proceso de divulgación de una lengua, como la llevada a cabo por Alfonso X. La producción del </a:t>
            </a:r>
            <a:r>
              <a:rPr lang="es-MX" sz="2400" i="1" dirty="0" err="1"/>
              <a:t>scritorium</a:t>
            </a:r>
            <a:r>
              <a:rPr lang="es-MX" sz="2400" dirty="0"/>
              <a:t> regio, vinculado a Toledo, no se limitó al área del derecho, donde se realizó el </a:t>
            </a:r>
            <a:r>
              <a:rPr lang="es-MX" sz="2400" i="1" dirty="0"/>
              <a:t>Fuero Real</a:t>
            </a:r>
            <a:r>
              <a:rPr lang="es-MX" sz="2400" dirty="0"/>
              <a:t> y las </a:t>
            </a:r>
            <a:r>
              <a:rPr lang="es-MX" sz="2400" i="1" dirty="0"/>
              <a:t>Siete partidas</a:t>
            </a:r>
            <a:r>
              <a:rPr lang="es-MX" sz="2400" dirty="0"/>
              <a:t>, entre otros, también abarcó la historia, área en la que se realizaron dos obras ejemplares: la </a:t>
            </a:r>
            <a:r>
              <a:rPr lang="es-MX" sz="2400" i="1" dirty="0" err="1"/>
              <a:t>Estoria</a:t>
            </a:r>
            <a:r>
              <a:rPr lang="es-MX" sz="2400" i="1" dirty="0"/>
              <a:t> de España</a:t>
            </a:r>
            <a:r>
              <a:rPr lang="es-MX" sz="2400" dirty="0"/>
              <a:t> y la </a:t>
            </a:r>
            <a:r>
              <a:rPr lang="es-MX" sz="2400" i="1" dirty="0"/>
              <a:t>General </a:t>
            </a:r>
            <a:r>
              <a:rPr lang="es-MX" sz="2400" i="1" dirty="0" err="1"/>
              <a:t>estoria</a:t>
            </a:r>
            <a:r>
              <a:rPr lang="es-MX" sz="2400" dirty="0"/>
              <a:t>; y en la parte científica: el </a:t>
            </a:r>
            <a:r>
              <a:rPr lang="es-MX" sz="2400" i="1" dirty="0"/>
              <a:t>Lapidario</a:t>
            </a:r>
            <a:r>
              <a:rPr lang="es-MX" sz="2400" dirty="0"/>
              <a:t>, </a:t>
            </a:r>
            <a:r>
              <a:rPr lang="es-MX" sz="2400" i="1" dirty="0"/>
              <a:t>Libro de la ochava esfera</a:t>
            </a:r>
            <a:r>
              <a:rPr lang="es-MX" sz="2400" dirty="0"/>
              <a:t>, </a:t>
            </a:r>
            <a:r>
              <a:rPr lang="es-MX" sz="2400" i="1" dirty="0"/>
              <a:t>Libro de las </a:t>
            </a:r>
            <a:r>
              <a:rPr lang="es-MX" sz="2400" i="1" dirty="0" err="1"/>
              <a:t>cruzes</a:t>
            </a:r>
            <a:r>
              <a:rPr lang="es-MX" sz="2400" dirty="0"/>
              <a:t>, además de otras obras como el </a:t>
            </a:r>
            <a:r>
              <a:rPr lang="es-MX" sz="2400" i="1" dirty="0"/>
              <a:t>Libro de </a:t>
            </a:r>
            <a:r>
              <a:rPr lang="es-MX" sz="2400" i="1" dirty="0" err="1"/>
              <a:t>acedrex</a:t>
            </a:r>
            <a:r>
              <a:rPr lang="es-MX" sz="2400" i="1" dirty="0"/>
              <a:t>, dados y tablas</a:t>
            </a:r>
            <a:r>
              <a:rPr lang="es-MX" sz="2400" dirty="0"/>
              <a:t> La producción de esta escuela se había iniciado antes del reinado de Alfonso X, pero fue éste el que da prioridad al castellano y no al latín. La traducción de textos árabes se realizaba por dos personas: el texto árabe era traducido por un judío al romance y un experto en latín traducía la versión romance a este idioma. </a:t>
            </a:r>
          </a:p>
          <a:p>
            <a:endParaRPr lang="es-MX" sz="1700" dirty="0"/>
          </a:p>
        </p:txBody>
      </p:sp>
    </p:spTree>
    <p:extLst>
      <p:ext uri="{BB962C8B-B14F-4D97-AF65-F5344CB8AC3E}">
        <p14:creationId xmlns:p14="http://schemas.microsoft.com/office/powerpoint/2010/main" val="950149356"/>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876248C8-0720-48AB-91BA-5F530BB41E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2209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xmlns="" id="{B741F97D-96C8-4C61-B98C-D1271E46D92C}"/>
              </a:ext>
            </a:extLst>
          </p:cNvPr>
          <p:cNvSpPr>
            <a:spLocks noGrp="1"/>
          </p:cNvSpPr>
          <p:nvPr>
            <p:ph type="title"/>
          </p:nvPr>
        </p:nvSpPr>
        <p:spPr>
          <a:xfrm>
            <a:off x="1261871" y="545676"/>
            <a:ext cx="9858383" cy="1325562"/>
          </a:xfrm>
        </p:spPr>
        <p:txBody>
          <a:bodyPr>
            <a:normAutofit/>
          </a:bodyPr>
          <a:lstStyle/>
          <a:p>
            <a:r>
              <a:rPr lang="es-MX" dirty="0"/>
              <a:t>Norma alfonsí</a:t>
            </a:r>
          </a:p>
        </p:txBody>
      </p:sp>
      <p:sp>
        <p:nvSpPr>
          <p:cNvPr id="12" name="Rectangle 11">
            <a:extLst>
              <a:ext uri="{FF2B5EF4-FFF2-40B4-BE49-F238E27FC236}">
                <a16:creationId xmlns:a16="http://schemas.microsoft.com/office/drawing/2014/main" xmlns="" id="{523BEDA7-D0B8-4802-8168-92452653BC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xmlns="" id="{D2EFF34B-7B1A-4F9D-8CEE-A40962BC7C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763724" y="0"/>
            <a:ext cx="457200" cy="6858000"/>
          </a:xfrm>
          <a:prstGeom prst="rect">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1">
            <a:extLst>
              <a:ext uri="{FF2B5EF4-FFF2-40B4-BE49-F238E27FC236}">
                <a16:creationId xmlns:a16="http://schemas.microsoft.com/office/drawing/2014/main" xmlns="" id="{F3556DB6-71FF-4193-ABE6-43E061303B16}"/>
              </a:ext>
            </a:extLst>
          </p:cNvPr>
          <p:cNvSpPr>
            <a:spLocks noChangeArrowheads="1"/>
          </p:cNvSpPr>
          <p:nvPr/>
        </p:nvSpPr>
        <p:spPr bwMode="auto">
          <a:xfrm>
            <a:off x="-1774471" y="0"/>
            <a:ext cx="17266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MX"/>
          </a:p>
        </p:txBody>
      </p:sp>
      <p:graphicFrame>
        <p:nvGraphicFramePr>
          <p:cNvPr id="4" name="Marcador de contenido 3">
            <a:extLst>
              <a:ext uri="{FF2B5EF4-FFF2-40B4-BE49-F238E27FC236}">
                <a16:creationId xmlns:a16="http://schemas.microsoft.com/office/drawing/2014/main" xmlns="" id="{38B858C7-E3CE-4F6C-867B-19FCE1032E5B}"/>
              </a:ext>
            </a:extLst>
          </p:cNvPr>
          <p:cNvGraphicFramePr>
            <a:graphicFrameLocks noGrp="1"/>
          </p:cNvGraphicFramePr>
          <p:nvPr>
            <p:ph idx="1"/>
            <p:extLst>
              <p:ext uri="{D42A27DB-BD31-4B8C-83A1-F6EECF244321}">
                <p14:modId xmlns:p14="http://schemas.microsoft.com/office/powerpoint/2010/main" val="2314555710"/>
              </p:ext>
            </p:extLst>
          </p:nvPr>
        </p:nvGraphicFramePr>
        <p:xfrm>
          <a:off x="1465089" y="2207419"/>
          <a:ext cx="9452143" cy="3863697"/>
        </p:xfrm>
        <a:graphic>
          <a:graphicData uri="http://schemas.openxmlformats.org/drawingml/2006/table">
            <a:tbl>
              <a:tblPr firstRow="1" firstCol="1" bandRow="1">
                <a:tableStyleId>{5C22544A-7EE6-4342-B048-85BDC9FD1C3A}</a:tableStyleId>
              </a:tblPr>
              <a:tblGrid>
                <a:gridCol w="1386203">
                  <a:extLst>
                    <a:ext uri="{9D8B030D-6E8A-4147-A177-3AD203B41FA5}">
                      <a16:colId xmlns:a16="http://schemas.microsoft.com/office/drawing/2014/main" xmlns="" val="3469981082"/>
                    </a:ext>
                  </a:extLst>
                </a:gridCol>
                <a:gridCol w="1800715">
                  <a:extLst>
                    <a:ext uri="{9D8B030D-6E8A-4147-A177-3AD203B41FA5}">
                      <a16:colId xmlns:a16="http://schemas.microsoft.com/office/drawing/2014/main" xmlns="" val="3236974253"/>
                    </a:ext>
                  </a:extLst>
                </a:gridCol>
                <a:gridCol w="1096770">
                  <a:extLst>
                    <a:ext uri="{9D8B030D-6E8A-4147-A177-3AD203B41FA5}">
                      <a16:colId xmlns:a16="http://schemas.microsoft.com/office/drawing/2014/main" xmlns="" val="2822230733"/>
                    </a:ext>
                  </a:extLst>
                </a:gridCol>
                <a:gridCol w="1428838">
                  <a:extLst>
                    <a:ext uri="{9D8B030D-6E8A-4147-A177-3AD203B41FA5}">
                      <a16:colId xmlns:a16="http://schemas.microsoft.com/office/drawing/2014/main" xmlns="" val="4385849"/>
                    </a:ext>
                  </a:extLst>
                </a:gridCol>
                <a:gridCol w="1423601">
                  <a:extLst>
                    <a:ext uri="{9D8B030D-6E8A-4147-A177-3AD203B41FA5}">
                      <a16:colId xmlns:a16="http://schemas.microsoft.com/office/drawing/2014/main" xmlns="" val="745411254"/>
                    </a:ext>
                  </a:extLst>
                </a:gridCol>
                <a:gridCol w="1293706">
                  <a:extLst>
                    <a:ext uri="{9D8B030D-6E8A-4147-A177-3AD203B41FA5}">
                      <a16:colId xmlns:a16="http://schemas.microsoft.com/office/drawing/2014/main" xmlns="" val="2792139485"/>
                    </a:ext>
                  </a:extLst>
                </a:gridCol>
                <a:gridCol w="1022310">
                  <a:extLst>
                    <a:ext uri="{9D8B030D-6E8A-4147-A177-3AD203B41FA5}">
                      <a16:colId xmlns:a16="http://schemas.microsoft.com/office/drawing/2014/main" xmlns="" val="4232885285"/>
                    </a:ext>
                  </a:extLst>
                </a:gridCol>
              </a:tblGrid>
              <a:tr h="297299">
                <a:tc>
                  <a:txBody>
                    <a:bodyPr/>
                    <a:lstStyle/>
                    <a:p>
                      <a:pPr algn="just">
                        <a:lnSpc>
                          <a:spcPct val="150000"/>
                        </a:lnSpc>
                        <a:spcAft>
                          <a:spcPts val="0"/>
                        </a:spcAft>
                      </a:pPr>
                      <a:r>
                        <a:rPr lang="es-MX" sz="1300">
                          <a:effectLst/>
                        </a:rPr>
                        <a:t> </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labiales</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dentales </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alveolares</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palatales</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Velares</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glotal</a:t>
                      </a:r>
                      <a:endParaRPr lang="es-MX" sz="1200">
                        <a:effectLst/>
                        <a:latin typeface="Calibri" panose="020F0502020204030204" pitchFamily="34" charset="0"/>
                        <a:cs typeface="Times New Roman" panose="02020603050405020304" pitchFamily="18" charset="0"/>
                      </a:endParaRPr>
                    </a:p>
                  </a:txBody>
                  <a:tcPr marL="72463" marR="72463" marT="0" marB="0"/>
                </a:tc>
                <a:extLst>
                  <a:ext uri="{0D108BD9-81ED-4DB2-BD59-A6C34878D82A}">
                    <a16:rowId xmlns:a16="http://schemas.microsoft.com/office/drawing/2014/main" xmlns="" val="1833750713"/>
                  </a:ext>
                </a:extLst>
              </a:tr>
              <a:tr h="587150">
                <a:tc>
                  <a:txBody>
                    <a:bodyPr/>
                    <a:lstStyle/>
                    <a:p>
                      <a:pPr algn="just">
                        <a:lnSpc>
                          <a:spcPct val="150000"/>
                        </a:lnSpc>
                        <a:spcAft>
                          <a:spcPts val="0"/>
                        </a:spcAft>
                      </a:pPr>
                      <a:r>
                        <a:rPr lang="es-MX" sz="1300">
                          <a:effectLst/>
                        </a:rPr>
                        <a:t>oclusivas</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p: ‘p’</a:t>
                      </a:r>
                      <a:endParaRPr lang="es-MX" sz="1200">
                        <a:effectLst/>
                      </a:endParaRPr>
                    </a:p>
                    <a:p>
                      <a:pPr algn="just">
                        <a:lnSpc>
                          <a:spcPct val="150000"/>
                        </a:lnSpc>
                        <a:spcAft>
                          <a:spcPts val="0"/>
                        </a:spcAft>
                      </a:pPr>
                      <a:r>
                        <a:rPr lang="es-MX" sz="1300">
                          <a:effectLst/>
                        </a:rPr>
                        <a:t>b:    ‘b’/’v’/’u’</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t: ‘t’</a:t>
                      </a:r>
                      <a:endParaRPr lang="es-MX" sz="1200">
                        <a:effectLst/>
                      </a:endParaRPr>
                    </a:p>
                    <a:p>
                      <a:pPr algn="just">
                        <a:lnSpc>
                          <a:spcPct val="150000"/>
                        </a:lnSpc>
                        <a:spcAft>
                          <a:spcPts val="0"/>
                        </a:spcAft>
                      </a:pPr>
                      <a:r>
                        <a:rPr lang="es-MX" sz="1300">
                          <a:effectLst/>
                        </a:rPr>
                        <a:t>d:    ‘d’</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 </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 </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k: ‘c’ ‘qu’  g:‘g’</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 </a:t>
                      </a:r>
                      <a:endParaRPr lang="es-MX" sz="1200">
                        <a:effectLst/>
                        <a:latin typeface="Calibri" panose="020F0502020204030204" pitchFamily="34" charset="0"/>
                        <a:cs typeface="Times New Roman" panose="02020603050405020304" pitchFamily="18" charset="0"/>
                      </a:endParaRPr>
                    </a:p>
                  </a:txBody>
                  <a:tcPr marL="72463" marR="72463" marT="0" marB="0"/>
                </a:tc>
                <a:extLst>
                  <a:ext uri="{0D108BD9-81ED-4DB2-BD59-A6C34878D82A}">
                    <a16:rowId xmlns:a16="http://schemas.microsoft.com/office/drawing/2014/main" xmlns="" val="1554030346"/>
                  </a:ext>
                </a:extLst>
              </a:tr>
              <a:tr h="297299">
                <a:tc>
                  <a:txBody>
                    <a:bodyPr/>
                    <a:lstStyle/>
                    <a:p>
                      <a:pPr algn="just">
                        <a:lnSpc>
                          <a:spcPct val="150000"/>
                        </a:lnSpc>
                        <a:spcAft>
                          <a:spcPts val="0"/>
                        </a:spcAft>
                      </a:pPr>
                      <a:r>
                        <a:rPr lang="es-MX" sz="1300">
                          <a:effectLst/>
                        </a:rPr>
                        <a:t>africadas</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 </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ŝ: ‘c’‘ç’  ẑ: ‘z’</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 </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ĉ: ‘ch’</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 </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 </a:t>
                      </a:r>
                      <a:endParaRPr lang="es-MX" sz="1200">
                        <a:effectLst/>
                        <a:latin typeface="Calibri" panose="020F0502020204030204" pitchFamily="34" charset="0"/>
                        <a:cs typeface="Times New Roman" panose="02020603050405020304" pitchFamily="18" charset="0"/>
                      </a:endParaRPr>
                    </a:p>
                  </a:txBody>
                  <a:tcPr marL="72463" marR="72463" marT="0" marB="0"/>
                </a:tc>
                <a:extLst>
                  <a:ext uri="{0D108BD9-81ED-4DB2-BD59-A6C34878D82A}">
                    <a16:rowId xmlns:a16="http://schemas.microsoft.com/office/drawing/2014/main" xmlns="" val="1095116937"/>
                  </a:ext>
                </a:extLst>
              </a:tr>
              <a:tr h="1166852">
                <a:tc>
                  <a:txBody>
                    <a:bodyPr/>
                    <a:lstStyle/>
                    <a:p>
                      <a:pPr algn="just">
                        <a:lnSpc>
                          <a:spcPct val="150000"/>
                        </a:lnSpc>
                        <a:spcAft>
                          <a:spcPts val="0"/>
                        </a:spcAft>
                      </a:pPr>
                      <a:r>
                        <a:rPr lang="es-MX" sz="1300">
                          <a:effectLst/>
                        </a:rPr>
                        <a:t>fricativas</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f: ‘f’‘ff’    </a:t>
                      </a:r>
                      <a:endParaRPr lang="es-MX" sz="1200">
                        <a:effectLst/>
                      </a:endParaRPr>
                    </a:p>
                    <a:p>
                      <a:pPr algn="just">
                        <a:lnSpc>
                          <a:spcPct val="150000"/>
                        </a:lnSpc>
                        <a:spcAft>
                          <a:spcPts val="0"/>
                        </a:spcAft>
                      </a:pPr>
                      <a:r>
                        <a:rPr lang="es-MX" sz="1300">
                          <a:effectLst/>
                        </a:rPr>
                        <a:t> </a:t>
                      </a:r>
                      <a:endParaRPr lang="es-MX" sz="1200">
                        <a:effectLst/>
                      </a:endParaRPr>
                    </a:p>
                    <a:p>
                      <a:pPr algn="just">
                        <a:lnSpc>
                          <a:spcPct val="150000"/>
                        </a:lnSpc>
                        <a:spcAft>
                          <a:spcPts val="0"/>
                        </a:spcAft>
                      </a:pPr>
                      <a:r>
                        <a:rPr lang="es-MX" sz="1300">
                          <a:effectLst/>
                        </a:rPr>
                        <a:t>β; ‘v’/’u’/’b’</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 </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n-US" sz="1300">
                          <a:effectLst/>
                        </a:rPr>
                        <a:t>s: ‘s-‘ ‘-ss-‘ -s’</a:t>
                      </a:r>
                      <a:endParaRPr lang="es-MX" sz="1200">
                        <a:effectLst/>
                      </a:endParaRPr>
                    </a:p>
                    <a:p>
                      <a:pPr algn="just">
                        <a:lnSpc>
                          <a:spcPct val="150000"/>
                        </a:lnSpc>
                        <a:spcAft>
                          <a:spcPts val="0"/>
                        </a:spcAft>
                      </a:pPr>
                      <a:r>
                        <a:rPr lang="en-US" sz="1300">
                          <a:effectLst/>
                        </a:rPr>
                        <a:t>z: ‘-s-‘        </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tabLst>
                          <a:tab pos="492760" algn="l"/>
                        </a:tabLst>
                      </a:pPr>
                      <a:r>
                        <a:rPr lang="en-US" sz="1300">
                          <a:effectLst/>
                        </a:rPr>
                        <a:t>š:‘x’     </a:t>
                      </a:r>
                      <a:endParaRPr lang="es-MX" sz="1200">
                        <a:effectLst/>
                      </a:endParaRPr>
                    </a:p>
                    <a:p>
                      <a:pPr algn="just">
                        <a:lnSpc>
                          <a:spcPct val="150000"/>
                        </a:lnSpc>
                        <a:spcAft>
                          <a:spcPts val="0"/>
                        </a:spcAft>
                        <a:tabLst>
                          <a:tab pos="492760" algn="l"/>
                        </a:tabLst>
                      </a:pPr>
                      <a:r>
                        <a:rPr lang="en-US" sz="1300">
                          <a:effectLst/>
                        </a:rPr>
                        <a:t>ž:‘g’ ‘j’ (‘i’)</a:t>
                      </a:r>
                      <a:endParaRPr lang="es-MX" sz="1200">
                        <a:effectLst/>
                      </a:endParaRPr>
                    </a:p>
                    <a:p>
                      <a:pPr algn="just">
                        <a:lnSpc>
                          <a:spcPct val="150000"/>
                        </a:lnSpc>
                        <a:spcAft>
                          <a:spcPts val="0"/>
                        </a:spcAft>
                        <a:tabLst>
                          <a:tab pos="492760" algn="l"/>
                        </a:tabLst>
                      </a:pPr>
                      <a:r>
                        <a:rPr lang="en-US" sz="1300">
                          <a:effectLst/>
                        </a:rPr>
                        <a:t> </a:t>
                      </a:r>
                      <a:endParaRPr lang="es-MX" sz="1200">
                        <a:effectLst/>
                      </a:endParaRPr>
                    </a:p>
                    <a:p>
                      <a:pPr algn="just">
                        <a:lnSpc>
                          <a:spcPct val="150000"/>
                        </a:lnSpc>
                        <a:spcAft>
                          <a:spcPts val="0"/>
                        </a:spcAft>
                        <a:tabLst>
                          <a:tab pos="492760" algn="l"/>
                        </a:tabLst>
                      </a:pPr>
                      <a:r>
                        <a:rPr lang="en-US" sz="1300">
                          <a:effectLst/>
                        </a:rPr>
                        <a:t> </a:t>
                      </a:r>
                      <a:r>
                        <a:rPr lang="es-MX" sz="1300">
                          <a:effectLst/>
                        </a:rPr>
                        <a:t>y: ‘y’ (‘i’)</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 </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(h)</a:t>
                      </a:r>
                      <a:endParaRPr lang="es-MX" sz="1200">
                        <a:effectLst/>
                      </a:endParaRPr>
                    </a:p>
                    <a:p>
                      <a:pPr algn="just">
                        <a:lnSpc>
                          <a:spcPct val="150000"/>
                        </a:lnSpc>
                        <a:spcAft>
                          <a:spcPts val="0"/>
                        </a:spcAft>
                      </a:pPr>
                      <a:r>
                        <a:rPr lang="es-MX" sz="1300">
                          <a:effectLst/>
                        </a:rPr>
                        <a:t>‘f, h’</a:t>
                      </a:r>
                      <a:endParaRPr lang="es-MX" sz="1200">
                        <a:effectLst/>
                        <a:latin typeface="Calibri" panose="020F0502020204030204" pitchFamily="34" charset="0"/>
                        <a:cs typeface="Times New Roman" panose="02020603050405020304" pitchFamily="18" charset="0"/>
                      </a:endParaRPr>
                    </a:p>
                  </a:txBody>
                  <a:tcPr marL="72463" marR="72463" marT="0" marB="0"/>
                </a:tc>
                <a:extLst>
                  <a:ext uri="{0D108BD9-81ED-4DB2-BD59-A6C34878D82A}">
                    <a16:rowId xmlns:a16="http://schemas.microsoft.com/office/drawing/2014/main" xmlns="" val="1519867605"/>
                  </a:ext>
                </a:extLst>
              </a:tr>
              <a:tr h="297299">
                <a:tc>
                  <a:txBody>
                    <a:bodyPr/>
                    <a:lstStyle/>
                    <a:p>
                      <a:pPr algn="just">
                        <a:lnSpc>
                          <a:spcPct val="150000"/>
                        </a:lnSpc>
                        <a:spcAft>
                          <a:spcPts val="0"/>
                        </a:spcAft>
                      </a:pPr>
                      <a:r>
                        <a:rPr lang="es-MX" sz="1300">
                          <a:effectLst/>
                        </a:rPr>
                        <a:t>nasales</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m:‘m’</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 </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n:‘n’</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 ṋ:‘nn’ (‘ñ’)</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 </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 </a:t>
                      </a:r>
                      <a:endParaRPr lang="es-MX" sz="1200">
                        <a:effectLst/>
                        <a:latin typeface="Calibri" panose="020F0502020204030204" pitchFamily="34" charset="0"/>
                        <a:cs typeface="Times New Roman" panose="02020603050405020304" pitchFamily="18" charset="0"/>
                      </a:endParaRPr>
                    </a:p>
                  </a:txBody>
                  <a:tcPr marL="72463" marR="72463" marT="0" marB="0"/>
                </a:tc>
                <a:extLst>
                  <a:ext uri="{0D108BD9-81ED-4DB2-BD59-A6C34878D82A}">
                    <a16:rowId xmlns:a16="http://schemas.microsoft.com/office/drawing/2014/main" xmlns="" val="3246293505"/>
                  </a:ext>
                </a:extLst>
              </a:tr>
              <a:tr h="1166852">
                <a:tc>
                  <a:txBody>
                    <a:bodyPr/>
                    <a:lstStyle/>
                    <a:p>
                      <a:pPr algn="just">
                        <a:lnSpc>
                          <a:spcPct val="150000"/>
                        </a:lnSpc>
                        <a:spcAft>
                          <a:spcPts val="0"/>
                        </a:spcAft>
                      </a:pPr>
                      <a:r>
                        <a:rPr lang="es-MX" sz="1300">
                          <a:effectLst/>
                        </a:rPr>
                        <a:t>líquidas</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 </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 </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         </a:t>
                      </a:r>
                      <a:endParaRPr lang="es-MX" sz="1200">
                        <a:effectLst/>
                      </a:endParaRPr>
                    </a:p>
                    <a:p>
                      <a:pPr algn="just">
                        <a:lnSpc>
                          <a:spcPct val="150000"/>
                        </a:lnSpc>
                        <a:spcAft>
                          <a:spcPts val="0"/>
                        </a:spcAft>
                      </a:pPr>
                      <a:r>
                        <a:rPr lang="es-MX" sz="1300">
                          <a:effectLst/>
                        </a:rPr>
                        <a:t>l:‘l’ (‘ll’)</a:t>
                      </a:r>
                      <a:endParaRPr lang="es-MX" sz="1200">
                        <a:effectLst/>
                      </a:endParaRPr>
                    </a:p>
                    <a:p>
                      <a:pPr algn="just">
                        <a:lnSpc>
                          <a:spcPct val="150000"/>
                        </a:lnSpc>
                        <a:spcAft>
                          <a:spcPts val="0"/>
                        </a:spcAft>
                      </a:pPr>
                      <a:r>
                        <a:rPr lang="es-MX" sz="1300">
                          <a:effectLst/>
                        </a:rPr>
                        <a:t>r: ‘r’     </a:t>
                      </a:r>
                      <a:endParaRPr lang="es-MX" sz="1200">
                        <a:effectLst/>
                      </a:endParaRPr>
                    </a:p>
                    <a:p>
                      <a:pPr algn="just">
                        <a:lnSpc>
                          <a:spcPct val="150000"/>
                        </a:lnSpc>
                        <a:spcAft>
                          <a:spcPts val="0"/>
                        </a:spcAft>
                      </a:pPr>
                      <a:r>
                        <a:rPr lang="es-MX" sz="1300">
                          <a:effectLst/>
                        </a:rPr>
                        <a:t>ṝ :‘-rr-‘ ‘r-’   </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              </a:t>
                      </a:r>
                      <a:endParaRPr lang="es-MX" sz="1200">
                        <a:effectLst/>
                      </a:endParaRPr>
                    </a:p>
                    <a:p>
                      <a:pPr algn="just">
                        <a:lnSpc>
                          <a:spcPct val="150000"/>
                        </a:lnSpc>
                        <a:spcAft>
                          <a:spcPts val="0"/>
                        </a:spcAft>
                      </a:pPr>
                      <a:r>
                        <a:rPr lang="es-MX" sz="1300">
                          <a:effectLst/>
                        </a:rPr>
                        <a:t>λ:‘ll’</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 </a:t>
                      </a:r>
                      <a:endParaRPr lang="es-MX" sz="1200">
                        <a:effectLst/>
                        <a:latin typeface="Calibri" panose="020F0502020204030204" pitchFamily="34" charset="0"/>
                        <a:cs typeface="Times New Roman" panose="02020603050405020304" pitchFamily="18" charset="0"/>
                      </a:endParaRPr>
                    </a:p>
                  </a:txBody>
                  <a:tcPr marL="72463" marR="72463" marT="0" marB="0"/>
                </a:tc>
                <a:tc>
                  <a:txBody>
                    <a:bodyPr/>
                    <a:lstStyle/>
                    <a:p>
                      <a:pPr algn="just">
                        <a:lnSpc>
                          <a:spcPct val="150000"/>
                        </a:lnSpc>
                        <a:spcAft>
                          <a:spcPts val="0"/>
                        </a:spcAft>
                      </a:pPr>
                      <a:r>
                        <a:rPr lang="es-MX" sz="1300">
                          <a:effectLst/>
                        </a:rPr>
                        <a:t> </a:t>
                      </a:r>
                      <a:endParaRPr lang="es-MX" sz="1200">
                        <a:effectLst/>
                        <a:latin typeface="Calibri" panose="020F0502020204030204" pitchFamily="34" charset="0"/>
                        <a:cs typeface="Times New Roman" panose="02020603050405020304" pitchFamily="18" charset="0"/>
                      </a:endParaRPr>
                    </a:p>
                  </a:txBody>
                  <a:tcPr marL="72463" marR="72463" marT="0" marB="0"/>
                </a:tc>
                <a:extLst>
                  <a:ext uri="{0D108BD9-81ED-4DB2-BD59-A6C34878D82A}">
                    <a16:rowId xmlns:a16="http://schemas.microsoft.com/office/drawing/2014/main" xmlns="" val="2994238826"/>
                  </a:ext>
                </a:extLst>
              </a:tr>
            </a:tbl>
          </a:graphicData>
        </a:graphic>
      </p:graphicFrame>
    </p:spTree>
    <p:extLst>
      <p:ext uri="{BB962C8B-B14F-4D97-AF65-F5344CB8AC3E}">
        <p14:creationId xmlns:p14="http://schemas.microsoft.com/office/powerpoint/2010/main" val="647666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que contiene texto, periódico&#10;&#10;Descripción generada automáticamente">
            <a:extLst>
              <a:ext uri="{FF2B5EF4-FFF2-40B4-BE49-F238E27FC236}">
                <a16:creationId xmlns:a16="http://schemas.microsoft.com/office/drawing/2014/main" xmlns="" id="{71BAB2B0-1B82-47DF-B9CC-F827117958AB}"/>
              </a:ext>
            </a:extLst>
          </p:cNvPr>
          <p:cNvPicPr>
            <a:picLocks noGrp="1" noChangeAspect="1"/>
          </p:cNvPicPr>
          <p:nvPr>
            <p:ph idx="1"/>
          </p:nvPr>
        </p:nvPicPr>
        <p:blipFill rotWithShape="1">
          <a:blip r:embed="rId2"/>
          <a:srcRect b="19643"/>
          <a:stretch/>
        </p:blipFill>
        <p:spPr>
          <a:xfrm>
            <a:off x="20" y="10"/>
            <a:ext cx="12191980" cy="6857990"/>
          </a:xfrm>
          <a:prstGeom prst="rect">
            <a:avLst/>
          </a:prstGeom>
        </p:spPr>
      </p:pic>
    </p:spTree>
    <p:extLst>
      <p:ext uri="{BB962C8B-B14F-4D97-AF65-F5344CB8AC3E}">
        <p14:creationId xmlns:p14="http://schemas.microsoft.com/office/powerpoint/2010/main" val="4181592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1D14C75-F903-495F-AEB3-F71405E68BEC}"/>
              </a:ext>
            </a:extLst>
          </p:cNvPr>
          <p:cNvSpPr>
            <a:spLocks noGrp="1"/>
          </p:cNvSpPr>
          <p:nvPr>
            <p:ph type="title"/>
          </p:nvPr>
        </p:nvSpPr>
        <p:spPr>
          <a:xfrm flipV="1">
            <a:off x="762001" y="221226"/>
            <a:ext cx="5314536" cy="582099"/>
          </a:xfrm>
        </p:spPr>
        <p:txBody>
          <a:bodyPr>
            <a:normAutofit fontScale="90000"/>
          </a:bodyPr>
          <a:lstStyle/>
          <a:p>
            <a:endParaRPr lang="es-MX" dirty="0"/>
          </a:p>
        </p:txBody>
      </p:sp>
      <p:sp>
        <p:nvSpPr>
          <p:cNvPr id="3" name="Marcador de contenido 2">
            <a:extLst>
              <a:ext uri="{FF2B5EF4-FFF2-40B4-BE49-F238E27FC236}">
                <a16:creationId xmlns:a16="http://schemas.microsoft.com/office/drawing/2014/main" xmlns="" id="{4E437015-D60F-46A6-A343-A71CA7555F55}"/>
              </a:ext>
            </a:extLst>
          </p:cNvPr>
          <p:cNvSpPr>
            <a:spLocks noGrp="1"/>
          </p:cNvSpPr>
          <p:nvPr>
            <p:ph idx="1"/>
          </p:nvPr>
        </p:nvSpPr>
        <p:spPr>
          <a:xfrm>
            <a:off x="221226" y="1150374"/>
            <a:ext cx="6149994" cy="5486400"/>
          </a:xfrm>
        </p:spPr>
        <p:txBody>
          <a:bodyPr anchor="t">
            <a:normAutofit/>
          </a:bodyPr>
          <a:lstStyle/>
          <a:p>
            <a:r>
              <a:rPr lang="es-MX" sz="3200" dirty="0" err="1"/>
              <a:t>Coulmas</a:t>
            </a:r>
            <a:r>
              <a:rPr lang="es-MX" sz="3200" dirty="0"/>
              <a:t> (2006) señala que la escritura es un sistema de registro de lenguaje por medio de marcas visibles o táctiles que se relacionan de manera sistemática con unidades de habla. Por medio de estas marcas se puede llegar a representar oraciones complejas y oraciones concatenadas, las cuales pueden llegar a formar textos (Cf. </a:t>
            </a:r>
            <a:r>
              <a:rPr lang="es-MX" sz="3200" dirty="0" err="1"/>
              <a:t>Lounsbury</a:t>
            </a:r>
            <a:r>
              <a:rPr lang="es-MX" sz="3200" dirty="0"/>
              <a:t>, 1989: 185). </a:t>
            </a:r>
          </a:p>
          <a:p>
            <a:endParaRPr lang="es-MX" sz="1800" dirty="0"/>
          </a:p>
        </p:txBody>
      </p:sp>
      <p:sp>
        <p:nvSpPr>
          <p:cNvPr id="11" name="Freeform: Shape 10">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n 5" descr="Imagen que contiene material de construcción, edificio, piedra&#10;&#10;Descripción generada automáticamente">
            <a:extLst>
              <a:ext uri="{FF2B5EF4-FFF2-40B4-BE49-F238E27FC236}">
                <a16:creationId xmlns:a16="http://schemas.microsoft.com/office/drawing/2014/main" xmlns="" id="{C8881616-F5A4-4E79-9AF5-26EFCE7083E3}"/>
              </a:ext>
            </a:extLst>
          </p:cNvPr>
          <p:cNvPicPr>
            <a:picLocks noChangeAspect="1"/>
          </p:cNvPicPr>
          <p:nvPr/>
        </p:nvPicPr>
        <p:blipFill rotWithShape="1">
          <a:blip r:embed="rId2"/>
          <a:srcRect l="16536" r="22115"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Rectángulo 3">
            <a:extLst>
              <a:ext uri="{FF2B5EF4-FFF2-40B4-BE49-F238E27FC236}">
                <a16:creationId xmlns:a16="http://schemas.microsoft.com/office/drawing/2014/main" xmlns="" id="{377956BB-4FD8-4174-97D1-A0E24E1E9138}"/>
              </a:ext>
            </a:extLst>
          </p:cNvPr>
          <p:cNvSpPr/>
          <p:nvPr/>
        </p:nvSpPr>
        <p:spPr>
          <a:xfrm>
            <a:off x="3048000" y="2551836"/>
            <a:ext cx="7444154" cy="369332"/>
          </a:xfrm>
          <a:prstGeom prst="rect">
            <a:avLst/>
          </a:prstGeom>
        </p:spPr>
        <p:txBody>
          <a:bodyPr wrap="square">
            <a:spAutoFit/>
          </a:bodyPr>
          <a:lstStyle/>
          <a:p>
            <a:pPr algn="just"/>
            <a:endParaRPr lang="es-MX" dirty="0"/>
          </a:p>
        </p:txBody>
      </p:sp>
    </p:spTree>
    <p:extLst>
      <p:ext uri="{BB962C8B-B14F-4D97-AF65-F5344CB8AC3E}">
        <p14:creationId xmlns:p14="http://schemas.microsoft.com/office/powerpoint/2010/main" val="1113371324"/>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Marcador de contenido 4">
            <a:extLst>
              <a:ext uri="{FF2B5EF4-FFF2-40B4-BE49-F238E27FC236}">
                <a16:creationId xmlns:a16="http://schemas.microsoft.com/office/drawing/2014/main" xmlns="" id="{7AA0FBBE-2674-492E-A622-8771AB6BE533}"/>
              </a:ext>
            </a:extLst>
          </p:cNvPr>
          <p:cNvPicPr>
            <a:picLocks noGrp="1" noChangeAspect="1"/>
          </p:cNvPicPr>
          <p:nvPr>
            <p:ph idx="1"/>
          </p:nvPr>
        </p:nvPicPr>
        <p:blipFill rotWithShape="1">
          <a:blip r:embed="rId2"/>
          <a:srcRect t="1507" b="3956"/>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D1BFAB24-6875-4AF1-A94C-9630A35D249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Letra visigótica</a:t>
            </a:r>
          </a:p>
        </p:txBody>
      </p:sp>
      <p:cxnSp>
        <p:nvCxnSpPr>
          <p:cNvPr id="18" name="Straight Connector 17">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071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832FD09-D598-4FAC-B7DF-F00DA2382EBA}"/>
              </a:ext>
            </a:extLst>
          </p:cNvPr>
          <p:cNvSpPr>
            <a:spLocks noGrp="1"/>
          </p:cNvSpPr>
          <p:nvPr>
            <p:ph type="title"/>
          </p:nvPr>
        </p:nvSpPr>
        <p:spPr>
          <a:xfrm>
            <a:off x="1021750" y="4531058"/>
            <a:ext cx="4913384" cy="1683474"/>
          </a:xfrm>
        </p:spPr>
        <p:txBody>
          <a:bodyPr>
            <a:normAutofit/>
          </a:bodyPr>
          <a:lstStyle/>
          <a:p>
            <a:r>
              <a:rPr lang="es-MX" dirty="0"/>
              <a:t>Carolina</a:t>
            </a:r>
          </a:p>
        </p:txBody>
      </p:sp>
      <p:pic>
        <p:nvPicPr>
          <p:cNvPr id="8" name="Marcador de contenido 4">
            <a:extLst>
              <a:ext uri="{FF2B5EF4-FFF2-40B4-BE49-F238E27FC236}">
                <a16:creationId xmlns:a16="http://schemas.microsoft.com/office/drawing/2014/main" xmlns="" id="{19D25A1D-335A-4811-B492-D0081115E9C0}"/>
              </a:ext>
            </a:extLst>
          </p:cNvPr>
          <p:cNvPicPr>
            <a:picLocks noChangeAspect="1"/>
          </p:cNvPicPr>
          <p:nvPr/>
        </p:nvPicPr>
        <p:blipFill rotWithShape="1">
          <a:blip r:embed="rId2"/>
          <a:srcRect t="14718" r="3" b="30222"/>
          <a:stretch/>
        </p:blipFill>
        <p:spPr>
          <a:xfrm>
            <a:off x="122642" y="141089"/>
            <a:ext cx="5927637" cy="3732653"/>
          </a:xfrm>
          <a:prstGeom prst="rect">
            <a:avLst/>
          </a:prstGeom>
          <a:ln w="228600" cap="sq" cmpd="thickThin">
            <a:solidFill>
              <a:srgbClr val="000000"/>
            </a:solidFill>
            <a:prstDash val="solid"/>
            <a:miter lim="800000"/>
          </a:ln>
          <a:effectLst>
            <a:innerShdw blurRad="76200">
              <a:srgbClr val="000000"/>
            </a:innerShdw>
          </a:effectLst>
        </p:spPr>
      </p:pic>
      <p:pic>
        <p:nvPicPr>
          <p:cNvPr id="18" name="Marcador de contenido 5">
            <a:extLst>
              <a:ext uri="{FF2B5EF4-FFF2-40B4-BE49-F238E27FC236}">
                <a16:creationId xmlns:a16="http://schemas.microsoft.com/office/drawing/2014/main" xmlns="" id="{0EF10C00-6C25-4B9E-AB72-01FF75E05EAD}"/>
              </a:ext>
            </a:extLst>
          </p:cNvPr>
          <p:cNvPicPr>
            <a:picLocks noChangeAspect="1"/>
          </p:cNvPicPr>
          <p:nvPr/>
        </p:nvPicPr>
        <p:blipFill rotWithShape="1">
          <a:blip r:embed="rId3"/>
          <a:srcRect t="17741" r="2" b="2"/>
          <a:stretch/>
        </p:blipFill>
        <p:spPr>
          <a:xfrm>
            <a:off x="6138672" y="141089"/>
            <a:ext cx="5927637" cy="3732653"/>
          </a:xfrm>
          <a:prstGeom prst="rect">
            <a:avLst/>
          </a:prstGeom>
          <a:ln w="228600" cap="sq" cmpd="thickThin">
            <a:solidFill>
              <a:srgbClr val="000000"/>
            </a:solidFill>
            <a:prstDash val="solid"/>
            <a:miter lim="800000"/>
          </a:ln>
          <a:effectLst>
            <a:innerShdw blurRad="76200">
              <a:srgbClr val="000000"/>
            </a:innerShdw>
          </a:effectLst>
        </p:spPr>
      </p:pic>
      <p:sp>
        <p:nvSpPr>
          <p:cNvPr id="9" name="Marcador de contenido 8">
            <a:extLst>
              <a:ext uri="{FF2B5EF4-FFF2-40B4-BE49-F238E27FC236}">
                <a16:creationId xmlns:a16="http://schemas.microsoft.com/office/drawing/2014/main" xmlns="" id="{8FB0A140-0C32-4002-AA45-D04B725D7907}"/>
              </a:ext>
            </a:extLst>
          </p:cNvPr>
          <p:cNvSpPr>
            <a:spLocks noGrp="1"/>
          </p:cNvSpPr>
          <p:nvPr>
            <p:ph idx="1"/>
          </p:nvPr>
        </p:nvSpPr>
        <p:spPr/>
        <p:txBody>
          <a:bodyPr/>
          <a:lstStyle/>
          <a:p>
            <a:endParaRPr lang="es-MX" dirty="0"/>
          </a:p>
        </p:txBody>
      </p:sp>
    </p:spTree>
    <p:extLst>
      <p:ext uri="{BB962C8B-B14F-4D97-AF65-F5344CB8AC3E}">
        <p14:creationId xmlns:p14="http://schemas.microsoft.com/office/powerpoint/2010/main" val="723227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765F4110-C0FC-4D61-ACD2-A7C950EAE9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7BA3972E-9CC9-49D5-85F3-84F8AB0A5D95}"/>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cap="all">
                <a:solidFill>
                  <a:srgbClr val="FFFFFF"/>
                </a:solidFill>
                <a:latin typeface="+mj-lt"/>
                <a:ea typeface="+mj-ea"/>
                <a:cs typeface="+mj-cs"/>
              </a:rPr>
              <a:t>Góticas (Libraria)</a:t>
            </a:r>
          </a:p>
        </p:txBody>
      </p:sp>
      <p:cxnSp>
        <p:nvCxnSpPr>
          <p:cNvPr id="13" name="Straight Connector 12">
            <a:extLst>
              <a:ext uri="{FF2B5EF4-FFF2-40B4-BE49-F238E27FC236}">
                <a16:creationId xmlns:a16="http://schemas.microsoft.com/office/drawing/2014/main" xmlns="" id="{CC94CBDB-A76C-499E-95AB-C0A049E315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Imagen 3" descr="Imagen que contiene texto, libro&#10;&#10;Descripción generada automáticamente">
            <a:extLst>
              <a:ext uri="{FF2B5EF4-FFF2-40B4-BE49-F238E27FC236}">
                <a16:creationId xmlns:a16="http://schemas.microsoft.com/office/drawing/2014/main" xmlns="" id="{9DBF640A-5173-4D4C-BFFF-215771E4B20A}"/>
              </a:ext>
            </a:extLst>
          </p:cNvPr>
          <p:cNvPicPr>
            <a:picLocks noChangeAspect="1"/>
          </p:cNvPicPr>
          <p:nvPr/>
        </p:nvPicPr>
        <p:blipFill rotWithShape="1">
          <a:blip r:embed="rId2"/>
          <a:srcRect r="10437" b="-2"/>
          <a:stretch/>
        </p:blipFill>
        <p:spPr>
          <a:xfrm>
            <a:off x="317635" y="321733"/>
            <a:ext cx="4160452" cy="6214534"/>
          </a:xfrm>
          <a:prstGeom prst="rect">
            <a:avLst/>
          </a:prstGeom>
        </p:spPr>
      </p:pic>
      <p:pic>
        <p:nvPicPr>
          <p:cNvPr id="6" name="Imagen 5" descr="Imagen que contiene texto, interior&#10;&#10;Descripción generada automáticamente">
            <a:extLst>
              <a:ext uri="{FF2B5EF4-FFF2-40B4-BE49-F238E27FC236}">
                <a16:creationId xmlns:a16="http://schemas.microsoft.com/office/drawing/2014/main" xmlns="" id="{D5634742-A9F9-4F67-85A8-BE451566DF8A}"/>
              </a:ext>
            </a:extLst>
          </p:cNvPr>
          <p:cNvPicPr>
            <a:picLocks noChangeAspect="1"/>
          </p:cNvPicPr>
          <p:nvPr/>
        </p:nvPicPr>
        <p:blipFill rotWithShape="1">
          <a:blip r:embed="rId3"/>
          <a:srcRect t="22952" r="2" b="28440"/>
          <a:stretch/>
        </p:blipFill>
        <p:spPr>
          <a:xfrm>
            <a:off x="4654296" y="299363"/>
            <a:ext cx="7217085" cy="3008188"/>
          </a:xfrm>
          <a:prstGeom prst="rect">
            <a:avLst/>
          </a:prstGeom>
        </p:spPr>
      </p:pic>
    </p:spTree>
    <p:extLst>
      <p:ext uri="{BB962C8B-B14F-4D97-AF65-F5344CB8AC3E}">
        <p14:creationId xmlns:p14="http://schemas.microsoft.com/office/powerpoint/2010/main" val="969913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Marcador de contenido 7" descr="Imagen que contiene texto&#10;&#10;Descripción generada automáticamente">
            <a:extLst>
              <a:ext uri="{FF2B5EF4-FFF2-40B4-BE49-F238E27FC236}">
                <a16:creationId xmlns:a16="http://schemas.microsoft.com/office/drawing/2014/main" xmlns="" id="{7C4B5AC5-FA4A-4B64-9D05-EC9506D06FF2}"/>
              </a:ext>
            </a:extLst>
          </p:cNvPr>
          <p:cNvPicPr>
            <a:picLocks noGrp="1" noChangeAspect="1"/>
          </p:cNvPicPr>
          <p:nvPr>
            <p:ph sz="half" idx="2"/>
          </p:nvPr>
        </p:nvPicPr>
        <p:blipFill rotWithShape="1">
          <a:blip r:embed="rId2"/>
          <a:srcRect t="2802" r="-1" b="1981"/>
          <a:stretch/>
        </p:blipFill>
        <p:spPr>
          <a:xfrm>
            <a:off x="4296867" y="5"/>
            <a:ext cx="4831627" cy="4520011"/>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p:spPr>
      </p:pic>
      <p:pic>
        <p:nvPicPr>
          <p:cNvPr id="4" name="Imagen 3" descr="Imagen que contiene texto&#10;&#10;Descripción generada automáticamente">
            <a:extLst>
              <a:ext uri="{FF2B5EF4-FFF2-40B4-BE49-F238E27FC236}">
                <a16:creationId xmlns:a16="http://schemas.microsoft.com/office/drawing/2014/main" xmlns="" id="{5536D4C3-7121-4743-94C9-A94C33CBE4F3}"/>
              </a:ext>
            </a:extLst>
          </p:cNvPr>
          <p:cNvPicPr>
            <a:picLocks noChangeAspect="1"/>
          </p:cNvPicPr>
          <p:nvPr/>
        </p:nvPicPr>
        <p:blipFill rotWithShape="1">
          <a:blip r:embed="rId3"/>
          <a:srcRect l="278" r="11004" b="-2"/>
          <a:stretch/>
        </p:blipFill>
        <p:spPr>
          <a:xfrm>
            <a:off x="4041994" y="-4"/>
            <a:ext cx="8139373" cy="6858000"/>
          </a:xfrm>
          <a:custGeom>
            <a:avLst/>
            <a:gdLst>
              <a:gd name="connsiteX0" fmla="*/ 5181344 w 8139373"/>
              <a:gd name="connsiteY0" fmla="*/ 0 h 6858000"/>
              <a:gd name="connsiteX1" fmla="*/ 8139373 w 8139373"/>
              <a:gd name="connsiteY1" fmla="*/ 0 h 6858000"/>
              <a:gd name="connsiteX2" fmla="*/ 8139373 w 8139373"/>
              <a:gd name="connsiteY2" fmla="*/ 6858000 h 6858000"/>
              <a:gd name="connsiteX3" fmla="*/ 0 w 8139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39373" h="6858000">
                <a:moveTo>
                  <a:pt x="5181344" y="0"/>
                </a:moveTo>
                <a:lnTo>
                  <a:pt x="8139373" y="0"/>
                </a:lnTo>
                <a:lnTo>
                  <a:pt x="8139373" y="6858000"/>
                </a:lnTo>
                <a:lnTo>
                  <a:pt x="0" y="6858000"/>
                </a:lnTo>
                <a:close/>
              </a:path>
            </a:pathLst>
          </a:custGeom>
        </p:spPr>
      </p:pic>
      <p:sp>
        <p:nvSpPr>
          <p:cNvPr id="2" name="Título 1">
            <a:extLst>
              <a:ext uri="{FF2B5EF4-FFF2-40B4-BE49-F238E27FC236}">
                <a16:creationId xmlns:a16="http://schemas.microsoft.com/office/drawing/2014/main" xmlns="" id="{63B7BA6D-8DCB-474D-988C-2E0844906B5B}"/>
              </a:ext>
            </a:extLst>
          </p:cNvPr>
          <p:cNvSpPr>
            <a:spLocks noGrp="1"/>
          </p:cNvSpPr>
          <p:nvPr>
            <p:ph type="title"/>
          </p:nvPr>
        </p:nvSpPr>
        <p:spPr>
          <a:xfrm>
            <a:off x="677334" y="1176489"/>
            <a:ext cx="3749061" cy="1508469"/>
          </a:xfrm>
        </p:spPr>
        <p:txBody>
          <a:bodyPr vert="horz" lIns="91440" tIns="45720" rIns="91440" bIns="45720" rtlCol="0" anchor="ctr">
            <a:normAutofit/>
          </a:bodyPr>
          <a:lstStyle/>
          <a:p>
            <a:r>
              <a:rPr lang="en-US" sz="3200" b="1" kern="1200" cap="all">
                <a:solidFill>
                  <a:srgbClr val="967F5A"/>
                </a:solidFill>
                <a:latin typeface="+mj-lt"/>
                <a:ea typeface="+mj-ea"/>
                <a:cs typeface="+mj-cs"/>
              </a:rPr>
              <a:t>Privilegio rodado      Albalaes</a:t>
            </a:r>
          </a:p>
        </p:txBody>
      </p:sp>
      <p:sp>
        <p:nvSpPr>
          <p:cNvPr id="18" name="Isosceles Triangle 17">
            <a:extLst>
              <a:ext uri="{FF2B5EF4-FFF2-40B4-BE49-F238E27FC236}">
                <a16:creationId xmlns:a16="http://schemas.microsoft.com/office/drawing/2014/main" xmlns="" id="{7EB6695E-BED5-4DA3-8C9B-AD301AEF47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435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Content Placeholder 12">
            <a:extLst>
              <a:ext uri="{FF2B5EF4-FFF2-40B4-BE49-F238E27FC236}">
                <a16:creationId xmlns:a16="http://schemas.microsoft.com/office/drawing/2014/main" xmlns="" id="{1DFB6EE2-FA59-4F8C-B9D4-FF9A12A090D0}"/>
              </a:ext>
            </a:extLst>
          </p:cNvPr>
          <p:cNvSpPr>
            <a:spLocks noGrp="1"/>
          </p:cNvSpPr>
          <p:nvPr>
            <p:ph sz="half" idx="1"/>
          </p:nvPr>
        </p:nvSpPr>
        <p:spPr>
          <a:xfrm>
            <a:off x="677334" y="2795618"/>
            <a:ext cx="3749061" cy="3005289"/>
          </a:xfrm>
        </p:spPr>
        <p:txBody>
          <a:bodyPr vert="horz" lIns="91440" tIns="45720" rIns="91440" bIns="45720" rtlCol="0">
            <a:normAutofit/>
          </a:bodyPr>
          <a:lstStyle/>
          <a:p>
            <a:pPr marL="0">
              <a:spcBef>
                <a:spcPts val="0"/>
              </a:spcBef>
              <a:spcAft>
                <a:spcPts val="600"/>
              </a:spcAft>
            </a:pPr>
            <a:endParaRPr lang="en-US" sz="1800" b="1"/>
          </a:p>
        </p:txBody>
      </p:sp>
    </p:spTree>
    <p:extLst>
      <p:ext uri="{BB962C8B-B14F-4D97-AF65-F5344CB8AC3E}">
        <p14:creationId xmlns:p14="http://schemas.microsoft.com/office/powerpoint/2010/main" val="3625994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74356551-66C4-4176-A7DD-D91AC8B26714}"/>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cap="all">
                <a:solidFill>
                  <a:srgbClr val="FFFFFF"/>
                </a:solidFill>
              </a:rPr>
              <a:t>Privilegios   Cortesana</a:t>
            </a:r>
          </a:p>
        </p:txBody>
      </p:sp>
      <p:cxnSp>
        <p:nvCxnSpPr>
          <p:cNvPr id="12" name="Straight Connector 11">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Imagen 4" descr="Imagen que contiene texto, pizarra&#10;&#10;Descripción generada automáticamente">
            <a:extLst>
              <a:ext uri="{FF2B5EF4-FFF2-40B4-BE49-F238E27FC236}">
                <a16:creationId xmlns:a16="http://schemas.microsoft.com/office/drawing/2014/main" xmlns="" id="{B2A81B74-C9EB-4477-9EB4-078DF88B7225}"/>
              </a:ext>
            </a:extLst>
          </p:cNvPr>
          <p:cNvPicPr>
            <a:picLocks noChangeAspect="1"/>
          </p:cNvPicPr>
          <p:nvPr/>
        </p:nvPicPr>
        <p:blipFill rotWithShape="1">
          <a:blip r:embed="rId2"/>
          <a:srcRect r="2" b="8035"/>
          <a:stretch/>
        </p:blipFill>
        <p:spPr>
          <a:xfrm>
            <a:off x="331567" y="2537752"/>
            <a:ext cx="5455917" cy="3775769"/>
          </a:xfrm>
          <a:prstGeom prst="rect">
            <a:avLst/>
          </a:prstGeom>
        </p:spPr>
      </p:pic>
      <p:cxnSp>
        <p:nvCxnSpPr>
          <p:cNvPr id="14" name="Straight Connector 13">
            <a:extLst>
              <a:ext uri="{FF2B5EF4-FFF2-40B4-BE49-F238E27FC236}">
                <a16:creationId xmlns:a16="http://schemas.microsoft.com/office/drawing/2014/main" xmlns=""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Imagen 3" descr="Imagen que contiene texto&#10;&#10;Descripción generada automáticamente">
            <a:extLst>
              <a:ext uri="{FF2B5EF4-FFF2-40B4-BE49-F238E27FC236}">
                <a16:creationId xmlns:a16="http://schemas.microsoft.com/office/drawing/2014/main" xmlns="" id="{277BCF3C-5FBD-4520-AD1D-3FC772AF24B0}"/>
              </a:ext>
            </a:extLst>
          </p:cNvPr>
          <p:cNvPicPr>
            <a:picLocks noChangeAspect="1"/>
          </p:cNvPicPr>
          <p:nvPr/>
        </p:nvPicPr>
        <p:blipFill rotWithShape="1">
          <a:blip r:embed="rId3"/>
          <a:srcRect l="2846" r="1422" b="-3"/>
          <a:stretch/>
        </p:blipFill>
        <p:spPr>
          <a:xfrm>
            <a:off x="6445073" y="2537735"/>
            <a:ext cx="5455917" cy="3775802"/>
          </a:xfrm>
          <a:prstGeom prst="rect">
            <a:avLst/>
          </a:prstGeom>
        </p:spPr>
      </p:pic>
    </p:spTree>
    <p:extLst>
      <p:ext uri="{BB962C8B-B14F-4D97-AF65-F5344CB8AC3E}">
        <p14:creationId xmlns:p14="http://schemas.microsoft.com/office/powerpoint/2010/main" val="15749584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xmlns="" id="{DBAFD187-DDA9-43D9-8D50-8C7AD751CBB1}"/>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cap="all">
                <a:solidFill>
                  <a:srgbClr val="FFFFFF"/>
                </a:solidFill>
                <a:latin typeface="+mj-lt"/>
                <a:ea typeface="+mj-ea"/>
                <a:cs typeface="+mj-cs"/>
              </a:rPr>
              <a:t>Cortesana-procesal</a:t>
            </a:r>
          </a:p>
        </p:txBody>
      </p:sp>
      <p:cxnSp>
        <p:nvCxnSpPr>
          <p:cNvPr id="11" name="Straight Connector 10">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Imagen 3" descr="Imagen que contiene texto&#10;&#10;Descripción generada automáticamente">
            <a:extLst>
              <a:ext uri="{FF2B5EF4-FFF2-40B4-BE49-F238E27FC236}">
                <a16:creationId xmlns:a16="http://schemas.microsoft.com/office/drawing/2014/main" xmlns="" id="{0C968FE5-6679-463A-A7F0-EBBD34EC93FD}"/>
              </a:ext>
            </a:extLst>
          </p:cNvPr>
          <p:cNvPicPr>
            <a:picLocks noChangeAspect="1"/>
          </p:cNvPicPr>
          <p:nvPr/>
        </p:nvPicPr>
        <p:blipFill rotWithShape="1">
          <a:blip r:embed="rId2"/>
          <a:srcRect l="8124" r="18354" b="1"/>
          <a:stretch/>
        </p:blipFill>
        <p:spPr>
          <a:xfrm>
            <a:off x="320040" y="2534554"/>
            <a:ext cx="11496821" cy="3948351"/>
          </a:xfrm>
          <a:prstGeom prst="rect">
            <a:avLst/>
          </a:prstGeom>
        </p:spPr>
      </p:pic>
    </p:spTree>
    <p:extLst>
      <p:ext uri="{BB962C8B-B14F-4D97-AF65-F5344CB8AC3E}">
        <p14:creationId xmlns:p14="http://schemas.microsoft.com/office/powerpoint/2010/main" val="2392050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C1AF85CF-CFFE-485B-9392-E7DE49A91960}"/>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cap="all">
                <a:solidFill>
                  <a:srgbClr val="FFFFFF"/>
                </a:solidFill>
              </a:rPr>
              <a:t>Procesal</a:t>
            </a:r>
          </a:p>
        </p:txBody>
      </p:sp>
      <p:pic>
        <p:nvPicPr>
          <p:cNvPr id="4" name="Imagen 3" descr="Imagen que contiene texto&#10;&#10;Descripción generada automáticamente">
            <a:extLst>
              <a:ext uri="{FF2B5EF4-FFF2-40B4-BE49-F238E27FC236}">
                <a16:creationId xmlns:a16="http://schemas.microsoft.com/office/drawing/2014/main" xmlns="" id="{E870CFD1-FE96-4D98-B21C-7C4B09516DD3}"/>
              </a:ext>
            </a:extLst>
          </p:cNvPr>
          <p:cNvPicPr>
            <a:picLocks noChangeAspect="1"/>
          </p:cNvPicPr>
          <p:nvPr/>
        </p:nvPicPr>
        <p:blipFill>
          <a:blip r:embed="rId2"/>
          <a:stretch>
            <a:fillRect/>
          </a:stretch>
        </p:blipFill>
        <p:spPr>
          <a:xfrm>
            <a:off x="4409832" y="961812"/>
            <a:ext cx="6445734" cy="4930987"/>
          </a:xfrm>
          <a:prstGeom prst="rect">
            <a:avLst/>
          </a:prstGeom>
        </p:spPr>
      </p:pic>
    </p:spTree>
    <p:extLst>
      <p:ext uri="{BB962C8B-B14F-4D97-AF65-F5344CB8AC3E}">
        <p14:creationId xmlns:p14="http://schemas.microsoft.com/office/powerpoint/2010/main" val="1448832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Imagen que contiene texto, documento, libro&#10;&#10;Descripción generada automáticamente">
            <a:extLst>
              <a:ext uri="{FF2B5EF4-FFF2-40B4-BE49-F238E27FC236}">
                <a16:creationId xmlns:a16="http://schemas.microsoft.com/office/drawing/2014/main" xmlns="" id="{86086F2D-7955-480C-82B4-4F9FF42AE1A0}"/>
              </a:ext>
            </a:extLst>
          </p:cNvPr>
          <p:cNvPicPr>
            <a:picLocks noChangeAspect="1"/>
          </p:cNvPicPr>
          <p:nvPr/>
        </p:nvPicPr>
        <p:blipFill rotWithShape="1">
          <a:blip r:embed="rId2"/>
          <a:srcRect t="442"/>
          <a:stretch/>
        </p:blipFill>
        <p:spPr>
          <a:xfrm>
            <a:off x="20" y="10"/>
            <a:ext cx="12191980" cy="6857990"/>
          </a:xfrm>
          <a:prstGeom prst="rect">
            <a:avLst/>
          </a:prstGeom>
        </p:spPr>
      </p:pic>
      <p:sp>
        <p:nvSpPr>
          <p:cNvPr id="9" name="Rectangle 8">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54F49102-D07E-4371-B847-F30A30E79BC0}"/>
              </a:ext>
            </a:extLst>
          </p:cNvPr>
          <p:cNvSpPr>
            <a:spLocks noGrp="1"/>
          </p:cNvSpPr>
          <p:nvPr>
            <p:ph type="title"/>
          </p:nvPr>
        </p:nvSpPr>
        <p:spPr>
          <a:xfrm>
            <a:off x="523875" y="5317240"/>
            <a:ext cx="11210925" cy="744836"/>
          </a:xfrm>
        </p:spPr>
        <p:txBody>
          <a:bodyPr vert="horz" lIns="91440" tIns="45720" rIns="91440" bIns="45720" rtlCol="0">
            <a:normAutofit/>
          </a:bodyPr>
          <a:lstStyle/>
          <a:p>
            <a:pPr algn="ctr"/>
            <a:r>
              <a:rPr lang="en-US" sz="3600" cap="all">
                <a:solidFill>
                  <a:schemeClr val="tx1">
                    <a:lumMod val="85000"/>
                    <a:lumOff val="15000"/>
                  </a:schemeClr>
                </a:solidFill>
              </a:rPr>
              <a:t>Humanística</a:t>
            </a:r>
          </a:p>
        </p:txBody>
      </p:sp>
      <p:cxnSp>
        <p:nvCxnSpPr>
          <p:cNvPr id="11" name="Straight Connector 10">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403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Marcador de contenido 4" descr="Imagen que contiene material de construcción, piedra, edificio, tumba&#10;&#10;Descripción generada automáticamente">
            <a:extLst>
              <a:ext uri="{FF2B5EF4-FFF2-40B4-BE49-F238E27FC236}">
                <a16:creationId xmlns:a16="http://schemas.microsoft.com/office/drawing/2014/main" xmlns="" id="{1846C67E-47D0-4B25-A895-817FF0344958}"/>
              </a:ext>
            </a:extLst>
          </p:cNvPr>
          <p:cNvPicPr>
            <a:picLocks noChangeAspect="1"/>
          </p:cNvPicPr>
          <p:nvPr/>
        </p:nvPicPr>
        <p:blipFill rotWithShape="1">
          <a:blip r:embed="rId2">
            <a:alphaModFix/>
            <a:extLst/>
          </a:blip>
          <a:srcRect t="9345" r="2" b="15657"/>
          <a:stretch/>
        </p:blipFill>
        <p:spPr>
          <a:xfrm>
            <a:off x="4448399" y="286529"/>
            <a:ext cx="2275744" cy="2275744"/>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1" name="Imagen 10" descr="Imagen que contiene texto, mapa&#10;&#10;Descripción generada automáticamente">
            <a:extLst>
              <a:ext uri="{FF2B5EF4-FFF2-40B4-BE49-F238E27FC236}">
                <a16:creationId xmlns:a16="http://schemas.microsoft.com/office/drawing/2014/main" xmlns="" id="{5AF28D68-3AE9-464B-A718-5D2926A8943E}"/>
              </a:ext>
            </a:extLst>
          </p:cNvPr>
          <p:cNvPicPr>
            <a:picLocks noChangeAspect="1"/>
          </p:cNvPicPr>
          <p:nvPr/>
        </p:nvPicPr>
        <p:blipFill rotWithShape="1">
          <a:blip r:embed="rId3">
            <a:alphaModFix/>
            <a:extLst/>
          </a:blip>
          <a:srcRect t="17358" r="-2" b="6641"/>
          <a:stretch/>
        </p:blipFill>
        <p:spPr>
          <a:xfrm>
            <a:off x="3125968" y="2527224"/>
            <a:ext cx="3316388" cy="331638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7" name="Imagen 6">
            <a:extLst>
              <a:ext uri="{FF2B5EF4-FFF2-40B4-BE49-F238E27FC236}">
                <a16:creationId xmlns:a16="http://schemas.microsoft.com/office/drawing/2014/main" xmlns="" id="{48DFD937-9CD2-4EE8-91C9-058512759372}"/>
              </a:ext>
            </a:extLst>
          </p:cNvPr>
          <p:cNvPicPr>
            <a:picLocks noChangeAspect="1"/>
          </p:cNvPicPr>
          <p:nvPr/>
        </p:nvPicPr>
        <p:blipFill rotWithShape="1">
          <a:blip r:embed="rId4">
            <a:alphaModFix/>
            <a:extLst/>
          </a:blip>
          <a:srcRect r="17932" b="1"/>
          <a:stretch/>
        </p:blipFill>
        <p:spPr>
          <a:xfrm>
            <a:off x="1" y="1"/>
            <a:ext cx="4443799" cy="3776782"/>
          </a:xfrm>
          <a:custGeom>
            <a:avLst/>
            <a:gdLst>
              <a:gd name="connsiteX0" fmla="*/ 0 w 4443799"/>
              <a:gd name="connsiteY0" fmla="*/ 0 h 3776782"/>
              <a:gd name="connsiteX1" fmla="*/ 4164578 w 4443799"/>
              <a:gd name="connsiteY1" fmla="*/ 0 h 3776782"/>
              <a:gd name="connsiteX2" fmla="*/ 4238884 w 4443799"/>
              <a:gd name="connsiteY2" fmla="*/ 154250 h 3776782"/>
              <a:gd name="connsiteX3" fmla="*/ 4443799 w 4443799"/>
              <a:gd name="connsiteY3" fmla="*/ 1169228 h 3776782"/>
              <a:gd name="connsiteX4" fmla="*/ 1836244 w 4443799"/>
              <a:gd name="connsiteY4" fmla="*/ 3776782 h 3776782"/>
              <a:gd name="connsiteX5" fmla="*/ 177598 w 4443799"/>
              <a:gd name="connsiteY5" fmla="*/ 3181344 h 3776782"/>
              <a:gd name="connsiteX6" fmla="*/ 0 w 4443799"/>
              <a:gd name="connsiteY6" fmla="*/ 3019932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13" name="Imagen 12" descr="Imagen que contiene texto&#10;&#10;Descripción generada automáticamente">
            <a:extLst>
              <a:ext uri="{FF2B5EF4-FFF2-40B4-BE49-F238E27FC236}">
                <a16:creationId xmlns:a16="http://schemas.microsoft.com/office/drawing/2014/main" xmlns="" id="{9FC07FD4-1F62-4BB1-B0DA-C08E68C06CAA}"/>
              </a:ext>
            </a:extLst>
          </p:cNvPr>
          <p:cNvPicPr>
            <a:picLocks noChangeAspect="1"/>
          </p:cNvPicPr>
          <p:nvPr/>
        </p:nvPicPr>
        <p:blipFill rotWithShape="1">
          <a:blip r:embed="rId5">
            <a:alphaModFix/>
            <a:extLst/>
          </a:blip>
          <a:srcRect l="1006" r="11528"/>
          <a:stretch/>
        </p:blipFill>
        <p:spPr>
          <a:xfrm>
            <a:off x="20" y="3917271"/>
            <a:ext cx="3440566" cy="2950205"/>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31" name="Picture 30">
            <a:extLst>
              <a:ext uri="{FF2B5EF4-FFF2-40B4-BE49-F238E27FC236}">
                <a16:creationId xmlns:a16="http://schemas.microsoft.com/office/drawing/2014/main" xmlns="" id="{D198BA7A-A80E-4128-8A01-0F5D26B880F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ítulo 1">
            <a:extLst>
              <a:ext uri="{FF2B5EF4-FFF2-40B4-BE49-F238E27FC236}">
                <a16:creationId xmlns:a16="http://schemas.microsoft.com/office/drawing/2014/main" xmlns="" id="{0519B1CD-5C63-41DF-A1FC-34E782EF71E8}"/>
              </a:ext>
            </a:extLst>
          </p:cNvPr>
          <p:cNvSpPr>
            <a:spLocks noGrp="1"/>
          </p:cNvSpPr>
          <p:nvPr>
            <p:ph type="title"/>
          </p:nvPr>
        </p:nvSpPr>
        <p:spPr>
          <a:xfrm>
            <a:off x="7129133" y="802955"/>
            <a:ext cx="4266942" cy="1498456"/>
          </a:xfrm>
        </p:spPr>
        <p:txBody>
          <a:bodyPr vert="horz" lIns="91440" tIns="45720" rIns="91440" bIns="45720" rtlCol="0">
            <a:normAutofit/>
          </a:bodyPr>
          <a:lstStyle/>
          <a:p>
            <a:r>
              <a:rPr lang="en-US" sz="3600" kern="1200">
                <a:solidFill>
                  <a:srgbClr val="000000"/>
                </a:solidFill>
                <a:latin typeface="+mj-lt"/>
                <a:ea typeface="+mj-ea"/>
                <a:cs typeface="+mj-cs"/>
              </a:rPr>
              <a:t>Escritura mesoamericana</a:t>
            </a:r>
          </a:p>
        </p:txBody>
      </p:sp>
      <p:sp>
        <p:nvSpPr>
          <p:cNvPr id="19" name="Content Placeholder 18">
            <a:extLst>
              <a:ext uri="{FF2B5EF4-FFF2-40B4-BE49-F238E27FC236}">
                <a16:creationId xmlns:a16="http://schemas.microsoft.com/office/drawing/2014/main" xmlns="" id="{0997A38A-DEBC-4B75-8793-AF8A5044247D}"/>
              </a:ext>
            </a:extLst>
          </p:cNvPr>
          <p:cNvSpPr>
            <a:spLocks noGrp="1"/>
          </p:cNvSpPr>
          <p:nvPr>
            <p:ph idx="1"/>
          </p:nvPr>
        </p:nvSpPr>
        <p:spPr>
          <a:xfrm>
            <a:off x="7125519" y="2421682"/>
            <a:ext cx="4266601" cy="3639289"/>
          </a:xfrm>
        </p:spPr>
        <p:txBody>
          <a:bodyPr anchor="ctr">
            <a:normAutofit/>
          </a:bodyPr>
          <a:lstStyle/>
          <a:p>
            <a:r>
              <a:rPr lang="en-US" sz="2400" dirty="0">
                <a:solidFill>
                  <a:srgbClr val="000000"/>
                </a:solidFill>
              </a:rPr>
              <a:t>(</a:t>
            </a:r>
            <a:r>
              <a:rPr lang="en-US" sz="2400" dirty="0" err="1">
                <a:solidFill>
                  <a:srgbClr val="000000"/>
                </a:solidFill>
              </a:rPr>
              <a:t>Escritura</a:t>
            </a:r>
            <a:r>
              <a:rPr lang="en-US" sz="2400" dirty="0">
                <a:solidFill>
                  <a:srgbClr val="000000"/>
                </a:solidFill>
              </a:rPr>
              <a:t> </a:t>
            </a:r>
            <a:r>
              <a:rPr lang="en-US" sz="2400" dirty="0" err="1">
                <a:solidFill>
                  <a:srgbClr val="000000"/>
                </a:solidFill>
              </a:rPr>
              <a:t>epiolmeca</a:t>
            </a:r>
            <a:r>
              <a:rPr lang="en-US" sz="2400" dirty="0">
                <a:solidFill>
                  <a:srgbClr val="000000"/>
                </a:solidFill>
              </a:rPr>
              <a:t> </a:t>
            </a:r>
            <a:r>
              <a:rPr lang="en-US" sz="2400" dirty="0" err="1">
                <a:solidFill>
                  <a:srgbClr val="000000"/>
                </a:solidFill>
              </a:rPr>
              <a:t>silabogramas</a:t>
            </a:r>
            <a:r>
              <a:rPr lang="en-US" sz="2400" dirty="0">
                <a:solidFill>
                  <a:srgbClr val="000000"/>
                </a:solidFill>
              </a:rPr>
              <a:t> y </a:t>
            </a:r>
            <a:r>
              <a:rPr lang="en-US" sz="2400" dirty="0" err="1">
                <a:solidFill>
                  <a:srgbClr val="000000"/>
                </a:solidFill>
              </a:rPr>
              <a:t>logogramas</a:t>
            </a:r>
            <a:r>
              <a:rPr lang="en-US" sz="2400" dirty="0">
                <a:solidFill>
                  <a:srgbClr val="000000"/>
                </a:solidFill>
              </a:rPr>
              <a:t>)</a:t>
            </a:r>
          </a:p>
        </p:txBody>
      </p:sp>
    </p:spTree>
    <p:extLst>
      <p:ext uri="{BB962C8B-B14F-4D97-AF65-F5344CB8AC3E}">
        <p14:creationId xmlns:p14="http://schemas.microsoft.com/office/powerpoint/2010/main" val="42823137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F103314-995F-46F4-B291-4A57EE4FDE87}"/>
              </a:ext>
            </a:extLst>
          </p:cNvPr>
          <p:cNvSpPr>
            <a:spLocks noGrp="1"/>
          </p:cNvSpPr>
          <p:nvPr>
            <p:ph type="title"/>
          </p:nvPr>
        </p:nvSpPr>
        <p:spPr>
          <a:xfrm>
            <a:off x="838200" y="356260"/>
            <a:ext cx="10515600" cy="442637"/>
          </a:xfrm>
        </p:spPr>
        <p:txBody>
          <a:bodyPr>
            <a:normAutofit fontScale="90000"/>
          </a:bodyPr>
          <a:lstStyle/>
          <a:p>
            <a:r>
              <a:rPr lang="es-MX" dirty="0"/>
              <a:t>Escritura zapoteca </a:t>
            </a:r>
            <a:br>
              <a:rPr lang="es-MX" dirty="0"/>
            </a:br>
            <a:endParaRPr lang="es-MX" dirty="0"/>
          </a:p>
        </p:txBody>
      </p:sp>
      <p:sp>
        <p:nvSpPr>
          <p:cNvPr id="3" name="Marcador de contenido 2">
            <a:extLst>
              <a:ext uri="{FF2B5EF4-FFF2-40B4-BE49-F238E27FC236}">
                <a16:creationId xmlns:a16="http://schemas.microsoft.com/office/drawing/2014/main" xmlns="" id="{4E8B583C-586A-4587-938D-69D653E7ED26}"/>
              </a:ext>
            </a:extLst>
          </p:cNvPr>
          <p:cNvSpPr>
            <a:spLocks noGrp="1"/>
          </p:cNvSpPr>
          <p:nvPr>
            <p:ph idx="1"/>
          </p:nvPr>
        </p:nvSpPr>
        <p:spPr>
          <a:xfrm>
            <a:off x="838200" y="1058779"/>
            <a:ext cx="10515600" cy="5118184"/>
          </a:xfrm>
        </p:spPr>
        <p:txBody>
          <a:bodyPr>
            <a:normAutofit/>
          </a:bodyPr>
          <a:lstStyle/>
          <a:p>
            <a:pPr marL="0" indent="0">
              <a:buNone/>
            </a:pPr>
            <a:r>
              <a:rPr lang="es-MX" dirty="0"/>
              <a:t>Surge alrededor del 600 a.C. en el valle de Oaxaca. Las estelas 12 y 13 de San José Mogote son los ejemplos más tempranos de escritura.</a:t>
            </a:r>
          </a:p>
          <a:p>
            <a:pPr marL="0" indent="0">
              <a:buNone/>
            </a:pPr>
            <a:r>
              <a:rPr lang="es-MX" dirty="0"/>
              <a:t>Parece que la escritura zapoteca era parecida a la sumeria (logográfica), al igual que las antiguas, es una escritura mixta, en gran parte logográfica, excepto en la morfología verbal. Cada glifo representa una palabra en el zapoteco antiguo, pero además había glifos con valor fonético, los cuales evolucionaron de representar sílabas a representar fonemas. A lo que hay que sumar la presencia de glifos que permiten desambiguar (determinativos). También destacan la presencia de números representados por medio de manos y dedos.</a:t>
            </a:r>
          </a:p>
          <a:p>
            <a:endParaRPr lang="es-MX" dirty="0"/>
          </a:p>
        </p:txBody>
      </p:sp>
    </p:spTree>
    <p:extLst>
      <p:ext uri="{BB962C8B-B14F-4D97-AF65-F5344CB8AC3E}">
        <p14:creationId xmlns:p14="http://schemas.microsoft.com/office/powerpoint/2010/main" val="740518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8C045A2-1565-469C-8553-457D2EAC8853}"/>
              </a:ext>
            </a:extLst>
          </p:cNvPr>
          <p:cNvSpPr>
            <a:spLocks noGrp="1"/>
          </p:cNvSpPr>
          <p:nvPr>
            <p:ph type="title"/>
          </p:nvPr>
        </p:nvSpPr>
        <p:spPr>
          <a:xfrm>
            <a:off x="839788" y="365125"/>
            <a:ext cx="10515600" cy="396875"/>
          </a:xfrm>
        </p:spPr>
        <p:txBody>
          <a:bodyPr>
            <a:normAutofit fontScale="90000"/>
          </a:bodyPr>
          <a:lstStyle/>
          <a:p>
            <a:pPr algn="ctr"/>
            <a:r>
              <a:rPr lang="es-MX" dirty="0"/>
              <a:t>Origen de la escritura</a:t>
            </a:r>
          </a:p>
        </p:txBody>
      </p:sp>
      <p:sp>
        <p:nvSpPr>
          <p:cNvPr id="3" name="Marcador de texto 2">
            <a:extLst>
              <a:ext uri="{FF2B5EF4-FFF2-40B4-BE49-F238E27FC236}">
                <a16:creationId xmlns:a16="http://schemas.microsoft.com/office/drawing/2014/main" xmlns="" id="{4C93A15F-0394-4E25-B3E3-A96E747DB0D5}"/>
              </a:ext>
            </a:extLst>
          </p:cNvPr>
          <p:cNvSpPr>
            <a:spLocks noGrp="1"/>
          </p:cNvSpPr>
          <p:nvPr>
            <p:ph type="body" idx="1"/>
          </p:nvPr>
        </p:nvSpPr>
        <p:spPr>
          <a:xfrm>
            <a:off x="839788" y="928105"/>
            <a:ext cx="5157787" cy="396876"/>
          </a:xfrm>
        </p:spPr>
        <p:txBody>
          <a:bodyPr>
            <a:normAutofit lnSpcReduction="10000"/>
          </a:bodyPr>
          <a:lstStyle/>
          <a:p>
            <a:r>
              <a:rPr lang="es-MX" dirty="0"/>
              <a:t>Primera Hipótesis</a:t>
            </a:r>
          </a:p>
        </p:txBody>
      </p:sp>
      <p:sp>
        <p:nvSpPr>
          <p:cNvPr id="4" name="Marcador de contenido 3">
            <a:extLst>
              <a:ext uri="{FF2B5EF4-FFF2-40B4-BE49-F238E27FC236}">
                <a16:creationId xmlns:a16="http://schemas.microsoft.com/office/drawing/2014/main" xmlns="" id="{FC77FB3E-7DEB-425A-96E3-9D0CDC98B18E}"/>
              </a:ext>
            </a:extLst>
          </p:cNvPr>
          <p:cNvSpPr>
            <a:spLocks noGrp="1"/>
          </p:cNvSpPr>
          <p:nvPr>
            <p:ph sz="half" idx="2"/>
          </p:nvPr>
        </p:nvSpPr>
        <p:spPr>
          <a:xfrm>
            <a:off x="316524" y="1617785"/>
            <a:ext cx="5681052" cy="4571878"/>
          </a:xfrm>
        </p:spPr>
        <p:txBody>
          <a:bodyPr>
            <a:normAutofit fontScale="92500" lnSpcReduction="10000"/>
          </a:bodyPr>
          <a:lstStyle/>
          <a:p>
            <a:r>
              <a:rPr lang="es-MX" dirty="0"/>
              <a:t>La primera indica su cuna en el sureste de Europa (Rumanía y Bulgaria), en esta zona se han encontrado una serie de artefactos con un sistema de marcas, que se conoce como escritura </a:t>
            </a:r>
            <a:r>
              <a:rPr lang="es-MX" dirty="0" err="1"/>
              <a:t>vinča</a:t>
            </a:r>
            <a:r>
              <a:rPr lang="es-MX" dirty="0"/>
              <a:t>, de hace más de 4000 años. La ‘escritura </a:t>
            </a:r>
            <a:r>
              <a:rPr lang="es-MX" dirty="0" err="1"/>
              <a:t>vinča</a:t>
            </a:r>
            <a:r>
              <a:rPr lang="es-MX" dirty="0"/>
              <a:t>’ o antigua escritura europea está formada por unos 210 signos divididos en cinco grupos: líneas rectas, cruces, cheurones, puntos y curvas, que parecen tener un significado religioso más que económico</a:t>
            </a:r>
          </a:p>
        </p:txBody>
      </p:sp>
      <p:sp>
        <p:nvSpPr>
          <p:cNvPr id="5" name="Marcador de texto 4">
            <a:extLst>
              <a:ext uri="{FF2B5EF4-FFF2-40B4-BE49-F238E27FC236}">
                <a16:creationId xmlns:a16="http://schemas.microsoft.com/office/drawing/2014/main" xmlns="" id="{6CEC4259-341D-40D5-B427-59F4D978ABF0}"/>
              </a:ext>
            </a:extLst>
          </p:cNvPr>
          <p:cNvSpPr>
            <a:spLocks noGrp="1"/>
          </p:cNvSpPr>
          <p:nvPr>
            <p:ph type="body" sz="quarter" idx="3"/>
          </p:nvPr>
        </p:nvSpPr>
        <p:spPr>
          <a:xfrm>
            <a:off x="6172200" y="928106"/>
            <a:ext cx="5183188" cy="384880"/>
          </a:xfrm>
        </p:spPr>
        <p:txBody>
          <a:bodyPr>
            <a:normAutofit fontScale="92500" lnSpcReduction="10000"/>
          </a:bodyPr>
          <a:lstStyle/>
          <a:p>
            <a:r>
              <a:rPr lang="es-MX" dirty="0"/>
              <a:t>Segunda hipótesis</a:t>
            </a:r>
          </a:p>
        </p:txBody>
      </p:sp>
      <p:sp>
        <p:nvSpPr>
          <p:cNvPr id="6" name="Marcador de contenido 5">
            <a:extLst>
              <a:ext uri="{FF2B5EF4-FFF2-40B4-BE49-F238E27FC236}">
                <a16:creationId xmlns:a16="http://schemas.microsoft.com/office/drawing/2014/main" xmlns="" id="{FA4D3B77-F3C4-4D30-B513-4E2A36D057DA}"/>
              </a:ext>
            </a:extLst>
          </p:cNvPr>
          <p:cNvSpPr>
            <a:spLocks noGrp="1"/>
          </p:cNvSpPr>
          <p:nvPr>
            <p:ph sz="quarter" idx="4"/>
          </p:nvPr>
        </p:nvSpPr>
        <p:spPr>
          <a:xfrm>
            <a:off x="6172200" y="1709860"/>
            <a:ext cx="5183188" cy="4479803"/>
          </a:xfrm>
        </p:spPr>
        <p:txBody>
          <a:bodyPr>
            <a:normAutofit/>
          </a:bodyPr>
          <a:lstStyle/>
          <a:p>
            <a:r>
              <a:rPr lang="es-MX" dirty="0"/>
              <a:t>El origen se encuentra en Pakistán, en el valle del Indo. Según los descubrimientos hechos en Harappa en 1999, algunos consideran esta zona como la primera que tuvo escritura, ya que en ella se encontraron algunas tablillas que corresponden al 5.500 a. C. No se conoce con precisión a qué lengua pertenezca</a:t>
            </a:r>
          </a:p>
        </p:txBody>
      </p:sp>
      <p:pic>
        <p:nvPicPr>
          <p:cNvPr id="7" name="Imagen 6" descr="https://www.omniglot.com/images/writing/vinca3.gif">
            <a:extLst>
              <a:ext uri="{FF2B5EF4-FFF2-40B4-BE49-F238E27FC236}">
                <a16:creationId xmlns:a16="http://schemas.microsoft.com/office/drawing/2014/main" xmlns="" id="{4B407078-B67B-49D6-98CA-73F79707029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42338" y="5274335"/>
            <a:ext cx="3880340" cy="13122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771199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p:cTn id="28"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6C01C42-1E0F-4508-A564-B06B56603753}"/>
              </a:ext>
            </a:extLst>
          </p:cNvPr>
          <p:cNvSpPr>
            <a:spLocks noGrp="1"/>
          </p:cNvSpPr>
          <p:nvPr>
            <p:ph type="title"/>
          </p:nvPr>
        </p:nvSpPr>
        <p:spPr/>
        <p:txBody>
          <a:bodyPr/>
          <a:lstStyle/>
          <a:p>
            <a:endParaRPr lang="es-MX"/>
          </a:p>
        </p:txBody>
      </p:sp>
      <p:pic>
        <p:nvPicPr>
          <p:cNvPr id="4" name="Marcador de contenido 3">
            <a:extLst>
              <a:ext uri="{FF2B5EF4-FFF2-40B4-BE49-F238E27FC236}">
                <a16:creationId xmlns:a16="http://schemas.microsoft.com/office/drawing/2014/main" xmlns="" id="{7D8DC2EF-65F7-4B93-ABEC-AA67FA8C6E55}"/>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
            <a:ext cx="1839184" cy="6858000"/>
          </a:xfrm>
          <a:prstGeom prst="rect">
            <a:avLst/>
          </a:prstGeom>
          <a:noFill/>
          <a:ln>
            <a:noFill/>
          </a:ln>
        </p:spPr>
      </p:pic>
      <p:pic>
        <p:nvPicPr>
          <p:cNvPr id="5" name="Imagen 4">
            <a:extLst>
              <a:ext uri="{FF2B5EF4-FFF2-40B4-BE49-F238E27FC236}">
                <a16:creationId xmlns:a16="http://schemas.microsoft.com/office/drawing/2014/main" xmlns="" id="{3303A2AD-A404-47D8-A3F5-162A5408257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1465" y="1"/>
            <a:ext cx="3647440" cy="6858000"/>
          </a:xfrm>
          <a:prstGeom prst="rect">
            <a:avLst/>
          </a:prstGeom>
          <a:noFill/>
          <a:ln>
            <a:noFill/>
          </a:ln>
        </p:spPr>
      </p:pic>
      <p:pic>
        <p:nvPicPr>
          <p:cNvPr id="7" name="Imagen 6">
            <a:extLst>
              <a:ext uri="{FF2B5EF4-FFF2-40B4-BE49-F238E27FC236}">
                <a16:creationId xmlns:a16="http://schemas.microsoft.com/office/drawing/2014/main" xmlns="" id="{DE125672-E1F3-432A-A71D-56F9BF646C87}"/>
              </a:ext>
            </a:extLst>
          </p:cNvPr>
          <p:cNvPicPr>
            <a:picLocks noChangeAspect="1"/>
          </p:cNvPicPr>
          <p:nvPr/>
        </p:nvPicPr>
        <p:blipFill>
          <a:blip r:embed="rId5"/>
          <a:stretch>
            <a:fillRect/>
          </a:stretch>
        </p:blipFill>
        <p:spPr>
          <a:xfrm>
            <a:off x="592652" y="1913309"/>
            <a:ext cx="4762500" cy="337185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9004774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9918A0D-2804-4F75-A0E8-6EECE658AE77}"/>
              </a:ext>
            </a:extLst>
          </p:cNvPr>
          <p:cNvSpPr>
            <a:spLocks noGrp="1"/>
          </p:cNvSpPr>
          <p:nvPr>
            <p:ph type="title"/>
          </p:nvPr>
        </p:nvSpPr>
        <p:spPr>
          <a:xfrm>
            <a:off x="838200" y="365126"/>
            <a:ext cx="10515600" cy="537400"/>
          </a:xfrm>
        </p:spPr>
        <p:txBody>
          <a:bodyPr>
            <a:normAutofit fontScale="90000"/>
          </a:bodyPr>
          <a:lstStyle/>
          <a:p>
            <a:r>
              <a:rPr lang="es-MX" dirty="0"/>
              <a:t>Escritura maya</a:t>
            </a:r>
          </a:p>
        </p:txBody>
      </p:sp>
      <p:sp>
        <p:nvSpPr>
          <p:cNvPr id="3" name="Marcador de contenido 2">
            <a:extLst>
              <a:ext uri="{FF2B5EF4-FFF2-40B4-BE49-F238E27FC236}">
                <a16:creationId xmlns:a16="http://schemas.microsoft.com/office/drawing/2014/main" xmlns="" id="{EE05AFA5-E6A9-4F77-A5B8-3BC409FD1E33}"/>
              </a:ext>
            </a:extLst>
          </p:cNvPr>
          <p:cNvSpPr>
            <a:spLocks noGrp="1"/>
          </p:cNvSpPr>
          <p:nvPr>
            <p:ph idx="1"/>
          </p:nvPr>
        </p:nvSpPr>
        <p:spPr>
          <a:xfrm>
            <a:off x="838200" y="1021278"/>
            <a:ext cx="10515600" cy="5700156"/>
          </a:xfrm>
        </p:spPr>
        <p:txBody>
          <a:bodyPr>
            <a:normAutofit lnSpcReduction="10000"/>
          </a:bodyPr>
          <a:lstStyle/>
          <a:p>
            <a:r>
              <a:rPr lang="es-MX" dirty="0"/>
              <a:t>Se registra desde el I a. C. y se continúa hasta el siglo XVI.</a:t>
            </a:r>
          </a:p>
          <a:p>
            <a:r>
              <a:rPr lang="es-MX" dirty="0"/>
              <a:t>Es un sistema </a:t>
            </a:r>
            <a:r>
              <a:rPr lang="es-MX" dirty="0" err="1"/>
              <a:t>logosilábico</a:t>
            </a:r>
            <a:r>
              <a:rPr lang="es-MX" dirty="0"/>
              <a:t> (aunque a veces el glifo podía presentar una palabra). </a:t>
            </a:r>
          </a:p>
          <a:p>
            <a:endParaRPr lang="es-MX" dirty="0"/>
          </a:p>
          <a:p>
            <a:endParaRPr lang="es-MX" dirty="0"/>
          </a:p>
          <a:p>
            <a:endParaRPr lang="es-MX" dirty="0"/>
          </a:p>
          <a:p>
            <a:endParaRPr lang="es-MX" dirty="0"/>
          </a:p>
          <a:p>
            <a:endParaRPr lang="es-MX" dirty="0"/>
          </a:p>
          <a:p>
            <a:endParaRPr lang="es-MX" dirty="0"/>
          </a:p>
          <a:p>
            <a:endParaRPr lang="es-MX" dirty="0"/>
          </a:p>
          <a:p>
            <a:r>
              <a:rPr lang="es-MX" dirty="0"/>
              <a:t>El primer glifo es logográfico y el último es fonográfico, compuesto de tres signos fonéticos</a:t>
            </a:r>
          </a:p>
          <a:p>
            <a:endParaRPr lang="es-MX" dirty="0"/>
          </a:p>
        </p:txBody>
      </p:sp>
      <p:pic>
        <p:nvPicPr>
          <p:cNvPr id="5" name="Imagen 4">
            <a:extLst>
              <a:ext uri="{FF2B5EF4-FFF2-40B4-BE49-F238E27FC236}">
                <a16:creationId xmlns:a16="http://schemas.microsoft.com/office/drawing/2014/main" xmlns="" id="{FD7EB7BB-7C79-4307-B618-6798D5510973}"/>
              </a:ext>
            </a:extLst>
          </p:cNvPr>
          <p:cNvPicPr>
            <a:picLocks noChangeAspect="1"/>
          </p:cNvPicPr>
          <p:nvPr/>
        </p:nvPicPr>
        <p:blipFill>
          <a:blip r:embed="rId3"/>
          <a:stretch>
            <a:fillRect/>
          </a:stretch>
        </p:blipFill>
        <p:spPr>
          <a:xfrm>
            <a:off x="3543300" y="2018743"/>
            <a:ext cx="4294414" cy="31166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61493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2">
            <a:extLst>
              <a:ext uri="{FF2B5EF4-FFF2-40B4-BE49-F238E27FC236}">
                <a16:creationId xmlns:a16="http://schemas.microsoft.com/office/drawing/2014/main" xmlns=""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1B3035B8-7137-44A6-8462-9D66BE919432}"/>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2600" kern="1200" dirty="0">
                <a:solidFill>
                  <a:srgbClr val="FFFFFF"/>
                </a:solidFill>
                <a:latin typeface="+mj-lt"/>
                <a:ea typeface="+mj-ea"/>
                <a:cs typeface="+mj-cs"/>
              </a:rPr>
              <a:t>La </a:t>
            </a:r>
            <a:r>
              <a:rPr lang="en-US" sz="2600" kern="1200" dirty="0" err="1">
                <a:solidFill>
                  <a:srgbClr val="FFFFFF"/>
                </a:solidFill>
                <a:latin typeface="+mj-lt"/>
                <a:ea typeface="+mj-ea"/>
                <a:cs typeface="+mj-cs"/>
              </a:rPr>
              <a:t>primera</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obra</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misionera</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en</a:t>
            </a:r>
            <a:r>
              <a:rPr lang="en-US" sz="2600" kern="1200" dirty="0">
                <a:solidFill>
                  <a:srgbClr val="FFFFFF"/>
                </a:solidFill>
                <a:latin typeface="+mj-lt"/>
                <a:ea typeface="+mj-ea"/>
                <a:cs typeface="+mj-cs"/>
              </a:rPr>
              <a:t> Yucatán es la de fray Diego de </a:t>
            </a:r>
            <a:r>
              <a:rPr lang="en-US" sz="2600" kern="1200" dirty="0" err="1">
                <a:solidFill>
                  <a:srgbClr val="FFFFFF"/>
                </a:solidFill>
                <a:latin typeface="+mj-lt"/>
                <a:ea typeface="+mj-ea"/>
                <a:cs typeface="+mj-cs"/>
              </a:rPr>
              <a:t>Landa</a:t>
            </a:r>
            <a:r>
              <a:rPr lang="en-US" sz="2600" kern="1200" dirty="0">
                <a:solidFill>
                  <a:srgbClr val="FFFFFF"/>
                </a:solidFill>
                <a:latin typeface="+mj-lt"/>
                <a:ea typeface="+mj-ea"/>
                <a:cs typeface="+mj-cs"/>
              </a:rPr>
              <a:t> de 1566: </a:t>
            </a:r>
            <a:r>
              <a:rPr lang="en-US" sz="2600" i="1" kern="1200" dirty="0" err="1">
                <a:solidFill>
                  <a:srgbClr val="FFFFFF"/>
                </a:solidFill>
                <a:latin typeface="+mj-lt"/>
                <a:ea typeface="+mj-ea"/>
                <a:cs typeface="+mj-cs"/>
              </a:rPr>
              <a:t>Relación</a:t>
            </a:r>
            <a:r>
              <a:rPr lang="en-US" sz="2600" i="1" kern="1200" dirty="0">
                <a:solidFill>
                  <a:srgbClr val="FFFFFF"/>
                </a:solidFill>
                <a:latin typeface="+mj-lt"/>
                <a:ea typeface="+mj-ea"/>
                <a:cs typeface="+mj-cs"/>
              </a:rPr>
              <a:t> de </a:t>
            </a:r>
            <a:r>
              <a:rPr lang="en-US" sz="2600" i="1" kern="1200" dirty="0" err="1">
                <a:solidFill>
                  <a:srgbClr val="FFFFFF"/>
                </a:solidFill>
                <a:latin typeface="+mj-lt"/>
                <a:ea typeface="+mj-ea"/>
                <a:cs typeface="+mj-cs"/>
              </a:rPr>
              <a:t>cosas</a:t>
            </a:r>
            <a:r>
              <a:rPr lang="en-US" sz="2600" i="1" kern="1200" dirty="0">
                <a:solidFill>
                  <a:srgbClr val="FFFFFF"/>
                </a:solidFill>
                <a:latin typeface="+mj-lt"/>
                <a:ea typeface="+mj-ea"/>
                <a:cs typeface="+mj-cs"/>
              </a:rPr>
              <a:t> de Yucatán. </a:t>
            </a:r>
            <a:r>
              <a:rPr lang="en-US" sz="2600" kern="1200" dirty="0">
                <a:solidFill>
                  <a:srgbClr val="FFFFFF"/>
                </a:solidFill>
                <a:latin typeface="+mj-lt"/>
                <a:ea typeface="+mj-ea"/>
                <a:cs typeface="+mj-cs"/>
              </a:rPr>
              <a:t>El </a:t>
            </a:r>
            <a:r>
              <a:rPr lang="en-US" sz="2600" kern="1200" dirty="0" err="1">
                <a:solidFill>
                  <a:srgbClr val="FFFFFF"/>
                </a:solidFill>
                <a:latin typeface="+mj-lt"/>
                <a:ea typeface="+mj-ea"/>
                <a:cs typeface="+mj-cs"/>
              </a:rPr>
              <a:t>libro</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contiene</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diez</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capítulos</a:t>
            </a:r>
            <a:r>
              <a:rPr lang="en-US" sz="2600" kern="1200" dirty="0">
                <a:solidFill>
                  <a:srgbClr val="FFFFFF"/>
                </a:solidFill>
                <a:latin typeface="+mj-lt"/>
                <a:ea typeface="+mj-ea"/>
                <a:cs typeface="+mj-cs"/>
              </a:rPr>
              <a:t> y un </a:t>
            </a:r>
            <a:r>
              <a:rPr lang="en-US" sz="2600" kern="1200" dirty="0" err="1">
                <a:solidFill>
                  <a:srgbClr val="FFFFFF"/>
                </a:solidFill>
                <a:latin typeface="+mj-lt"/>
                <a:ea typeface="+mj-ea"/>
                <a:cs typeface="+mj-cs"/>
              </a:rPr>
              <a:t>epílogo</a:t>
            </a:r>
            <a:r>
              <a:rPr lang="en-US" sz="2600" kern="1200" dirty="0">
                <a:solidFill>
                  <a:srgbClr val="FFFFFF"/>
                </a:solidFill>
                <a:latin typeface="+mj-lt"/>
                <a:ea typeface="+mj-ea"/>
                <a:cs typeface="+mj-cs"/>
              </a:rPr>
              <a:t> y </a:t>
            </a:r>
            <a:r>
              <a:rPr lang="en-US" sz="2600" kern="1200" dirty="0" err="1">
                <a:solidFill>
                  <a:srgbClr val="FFFFFF"/>
                </a:solidFill>
                <a:latin typeface="+mj-lt"/>
                <a:ea typeface="+mj-ea"/>
                <a:cs typeface="+mj-cs"/>
              </a:rPr>
              <a:t>en</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él</a:t>
            </a:r>
            <a:r>
              <a:rPr lang="en-US" sz="2600" kern="1200" dirty="0">
                <a:solidFill>
                  <a:srgbClr val="FFFFFF"/>
                </a:solidFill>
                <a:latin typeface="+mj-lt"/>
                <a:ea typeface="+mj-ea"/>
                <a:cs typeface="+mj-cs"/>
              </a:rPr>
              <a:t> se </a:t>
            </a:r>
            <a:r>
              <a:rPr lang="en-US" sz="2600" kern="1200" dirty="0" err="1">
                <a:solidFill>
                  <a:srgbClr val="FFFFFF"/>
                </a:solidFill>
                <a:latin typeface="+mj-lt"/>
                <a:ea typeface="+mj-ea"/>
                <a:cs typeface="+mj-cs"/>
              </a:rPr>
              <a:t>incluye</a:t>
            </a:r>
            <a:r>
              <a:rPr lang="en-US" sz="2600" kern="1200" dirty="0">
                <a:solidFill>
                  <a:srgbClr val="FFFFFF"/>
                </a:solidFill>
                <a:latin typeface="+mj-lt"/>
                <a:ea typeface="+mj-ea"/>
                <a:cs typeface="+mj-cs"/>
              </a:rPr>
              <a:t> el </a:t>
            </a:r>
            <a:r>
              <a:rPr lang="en-US" sz="2600" kern="1200" dirty="0" err="1">
                <a:solidFill>
                  <a:srgbClr val="FFFFFF"/>
                </a:solidFill>
                <a:latin typeface="+mj-lt"/>
                <a:ea typeface="+mj-ea"/>
                <a:cs typeface="+mj-cs"/>
              </a:rPr>
              <a:t>famoso</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Alfabeto</a:t>
            </a:r>
            <a:r>
              <a:rPr lang="en-US" sz="2600" kern="1200" dirty="0">
                <a:solidFill>
                  <a:srgbClr val="FFFFFF"/>
                </a:solidFill>
                <a:latin typeface="+mj-lt"/>
                <a:ea typeface="+mj-ea"/>
                <a:cs typeface="+mj-cs"/>
              </a:rPr>
              <a:t> de </a:t>
            </a:r>
            <a:r>
              <a:rPr lang="en-US" sz="2600" kern="1200" dirty="0" err="1">
                <a:solidFill>
                  <a:srgbClr val="FFFFFF"/>
                </a:solidFill>
                <a:latin typeface="+mj-lt"/>
                <a:ea typeface="+mj-ea"/>
                <a:cs typeface="+mj-cs"/>
              </a:rPr>
              <a:t>Landa</a:t>
            </a:r>
            <a:r>
              <a:rPr lang="en-US" sz="2600" kern="1200" dirty="0">
                <a:solidFill>
                  <a:srgbClr val="FFFFFF"/>
                </a:solidFill>
                <a:latin typeface="+mj-lt"/>
                <a:ea typeface="+mj-ea"/>
                <a:cs typeface="+mj-cs"/>
              </a:rPr>
              <a:t>’ que se </a:t>
            </a:r>
            <a:r>
              <a:rPr lang="en-US" sz="2600" kern="1200" dirty="0" err="1">
                <a:solidFill>
                  <a:srgbClr val="FFFFFF"/>
                </a:solidFill>
                <a:latin typeface="+mj-lt"/>
                <a:ea typeface="+mj-ea"/>
                <a:cs typeface="+mj-cs"/>
              </a:rPr>
              <a:t>considera</a:t>
            </a:r>
            <a:r>
              <a:rPr lang="en-US" sz="2600" kern="1200" dirty="0">
                <a:solidFill>
                  <a:srgbClr val="FFFFFF"/>
                </a:solidFill>
                <a:latin typeface="+mj-lt"/>
                <a:ea typeface="+mj-ea"/>
                <a:cs typeface="+mj-cs"/>
              </a:rPr>
              <a:t> el primer </a:t>
            </a:r>
            <a:r>
              <a:rPr lang="en-US" sz="2600" kern="1200" dirty="0" err="1">
                <a:solidFill>
                  <a:srgbClr val="FFFFFF"/>
                </a:solidFill>
                <a:latin typeface="+mj-lt"/>
                <a:ea typeface="+mj-ea"/>
                <a:cs typeface="+mj-cs"/>
              </a:rPr>
              <a:t>catálogo</a:t>
            </a:r>
            <a:r>
              <a:rPr lang="en-US" sz="2600" kern="1200" dirty="0">
                <a:solidFill>
                  <a:srgbClr val="FFFFFF"/>
                </a:solidFill>
                <a:latin typeface="+mj-lt"/>
                <a:ea typeface="+mj-ea"/>
                <a:cs typeface="+mj-cs"/>
              </a:rPr>
              <a:t> de los </a:t>
            </a:r>
            <a:r>
              <a:rPr lang="en-US" sz="2600" kern="1200" dirty="0" err="1">
                <a:solidFill>
                  <a:srgbClr val="FFFFFF"/>
                </a:solidFill>
                <a:latin typeface="+mj-lt"/>
                <a:ea typeface="+mj-ea"/>
                <a:cs typeface="+mj-cs"/>
              </a:rPr>
              <a:t>signos</a:t>
            </a:r>
            <a:r>
              <a:rPr lang="en-US" sz="2600" kern="1200" dirty="0">
                <a:solidFill>
                  <a:srgbClr val="FFFFFF"/>
                </a:solidFill>
                <a:latin typeface="+mj-lt"/>
                <a:ea typeface="+mj-ea"/>
                <a:cs typeface="+mj-cs"/>
              </a:rPr>
              <a:t> de </a:t>
            </a:r>
            <a:r>
              <a:rPr lang="en-US" sz="2600" kern="1200" dirty="0" err="1">
                <a:solidFill>
                  <a:srgbClr val="FFFFFF"/>
                </a:solidFill>
                <a:latin typeface="+mj-lt"/>
                <a:ea typeface="+mj-ea"/>
                <a:cs typeface="+mj-cs"/>
              </a:rPr>
              <a:t>escritura</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maya</a:t>
            </a:r>
            <a:endParaRPr lang="en-US" sz="2600" kern="1200" dirty="0">
              <a:solidFill>
                <a:srgbClr val="FFFFFF"/>
              </a:solidFill>
              <a:latin typeface="+mj-lt"/>
              <a:ea typeface="+mj-ea"/>
              <a:cs typeface="+mj-cs"/>
            </a:endParaRPr>
          </a:p>
        </p:txBody>
      </p:sp>
      <p:pic>
        <p:nvPicPr>
          <p:cNvPr id="8" name="Marcador de contenido 7">
            <a:extLst>
              <a:ext uri="{FF2B5EF4-FFF2-40B4-BE49-F238E27FC236}">
                <a16:creationId xmlns:a16="http://schemas.microsoft.com/office/drawing/2014/main" xmlns="" id="{4943EECA-AF3D-4EE6-AA85-0CA011AEA3F7}"/>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153822" y="877089"/>
            <a:ext cx="6553545" cy="5111763"/>
          </a:xfrm>
          <a:prstGeom prst="rect">
            <a:avLst/>
          </a:prstGeom>
        </p:spPr>
      </p:pic>
    </p:spTree>
    <p:extLst>
      <p:ext uri="{BB962C8B-B14F-4D97-AF65-F5344CB8AC3E}">
        <p14:creationId xmlns:p14="http://schemas.microsoft.com/office/powerpoint/2010/main" val="22265572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613FC28-C682-4B3A-B8B6-D08FB5A5FED3}"/>
              </a:ext>
            </a:extLst>
          </p:cNvPr>
          <p:cNvSpPr>
            <a:spLocks noGrp="1"/>
          </p:cNvSpPr>
          <p:nvPr>
            <p:ph type="title"/>
          </p:nvPr>
        </p:nvSpPr>
        <p:spPr>
          <a:blipFill>
            <a:blip r:embed="rId2"/>
            <a:tile tx="0" ty="0" sx="100000" sy="100000" flip="none" algn="tl"/>
          </a:blipFill>
        </p:spPr>
        <p:txBody>
          <a:bodyPr/>
          <a:lstStyle/>
          <a:p>
            <a:r>
              <a:rPr lang="es-MX" dirty="0"/>
              <a:t>La escritura nahua</a:t>
            </a:r>
          </a:p>
        </p:txBody>
      </p:sp>
      <p:sp>
        <p:nvSpPr>
          <p:cNvPr id="3" name="Marcador de contenido 2">
            <a:extLst>
              <a:ext uri="{FF2B5EF4-FFF2-40B4-BE49-F238E27FC236}">
                <a16:creationId xmlns:a16="http://schemas.microsoft.com/office/drawing/2014/main" xmlns="" id="{562A9E36-B360-435C-ADD2-806F36C0CB14}"/>
              </a:ext>
            </a:extLst>
          </p:cNvPr>
          <p:cNvSpPr>
            <a:spLocks noGrp="1"/>
          </p:cNvSpPr>
          <p:nvPr>
            <p:ph idx="1"/>
          </p:nvPr>
        </p:nvSpPr>
        <p:spPr/>
        <p:txBody>
          <a:bodyPr/>
          <a:lstStyle/>
          <a:p>
            <a:r>
              <a:rPr lang="es-MX" dirty="0"/>
              <a:t>Los nahuas utilizaron papel (amate) o pieles de animales para poder recordar su historia. Aunque al principio en sus códices emplearon pictogramas, poco a poco fueron desarrollando logogramas y fonogramas (s. XV). Se crearon glifos silábicos que fueron utilizados paulatinamente con marcadores fonéticos y glifos que podían representar un sonido. Hay que advertir que los inicios del fonetismo sólo fueron utilizados para antropónimos y topónimos (Cf. </a:t>
            </a:r>
            <a:r>
              <a:rPr lang="es-MX" dirty="0" err="1"/>
              <a:t>Coulmas</a:t>
            </a:r>
            <a:r>
              <a:rPr lang="es-MX" dirty="0"/>
              <a:t>, 2006). </a:t>
            </a:r>
          </a:p>
          <a:p>
            <a:endParaRPr lang="es-MX" dirty="0"/>
          </a:p>
        </p:txBody>
      </p:sp>
    </p:spTree>
    <p:extLst>
      <p:ext uri="{BB962C8B-B14F-4D97-AF65-F5344CB8AC3E}">
        <p14:creationId xmlns:p14="http://schemas.microsoft.com/office/powerpoint/2010/main" val="3129246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76C14B8-B146-4A4A-837C-0A287284ED18}"/>
              </a:ext>
            </a:extLst>
          </p:cNvPr>
          <p:cNvSpPr>
            <a:spLocks noGrp="1"/>
          </p:cNvSpPr>
          <p:nvPr>
            <p:ph type="title"/>
          </p:nvPr>
        </p:nvSpPr>
        <p:spPr>
          <a:blipFill>
            <a:blip r:embed="rId2"/>
            <a:tile tx="0" ty="0" sx="100000" sy="100000" flip="none" algn="tl"/>
          </a:blipFill>
        </p:spPr>
        <p:txBody>
          <a:bodyPr/>
          <a:lstStyle/>
          <a:p>
            <a:endParaRPr lang="es-MX" dirty="0"/>
          </a:p>
        </p:txBody>
      </p:sp>
      <p:pic>
        <p:nvPicPr>
          <p:cNvPr id="4" name="Marcador de contenido 3">
            <a:extLst>
              <a:ext uri="{FF2B5EF4-FFF2-40B4-BE49-F238E27FC236}">
                <a16:creationId xmlns:a16="http://schemas.microsoft.com/office/drawing/2014/main" xmlns="" id="{FCE416EA-8730-4D98-BCD7-1DF5326DAF24}"/>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182880"/>
            <a:ext cx="3302370" cy="6458552"/>
          </a:xfrm>
          <a:prstGeom prst="rect">
            <a:avLst/>
          </a:prstGeom>
          <a:blipFill>
            <a:blip r:embed="rId2"/>
            <a:tile tx="0" ty="0" sx="100000" sy="100000" flip="none" algn="tl"/>
          </a:blipFill>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ángulo 4">
            <a:extLst>
              <a:ext uri="{FF2B5EF4-FFF2-40B4-BE49-F238E27FC236}">
                <a16:creationId xmlns:a16="http://schemas.microsoft.com/office/drawing/2014/main" xmlns="" id="{049FF54A-FE7A-42C1-B92D-4AA876A2561C}"/>
              </a:ext>
            </a:extLst>
          </p:cNvPr>
          <p:cNvSpPr/>
          <p:nvPr/>
        </p:nvSpPr>
        <p:spPr>
          <a:xfrm>
            <a:off x="3048000" y="1027906"/>
            <a:ext cx="9144000" cy="4618380"/>
          </a:xfrm>
          <a:prstGeom prst="rect">
            <a:avLst/>
          </a:prstGeom>
        </p:spPr>
        <p:txBody>
          <a:bodyPr wrap="square">
            <a:spAutoFit/>
          </a:bodyPr>
          <a:lstStyle/>
          <a:p>
            <a:pPr marL="447675" algn="just">
              <a:lnSpc>
                <a:spcPct val="150000"/>
              </a:lnSpc>
              <a:spcAft>
                <a:spcPts val="0"/>
              </a:spcAft>
            </a:pPr>
            <a:r>
              <a:rPr lang="es-MX" dirty="0">
                <a:latin typeface="Times New Roman" panose="02020603050405020304" pitchFamily="18" charset="0"/>
                <a:ea typeface="Calibri" panose="020F0502020204030204" pitchFamily="34" charset="0"/>
                <a:cs typeface="Times New Roman" panose="02020603050405020304" pitchFamily="18" charset="0"/>
              </a:rPr>
              <a:t>El primer elemento que se presenta en el cuadro uno es la diadema, símbolo de </a:t>
            </a:r>
            <a:r>
              <a:rPr lang="es-MX" dirty="0" err="1">
                <a:latin typeface="Times New Roman" panose="02020603050405020304" pitchFamily="18" charset="0"/>
                <a:ea typeface="Calibri" panose="020F0502020204030204" pitchFamily="34" charset="0"/>
                <a:cs typeface="Times New Roman" panose="02020603050405020304" pitchFamily="18" charset="0"/>
              </a:rPr>
              <a:t>tlacatecutli</a:t>
            </a:r>
            <a:r>
              <a:rPr lang="es-MX" dirty="0">
                <a:latin typeface="Times New Roman" panose="02020603050405020304" pitchFamily="18" charset="0"/>
                <a:ea typeface="Calibri" panose="020F0502020204030204" pitchFamily="34" charset="0"/>
                <a:cs typeface="Times New Roman" panose="02020603050405020304" pitchFamily="18" charset="0"/>
              </a:rPr>
              <a:t> (</a:t>
            </a:r>
            <a:r>
              <a:rPr lang="es-MX" dirty="0" err="1">
                <a:latin typeface="Times New Roman" panose="02020603050405020304" pitchFamily="18" charset="0"/>
                <a:ea typeface="Calibri" panose="020F0502020204030204" pitchFamily="34" charset="0"/>
                <a:cs typeface="Times New Roman" panose="02020603050405020304" pitchFamily="18" charset="0"/>
              </a:rPr>
              <a:t>tlacatl</a:t>
            </a:r>
            <a:r>
              <a:rPr lang="es-MX" dirty="0">
                <a:latin typeface="Times New Roman" panose="02020603050405020304" pitchFamily="18" charset="0"/>
                <a:ea typeface="Calibri" panose="020F0502020204030204" pitchFamily="34" charset="0"/>
                <a:cs typeface="Times New Roman" panose="02020603050405020304" pitchFamily="18" charset="0"/>
              </a:rPr>
              <a:t> = hombre y </a:t>
            </a:r>
            <a:r>
              <a:rPr lang="es-MX" dirty="0" err="1">
                <a:latin typeface="Times New Roman" panose="02020603050405020304" pitchFamily="18" charset="0"/>
                <a:ea typeface="Calibri" panose="020F0502020204030204" pitchFamily="34" charset="0"/>
                <a:cs typeface="Times New Roman" panose="02020603050405020304" pitchFamily="18" charset="0"/>
              </a:rPr>
              <a:t>tecutli</a:t>
            </a:r>
            <a:r>
              <a:rPr lang="es-MX" dirty="0">
                <a:latin typeface="Times New Roman" panose="02020603050405020304" pitchFamily="18" charset="0"/>
                <a:ea typeface="Calibri" panose="020F0502020204030204" pitchFamily="34" charset="0"/>
                <a:cs typeface="Times New Roman" panose="02020603050405020304" pitchFamily="18" charset="0"/>
              </a:rPr>
              <a:t> = jefe), el señor o emperador azteca. Las sílabas TEC o TECU aparecen en las siguientes palabras TLACOHTECTLI, TLACATECTLI, TECUHTEPEC, TECCALCO, TECMILCO, TECCOZCATLAN (números 1 al 6). El segundo elemento re  presenta una casa azteca (</a:t>
            </a:r>
            <a:r>
              <a:rPr lang="es-MX" dirty="0" err="1">
                <a:latin typeface="Times New Roman" panose="02020603050405020304" pitchFamily="18" charset="0"/>
                <a:ea typeface="Calibri" panose="020F0502020204030204" pitchFamily="34" charset="0"/>
                <a:cs typeface="Times New Roman" panose="02020603050405020304" pitchFamily="18" charset="0"/>
              </a:rPr>
              <a:t>calli</a:t>
            </a:r>
            <a:r>
              <a:rPr lang="es-MX" dirty="0">
                <a:latin typeface="Times New Roman" panose="02020603050405020304" pitchFamily="18" charset="0"/>
                <a:ea typeface="Calibri" panose="020F0502020204030204" pitchFamily="34" charset="0"/>
                <a:cs typeface="Times New Roman" panose="02020603050405020304" pitchFamily="18" charset="0"/>
              </a:rPr>
              <a:t>). Transcribe la sílaba CAL- en las palabras TLACOHCALCATL, TESCACOALCALCO (9 y 10). El tercer elemento es la cabeza de un águila </a:t>
            </a:r>
            <a:r>
              <a:rPr lang="es-MX" dirty="0" err="1">
                <a:latin typeface="Times New Roman" panose="02020603050405020304" pitchFamily="18" charset="0"/>
                <a:ea typeface="Calibri" panose="020F0502020204030204" pitchFamily="34" charset="0"/>
                <a:cs typeface="Times New Roman" panose="02020603050405020304" pitchFamily="18" charset="0"/>
              </a:rPr>
              <a:t>Quahtli</a:t>
            </a:r>
            <a:r>
              <a:rPr lang="es-MX" dirty="0">
                <a:latin typeface="Times New Roman" panose="02020603050405020304" pitchFamily="18" charset="0"/>
                <a:ea typeface="Calibri" panose="020F0502020204030204" pitchFamily="34" charset="0"/>
                <a:cs typeface="Times New Roman" panose="02020603050405020304" pitchFamily="18" charset="0"/>
              </a:rPr>
              <a:t>. Transcribe la sílaba QUAU. En palabras como QUAUHTLATOA (11 y 12). Por último la serpiente </a:t>
            </a:r>
            <a:r>
              <a:rPr lang="es-MX" dirty="0" err="1">
                <a:latin typeface="Times New Roman" panose="02020603050405020304" pitchFamily="18" charset="0"/>
                <a:ea typeface="Calibri" panose="020F0502020204030204" pitchFamily="34" charset="0"/>
                <a:cs typeface="Times New Roman" panose="02020603050405020304" pitchFamily="18" charset="0"/>
              </a:rPr>
              <a:t>Coatl</a:t>
            </a:r>
            <a:r>
              <a:rPr lang="es-MX" dirty="0">
                <a:latin typeface="Times New Roman" panose="02020603050405020304" pitchFamily="18" charset="0"/>
                <a:ea typeface="Calibri" panose="020F0502020204030204" pitchFamily="34" charset="0"/>
                <a:cs typeface="Times New Roman" panose="02020603050405020304" pitchFamily="18" charset="0"/>
              </a:rPr>
              <a:t> transcribe la sílaba COA y COATL en las palabras: TEZCACOACALCO, TEZCACOATL (10, 13 y 14). Tenemos así nombres de personas (11 a 14), nombres de lugares (3 a 6 y 10) y nombres de funcionarios (1, 2,7 a 9) (Galarza, 16-17).</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37468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BBD2D4E-B144-4CB5-97B1-942C482B39CD}"/>
              </a:ext>
            </a:extLst>
          </p:cNvPr>
          <p:cNvSpPr>
            <a:spLocks noGrp="1"/>
          </p:cNvSpPr>
          <p:nvPr>
            <p:ph type="title"/>
          </p:nvPr>
        </p:nvSpPr>
        <p:spPr>
          <a:xfrm>
            <a:off x="285008" y="1396289"/>
            <a:ext cx="5140432" cy="1325563"/>
          </a:xfrm>
        </p:spPr>
        <p:txBody>
          <a:bodyPr>
            <a:normAutofit/>
          </a:bodyPr>
          <a:lstStyle/>
          <a:p>
            <a:r>
              <a:rPr lang="es-MX" dirty="0"/>
              <a:t>          ¡Gracias!</a:t>
            </a:r>
          </a:p>
        </p:txBody>
      </p:sp>
      <p:sp>
        <p:nvSpPr>
          <p:cNvPr id="34" name="Oval 33">
            <a:extLst>
              <a:ext uri="{FF2B5EF4-FFF2-40B4-BE49-F238E27FC236}">
                <a16:creationId xmlns:a16="http://schemas.microsoft.com/office/drawing/2014/main" xmlns="" id="{07977D39-626F-40D7-B00F-16E02602DD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n 13">
            <a:extLst>
              <a:ext uri="{FF2B5EF4-FFF2-40B4-BE49-F238E27FC236}">
                <a16:creationId xmlns:a16="http://schemas.microsoft.com/office/drawing/2014/main" xmlns="" id="{5681460B-FE15-4D91-BD2F-E52C44E8F984}"/>
              </a:ext>
            </a:extLst>
          </p:cNvPr>
          <p:cNvPicPr>
            <a:picLocks noChangeAspect="1"/>
          </p:cNvPicPr>
          <p:nvPr/>
        </p:nvPicPr>
        <p:blipFill rotWithShape="1">
          <a:blip r:embed="rId2"/>
          <a:srcRect r="-4" b="3246"/>
          <a:stretch/>
        </p:blipFill>
        <p:spPr>
          <a:xfrm>
            <a:off x="5680087" y="361702"/>
            <a:ext cx="1691640" cy="169164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1" name="Content Placeholder 30">
            <a:extLst>
              <a:ext uri="{FF2B5EF4-FFF2-40B4-BE49-F238E27FC236}">
                <a16:creationId xmlns:a16="http://schemas.microsoft.com/office/drawing/2014/main" xmlns="" id="{40E1BADC-1534-4DB0-9BC1-DD693157463E}"/>
              </a:ext>
            </a:extLst>
          </p:cNvPr>
          <p:cNvSpPr>
            <a:spLocks noGrp="1"/>
          </p:cNvSpPr>
          <p:nvPr>
            <p:ph idx="1"/>
          </p:nvPr>
        </p:nvSpPr>
        <p:spPr>
          <a:xfrm>
            <a:off x="805543" y="2871982"/>
            <a:ext cx="4558309" cy="3181684"/>
          </a:xfrm>
        </p:spPr>
        <p:txBody>
          <a:bodyPr anchor="t">
            <a:normAutofit/>
          </a:bodyPr>
          <a:lstStyle/>
          <a:p>
            <a:endParaRPr lang="en-US" sz="1800"/>
          </a:p>
        </p:txBody>
      </p:sp>
      <p:sp>
        <p:nvSpPr>
          <p:cNvPr id="36" name="Freeform: Shape 35">
            <a:extLst>
              <a:ext uri="{FF2B5EF4-FFF2-40B4-BE49-F238E27FC236}">
                <a16:creationId xmlns:a16="http://schemas.microsoft.com/office/drawing/2014/main" xmlns="" id="{B905CDE4-B751-4B3E-B625-6E59F89034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xmlns="" id="{08108C16-F4C0-44AA-999D-17BD39219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n 6" descr="Imagen que contiene piedra, material de construcción, moneda, objeto&#10;&#10;Descripción generada automáticamente">
            <a:extLst>
              <a:ext uri="{FF2B5EF4-FFF2-40B4-BE49-F238E27FC236}">
                <a16:creationId xmlns:a16="http://schemas.microsoft.com/office/drawing/2014/main" xmlns="" id="{8B2753B5-BCE8-4041-952C-F5B28A64592B}"/>
              </a:ext>
            </a:extLst>
          </p:cNvPr>
          <p:cNvPicPr>
            <a:picLocks noChangeAspect="1"/>
          </p:cNvPicPr>
          <p:nvPr/>
        </p:nvPicPr>
        <p:blipFill rotWithShape="1">
          <a:blip r:embed="rId3"/>
          <a:srcRect l="33124" r="8376" b="-1"/>
          <a:stretch/>
        </p:blipFill>
        <p:spPr>
          <a:xfrm>
            <a:off x="5838252" y="2722161"/>
            <a:ext cx="2743200" cy="2743200"/>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0" name="Marcador de contenido 4" descr="Imagen que contiene piedra, material de construcción, edificio&#10;&#10;Descripción generada automáticamente">
            <a:extLst>
              <a:ext uri="{FF2B5EF4-FFF2-40B4-BE49-F238E27FC236}">
                <a16:creationId xmlns:a16="http://schemas.microsoft.com/office/drawing/2014/main" xmlns="" id="{D1CD8420-16E3-4BA4-A4C1-F881275B7AC7}"/>
              </a:ext>
            </a:extLst>
          </p:cNvPr>
          <p:cNvPicPr>
            <a:picLocks noChangeAspect="1"/>
          </p:cNvPicPr>
          <p:nvPr/>
        </p:nvPicPr>
        <p:blipFill rotWithShape="1">
          <a:blip r:embed="rId4"/>
          <a:srcRect l="25965" r="6957" b="2"/>
          <a:stretch/>
        </p:blipFill>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40" name="Freeform: Shape 39">
            <a:extLst>
              <a:ext uri="{FF2B5EF4-FFF2-40B4-BE49-F238E27FC236}">
                <a16:creationId xmlns:a16="http://schemas.microsoft.com/office/drawing/2014/main" xmlns="" id="{C8F10CB3-3B5E-4C7A-98CF-B87454DDFA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Marcador de contenido 12">
            <a:extLst>
              <a:ext uri="{FF2B5EF4-FFF2-40B4-BE49-F238E27FC236}">
                <a16:creationId xmlns:a16="http://schemas.microsoft.com/office/drawing/2014/main" xmlns="" id="{EBA2E3E1-2FB7-47E6-93AF-E8810F33542D}"/>
              </a:ext>
            </a:extLst>
          </p:cNvPr>
          <p:cNvPicPr>
            <a:picLocks noChangeAspect="1"/>
          </p:cNvPicPr>
          <p:nvPr/>
        </p:nvPicPr>
        <p:blipFill rotWithShape="1">
          <a:blip r:embed="rId5"/>
          <a:srcRect r="-1" b="45499"/>
          <a:stretch/>
        </p:blipFill>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3821430883"/>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D6BB2A5-0E41-4B99-B7D0-E2A457C13624}"/>
              </a:ext>
            </a:extLst>
          </p:cNvPr>
          <p:cNvSpPr>
            <a:spLocks noGrp="1"/>
          </p:cNvSpPr>
          <p:nvPr>
            <p:ph type="title"/>
          </p:nvPr>
        </p:nvSpPr>
        <p:spPr>
          <a:xfrm>
            <a:off x="762001" y="351692"/>
            <a:ext cx="5314536" cy="679940"/>
          </a:xfrm>
        </p:spPr>
        <p:txBody>
          <a:bodyPr>
            <a:normAutofit fontScale="90000"/>
          </a:bodyPr>
          <a:lstStyle/>
          <a:p>
            <a:r>
              <a:rPr lang="es-MX" dirty="0"/>
              <a:t>Tercera hipótesis</a:t>
            </a:r>
          </a:p>
        </p:txBody>
      </p:sp>
      <p:sp>
        <p:nvSpPr>
          <p:cNvPr id="9" name="Content Placeholder 8">
            <a:extLst>
              <a:ext uri="{FF2B5EF4-FFF2-40B4-BE49-F238E27FC236}">
                <a16:creationId xmlns:a16="http://schemas.microsoft.com/office/drawing/2014/main" xmlns="" id="{159ECB51-3643-4CD3-9F94-2E43D2C93AD5}"/>
              </a:ext>
            </a:extLst>
          </p:cNvPr>
          <p:cNvSpPr>
            <a:spLocks noGrp="1"/>
          </p:cNvSpPr>
          <p:nvPr>
            <p:ph idx="1"/>
          </p:nvPr>
        </p:nvSpPr>
        <p:spPr>
          <a:xfrm>
            <a:off x="762000" y="1195754"/>
            <a:ext cx="5314543" cy="4459184"/>
          </a:xfrm>
        </p:spPr>
        <p:txBody>
          <a:bodyPr anchor="t">
            <a:normAutofit/>
          </a:bodyPr>
          <a:lstStyle/>
          <a:p>
            <a:r>
              <a:rPr lang="es-MX" dirty="0"/>
              <a:t>La escritura comienza en Mesopotamia alrededor del año 3,200 a. C. La baja Mesopotamia era habitada por gente que hablaba diferentes idiomas: uno de ellos era el sumerio, cuya lengua no se encontraba emparentada con otras; y el otro el acadio, cuyo idioma (semítico) se conectaba con el árabe y el hebrero.</a:t>
            </a:r>
            <a:endParaRPr lang="en-US" sz="1800" dirty="0"/>
          </a:p>
        </p:txBody>
      </p:sp>
      <p:sp>
        <p:nvSpPr>
          <p:cNvPr id="12" name="Freeform: Shape 11">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Marcador de contenido 3" descr="C:\Users\beatriz\Desktop\Lafigura\sumeria.gif">
            <a:extLst>
              <a:ext uri="{FF2B5EF4-FFF2-40B4-BE49-F238E27FC236}">
                <a16:creationId xmlns:a16="http://schemas.microsoft.com/office/drawing/2014/main" xmlns="" id="{C43F7C80-3CE2-4CA4-8C7B-663635DBDFB7}"/>
              </a:ext>
            </a:extLst>
          </p:cNvPr>
          <p:cNvPicPr>
            <a:picLocks/>
          </p:cNvPicPr>
          <p:nvPr/>
        </p:nvPicPr>
        <p:blipFill rotWithShape="1">
          <a:blip r:embed="rId2">
            <a:extLst>
              <a:ext uri="{28A0092B-C50C-407E-A947-70E740481C1C}">
                <a14:useLocalDpi xmlns:a14="http://schemas.microsoft.com/office/drawing/2010/main" val="0"/>
              </a:ext>
            </a:extLst>
          </a:blip>
          <a:srcRect l="4035" r="-1"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723667884"/>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8FB9E80-80B1-4851-A4EF-8DEC3888C301}"/>
              </a:ext>
            </a:extLst>
          </p:cNvPr>
          <p:cNvSpPr>
            <a:spLocks noGrp="1"/>
          </p:cNvSpPr>
          <p:nvPr>
            <p:ph type="title"/>
          </p:nvPr>
        </p:nvSpPr>
        <p:spPr>
          <a:xfrm>
            <a:off x="838200" y="365125"/>
            <a:ext cx="10515600" cy="696759"/>
          </a:xfrm>
        </p:spPr>
        <p:txBody>
          <a:bodyPr/>
          <a:lstStyle/>
          <a:p>
            <a:r>
              <a:rPr lang="es-MX" dirty="0"/>
              <a:t>Escritura cuneiforme</a:t>
            </a:r>
          </a:p>
        </p:txBody>
      </p:sp>
      <p:sp>
        <p:nvSpPr>
          <p:cNvPr id="3" name="Marcador de contenido 2">
            <a:extLst>
              <a:ext uri="{FF2B5EF4-FFF2-40B4-BE49-F238E27FC236}">
                <a16:creationId xmlns:a16="http://schemas.microsoft.com/office/drawing/2014/main" xmlns="" id="{18D1999C-A5B5-4F26-98D8-8AA668FD9FC9}"/>
              </a:ext>
            </a:extLst>
          </p:cNvPr>
          <p:cNvSpPr>
            <a:spLocks noGrp="1"/>
          </p:cNvSpPr>
          <p:nvPr>
            <p:ph idx="1"/>
          </p:nvPr>
        </p:nvSpPr>
        <p:spPr>
          <a:xfrm>
            <a:off x="838200" y="1061884"/>
            <a:ext cx="10515600" cy="5692877"/>
          </a:xfrm>
        </p:spPr>
        <p:txBody>
          <a:bodyPr/>
          <a:lstStyle/>
          <a:p>
            <a:pPr marL="0" indent="0" algn="just">
              <a:buNone/>
            </a:pPr>
            <a:r>
              <a:rPr lang="es-MX" dirty="0"/>
              <a:t>Se considera que la escritura cuneiforme (</a:t>
            </a:r>
            <a:r>
              <a:rPr lang="es-MX" dirty="0" err="1"/>
              <a:t>logosilábica</a:t>
            </a:r>
            <a:r>
              <a:rPr lang="es-MX" dirty="0"/>
              <a:t>) fue la primera de todas las escrituras conocidas (3, 200 a. C.), y se inicia por necesidades económicas y administrativas. Por esto los primeros escritos contienen cantidades, unidades de medida, nombres propios, objetos y animales (como bueyes), plantas, ropa, tierras, etc. y quizá, como señala Sampson (1982), un reducido número de elementos gramaticales</a:t>
            </a:r>
          </a:p>
        </p:txBody>
      </p:sp>
      <p:pic>
        <p:nvPicPr>
          <p:cNvPr id="5" name="Imagen 4" descr="Imagen que contiene interior, ropa, sentado&#10;&#10;Descripción generada automáticamente">
            <a:extLst>
              <a:ext uri="{FF2B5EF4-FFF2-40B4-BE49-F238E27FC236}">
                <a16:creationId xmlns:a16="http://schemas.microsoft.com/office/drawing/2014/main" xmlns="" id="{78D37EF5-E12D-4DEC-A2D4-F4BABEC26A8A}"/>
              </a:ext>
            </a:extLst>
          </p:cNvPr>
          <p:cNvPicPr>
            <a:picLocks noChangeAspect="1"/>
          </p:cNvPicPr>
          <p:nvPr/>
        </p:nvPicPr>
        <p:blipFill>
          <a:blip r:embed="rId3"/>
          <a:stretch>
            <a:fillRect/>
          </a:stretch>
        </p:blipFill>
        <p:spPr>
          <a:xfrm>
            <a:off x="7380953" y="4540651"/>
            <a:ext cx="2857500" cy="22141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n 6">
            <a:extLst>
              <a:ext uri="{FF2B5EF4-FFF2-40B4-BE49-F238E27FC236}">
                <a16:creationId xmlns:a16="http://schemas.microsoft.com/office/drawing/2014/main" xmlns="" id="{0343A639-53BB-4E77-A02C-35126D816DBA}"/>
              </a:ext>
            </a:extLst>
          </p:cNvPr>
          <p:cNvPicPr>
            <a:picLocks noChangeAspect="1"/>
          </p:cNvPicPr>
          <p:nvPr/>
        </p:nvPicPr>
        <p:blipFill>
          <a:blip r:embed="rId4"/>
          <a:stretch>
            <a:fillRect/>
          </a:stretch>
        </p:blipFill>
        <p:spPr>
          <a:xfrm>
            <a:off x="1333501" y="4540651"/>
            <a:ext cx="2338848" cy="22141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9" name="Conector recto de flecha 8">
            <a:extLst>
              <a:ext uri="{FF2B5EF4-FFF2-40B4-BE49-F238E27FC236}">
                <a16:creationId xmlns:a16="http://schemas.microsoft.com/office/drawing/2014/main" xmlns="" id="{C8C523A3-8E7E-43F1-838B-8DFCACA81E41}"/>
              </a:ext>
            </a:extLst>
          </p:cNvPr>
          <p:cNvCxnSpPr/>
          <p:nvPr/>
        </p:nvCxnSpPr>
        <p:spPr>
          <a:xfrm>
            <a:off x="4232787" y="5619135"/>
            <a:ext cx="238923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660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655324E-EB83-4ABB-A49E-0DFE760F4A80}"/>
              </a:ext>
            </a:extLst>
          </p:cNvPr>
          <p:cNvSpPr>
            <a:spLocks noGrp="1"/>
          </p:cNvSpPr>
          <p:nvPr>
            <p:ph type="title"/>
          </p:nvPr>
        </p:nvSpPr>
        <p:spPr>
          <a:xfrm>
            <a:off x="838200" y="365126"/>
            <a:ext cx="10515600" cy="315912"/>
          </a:xfrm>
        </p:spPr>
        <p:txBody>
          <a:bodyPr>
            <a:normAutofit fontScale="90000"/>
          </a:bodyPr>
          <a:lstStyle/>
          <a:p>
            <a:endParaRPr lang="es-MX" dirty="0"/>
          </a:p>
        </p:txBody>
      </p:sp>
      <p:sp>
        <p:nvSpPr>
          <p:cNvPr id="3" name="Marcador de contenido 2">
            <a:extLst>
              <a:ext uri="{FF2B5EF4-FFF2-40B4-BE49-F238E27FC236}">
                <a16:creationId xmlns:a16="http://schemas.microsoft.com/office/drawing/2014/main" xmlns="" id="{4EB9BFA2-B91B-4E8A-A5CA-7D000A8A4644}"/>
              </a:ext>
            </a:extLst>
          </p:cNvPr>
          <p:cNvSpPr>
            <a:spLocks noGrp="1"/>
          </p:cNvSpPr>
          <p:nvPr>
            <p:ph idx="1"/>
          </p:nvPr>
        </p:nvSpPr>
        <p:spPr>
          <a:xfrm>
            <a:off x="838200" y="779646"/>
            <a:ext cx="10515600" cy="5937677"/>
          </a:xfrm>
          <a:blipFill>
            <a:blip r:embed="rId2"/>
            <a:tile tx="0" ty="0" sx="100000" sy="100000" flip="none" algn="tl"/>
          </a:blipFill>
        </p:spPr>
        <p:txBody>
          <a:bodyPr>
            <a:normAutofit/>
          </a:bodyPr>
          <a:lstStyle/>
          <a:p>
            <a:pPr marL="0" indent="0">
              <a:buNone/>
            </a:pPr>
            <a:r>
              <a:rPr lang="es-MX" sz="3600" dirty="0"/>
              <a:t>Para </a:t>
            </a:r>
            <a:r>
              <a:rPr lang="es-MX" sz="3600" dirty="0" err="1"/>
              <a:t>Gelb</a:t>
            </a:r>
            <a:r>
              <a:rPr lang="es-MX" sz="3600" dirty="0"/>
              <a:t>:</a:t>
            </a:r>
          </a:p>
          <a:p>
            <a:r>
              <a:rPr lang="es-MX" sz="3600" dirty="0"/>
              <a:t>El silabario sumerio, y los sistemas derivados de él, se compone de signos que generalmente representan monosílabos terminados en una vocal o una consonante, rara vez disílabos de la misma estructura.</a:t>
            </a:r>
          </a:p>
          <a:p>
            <a:r>
              <a:rPr lang="es-MX" sz="3600" dirty="0"/>
              <a:t>La sílaba TI podía servir para flecha o para vida. Además había marcadores clasificadores. Incluso de daban </a:t>
            </a:r>
            <a:r>
              <a:rPr lang="es-MX" sz="3600" dirty="0" smtClean="0"/>
              <a:t>compuestos </a:t>
            </a:r>
            <a:r>
              <a:rPr lang="es-MX" sz="3600" dirty="0"/>
              <a:t>URU = ciudad: Nippur, Uruk.</a:t>
            </a:r>
          </a:p>
          <a:p>
            <a:r>
              <a:rPr lang="es-MX" sz="3600" dirty="0"/>
              <a:t>Ninguno de los silabarios mesopotámicos tuvo nunca signos para todas las sílabas posibles existentes en los idiomas empleados. </a:t>
            </a:r>
          </a:p>
          <a:p>
            <a:endParaRPr lang="es-MX" sz="3600" dirty="0"/>
          </a:p>
          <a:p>
            <a:endParaRPr lang="es-MX" dirty="0"/>
          </a:p>
        </p:txBody>
      </p:sp>
    </p:spTree>
    <p:extLst>
      <p:ext uri="{BB962C8B-B14F-4D97-AF65-F5344CB8AC3E}">
        <p14:creationId xmlns:p14="http://schemas.microsoft.com/office/powerpoint/2010/main" val="431958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56C20283-73E0-40EC-8AD8-057F581F64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8">
            <a:extLst>
              <a:ext uri="{FF2B5EF4-FFF2-40B4-BE49-F238E27FC236}">
                <a16:creationId xmlns:a16="http://schemas.microsoft.com/office/drawing/2014/main" xmlns="" id="{3FCC729B-E528-40C3-82D3-BA4375575E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a:extLst>
              <a:ext uri="{FF2B5EF4-FFF2-40B4-BE49-F238E27FC236}">
                <a16:creationId xmlns:a16="http://schemas.microsoft.com/office/drawing/2014/main" xmlns="" id="{58F1FB8D-1842-4A04-998D-6CF047AB27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xmlns="" id="{057F7858-C5B5-4DF3-8D14-29DA1A5076D9}"/>
              </a:ext>
            </a:extLst>
          </p:cNvPr>
          <p:cNvSpPr>
            <a:spLocks noGrp="1"/>
          </p:cNvSpPr>
          <p:nvPr>
            <p:ph type="title"/>
          </p:nvPr>
        </p:nvSpPr>
        <p:spPr>
          <a:xfrm>
            <a:off x="1578077" y="365125"/>
            <a:ext cx="8667892" cy="744589"/>
          </a:xfrm>
        </p:spPr>
        <p:txBody>
          <a:bodyPr>
            <a:normAutofit fontScale="90000"/>
          </a:bodyPr>
          <a:lstStyle/>
          <a:p>
            <a:r>
              <a:rPr lang="es-MX" i="1" dirty="0"/>
              <a:t>Epopeya de Gilgamesh (668 y 627 a. C.)</a:t>
            </a:r>
            <a:endParaRPr lang="es-MX" dirty="0"/>
          </a:p>
        </p:txBody>
      </p:sp>
      <p:pic>
        <p:nvPicPr>
          <p:cNvPr id="4" name="Imagen 3" descr="http://e04-elmundo.uecdn.es/assets/multimedia/imagenes/2015/10/09/14443744992847.jpg">
            <a:extLst>
              <a:ext uri="{FF2B5EF4-FFF2-40B4-BE49-F238E27FC236}">
                <a16:creationId xmlns:a16="http://schemas.microsoft.com/office/drawing/2014/main" xmlns="" id="{CC82FA07-46B5-4095-ADBC-2452C58D9BEA}"/>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480060" y="1667342"/>
            <a:ext cx="3425957" cy="3522834"/>
          </a:xfrm>
          <a:prstGeom prst="rect">
            <a:avLst/>
          </a:prstGeom>
        </p:spPr>
      </p:pic>
      <p:sp>
        <p:nvSpPr>
          <p:cNvPr id="3" name="Marcador de contenido 2">
            <a:extLst>
              <a:ext uri="{FF2B5EF4-FFF2-40B4-BE49-F238E27FC236}">
                <a16:creationId xmlns:a16="http://schemas.microsoft.com/office/drawing/2014/main" xmlns="" id="{191E5B25-DB4E-404A-8206-16E34FFAAA26}"/>
              </a:ext>
            </a:extLst>
          </p:cNvPr>
          <p:cNvSpPr>
            <a:spLocks noGrp="1"/>
          </p:cNvSpPr>
          <p:nvPr>
            <p:ph idx="1"/>
          </p:nvPr>
        </p:nvSpPr>
        <p:spPr>
          <a:xfrm>
            <a:off x="4188543" y="1109714"/>
            <a:ext cx="7990238" cy="5541809"/>
          </a:xfrm>
        </p:spPr>
        <p:txBody>
          <a:bodyPr>
            <a:normAutofit/>
          </a:bodyPr>
          <a:lstStyle/>
          <a:p>
            <a:pPr marL="0" indent="0" algn="just">
              <a:buNone/>
            </a:pPr>
            <a:r>
              <a:rPr lang="es-MX" sz="2400" dirty="0"/>
              <a:t>Aquel que vio todo [hasta los confine]s del mundo </a:t>
            </a:r>
          </a:p>
          <a:p>
            <a:pPr marL="0" indent="0" algn="just">
              <a:buNone/>
            </a:pPr>
            <a:r>
              <a:rPr lang="es-MX" sz="2400" dirty="0"/>
              <a:t>aquel que todo lo ha vivido para enseñarlo a otros</a:t>
            </a:r>
          </a:p>
          <a:p>
            <a:pPr marL="0" indent="0" algn="just">
              <a:buNone/>
            </a:pPr>
            <a:r>
              <a:rPr lang="es-MX" sz="2400" dirty="0"/>
              <a:t>propagará parte de su experiencia para el bien de cada uno.</a:t>
            </a:r>
          </a:p>
          <a:p>
            <a:pPr marL="0" indent="0" algn="just">
              <a:buNone/>
            </a:pPr>
            <a:r>
              <a:rPr lang="es-MX" sz="2400" dirty="0"/>
              <a:t>Ha poseído la sabiduría y la ciencia del Universo, ha descubierto el secreto de lo que estaba velado.</a:t>
            </a:r>
          </a:p>
          <a:p>
            <a:pPr marL="0" indent="0" algn="just">
              <a:buNone/>
            </a:pPr>
            <a:r>
              <a:rPr lang="es-MX" sz="2400" dirty="0"/>
              <a:t>Aquel que tenía noticia de lo anterior al Diluvio   </a:t>
            </a:r>
          </a:p>
          <a:p>
            <a:pPr marL="0" indent="0" algn="just">
              <a:buNone/>
            </a:pPr>
            <a:r>
              <a:rPr lang="es-MX" sz="2400" dirty="0"/>
              <a:t>Llevó a cabo un largo viaje fatigado y exhausto.</a:t>
            </a:r>
          </a:p>
          <a:p>
            <a:pPr marL="0" indent="0" algn="just">
              <a:buNone/>
            </a:pPr>
            <a:r>
              <a:rPr lang="es-MX" sz="2400" dirty="0"/>
              <a:t>Todo su esfuerzo lo grabó en una estela de piedra</a:t>
            </a:r>
          </a:p>
          <a:p>
            <a:pPr marL="0" indent="0" algn="just">
              <a:buNone/>
            </a:pPr>
            <a:r>
              <a:rPr lang="es-MX" sz="2400" dirty="0"/>
              <a:t>De Uruk, protegida de bastiones, edificó los muros,</a:t>
            </a:r>
          </a:p>
          <a:p>
            <a:pPr marL="0" indent="0" algn="just">
              <a:buNone/>
            </a:pPr>
            <a:r>
              <a:rPr lang="es-MX" sz="2400" dirty="0"/>
              <a:t>Del Sagrado </a:t>
            </a:r>
            <a:r>
              <a:rPr lang="es-MX" sz="2400" dirty="0" err="1"/>
              <a:t>Eanna</a:t>
            </a:r>
            <a:r>
              <a:rPr lang="es-MX" sz="2400" dirty="0"/>
              <a:t> el santuario puro.</a:t>
            </a:r>
          </a:p>
          <a:p>
            <a:pPr marL="0" indent="0">
              <a:buNone/>
            </a:pPr>
            <a:endParaRPr lang="es-MX" sz="1700" dirty="0"/>
          </a:p>
        </p:txBody>
      </p:sp>
    </p:spTree>
    <p:extLst>
      <p:ext uri="{BB962C8B-B14F-4D97-AF65-F5344CB8AC3E}">
        <p14:creationId xmlns:p14="http://schemas.microsoft.com/office/powerpoint/2010/main" val="3795534871"/>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4199</Words>
  <Application>Microsoft Macintosh PowerPoint</Application>
  <PresentationFormat>Personalizado</PresentationFormat>
  <Paragraphs>324</Paragraphs>
  <Slides>55</Slides>
  <Notes>1</Notes>
  <HiddenSlides>0</HiddenSlides>
  <MMClips>0</MMClips>
  <ScaleCrop>false</ScaleCrop>
  <HeadingPairs>
    <vt:vector size="4" baseType="variant">
      <vt:variant>
        <vt:lpstr>Tema</vt:lpstr>
      </vt:variant>
      <vt:variant>
        <vt:i4>1</vt:i4>
      </vt:variant>
      <vt:variant>
        <vt:lpstr>Títulos de diapositiva</vt:lpstr>
      </vt:variant>
      <vt:variant>
        <vt:i4>55</vt:i4>
      </vt:variant>
    </vt:vector>
  </HeadingPairs>
  <TitlesOfParts>
    <vt:vector size="56" baseType="lpstr">
      <vt:lpstr>Tema de Office</vt:lpstr>
      <vt:lpstr>La comunicación escrita y su desarrollo en el tiempo Dra. Beatriz Arias Álvarez</vt:lpstr>
      <vt:lpstr>Presentación de PowerPoint</vt:lpstr>
      <vt:lpstr>¿Qué es la escritura?</vt:lpstr>
      <vt:lpstr>Presentación de PowerPoint</vt:lpstr>
      <vt:lpstr>Origen de la escritura</vt:lpstr>
      <vt:lpstr>Tercera hipótesis</vt:lpstr>
      <vt:lpstr>Escritura cuneiforme</vt:lpstr>
      <vt:lpstr>Presentación de PowerPoint</vt:lpstr>
      <vt:lpstr>Epopeya de Gilgamesh (668 y 627 a. C.)</vt:lpstr>
      <vt:lpstr>La escritura egipcia (3,100 a. C.)</vt:lpstr>
      <vt:lpstr>Presentación de PowerPoint</vt:lpstr>
      <vt:lpstr>Escrituras egipcias</vt:lpstr>
      <vt:lpstr>Piedra Rosetta</vt:lpstr>
      <vt:lpstr>Piedra Rosetta</vt:lpstr>
      <vt:lpstr>La escritura alfabética</vt:lpstr>
      <vt:lpstr> </vt:lpstr>
      <vt:lpstr>Presentación de PowerPoint</vt:lpstr>
      <vt:lpstr>La escritura en Creta</vt:lpstr>
      <vt:lpstr>El alfabeto griego</vt:lpstr>
      <vt:lpstr>Presentación de PowerPoint</vt:lpstr>
      <vt:lpstr>Se observa el alfabeto fenicio con sólo consonantes y el paso a uno griego en el cual se señalan ya las vocales, en el último estado ya se han modificado, quitado y agregado signos</vt:lpstr>
      <vt:lpstr>Presentación de PowerPoint</vt:lpstr>
      <vt:lpstr>El alfabeto etrusco</vt:lpstr>
      <vt:lpstr>Transformación del alfabeto</vt:lpstr>
      <vt:lpstr>Abecedario latino</vt:lpstr>
      <vt:lpstr>                          A, B, C, D, E, F, Z, H, I, K, L, M, N, 0, P, Q, R, S, T, V, X.   El latín presentaba el fonema /f/ que en griego no existía. Primero se utilizó la digrafía ‘fh’ (digamma + aspiración) pero se prefirió la grafía simple ‘f’ (la cual representaba en griego el sonido wau). (Emperador Claudio hacia el año 50 d.C.) En el periodo arcaico del latín existió una ‘s’ sonora, para representarla se utilizaba la grafia ‘z’ (dseta) del alfabeto griego cuyo valor fonético era [ts] o [dz] y no [z]. Por superflua desapareció y volvió a surgir en el siglo  IV a. C . Con respecto a la ‘y’ (ypsilon) equivalía fonéticamente en griego a [ü] (como u francesa), fue utilizada con el tiempo para señalar un matiz labial. El alfabeto griego utilizaba la coppa ‘q’, en escasas ocasiones, y la cappa ‘k’ para representar al sonido velar sordo [k]. Además la ‘C’ o gamma se utilizaba en el alfabeto griego con valor de la velar sonora [g], pero en el alfabeto latino pasó a representar el sonido velar sordo [k]. Esta variedad provocó la simplificación: ‘c’ para todos los casos, ‘q’ solo delante de la semiconsonante [u] y ‘k’ quedó restringida a muy pocas palabras, como en kalendae. Para que ‘C’ no representara tanto a la vela sorda como a la sonora, se le agregó un trazo y quedó como ‘G’. (Carvilio s III a. C.) Además, existían variantes formales de una misma letra, por ejemplo: la ‘u’ (redonda) y la ‘v’ (apuntada) o ‘i’ (corta) ‘j’ (larga).</vt:lpstr>
      <vt:lpstr>Letra latina capitular y uncial</vt:lpstr>
      <vt:lpstr>El Latín nuevo</vt:lpstr>
      <vt:lpstr>Appendix Probi</vt:lpstr>
      <vt:lpstr>La corte de Carlo Magno</vt:lpstr>
      <vt:lpstr>Castellano</vt:lpstr>
      <vt:lpstr> Pizarra visigótica del siglo VII  (Cáceres)</vt:lpstr>
      <vt:lpstr> Nodicia de Kesos  Relación de los quesos que gastó el hermano Jimeno: en el trabajo de los frailes, en el bacillar (“viña nueva”) de cerca de San Justo, 5 quesos; en el otro del abad, 2 quesos; en el que pusieron hogaño, 4 quesos; en el de Castrillo, 1; en la viña mayor, 2; … que llevaron en fonsado a la torre, 2; que llevaron a Cea cuando cortaron la mesa, 2; 2 que llevaron a León; … otro que lleva el sobrino de Gomi … 4 que gastaron cuando el rey vino a Rozuela; 1 cuando Salvador vino aquí</vt:lpstr>
      <vt:lpstr>Los cartularios de Valpuestas El cartulario se elaboró en el obispado de Ovenco para llevar una mejor administración, comprenden 8 textos que corresponden al siglo IX, uno de ellos datado en 804, 39 al X, 49 al XI, 90 al XII y uno al XIII</vt:lpstr>
      <vt:lpstr>Glosa Emilianense</vt:lpstr>
      <vt:lpstr>La grafías castellanas antes del siglo XIII</vt:lpstr>
      <vt:lpstr>Presentación de PowerPoint</vt:lpstr>
      <vt:lpstr>Norma alfonsí</vt:lpstr>
      <vt:lpstr>Presentación de PowerPoint</vt:lpstr>
      <vt:lpstr>Letra visigótica</vt:lpstr>
      <vt:lpstr>Carolina</vt:lpstr>
      <vt:lpstr>Góticas (Libraria)</vt:lpstr>
      <vt:lpstr>Privilegio rodado      Albalaes</vt:lpstr>
      <vt:lpstr>Privilegios   Cortesana</vt:lpstr>
      <vt:lpstr>Cortesana-procesal</vt:lpstr>
      <vt:lpstr>Procesal</vt:lpstr>
      <vt:lpstr>Humanística</vt:lpstr>
      <vt:lpstr>Escritura mesoamericana</vt:lpstr>
      <vt:lpstr>Escritura zapoteca  </vt:lpstr>
      <vt:lpstr>Presentación de PowerPoint</vt:lpstr>
      <vt:lpstr>Escritura maya</vt:lpstr>
      <vt:lpstr>La primera obra misionera en Yucatán es la de fray Diego de Landa de 1566: Relación de cosas de Yucatán. El libro contiene diez capítulos y un epílogo y en él se incluye el famoso ‘Alfabeto de Landa’ que se considera el primer catálogo de los signos de escritura maya</vt:lpstr>
      <vt:lpstr>La escritura nahua</vt:lpstr>
      <vt:lpstr>Presentación de PowerPoint</vt:lpstr>
      <vt:lpstr>          ¡Gracias!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comunicación escrita y su desarrollo en el tiempo Dra. Beatriz Arias Álvarez</dc:title>
  <dc:creator>HP</dc:creator>
  <cp:lastModifiedBy>Serafín Pérez Delgado</cp:lastModifiedBy>
  <cp:revision>5</cp:revision>
  <dcterms:created xsi:type="dcterms:W3CDTF">2019-06-20T01:45:54Z</dcterms:created>
  <dcterms:modified xsi:type="dcterms:W3CDTF">2019-06-21T01:35:09Z</dcterms:modified>
</cp:coreProperties>
</file>