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4" r:id="rId1"/>
  </p:sldMasterIdLst>
  <p:sldIdLst>
    <p:sldId id="256" r:id="rId2"/>
    <p:sldId id="257" r:id="rId3"/>
    <p:sldId id="283" r:id="rId4"/>
    <p:sldId id="259" r:id="rId5"/>
    <p:sldId id="261" r:id="rId6"/>
    <p:sldId id="262" r:id="rId7"/>
    <p:sldId id="265" r:id="rId8"/>
    <p:sldId id="269" r:id="rId9"/>
    <p:sldId id="271" r:id="rId10"/>
    <p:sldId id="272" r:id="rId11"/>
    <p:sldId id="273" r:id="rId12"/>
    <p:sldId id="274" r:id="rId13"/>
    <p:sldId id="275" r:id="rId14"/>
    <p:sldId id="284" r:id="rId15"/>
    <p:sldId id="279" r:id="rId16"/>
    <p:sldId id="280" r:id="rId17"/>
    <p:sldId id="281" r:id="rId18"/>
    <p:sldId id="282" r:id="rId19"/>
    <p:sldId id="276" r:id="rId20"/>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685800" y="1346947"/>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5800" y="4282763"/>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685800" y="1484779"/>
            <a:ext cx="7772400"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a:grpSpLocks noChangeAspect="1"/>
          </p:cNvGrpSpPr>
          <p:nvPr/>
        </p:nvGrpSpPr>
        <p:grpSpPr>
          <a:xfrm>
            <a:off x="7234780" y="4107023"/>
            <a:ext cx="914400" cy="914400"/>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788670" y="1432223"/>
            <a:ext cx="7593330" cy="3035808"/>
          </a:xfrm>
        </p:spPr>
        <p:txBody>
          <a:bodyPr anchor="ctr">
            <a:noAutofit/>
          </a:bodyPr>
          <a:lstStyle>
            <a:lvl1pPr algn="l">
              <a:lnSpc>
                <a:spcPct val="80000"/>
              </a:lnSpc>
              <a:defRPr sz="6400" b="0" cap="all" baseline="0">
                <a:blipFill dpi="0" rotWithShape="1">
                  <a:blip r:embed="rId4"/>
                  <a:srcRect/>
                  <a:tile tx="6350" ty="-127000" sx="65000" sy="64000" flip="none" algn="tl"/>
                </a:blip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FDDC6B96-1611-4F44-A162-D72AF10375F2}" type="datetimeFigureOut">
              <a:rPr lang="es-MX" smtClean="0"/>
              <a:pPr/>
              <a:t>19/06/2019</a:t>
            </a:fld>
            <a:endParaRPr lang="es-MX"/>
          </a:p>
        </p:txBody>
      </p:sp>
      <p:sp>
        <p:nvSpPr>
          <p:cNvPr id="5" name="Footer Placeholder 4"/>
          <p:cNvSpPr>
            <a:spLocks noGrp="1"/>
          </p:cNvSpPr>
          <p:nvPr>
            <p:ph type="ftr" sz="quarter" idx="11"/>
          </p:nvPr>
        </p:nvSpPr>
        <p:spPr>
          <a:xfrm>
            <a:off x="812805" y="6272785"/>
            <a:ext cx="4745736" cy="365125"/>
          </a:xfrm>
        </p:spPr>
        <p:txBody>
          <a:bodyPr/>
          <a:lstStyle/>
          <a:p>
            <a:endParaRPr lang="es-MX"/>
          </a:p>
        </p:txBody>
      </p:sp>
      <p:sp>
        <p:nvSpPr>
          <p:cNvPr id="6" name="Slide Number Placeholder 5"/>
          <p:cNvSpPr>
            <a:spLocks noGrp="1"/>
          </p:cNvSpPr>
          <p:nvPr>
            <p:ph type="sldNum" sz="quarter" idx="12"/>
          </p:nvPr>
        </p:nvSpPr>
        <p:spPr>
          <a:xfrm>
            <a:off x="7244280" y="4227195"/>
            <a:ext cx="895401" cy="640080"/>
          </a:xfrm>
        </p:spPr>
        <p:txBody>
          <a:bodyPr/>
          <a:lstStyle>
            <a:lvl1pPr>
              <a:defRPr sz="2800" b="1"/>
            </a:lvl1pPr>
          </a:lstStyle>
          <a:p>
            <a:fld id="{DCFDC3FC-DA43-454E-A2E1-68C331323AF1}" type="slidenum">
              <a:rPr lang="es-MX" smtClean="0"/>
              <a:pPr/>
              <a:t>‹Nº›</a:t>
            </a:fld>
            <a:endParaRPr lang="es-MX"/>
          </a:p>
        </p:txBody>
      </p:sp>
    </p:spTree>
    <p:extLst>
      <p:ext uri="{BB962C8B-B14F-4D97-AF65-F5344CB8AC3E}">
        <p14:creationId xmlns:p14="http://schemas.microsoft.com/office/powerpoint/2010/main" val="3558022231"/>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FDDC6B96-1611-4F44-A162-D72AF10375F2}" type="datetimeFigureOut">
              <a:rPr lang="es-MX" smtClean="0"/>
              <a:pPr/>
              <a:t>19/06/2019</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DCFDC3FC-DA43-454E-A2E1-68C331323AF1}" type="slidenum">
              <a:rPr lang="es-MX" smtClean="0"/>
              <a:pPr/>
              <a:t>‹Nº›</a:t>
            </a:fld>
            <a:endParaRPr lang="es-MX"/>
          </a:p>
        </p:txBody>
      </p:sp>
    </p:spTree>
    <p:extLst>
      <p:ext uri="{BB962C8B-B14F-4D97-AF65-F5344CB8AC3E}">
        <p14:creationId xmlns:p14="http://schemas.microsoft.com/office/powerpoint/2010/main" val="548628755"/>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lvl1pPr>
              <a:defRPr b="0"/>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FDDC6B96-1611-4F44-A162-D72AF10375F2}" type="datetimeFigureOut">
              <a:rPr lang="es-MX" smtClean="0"/>
              <a:pPr/>
              <a:t>19/06/2019</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DCFDC3FC-DA43-454E-A2E1-68C331323AF1}" type="slidenum">
              <a:rPr lang="es-MX" smtClean="0"/>
              <a:pPr/>
              <a:t>‹Nº›</a:t>
            </a:fld>
            <a:endParaRPr lang="es-MX"/>
          </a:p>
        </p:txBody>
      </p:sp>
    </p:spTree>
    <p:extLst>
      <p:ext uri="{BB962C8B-B14F-4D97-AF65-F5344CB8AC3E}">
        <p14:creationId xmlns:p14="http://schemas.microsoft.com/office/powerpoint/2010/main" val="203166630"/>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FDDC6B96-1611-4F44-A162-D72AF10375F2}" type="datetimeFigureOut">
              <a:rPr lang="es-MX" smtClean="0"/>
              <a:pPr/>
              <a:t>19/06/2019</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DCFDC3FC-DA43-454E-A2E1-68C331323AF1}" type="slidenum">
              <a:rPr lang="es-MX" smtClean="0"/>
              <a:pPr/>
              <a:t>‹Nº›</a:t>
            </a:fld>
            <a:endParaRPr lang="es-MX"/>
          </a:p>
        </p:txBody>
      </p:sp>
    </p:spTree>
    <p:extLst>
      <p:ext uri="{BB962C8B-B14F-4D97-AF65-F5344CB8AC3E}">
        <p14:creationId xmlns:p14="http://schemas.microsoft.com/office/powerpoint/2010/main" val="2022623726"/>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4917989"/>
            <a:ext cx="9144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5346" y="1225296"/>
            <a:ext cx="6960870" cy="3520440"/>
          </a:xfrm>
        </p:spPr>
        <p:txBody>
          <a:bodyPr anchor="ctr">
            <a:normAutofit/>
          </a:bodyPr>
          <a:lstStyle>
            <a:lvl1pPr>
              <a:lnSpc>
                <a:spcPct val="80000"/>
              </a:lnSpc>
              <a:defRPr sz="6400" b="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624330" y="5020056"/>
            <a:ext cx="6789420" cy="1066800"/>
          </a:xfrm>
        </p:spPr>
        <p:txBody>
          <a:bodyPr anchor="t">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a:xfrm>
            <a:off x="6445251" y="6272785"/>
            <a:ext cx="1983232" cy="365125"/>
          </a:xfrm>
        </p:spPr>
        <p:txBody>
          <a:bodyPr/>
          <a:lstStyle>
            <a:lvl1pPr>
              <a:defRPr>
                <a:solidFill>
                  <a:schemeClr val="accent1">
                    <a:lumMod val="50000"/>
                  </a:schemeClr>
                </a:solidFill>
              </a:defRPr>
            </a:lvl1pPr>
          </a:lstStyle>
          <a:p>
            <a:fld id="{FDDC6B96-1611-4F44-A162-D72AF10375F2}" type="datetimeFigureOut">
              <a:rPr lang="es-MX" smtClean="0"/>
              <a:pPr/>
              <a:t>19/06/2019</a:t>
            </a:fld>
            <a:endParaRPr lang="es-MX"/>
          </a:p>
        </p:txBody>
      </p:sp>
      <p:sp>
        <p:nvSpPr>
          <p:cNvPr id="5" name="Footer Placeholder 4"/>
          <p:cNvSpPr>
            <a:spLocks noGrp="1"/>
          </p:cNvSpPr>
          <p:nvPr>
            <p:ph type="ftr" sz="quarter" idx="11"/>
          </p:nvPr>
        </p:nvSpPr>
        <p:spPr>
          <a:xfrm>
            <a:off x="1636099" y="6272784"/>
            <a:ext cx="4745736" cy="365125"/>
          </a:xfrm>
        </p:spPr>
        <p:txBody>
          <a:bodyPr/>
          <a:lstStyle>
            <a:lvl1pPr>
              <a:defRPr>
                <a:solidFill>
                  <a:schemeClr val="accent1">
                    <a:lumMod val="50000"/>
                  </a:schemeClr>
                </a:solidFill>
              </a:defRPr>
            </a:lvl1pPr>
          </a:lstStyle>
          <a:p>
            <a:endParaRPr lang="es-MX"/>
          </a:p>
        </p:txBody>
      </p:sp>
      <p:grpSp>
        <p:nvGrpSpPr>
          <p:cNvPr id="8" name="Group 7"/>
          <p:cNvGrpSpPr>
            <a:grpSpLocks noChangeAspect="1"/>
          </p:cNvGrpSpPr>
          <p:nvPr/>
        </p:nvGrpSpPr>
        <p:grpSpPr>
          <a:xfrm>
            <a:off x="633862" y="2430623"/>
            <a:ext cx="914400" cy="914400"/>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645450" y="2508607"/>
            <a:ext cx="891224" cy="720332"/>
          </a:xfrm>
        </p:spPr>
        <p:txBody>
          <a:bodyPr/>
          <a:lstStyle>
            <a:lvl1pPr>
              <a:defRPr sz="2800"/>
            </a:lvl1pPr>
          </a:lstStyle>
          <a:p>
            <a:fld id="{DCFDC3FC-DA43-454E-A2E1-68C331323AF1}" type="slidenum">
              <a:rPr lang="es-MX" smtClean="0"/>
              <a:pPr/>
              <a:t>‹Nº›</a:t>
            </a:fld>
            <a:endParaRPr lang="es-MX"/>
          </a:p>
        </p:txBody>
      </p:sp>
    </p:spTree>
    <p:extLst>
      <p:ext uri="{BB962C8B-B14F-4D97-AF65-F5344CB8AC3E}">
        <p14:creationId xmlns:p14="http://schemas.microsoft.com/office/powerpoint/2010/main" val="3759757767"/>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FDDC6B96-1611-4F44-A162-D72AF10375F2}" type="datetimeFigureOut">
              <a:rPr lang="es-MX" smtClean="0"/>
              <a:pPr/>
              <a:t>19/06/2019</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CFDC3FC-DA43-454E-A2E1-68C331323AF1}" type="slidenum">
              <a:rPr lang="es-MX" smtClean="0"/>
              <a:pPr/>
              <a:t>‹Nº›</a:t>
            </a:fld>
            <a:endParaRPr lang="es-MX"/>
          </a:p>
        </p:txBody>
      </p:sp>
    </p:spTree>
    <p:extLst>
      <p:ext uri="{BB962C8B-B14F-4D97-AF65-F5344CB8AC3E}">
        <p14:creationId xmlns:p14="http://schemas.microsoft.com/office/powerpoint/2010/main" val="2833635565"/>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FDDC6B96-1611-4F44-A162-D72AF10375F2}" type="datetimeFigureOut">
              <a:rPr lang="es-MX" smtClean="0"/>
              <a:pPr/>
              <a:t>19/06/2019</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DCFDC3FC-DA43-454E-A2E1-68C331323AF1}" type="slidenum">
              <a:rPr lang="es-MX" smtClean="0"/>
              <a:pPr/>
              <a:t>‹Nº›</a:t>
            </a:fld>
            <a:endParaRPr lang="es-MX"/>
          </a:p>
        </p:txBody>
      </p:sp>
    </p:spTree>
    <p:extLst>
      <p:ext uri="{BB962C8B-B14F-4D97-AF65-F5344CB8AC3E}">
        <p14:creationId xmlns:p14="http://schemas.microsoft.com/office/powerpoint/2010/main" val="87617307"/>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lvl1pPr>
              <a:defRPr>
                <a:solidFill>
                  <a:schemeClr val="accent1">
                    <a:lumMod val="50000"/>
                  </a:schemeClr>
                </a:solidFill>
              </a:defRPr>
            </a:lvl1pPr>
          </a:lstStyle>
          <a:p>
            <a:fld id="{FDDC6B96-1611-4F44-A162-D72AF10375F2}" type="datetimeFigureOut">
              <a:rPr lang="es-MX" smtClean="0"/>
              <a:pPr/>
              <a:t>19/06/2019</a:t>
            </a:fld>
            <a:endParaRPr lang="es-MX"/>
          </a:p>
        </p:txBody>
      </p:sp>
      <p:sp>
        <p:nvSpPr>
          <p:cNvPr id="4" name="Footer Placeholder 3"/>
          <p:cNvSpPr>
            <a:spLocks noGrp="1"/>
          </p:cNvSpPr>
          <p:nvPr>
            <p:ph type="ftr" sz="quarter" idx="11"/>
          </p:nvPr>
        </p:nvSpPr>
        <p:spPr/>
        <p:txBody>
          <a:bodyPr/>
          <a:lstStyle>
            <a:lvl1pPr>
              <a:defRPr>
                <a:solidFill>
                  <a:schemeClr val="accent1">
                    <a:lumMod val="50000"/>
                  </a:schemeClr>
                </a:solidFill>
              </a:defRPr>
            </a:lvl1pPr>
          </a:lstStyle>
          <a:p>
            <a:endParaRPr lang="es-MX"/>
          </a:p>
        </p:txBody>
      </p:sp>
      <p:sp>
        <p:nvSpPr>
          <p:cNvPr id="5" name="Slide Number Placeholder 4"/>
          <p:cNvSpPr>
            <a:spLocks noGrp="1"/>
          </p:cNvSpPr>
          <p:nvPr>
            <p:ph type="sldNum" sz="quarter" idx="12"/>
          </p:nvPr>
        </p:nvSpPr>
        <p:spPr/>
        <p:txBody>
          <a:bodyPr/>
          <a:lstStyle/>
          <a:p>
            <a:fld id="{DCFDC3FC-DA43-454E-A2E1-68C331323AF1}" type="slidenum">
              <a:rPr lang="es-MX" smtClean="0"/>
              <a:pPr/>
              <a:t>‹Nº›</a:t>
            </a:fld>
            <a:endParaRPr lang="es-MX"/>
          </a:p>
        </p:txBody>
      </p:sp>
    </p:spTree>
    <p:extLst>
      <p:ext uri="{BB962C8B-B14F-4D97-AF65-F5344CB8AC3E}">
        <p14:creationId xmlns:p14="http://schemas.microsoft.com/office/powerpoint/2010/main" val="747003108"/>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DC6B96-1611-4F44-A162-D72AF10375F2}" type="datetimeFigureOut">
              <a:rPr lang="es-MX" smtClean="0"/>
              <a:pPr/>
              <a:t>19/06/2019</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DCFDC3FC-DA43-454E-A2E1-68C331323AF1}" type="slidenum">
              <a:rPr lang="es-MX" smtClean="0"/>
              <a:pPr/>
              <a:t>‹Nº›</a:t>
            </a:fld>
            <a:endParaRPr lang="es-MX"/>
          </a:p>
        </p:txBody>
      </p:sp>
    </p:spTree>
    <p:extLst>
      <p:ext uri="{BB962C8B-B14F-4D97-AF65-F5344CB8AC3E}">
        <p14:creationId xmlns:p14="http://schemas.microsoft.com/office/powerpoint/2010/main" val="3477286619"/>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9" name="Date Placeholder 8"/>
          <p:cNvSpPr>
            <a:spLocks noGrp="1"/>
          </p:cNvSpPr>
          <p:nvPr>
            <p:ph type="dt" sz="half" idx="10"/>
          </p:nvPr>
        </p:nvSpPr>
        <p:spPr/>
        <p:txBody>
          <a:bodyPr/>
          <a:lstStyle/>
          <a:p>
            <a:fld id="{FDDC6B96-1611-4F44-A162-D72AF10375F2}" type="datetimeFigureOut">
              <a:rPr lang="es-MX" smtClean="0"/>
              <a:pPr/>
              <a:t>19/06/2019</a:t>
            </a:fld>
            <a:endParaRPr lang="es-MX"/>
          </a:p>
        </p:txBody>
      </p:sp>
      <p:sp>
        <p:nvSpPr>
          <p:cNvPr id="10" name="Footer Placeholder 9"/>
          <p:cNvSpPr>
            <a:spLocks noGrp="1"/>
          </p:cNvSpPr>
          <p:nvPr>
            <p:ph type="ftr" sz="quarter" idx="11"/>
          </p:nvPr>
        </p:nvSpPr>
        <p:spPr/>
        <p:txBody>
          <a:bodyPr/>
          <a:lstStyle/>
          <a:p>
            <a:endParaRPr lang="es-MX"/>
          </a:p>
        </p:txBody>
      </p:sp>
      <p:sp>
        <p:nvSpPr>
          <p:cNvPr id="11" name="Slide Number Placeholder 10"/>
          <p:cNvSpPr>
            <a:spLocks noGrp="1"/>
          </p:cNvSpPr>
          <p:nvPr>
            <p:ph type="sldNum" sz="quarter" idx="12"/>
          </p:nvPr>
        </p:nvSpPr>
        <p:spPr/>
        <p:txBody>
          <a:bodyPr/>
          <a:lstStyle/>
          <a:p>
            <a:fld id="{DCFDC3FC-DA43-454E-A2E1-68C331323AF1}" type="slidenum">
              <a:rPr lang="es-MX" smtClean="0"/>
              <a:pPr/>
              <a:t>‹Nº›</a:t>
            </a:fld>
            <a:endParaRPr lang="es-MX"/>
          </a:p>
        </p:txBody>
      </p:sp>
    </p:spTree>
    <p:extLst>
      <p:ext uri="{BB962C8B-B14F-4D97-AF65-F5344CB8AC3E}">
        <p14:creationId xmlns:p14="http://schemas.microsoft.com/office/powerpoint/2010/main" val="3197110649"/>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Rectangle 10"/>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0" y="0"/>
            <a:ext cx="6227805"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8" name="Date Placeholder 7"/>
          <p:cNvSpPr>
            <a:spLocks noGrp="1"/>
          </p:cNvSpPr>
          <p:nvPr>
            <p:ph type="dt" sz="half" idx="10"/>
          </p:nvPr>
        </p:nvSpPr>
        <p:spPr/>
        <p:txBody>
          <a:bodyPr/>
          <a:lstStyle/>
          <a:p>
            <a:fld id="{FDDC6B96-1611-4F44-A162-D72AF10375F2}" type="datetimeFigureOut">
              <a:rPr lang="es-MX" smtClean="0"/>
              <a:pPr/>
              <a:t>19/06/2019</a:t>
            </a:fld>
            <a:endParaRPr lang="es-MX"/>
          </a:p>
        </p:txBody>
      </p:sp>
      <p:sp>
        <p:nvSpPr>
          <p:cNvPr id="10" name="Slide Number Placeholder 9"/>
          <p:cNvSpPr>
            <a:spLocks noGrp="1"/>
          </p:cNvSpPr>
          <p:nvPr>
            <p:ph type="sldNum" sz="quarter" idx="12"/>
          </p:nvPr>
        </p:nvSpPr>
        <p:spPr/>
        <p:txBody>
          <a:bodyPr/>
          <a:lstStyle/>
          <a:p>
            <a:fld id="{DCFDC3FC-DA43-454E-A2E1-68C331323AF1}" type="slidenum">
              <a:rPr lang="es-MX" smtClean="0"/>
              <a:pPr/>
              <a:t>‹Nº›</a:t>
            </a:fld>
            <a:endParaRPr lang="es-MX"/>
          </a:p>
        </p:txBody>
      </p:sp>
    </p:spTree>
    <p:extLst>
      <p:ext uri="{BB962C8B-B14F-4D97-AF65-F5344CB8AC3E}">
        <p14:creationId xmlns:p14="http://schemas.microsoft.com/office/powerpoint/2010/main" val="3645965949"/>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8522664" y="6255258"/>
            <a:ext cx="393192" cy="393192"/>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2" name="Title Placeholder 1"/>
          <p:cNvSpPr>
            <a:spLocks noGrp="1"/>
          </p:cNvSpPr>
          <p:nvPr>
            <p:ph type="title"/>
          </p:nvPr>
        </p:nvSpPr>
        <p:spPr>
          <a:xfrm>
            <a:off x="685800" y="484632"/>
            <a:ext cx="7772400" cy="1609344"/>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5800" y="2121408"/>
            <a:ext cx="7772400" cy="4050792"/>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992368" y="6272785"/>
            <a:ext cx="2455164" cy="365125"/>
          </a:xfrm>
          <a:prstGeom prst="rect">
            <a:avLst/>
          </a:prstGeom>
        </p:spPr>
        <p:txBody>
          <a:bodyPr vert="horz" lIns="91440" tIns="45720" rIns="91440" bIns="45720" rtlCol="0" anchor="ctr"/>
          <a:lstStyle>
            <a:lvl1pPr algn="r">
              <a:defRPr sz="1000">
                <a:solidFill>
                  <a:schemeClr val="accent1">
                    <a:lumMod val="50000"/>
                  </a:schemeClr>
                </a:solidFill>
              </a:defRPr>
            </a:lvl1pPr>
          </a:lstStyle>
          <a:p>
            <a:fld id="{FDDC6B96-1611-4F44-A162-D72AF10375F2}" type="datetimeFigureOut">
              <a:rPr lang="es-MX" smtClean="0"/>
              <a:pPr/>
              <a:t>19/06/2019</a:t>
            </a:fld>
            <a:endParaRPr lang="es-MX"/>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a:solidFill>
                  <a:schemeClr val="accent1">
                    <a:lumMod val="50000"/>
                  </a:schemeClr>
                </a:solidFill>
              </a:defRPr>
            </a:lvl1pPr>
          </a:lstStyle>
          <a:p>
            <a:endParaRPr lang="es-MX"/>
          </a:p>
        </p:txBody>
      </p:sp>
      <p:sp>
        <p:nvSpPr>
          <p:cNvPr id="6" name="Slide Number Placeholder 5"/>
          <p:cNvSpPr>
            <a:spLocks noGrp="1"/>
          </p:cNvSpPr>
          <p:nvPr>
            <p:ph type="sldNum" sz="quarter" idx="4"/>
          </p:nvPr>
        </p:nvSpPr>
        <p:spPr>
          <a:xfrm>
            <a:off x="8483346" y="6272785"/>
            <a:ext cx="480060" cy="365125"/>
          </a:xfrm>
          <a:prstGeom prst="rect">
            <a:avLst/>
          </a:prstGeom>
        </p:spPr>
        <p:txBody>
          <a:bodyPr vert="horz" lIns="91440" tIns="45720" rIns="91440" bIns="45720" rtlCol="0" anchor="ctr"/>
          <a:lstStyle>
            <a:lvl1pPr algn="ctr">
              <a:defRPr sz="1100" b="1" spc="-70" baseline="0">
                <a:solidFill>
                  <a:srgbClr val="FFFFFF"/>
                </a:solidFill>
                <a:latin typeface="+mn-lt"/>
              </a:defRPr>
            </a:lvl1pPr>
          </a:lstStyle>
          <a:p>
            <a:fld id="{DCFDC3FC-DA43-454E-A2E1-68C331323AF1}" type="slidenum">
              <a:rPr lang="es-MX" smtClean="0"/>
              <a:pPr/>
              <a:t>‹Nº›</a:t>
            </a:fld>
            <a:endParaRPr lang="es-MX"/>
          </a:p>
        </p:txBody>
      </p:sp>
    </p:spTree>
    <p:extLst>
      <p:ext uri="{BB962C8B-B14F-4D97-AF65-F5344CB8AC3E}">
        <p14:creationId xmlns:p14="http://schemas.microsoft.com/office/powerpoint/2010/main" val="3269067690"/>
      </p:ext>
    </p:extLst>
  </p:cSld>
  <p:clrMap bg1="lt1" tx1="dk1" bg2="lt2" tx2="dk2" accent1="accent1" accent2="accent2" accent3="accent3" accent4="accent4" accent5="accent5" accent6="accent6" hlink="hlink" folHlink="folHlink"/>
  <p:sldLayoutIdLst>
    <p:sldLayoutId id="2147483835" r:id="rId1"/>
    <p:sldLayoutId id="2147483836" r:id="rId2"/>
    <p:sldLayoutId id="2147483837" r:id="rId3"/>
    <p:sldLayoutId id="2147483838" r:id="rId4"/>
    <p:sldLayoutId id="2147483839" r:id="rId5"/>
    <p:sldLayoutId id="2147483840" r:id="rId6"/>
    <p:sldLayoutId id="2147483841" r:id="rId7"/>
    <p:sldLayoutId id="2147483842" r:id="rId8"/>
    <p:sldLayoutId id="2147483843" r:id="rId9"/>
    <p:sldLayoutId id="2147483844" r:id="rId10"/>
    <p:sldLayoutId id="2147483845" r:id="rId11"/>
  </p:sldLayoutIdLst>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4200" b="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rizog@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569768" y="5625244"/>
            <a:ext cx="4170178" cy="936104"/>
          </a:xfrm>
        </p:spPr>
        <p:txBody>
          <a:bodyPr>
            <a:normAutofit/>
          </a:bodyPr>
          <a:lstStyle/>
          <a:p>
            <a:pPr algn="r"/>
            <a:r>
              <a:rPr lang="es-MX" sz="1400" b="1" dirty="0"/>
              <a:t/>
            </a:r>
            <a:br>
              <a:rPr lang="es-MX" sz="1400" b="1" dirty="0"/>
            </a:br>
            <a:r>
              <a:rPr lang="es-MX" sz="1400" b="1" dirty="0" smtClean="0"/>
              <a:t>21 de junio de 2019</a:t>
            </a:r>
            <a:br>
              <a:rPr lang="es-MX" sz="1400" b="1" dirty="0" smtClean="0"/>
            </a:br>
            <a:r>
              <a:rPr lang="es-MX" sz="1400" b="1" dirty="0" err="1" smtClean="0"/>
              <a:t>unam</a:t>
            </a:r>
            <a:endParaRPr lang="es-MX" sz="1400" b="1" dirty="0"/>
          </a:p>
        </p:txBody>
      </p:sp>
      <p:sp>
        <p:nvSpPr>
          <p:cNvPr id="3" name="2 Subtítulo"/>
          <p:cNvSpPr>
            <a:spLocks noGrp="1"/>
          </p:cNvSpPr>
          <p:nvPr>
            <p:ph type="subTitle" idx="1"/>
          </p:nvPr>
        </p:nvSpPr>
        <p:spPr>
          <a:xfrm>
            <a:off x="827584" y="4653136"/>
            <a:ext cx="3096344" cy="1440160"/>
          </a:xfrm>
        </p:spPr>
        <p:txBody>
          <a:bodyPr>
            <a:noAutofit/>
          </a:bodyPr>
          <a:lstStyle/>
          <a:p>
            <a:pPr algn="l"/>
            <a:r>
              <a:rPr lang="es-MX" sz="1400" dirty="0" smtClean="0"/>
              <a:t>Dra. Marta Rizo García</a:t>
            </a:r>
          </a:p>
          <a:p>
            <a:pPr algn="l"/>
            <a:r>
              <a:rPr lang="es-MX" sz="1400" dirty="0" smtClean="0"/>
              <a:t>Academia de Comunicación y Cultura</a:t>
            </a:r>
          </a:p>
          <a:p>
            <a:pPr algn="l"/>
            <a:r>
              <a:rPr lang="es-MX" sz="1400" dirty="0" smtClean="0"/>
              <a:t>Universidad Autónoma de la Ciudad de México</a:t>
            </a:r>
          </a:p>
          <a:p>
            <a:pPr algn="l"/>
            <a:r>
              <a:rPr lang="es-MX" sz="1400" dirty="0" smtClean="0">
                <a:hlinkClick r:id="rId2"/>
              </a:rPr>
              <a:t>mrizog@gmail.com</a:t>
            </a:r>
            <a:r>
              <a:rPr lang="es-MX" sz="1400" dirty="0" smtClean="0"/>
              <a:t>  </a:t>
            </a:r>
            <a:endParaRPr lang="es-MX" sz="1400" dirty="0"/>
          </a:p>
        </p:txBody>
      </p:sp>
      <p:sp>
        <p:nvSpPr>
          <p:cNvPr id="4" name="1 Título"/>
          <p:cNvSpPr txBox="1">
            <a:spLocks/>
          </p:cNvSpPr>
          <p:nvPr/>
        </p:nvSpPr>
        <p:spPr>
          <a:xfrm>
            <a:off x="683568" y="1916832"/>
            <a:ext cx="7772400" cy="1470025"/>
          </a:xfrm>
          <a:prstGeom prst="rect">
            <a:avLst/>
          </a:prstGeom>
        </p:spPr>
        <p:txBody>
          <a:bodyPr vert="horz" lIns="91440" tIns="45720" rIns="91440" bIns="45720" rtlCol="0" anchor="ctr">
            <a:normAutofit fontScale="8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4400" b="1" i="0" u="none" strike="noStrike" kern="1200" cap="none" spc="0" normalizeH="0" baseline="0" noProof="0" dirty="0" smtClean="0">
                <a:ln>
                  <a:noFill/>
                </a:ln>
                <a:solidFill>
                  <a:schemeClr val="tx1"/>
                </a:solidFill>
                <a:effectLst/>
                <a:uLnTx/>
                <a:uFillTx/>
                <a:latin typeface="+mj-lt"/>
                <a:ea typeface="+mj-ea"/>
                <a:cs typeface="+mj-cs"/>
              </a:rPr>
              <a:t>Factores interculturales y </a:t>
            </a:r>
            <a:r>
              <a:rPr kumimoji="0" lang="es-MX" sz="4400" b="1" i="0" u="none" strike="noStrike" kern="1200" cap="none" spc="0" normalizeH="0" baseline="0" noProof="0" dirty="0" err="1" smtClean="0">
                <a:ln>
                  <a:noFill/>
                </a:ln>
                <a:solidFill>
                  <a:schemeClr val="tx1"/>
                </a:solidFill>
                <a:effectLst/>
                <a:uLnTx/>
                <a:uFillTx/>
                <a:latin typeface="+mj-lt"/>
                <a:ea typeface="+mj-ea"/>
                <a:cs typeface="+mj-cs"/>
              </a:rPr>
              <a:t>sociolin</a:t>
            </a:r>
            <a:r>
              <a:rPr lang="es-MX" sz="4400" b="1" dirty="0" err="1" smtClean="0">
                <a:latin typeface="+mj-lt"/>
                <a:ea typeface="+mj-ea"/>
                <a:cs typeface="+mj-cs"/>
              </a:rPr>
              <a:t>güísticos</a:t>
            </a:r>
            <a:r>
              <a:rPr lang="es-MX" sz="4400" b="1" dirty="0" smtClean="0">
                <a:latin typeface="+mj-lt"/>
                <a:ea typeface="+mj-ea"/>
                <a:cs typeface="+mj-cs"/>
              </a:rPr>
              <a:t> que dificultan la comunicación</a:t>
            </a:r>
            <a:endParaRPr kumimoji="0" lang="es-MX" sz="4400" b="1"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96752"/>
            <a:ext cx="8229600" cy="4929411"/>
          </a:xfrm>
        </p:spPr>
        <p:style>
          <a:lnRef idx="2">
            <a:schemeClr val="dk1"/>
          </a:lnRef>
          <a:fillRef idx="1">
            <a:schemeClr val="lt1"/>
          </a:fillRef>
          <a:effectRef idx="0">
            <a:schemeClr val="dk1"/>
          </a:effectRef>
          <a:fontRef idx="minor">
            <a:schemeClr val="dk1"/>
          </a:fontRef>
        </p:style>
        <p:txBody>
          <a:bodyPr>
            <a:normAutofit/>
          </a:bodyPr>
          <a:lstStyle/>
          <a:p>
            <a:r>
              <a:rPr lang="es-MX" sz="3000" b="1" dirty="0" smtClean="0">
                <a:solidFill>
                  <a:schemeClr val="tx1"/>
                </a:solidFill>
              </a:rPr>
              <a:t>Investigaciones sobre comunicación intercultural interpersonal.</a:t>
            </a:r>
          </a:p>
          <a:p>
            <a:endParaRPr lang="es-MX" sz="3600" b="1" dirty="0" smtClean="0">
              <a:solidFill>
                <a:schemeClr val="tx1"/>
              </a:solidFill>
            </a:endParaRPr>
          </a:p>
          <a:p>
            <a:pPr lvl="1"/>
            <a:r>
              <a:rPr lang="es-MX" sz="2600" cap="none" dirty="0" smtClean="0">
                <a:solidFill>
                  <a:schemeClr val="tx1"/>
                </a:solidFill>
              </a:rPr>
              <a:t>Estudios sobre personas procedentes de distintos países/culturas. </a:t>
            </a:r>
          </a:p>
          <a:p>
            <a:pPr lvl="1"/>
            <a:endParaRPr lang="es-MX" sz="2600" cap="none" dirty="0" smtClean="0">
              <a:solidFill>
                <a:schemeClr val="tx1"/>
              </a:solidFill>
            </a:endParaRPr>
          </a:p>
          <a:p>
            <a:pPr lvl="1"/>
            <a:r>
              <a:rPr lang="es-MX" sz="2600" cap="none" dirty="0" smtClean="0">
                <a:solidFill>
                  <a:schemeClr val="tx1"/>
                </a:solidFill>
              </a:rPr>
              <a:t>(Menos) Estudios que ponen el acento en la diferencia generada por otros aspectos como el género, la edad, la religión, etc.</a:t>
            </a:r>
          </a:p>
          <a:p>
            <a:endParaRPr lang="es-MX" dirty="0">
              <a:solidFill>
                <a:schemeClr val="tx1"/>
              </a:solidFill>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24744"/>
            <a:ext cx="8229600" cy="4896544"/>
          </a:xfrm>
        </p:spPr>
        <p:style>
          <a:lnRef idx="2">
            <a:schemeClr val="dk1"/>
          </a:lnRef>
          <a:fillRef idx="1">
            <a:schemeClr val="lt1"/>
          </a:fillRef>
          <a:effectRef idx="0">
            <a:schemeClr val="dk1"/>
          </a:effectRef>
          <a:fontRef idx="minor">
            <a:schemeClr val="dk1"/>
          </a:fontRef>
        </p:style>
        <p:txBody>
          <a:bodyPr>
            <a:normAutofit/>
          </a:bodyPr>
          <a:lstStyle/>
          <a:p>
            <a:r>
              <a:rPr lang="es-MX" sz="3000" b="1" dirty="0">
                <a:solidFill>
                  <a:schemeClr val="tx1">
                    <a:lumMod val="75000"/>
                  </a:schemeClr>
                </a:solidFill>
              </a:rPr>
              <a:t>Investigaciones sobre medios de comunicación y contribuciones a la interculturalidad. </a:t>
            </a:r>
          </a:p>
          <a:p>
            <a:pPr>
              <a:buNone/>
            </a:pPr>
            <a:endParaRPr lang="es-MX" sz="2400" b="1" cap="none" dirty="0" smtClean="0">
              <a:solidFill>
                <a:srgbClr val="FFC000"/>
              </a:solidFill>
            </a:endParaRPr>
          </a:p>
          <a:p>
            <a:pPr lvl="1"/>
            <a:r>
              <a:rPr lang="es-MX" sz="2600" cap="none" dirty="0" smtClean="0"/>
              <a:t>Investigaciones sobre la inmigración en los medios (construcción del otro, extranjero, diferente, etc.). </a:t>
            </a:r>
          </a:p>
          <a:p>
            <a:pPr lvl="1"/>
            <a:endParaRPr lang="es-MX" sz="2600" cap="none" dirty="0" smtClean="0"/>
          </a:p>
          <a:p>
            <a:pPr lvl="1"/>
            <a:r>
              <a:rPr lang="es-MX" sz="2600" cap="none" dirty="0" smtClean="0"/>
              <a:t>Estudios sobre el uso de los medios para favorecer la comunicación intercultural. </a:t>
            </a:r>
          </a:p>
          <a:p>
            <a:endParaRPr lang="es-MX" dirty="0"/>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1629174" y="260648"/>
            <a:ext cx="6910536" cy="1609344"/>
          </a:xfrm>
        </p:spPr>
        <p:txBody>
          <a:bodyPr>
            <a:normAutofit/>
          </a:bodyPr>
          <a:lstStyle/>
          <a:p>
            <a:pPr marL="457200" indent="-457200" algn="r">
              <a:buFont typeface="Wingdings" panose="05000000000000000000" pitchFamily="2" charset="2"/>
              <a:buChar char="Ø"/>
            </a:pPr>
            <a:r>
              <a:rPr lang="es-ES_tradnl" sz="2400" b="1" dirty="0" smtClean="0"/>
              <a:t>La comunicación como requisito de la interculturalidad</a:t>
            </a:r>
            <a:endParaRPr lang="es-MX" sz="2400" b="1" dirty="0"/>
          </a:p>
        </p:txBody>
      </p:sp>
      <p:sp>
        <p:nvSpPr>
          <p:cNvPr id="3" name="2 Marcador de contenido"/>
          <p:cNvSpPr>
            <a:spLocks noGrp="1"/>
          </p:cNvSpPr>
          <p:nvPr>
            <p:ph idx="1"/>
          </p:nvPr>
        </p:nvSpPr>
        <p:spPr>
          <a:xfrm>
            <a:off x="467544" y="2276872"/>
            <a:ext cx="8064896" cy="4320480"/>
          </a:xfrm>
        </p:spPr>
        <p:txBody>
          <a:bodyPr>
            <a:noAutofit/>
          </a:bodyPr>
          <a:lstStyle/>
          <a:p>
            <a:pPr lvl="1">
              <a:lnSpc>
                <a:spcPct val="80000"/>
              </a:lnSpc>
              <a:buFont typeface="Wingdings" pitchFamily="2" charset="2"/>
              <a:buChar char="Ø"/>
            </a:pPr>
            <a:r>
              <a:rPr lang="es-MX" sz="2600" cap="none" dirty="0" smtClean="0"/>
              <a:t>Apuesta tanto a la </a:t>
            </a:r>
            <a:r>
              <a:rPr lang="es-MX" sz="3200" b="1" u="sng" cap="none" dirty="0" smtClean="0">
                <a:solidFill>
                  <a:schemeClr val="tx1">
                    <a:lumMod val="75000"/>
                  </a:schemeClr>
                </a:solidFill>
              </a:rPr>
              <a:t>competencia</a:t>
            </a:r>
            <a:r>
              <a:rPr lang="es-MX" sz="2600" cap="none" dirty="0" smtClean="0"/>
              <a:t> como a la </a:t>
            </a:r>
            <a:r>
              <a:rPr lang="es-MX" sz="3200" b="1" u="sng" cap="none" dirty="0">
                <a:solidFill>
                  <a:schemeClr val="tx1">
                    <a:lumMod val="75000"/>
                  </a:schemeClr>
                </a:solidFill>
              </a:rPr>
              <a:t>cooperación</a:t>
            </a:r>
            <a:r>
              <a:rPr lang="es-MX" sz="2600" cap="none" dirty="0" smtClean="0"/>
              <a:t> y la </a:t>
            </a:r>
            <a:r>
              <a:rPr lang="es-MX" sz="3200" b="1" u="sng" cap="none" dirty="0">
                <a:solidFill>
                  <a:schemeClr val="tx1">
                    <a:lumMod val="75000"/>
                  </a:schemeClr>
                </a:solidFill>
              </a:rPr>
              <a:t>disposición</a:t>
            </a:r>
            <a:r>
              <a:rPr lang="es-MX" sz="2600" cap="none" dirty="0" smtClean="0"/>
              <a:t> que nos permiten compartir saberes y acciones.</a:t>
            </a:r>
          </a:p>
          <a:p>
            <a:pPr lvl="1">
              <a:lnSpc>
                <a:spcPct val="80000"/>
              </a:lnSpc>
              <a:buFont typeface="Wingdings" pitchFamily="2" charset="2"/>
              <a:buChar char="Ø"/>
            </a:pPr>
            <a:endParaRPr lang="es-MX" sz="2600" cap="none" dirty="0" smtClean="0"/>
          </a:p>
          <a:p>
            <a:pPr lvl="1">
              <a:lnSpc>
                <a:spcPct val="80000"/>
              </a:lnSpc>
              <a:buFont typeface="Wingdings" pitchFamily="2" charset="2"/>
              <a:buChar char="Ø"/>
            </a:pPr>
            <a:r>
              <a:rPr lang="es-MX" sz="2600" cap="none" dirty="0" smtClean="0"/>
              <a:t>Contacto entre dos o más entramados diferentes de significados y sentidos / cuando un grupo comienza a entender el significado y el valor de las cosas y objetos para los “otros”.</a:t>
            </a:r>
          </a:p>
          <a:p>
            <a:pPr lvl="1">
              <a:lnSpc>
                <a:spcPct val="80000"/>
              </a:lnSpc>
              <a:buFont typeface="Wingdings" pitchFamily="2" charset="2"/>
              <a:buChar char="Ø"/>
            </a:pPr>
            <a:endParaRPr lang="es-MX" sz="2600" cap="none" dirty="0" smtClean="0"/>
          </a:p>
          <a:p>
            <a:pPr lvl="1">
              <a:lnSpc>
                <a:spcPct val="80000"/>
              </a:lnSpc>
              <a:buNone/>
            </a:pPr>
            <a:endParaRPr lang="es-MX" sz="2600" cap="none" dirty="0" smtClean="0"/>
          </a:p>
          <a:p>
            <a:pPr>
              <a:buFont typeface="Wingdings" pitchFamily="2" charset="2"/>
              <a:buChar char="Ø"/>
            </a:pPr>
            <a:endParaRPr lang="es-MX" sz="2600" cap="none" dirty="0"/>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27584" y="1340768"/>
            <a:ext cx="7776864" cy="5256584"/>
          </a:xfrm>
        </p:spPr>
        <p:txBody>
          <a:bodyPr>
            <a:noAutofit/>
          </a:bodyPr>
          <a:lstStyle/>
          <a:p>
            <a:pPr>
              <a:lnSpc>
                <a:spcPct val="80000"/>
              </a:lnSpc>
              <a:buFont typeface="Wingdings" pitchFamily="2" charset="2"/>
              <a:buChar char="Ø"/>
            </a:pPr>
            <a:r>
              <a:rPr lang="es-MX" sz="2400" cap="none" dirty="0" smtClean="0"/>
              <a:t>Como </a:t>
            </a:r>
            <a:r>
              <a:rPr lang="es-MX" sz="3200" b="1" u="sng" cap="none" dirty="0" smtClean="0">
                <a:solidFill>
                  <a:schemeClr val="tx1">
                    <a:lumMod val="75000"/>
                  </a:schemeClr>
                </a:solidFill>
              </a:rPr>
              <a:t>proceso interactivo</a:t>
            </a:r>
            <a:r>
              <a:rPr lang="es-MX" sz="2400" cap="none" dirty="0" smtClean="0"/>
              <a:t>, la comunicación permite la interculturalidad, la hace manifiesta, objetivable. </a:t>
            </a:r>
          </a:p>
          <a:p>
            <a:pPr>
              <a:lnSpc>
                <a:spcPct val="80000"/>
              </a:lnSpc>
              <a:buFont typeface="Wingdings" pitchFamily="2" charset="2"/>
              <a:buChar char="Ø"/>
            </a:pPr>
            <a:endParaRPr lang="es-MX" sz="2400" cap="none" dirty="0" smtClean="0"/>
          </a:p>
          <a:p>
            <a:pPr>
              <a:lnSpc>
                <a:spcPct val="80000"/>
              </a:lnSpc>
              <a:buFont typeface="Wingdings" pitchFamily="2" charset="2"/>
              <a:buChar char="Ø"/>
            </a:pPr>
            <a:r>
              <a:rPr lang="es-MX" sz="2400" cap="none" dirty="0" smtClean="0"/>
              <a:t>Como </a:t>
            </a:r>
            <a:r>
              <a:rPr lang="es-MX" sz="3200" b="1" u="sng" cap="none" dirty="0">
                <a:solidFill>
                  <a:schemeClr val="tx1">
                    <a:lumMod val="75000"/>
                  </a:schemeClr>
                </a:solidFill>
              </a:rPr>
              <a:t>principio de contacto</a:t>
            </a:r>
            <a:r>
              <a:rPr lang="es-MX" sz="2400" cap="none" dirty="0" smtClean="0"/>
              <a:t>, la comunicación contribuye a la interculturalidad en tanto que puede privilegiar el respeto entre sujetos.</a:t>
            </a:r>
          </a:p>
          <a:p>
            <a:pPr>
              <a:lnSpc>
                <a:spcPct val="80000"/>
              </a:lnSpc>
              <a:buFont typeface="Wingdings" pitchFamily="2" charset="2"/>
              <a:buChar char="Ø"/>
            </a:pPr>
            <a:endParaRPr lang="es-MX" sz="2400" cap="none" dirty="0" smtClean="0"/>
          </a:p>
          <a:p>
            <a:pPr>
              <a:lnSpc>
                <a:spcPct val="80000"/>
              </a:lnSpc>
              <a:buFont typeface="Wingdings" pitchFamily="2" charset="2"/>
              <a:buChar char="Ø"/>
            </a:pPr>
            <a:r>
              <a:rPr lang="es-MX" sz="2400" cap="none" dirty="0"/>
              <a:t>C</a:t>
            </a:r>
            <a:r>
              <a:rPr lang="es-MX" sz="2400" cap="none" dirty="0" smtClean="0"/>
              <a:t>omprender las relaciones interculturales supone </a:t>
            </a:r>
            <a:r>
              <a:rPr lang="es-MX" sz="3200" b="1" u="sng" cap="none" dirty="0">
                <a:solidFill>
                  <a:schemeClr val="tx1">
                    <a:lumMod val="75000"/>
                  </a:schemeClr>
                </a:solidFill>
              </a:rPr>
              <a:t>comprender la cultura de los dos mundos en contacto. </a:t>
            </a:r>
          </a:p>
          <a:p>
            <a:pPr>
              <a:lnSpc>
                <a:spcPct val="90000"/>
              </a:lnSpc>
              <a:buFont typeface="Wingdings" pitchFamily="2" charset="2"/>
              <a:buChar char="Ø"/>
            </a:pPr>
            <a:endParaRPr lang="es-MX" sz="2400" cap="none" dirty="0" smtClean="0"/>
          </a:p>
          <a:p>
            <a:pPr>
              <a:lnSpc>
                <a:spcPct val="80000"/>
              </a:lnSpc>
              <a:buFont typeface="Wingdings" pitchFamily="2" charset="2"/>
              <a:buChar char="Ø"/>
            </a:pPr>
            <a:endParaRPr lang="es-MX" sz="2400" cap="none" dirty="0" smtClean="0"/>
          </a:p>
          <a:p>
            <a:pPr>
              <a:buFont typeface="Wingdings" pitchFamily="2" charset="2"/>
              <a:buChar char="Ø"/>
            </a:pPr>
            <a:endParaRPr lang="es-MX" sz="2400" cap="none" dirty="0"/>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16 Elipse"/>
          <p:cNvSpPr/>
          <p:nvPr/>
        </p:nvSpPr>
        <p:spPr>
          <a:xfrm>
            <a:off x="4929190" y="4643446"/>
            <a:ext cx="3214710" cy="1143008"/>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MX" sz="1600">
              <a:solidFill>
                <a:schemeClr val="tx1"/>
              </a:solidFill>
            </a:endParaRPr>
          </a:p>
        </p:txBody>
      </p:sp>
      <p:sp>
        <p:nvSpPr>
          <p:cNvPr id="16" name="15 Elipse"/>
          <p:cNvSpPr/>
          <p:nvPr/>
        </p:nvSpPr>
        <p:spPr>
          <a:xfrm>
            <a:off x="4857752" y="2928934"/>
            <a:ext cx="3571900" cy="1143008"/>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MX" sz="1600">
              <a:solidFill>
                <a:schemeClr val="tx1"/>
              </a:solidFill>
            </a:endParaRPr>
          </a:p>
        </p:txBody>
      </p:sp>
      <p:sp>
        <p:nvSpPr>
          <p:cNvPr id="15" name="14 Elipse"/>
          <p:cNvSpPr/>
          <p:nvPr/>
        </p:nvSpPr>
        <p:spPr>
          <a:xfrm>
            <a:off x="4857752" y="714356"/>
            <a:ext cx="3571900" cy="1643074"/>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MX">
              <a:solidFill>
                <a:schemeClr val="tx1"/>
              </a:solidFill>
            </a:endParaRPr>
          </a:p>
        </p:txBody>
      </p:sp>
      <p:sp>
        <p:nvSpPr>
          <p:cNvPr id="14" name="13 Elipse"/>
          <p:cNvSpPr/>
          <p:nvPr/>
        </p:nvSpPr>
        <p:spPr>
          <a:xfrm>
            <a:off x="642910" y="4572008"/>
            <a:ext cx="3214710" cy="121444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MX" sz="1600">
              <a:solidFill>
                <a:schemeClr val="tx1"/>
              </a:solidFill>
            </a:endParaRPr>
          </a:p>
        </p:txBody>
      </p:sp>
      <p:sp>
        <p:nvSpPr>
          <p:cNvPr id="13" name="12 Elipse"/>
          <p:cNvSpPr/>
          <p:nvPr/>
        </p:nvSpPr>
        <p:spPr>
          <a:xfrm>
            <a:off x="785786" y="3143248"/>
            <a:ext cx="3071834" cy="107157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MX" sz="1600">
              <a:solidFill>
                <a:schemeClr val="tx1"/>
              </a:solidFill>
            </a:endParaRPr>
          </a:p>
        </p:txBody>
      </p:sp>
      <p:sp>
        <p:nvSpPr>
          <p:cNvPr id="12" name="11 Elipse"/>
          <p:cNvSpPr/>
          <p:nvPr/>
        </p:nvSpPr>
        <p:spPr>
          <a:xfrm>
            <a:off x="785786" y="1857364"/>
            <a:ext cx="3071834" cy="107157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MX" sz="1600">
              <a:solidFill>
                <a:schemeClr val="tx1"/>
              </a:solidFill>
            </a:endParaRPr>
          </a:p>
        </p:txBody>
      </p:sp>
      <p:sp>
        <p:nvSpPr>
          <p:cNvPr id="5" name="4 CuadroTexto"/>
          <p:cNvSpPr txBox="1"/>
          <p:nvPr/>
        </p:nvSpPr>
        <p:spPr>
          <a:xfrm>
            <a:off x="467544" y="672828"/>
            <a:ext cx="4215982" cy="800219"/>
          </a:xfrm>
          <a:prstGeom prst="rect">
            <a:avLst/>
          </a:prstGeom>
          <a:noFill/>
        </p:spPr>
        <p:txBody>
          <a:bodyPr wrap="square" rtlCol="0">
            <a:spAutoFit/>
          </a:bodyPr>
          <a:lstStyle/>
          <a:p>
            <a:pPr algn="ctr"/>
            <a:r>
              <a:rPr lang="es-ES_tradnl" sz="2300" b="1" dirty="0" smtClean="0">
                <a:solidFill>
                  <a:schemeClr val="accent1"/>
                </a:solidFill>
              </a:rPr>
              <a:t>Requisitos para la comunicación intercultural</a:t>
            </a:r>
            <a:endParaRPr lang="es-MX" sz="2300" b="1" dirty="0">
              <a:solidFill>
                <a:schemeClr val="accent1"/>
              </a:solidFill>
            </a:endParaRPr>
          </a:p>
        </p:txBody>
      </p:sp>
      <p:sp>
        <p:nvSpPr>
          <p:cNvPr id="6" name="5 CuadroTexto"/>
          <p:cNvSpPr txBox="1"/>
          <p:nvPr/>
        </p:nvSpPr>
        <p:spPr>
          <a:xfrm>
            <a:off x="928662" y="1988840"/>
            <a:ext cx="2786082" cy="830997"/>
          </a:xfrm>
          <a:prstGeom prst="rect">
            <a:avLst/>
          </a:prstGeom>
          <a:noFill/>
        </p:spPr>
        <p:txBody>
          <a:bodyPr wrap="square" rtlCol="0">
            <a:spAutoFit/>
          </a:bodyPr>
          <a:lstStyle/>
          <a:p>
            <a:pPr algn="ctr"/>
            <a:r>
              <a:rPr lang="es-ES_tradnl" sz="1600" dirty="0" smtClean="0"/>
              <a:t>Auto-percepción y </a:t>
            </a:r>
            <a:r>
              <a:rPr lang="es-ES_tradnl" sz="1600" dirty="0" err="1" smtClean="0"/>
              <a:t>hetero</a:t>
            </a:r>
            <a:r>
              <a:rPr lang="es-ES_tradnl" sz="1600" dirty="0" smtClean="0"/>
              <a:t>-percepción de la diferencia. </a:t>
            </a:r>
            <a:endParaRPr lang="es-MX" sz="1600" dirty="0"/>
          </a:p>
        </p:txBody>
      </p:sp>
      <p:sp>
        <p:nvSpPr>
          <p:cNvPr id="7" name="6 CuadroTexto"/>
          <p:cNvSpPr txBox="1"/>
          <p:nvPr/>
        </p:nvSpPr>
        <p:spPr>
          <a:xfrm>
            <a:off x="928662" y="3429000"/>
            <a:ext cx="2786082" cy="584775"/>
          </a:xfrm>
          <a:prstGeom prst="rect">
            <a:avLst/>
          </a:prstGeom>
          <a:noFill/>
        </p:spPr>
        <p:txBody>
          <a:bodyPr wrap="square" rtlCol="0">
            <a:spAutoFit/>
          </a:bodyPr>
          <a:lstStyle/>
          <a:p>
            <a:pPr algn="ctr"/>
            <a:r>
              <a:rPr lang="es-ES_tradnl" sz="1600" dirty="0" smtClean="0"/>
              <a:t>Disposición a la diferencia. </a:t>
            </a:r>
            <a:endParaRPr lang="es-MX" sz="1600" dirty="0"/>
          </a:p>
        </p:txBody>
      </p:sp>
      <p:sp>
        <p:nvSpPr>
          <p:cNvPr id="8" name="7 CuadroTexto"/>
          <p:cNvSpPr txBox="1"/>
          <p:nvPr/>
        </p:nvSpPr>
        <p:spPr>
          <a:xfrm>
            <a:off x="928662" y="4797152"/>
            <a:ext cx="2786082" cy="584775"/>
          </a:xfrm>
          <a:prstGeom prst="rect">
            <a:avLst/>
          </a:prstGeom>
          <a:noFill/>
        </p:spPr>
        <p:txBody>
          <a:bodyPr wrap="square" rtlCol="0">
            <a:spAutoFit/>
          </a:bodyPr>
          <a:lstStyle/>
          <a:p>
            <a:pPr algn="ctr"/>
            <a:r>
              <a:rPr lang="es-ES_tradnl" sz="1600" dirty="0" smtClean="0"/>
              <a:t>Conciencia de un fin común: la comprensión. </a:t>
            </a:r>
            <a:endParaRPr lang="es-MX" sz="1600" dirty="0"/>
          </a:p>
        </p:txBody>
      </p:sp>
      <p:sp>
        <p:nvSpPr>
          <p:cNvPr id="9" name="8 CuadroTexto"/>
          <p:cNvSpPr txBox="1"/>
          <p:nvPr/>
        </p:nvSpPr>
        <p:spPr>
          <a:xfrm>
            <a:off x="4604490" y="3276273"/>
            <a:ext cx="4071966" cy="584775"/>
          </a:xfrm>
          <a:prstGeom prst="rect">
            <a:avLst/>
          </a:prstGeom>
          <a:noFill/>
        </p:spPr>
        <p:txBody>
          <a:bodyPr wrap="square" rtlCol="0">
            <a:spAutoFit/>
          </a:bodyPr>
          <a:lstStyle/>
          <a:p>
            <a:pPr algn="ctr"/>
            <a:r>
              <a:rPr lang="es-ES_tradnl" sz="1600" dirty="0" smtClean="0"/>
              <a:t>Búsqueda de estrategias para la superación de obstáculos. </a:t>
            </a:r>
            <a:endParaRPr lang="es-MX" sz="1600" dirty="0"/>
          </a:p>
        </p:txBody>
      </p:sp>
      <p:sp>
        <p:nvSpPr>
          <p:cNvPr id="10" name="9 CuadroTexto"/>
          <p:cNvSpPr txBox="1"/>
          <p:nvPr/>
        </p:nvSpPr>
        <p:spPr>
          <a:xfrm>
            <a:off x="5000628" y="4932457"/>
            <a:ext cx="3214710" cy="584775"/>
          </a:xfrm>
          <a:prstGeom prst="rect">
            <a:avLst/>
          </a:prstGeom>
          <a:noFill/>
        </p:spPr>
        <p:txBody>
          <a:bodyPr wrap="square" rtlCol="0">
            <a:spAutoFit/>
          </a:bodyPr>
          <a:lstStyle/>
          <a:p>
            <a:pPr algn="ctr"/>
            <a:r>
              <a:rPr lang="es-ES_tradnl" sz="1600" dirty="0" smtClean="0"/>
              <a:t>Permanente actitud de negociación de sentidos. </a:t>
            </a:r>
            <a:endParaRPr lang="es-MX" sz="1600" dirty="0"/>
          </a:p>
        </p:txBody>
      </p:sp>
      <p:sp>
        <p:nvSpPr>
          <p:cNvPr id="11" name="10 Rectángulo"/>
          <p:cNvSpPr/>
          <p:nvPr/>
        </p:nvSpPr>
        <p:spPr>
          <a:xfrm>
            <a:off x="5000628" y="1127646"/>
            <a:ext cx="3357586" cy="1077218"/>
          </a:xfrm>
          <a:prstGeom prst="rect">
            <a:avLst/>
          </a:prstGeom>
        </p:spPr>
        <p:txBody>
          <a:bodyPr wrap="square">
            <a:spAutoFit/>
          </a:bodyPr>
          <a:lstStyle/>
          <a:p>
            <a:pPr algn="ctr"/>
            <a:r>
              <a:rPr lang="es-ES_tradnl" sz="1600" dirty="0" smtClean="0"/>
              <a:t>U</a:t>
            </a:r>
            <a:r>
              <a:rPr lang="es-MX" sz="1600" dirty="0" smtClean="0"/>
              <a:t>so de modalidades diversas de comunicación que coadyuven a la superación de barreras.</a:t>
            </a: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17379" y="87402"/>
            <a:ext cx="7773338" cy="1236137"/>
          </a:xfrm>
        </p:spPr>
        <p:txBody>
          <a:bodyPr>
            <a:normAutofit/>
          </a:bodyPr>
          <a:lstStyle/>
          <a:p>
            <a:pPr marL="457200" lvl="0" indent="-457200" algn="r">
              <a:buFont typeface="Wingdings" panose="05000000000000000000" pitchFamily="2" charset="2"/>
              <a:buChar char="Ø"/>
            </a:pPr>
            <a:r>
              <a:rPr lang="es-ES_tradnl" sz="2400" b="1" dirty="0" smtClean="0"/>
              <a:t>De la negociación al conflicto</a:t>
            </a:r>
            <a:endParaRPr lang="es-MX" sz="2400" b="1" dirty="0"/>
          </a:p>
        </p:txBody>
      </p:sp>
      <p:sp>
        <p:nvSpPr>
          <p:cNvPr id="27649" name="Rectangle 1"/>
          <p:cNvSpPr>
            <a:spLocks noChangeArrowheads="1"/>
          </p:cNvSpPr>
          <p:nvPr/>
        </p:nvSpPr>
        <p:spPr bwMode="auto">
          <a:xfrm>
            <a:off x="428596" y="1700808"/>
            <a:ext cx="8358246"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2000" b="0" i="0" u="none" strike="noStrike" cap="none" normalizeH="0" baseline="0" dirty="0" smtClean="0">
                <a:ln>
                  <a:noFill/>
                </a:ln>
                <a:solidFill>
                  <a:schemeClr val="tx1"/>
                </a:solidFill>
                <a:effectLst/>
                <a:ea typeface="Calibri" pitchFamily="34" charset="0"/>
                <a:cs typeface="Arial" pitchFamily="34" charset="0"/>
              </a:rPr>
              <a:t>“El conocimiento de la cultura ajena, de sus creencias, sus valores, sus conductas, etc. facilitará enormemente la comunicación. Esto presupone la existencia de un interés por conocer la otra cultura, pero sin caer en el exotismo”</a:t>
            </a:r>
            <a:r>
              <a:rPr kumimoji="0" lang="es-MX" sz="2000" b="0" i="0" u="none" strike="noStrike" cap="none" normalizeH="0" dirty="0" smtClean="0">
                <a:ln>
                  <a:noFill/>
                </a:ln>
                <a:solidFill>
                  <a:schemeClr val="tx1"/>
                </a:solidFill>
                <a:effectLst/>
                <a:ea typeface="Calibri" pitchFamily="34" charset="0"/>
                <a:cs typeface="Arial" pitchFamily="34" charset="0"/>
              </a:rPr>
              <a:t> (Rodrigo, 2002: 8). </a:t>
            </a:r>
            <a:endParaRPr kumimoji="0" lang="es-MX" sz="2000" b="0" i="0" u="none" strike="noStrike" cap="none" normalizeH="0" baseline="0" dirty="0" smtClean="0">
              <a:ln>
                <a:noFill/>
              </a:ln>
              <a:solidFill>
                <a:schemeClr val="tx1"/>
              </a:solidFill>
              <a:effectLst/>
            </a:endParaRPr>
          </a:p>
        </p:txBody>
      </p:sp>
      <p:sp>
        <p:nvSpPr>
          <p:cNvPr id="14" name="13 Rectángulo"/>
          <p:cNvSpPr/>
          <p:nvPr/>
        </p:nvSpPr>
        <p:spPr>
          <a:xfrm>
            <a:off x="571472" y="4456856"/>
            <a:ext cx="8072494" cy="1631216"/>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s-MX" sz="2000" b="1" dirty="0" smtClean="0">
                <a:solidFill>
                  <a:schemeClr val="tx1"/>
                </a:solidFill>
                <a:ea typeface="Calibri" pitchFamily="34" charset="0"/>
                <a:cs typeface="Arial" pitchFamily="34" charset="0"/>
              </a:rPr>
              <a:t>¿De qué manera en una situación de interacción intercultural podemos estar seguros que los que suponemos que conocemos de la cultura de nuestro interlocutor es, efectivamente, lo que él concibe que es su cultura, su cosmovisión? </a:t>
            </a:r>
            <a:endParaRPr lang="es-MX" sz="2000" b="1" dirty="0">
              <a:solidFill>
                <a:schemeClr val="tx1"/>
              </a:solidFill>
            </a:endParaRPr>
          </a:p>
        </p:txBody>
      </p:sp>
      <p:sp>
        <p:nvSpPr>
          <p:cNvPr id="15" name="14 Flecha abajo"/>
          <p:cNvSpPr/>
          <p:nvPr/>
        </p:nvSpPr>
        <p:spPr>
          <a:xfrm>
            <a:off x="3857620" y="3716938"/>
            <a:ext cx="1146428" cy="642942"/>
          </a:xfrm>
          <a:prstGeom prst="downArrow">
            <a:avLst/>
          </a:prstGeom>
          <a:no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1821077"/>
            <a:ext cx="4247902" cy="815835"/>
          </a:xfrm>
        </p:spPr>
        <p:txBody>
          <a:bodyPr>
            <a:noAutofit/>
          </a:bodyPr>
          <a:lstStyle/>
          <a:p>
            <a:pPr>
              <a:lnSpc>
                <a:spcPct val="80000"/>
              </a:lnSpc>
              <a:buFont typeface="Wingdings" pitchFamily="2" charset="2"/>
              <a:buChar char="Ø"/>
            </a:pPr>
            <a:r>
              <a:rPr lang="es-MX" sz="2200" b="1" dirty="0" smtClean="0"/>
              <a:t>Obstáculos para la comunicación intercultural: </a:t>
            </a:r>
          </a:p>
          <a:p>
            <a:pPr>
              <a:lnSpc>
                <a:spcPct val="80000"/>
              </a:lnSpc>
              <a:buFont typeface="Wingdings" pitchFamily="2" charset="2"/>
              <a:buChar char="Ø"/>
            </a:pPr>
            <a:endParaRPr lang="es-ES_tradnl" sz="2200" b="1" dirty="0" smtClean="0">
              <a:solidFill>
                <a:schemeClr val="tx1">
                  <a:lumMod val="75000"/>
                </a:schemeClr>
              </a:solidFill>
            </a:endParaRPr>
          </a:p>
          <a:p>
            <a:pPr>
              <a:lnSpc>
                <a:spcPct val="80000"/>
              </a:lnSpc>
              <a:buNone/>
            </a:pPr>
            <a:r>
              <a:rPr lang="es-MX" sz="1800" cap="none" dirty="0" smtClean="0">
                <a:solidFill>
                  <a:schemeClr val="tx1">
                    <a:lumMod val="75000"/>
                  </a:schemeClr>
                </a:solidFill>
              </a:rPr>
              <a:t>   La </a:t>
            </a:r>
            <a:r>
              <a:rPr lang="es-MX" sz="1800" cap="none" dirty="0" err="1" smtClean="0">
                <a:solidFill>
                  <a:schemeClr val="tx1">
                    <a:lumMod val="75000"/>
                  </a:schemeClr>
                </a:solidFill>
              </a:rPr>
              <a:t>sobregeneralización</a:t>
            </a:r>
            <a:r>
              <a:rPr lang="es-MX" sz="1800" cap="none" dirty="0" smtClean="0">
                <a:solidFill>
                  <a:schemeClr val="tx1">
                    <a:lumMod val="75000"/>
                  </a:schemeClr>
                </a:solidFill>
              </a:rPr>
              <a:t> </a:t>
            </a:r>
          </a:p>
          <a:p>
            <a:pPr>
              <a:lnSpc>
                <a:spcPct val="80000"/>
              </a:lnSpc>
              <a:buNone/>
            </a:pPr>
            <a:endParaRPr lang="es-MX" sz="1800" cap="none" dirty="0" smtClean="0">
              <a:solidFill>
                <a:schemeClr val="tx1">
                  <a:lumMod val="75000"/>
                </a:schemeClr>
              </a:solidFill>
            </a:endParaRPr>
          </a:p>
          <a:p>
            <a:pPr>
              <a:lnSpc>
                <a:spcPct val="80000"/>
              </a:lnSpc>
              <a:buNone/>
            </a:pPr>
            <a:r>
              <a:rPr lang="es-MX" sz="1800" cap="none" dirty="0" smtClean="0">
                <a:solidFill>
                  <a:schemeClr val="tx1">
                    <a:lumMod val="75000"/>
                  </a:schemeClr>
                </a:solidFill>
              </a:rPr>
              <a:t>   La ignorancia </a:t>
            </a:r>
          </a:p>
          <a:p>
            <a:pPr>
              <a:lnSpc>
                <a:spcPct val="80000"/>
              </a:lnSpc>
              <a:buNone/>
            </a:pPr>
            <a:endParaRPr lang="es-MX" sz="1800" cap="none" dirty="0" smtClean="0">
              <a:solidFill>
                <a:schemeClr val="tx1">
                  <a:lumMod val="75000"/>
                </a:schemeClr>
              </a:solidFill>
            </a:endParaRPr>
          </a:p>
          <a:p>
            <a:pPr>
              <a:lnSpc>
                <a:spcPct val="80000"/>
              </a:lnSpc>
              <a:buNone/>
            </a:pPr>
            <a:r>
              <a:rPr lang="es-MX" sz="1800" cap="none" dirty="0" smtClean="0">
                <a:solidFill>
                  <a:schemeClr val="tx1">
                    <a:lumMod val="75000"/>
                  </a:schemeClr>
                </a:solidFill>
              </a:rPr>
              <a:t>   La  sobredimensión de las   diferencias </a:t>
            </a:r>
          </a:p>
          <a:p>
            <a:pPr>
              <a:lnSpc>
                <a:spcPct val="80000"/>
              </a:lnSpc>
              <a:buNone/>
            </a:pPr>
            <a:endParaRPr lang="es-MX" sz="1800" cap="none" dirty="0" smtClean="0">
              <a:solidFill>
                <a:schemeClr val="tx1">
                  <a:lumMod val="75000"/>
                </a:schemeClr>
              </a:solidFill>
            </a:endParaRPr>
          </a:p>
          <a:p>
            <a:pPr>
              <a:lnSpc>
                <a:spcPct val="80000"/>
              </a:lnSpc>
              <a:buNone/>
            </a:pPr>
            <a:r>
              <a:rPr lang="es-MX" sz="1800" cap="none" dirty="0" smtClean="0">
                <a:solidFill>
                  <a:schemeClr val="tx1">
                    <a:lumMod val="75000"/>
                  </a:schemeClr>
                </a:solidFill>
              </a:rPr>
              <a:t>   La universalización a partir de lo propio</a:t>
            </a:r>
          </a:p>
          <a:p>
            <a:pPr>
              <a:lnSpc>
                <a:spcPct val="80000"/>
              </a:lnSpc>
              <a:buFont typeface="Wingdings" pitchFamily="2" charset="2"/>
              <a:buChar char="Ø"/>
            </a:pPr>
            <a:endParaRPr lang="es-MX" sz="2200" b="1" dirty="0" smtClean="0">
              <a:solidFill>
                <a:schemeClr val="tx1">
                  <a:lumMod val="75000"/>
                </a:schemeClr>
              </a:solidFill>
            </a:endParaRPr>
          </a:p>
          <a:p>
            <a:pPr>
              <a:buFont typeface="Wingdings" pitchFamily="2" charset="2"/>
              <a:buChar char="Ø"/>
            </a:pPr>
            <a:endParaRPr lang="es-MX" sz="2200" b="1" dirty="0">
              <a:solidFill>
                <a:schemeClr val="tx1">
                  <a:lumMod val="75000"/>
                </a:schemeClr>
              </a:solidFill>
            </a:endParaRPr>
          </a:p>
        </p:txBody>
      </p:sp>
      <p:sp>
        <p:nvSpPr>
          <p:cNvPr id="4" name="3 Rectángulo"/>
          <p:cNvSpPr/>
          <p:nvPr/>
        </p:nvSpPr>
        <p:spPr>
          <a:xfrm>
            <a:off x="4929190" y="2460492"/>
            <a:ext cx="3643338" cy="1754326"/>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s-MX" dirty="0" smtClean="0"/>
              <a:t>Incomprensión del comportamiento ajeno.</a:t>
            </a:r>
          </a:p>
          <a:p>
            <a:pPr algn="ctr"/>
            <a:endParaRPr lang="es-MX" dirty="0" smtClean="0"/>
          </a:p>
          <a:p>
            <a:pPr algn="ctr"/>
            <a:r>
              <a:rPr lang="es-MX" dirty="0" smtClean="0"/>
              <a:t>Emociones negativas: desconfianza, incomodidad, ansiedad, preocupación. </a:t>
            </a:r>
            <a:endParaRPr lang="es-MX" dirty="0"/>
          </a:p>
        </p:txBody>
      </p:sp>
      <p:sp>
        <p:nvSpPr>
          <p:cNvPr id="5" name="4 CuadroTexto"/>
          <p:cNvSpPr txBox="1"/>
          <p:nvPr/>
        </p:nvSpPr>
        <p:spPr>
          <a:xfrm>
            <a:off x="4786314" y="1385253"/>
            <a:ext cx="2143140" cy="954107"/>
          </a:xfrm>
          <a:prstGeom prst="rect">
            <a:avLst/>
          </a:prstGeom>
          <a:noFill/>
        </p:spPr>
        <p:txBody>
          <a:bodyPr wrap="square" rtlCol="0">
            <a:spAutoFit/>
          </a:bodyPr>
          <a:lstStyle/>
          <a:p>
            <a:pPr algn="ctr"/>
            <a:r>
              <a:rPr lang="es-ES_tradnl" sz="2800" b="1" dirty="0" smtClean="0"/>
              <a:t>Choque cultural</a:t>
            </a:r>
            <a:endParaRPr lang="es-MX" sz="2800" b="1" dirty="0"/>
          </a:p>
        </p:txBody>
      </p:sp>
      <p:sp>
        <p:nvSpPr>
          <p:cNvPr id="6" name="5 Flecha derecha"/>
          <p:cNvSpPr/>
          <p:nvPr/>
        </p:nvSpPr>
        <p:spPr>
          <a:xfrm rot="21001272">
            <a:off x="3956826" y="1648669"/>
            <a:ext cx="1069568" cy="473073"/>
          </a:xfrm>
          <a:prstGeom prst="rightArrow">
            <a:avLst/>
          </a:prstGeom>
          <a:solidFill>
            <a:schemeClr val="tx1"/>
          </a:solidFill>
          <a:ln>
            <a:solidFill>
              <a:schemeClr val="tx1"/>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es-MX"/>
          </a:p>
        </p:txBody>
      </p:sp>
      <p:sp>
        <p:nvSpPr>
          <p:cNvPr id="7" name="6 Rectángulo"/>
          <p:cNvSpPr/>
          <p:nvPr/>
        </p:nvSpPr>
        <p:spPr>
          <a:xfrm>
            <a:off x="4786314" y="4948426"/>
            <a:ext cx="4143404" cy="784830"/>
          </a:xfrm>
          <a:prstGeom prst="rect">
            <a:avLst/>
          </a:prstGeom>
        </p:spPr>
        <p:txBody>
          <a:bodyPr wrap="square">
            <a:spAutoFit/>
          </a:bodyPr>
          <a:lstStyle/>
          <a:p>
            <a:pPr algn="ctr"/>
            <a:r>
              <a:rPr lang="es-ES_tradnl" sz="1500" b="1" i="1" dirty="0"/>
              <a:t>N</a:t>
            </a:r>
            <a:r>
              <a:rPr lang="es-ES_tradnl" sz="1500" b="1" i="1" dirty="0" smtClean="0"/>
              <a:t>o puede haber muchos significados compartidos cuando no se comparte el modo de ver e interpretar el mundo. </a:t>
            </a:r>
            <a:endParaRPr lang="es-MX" sz="1500" b="1" i="1" dirty="0"/>
          </a:p>
        </p:txBody>
      </p:sp>
      <p:sp>
        <p:nvSpPr>
          <p:cNvPr id="8" name="7 Flecha abajo"/>
          <p:cNvSpPr/>
          <p:nvPr/>
        </p:nvSpPr>
        <p:spPr>
          <a:xfrm>
            <a:off x="6715140" y="4357694"/>
            <a:ext cx="214314" cy="500066"/>
          </a:xfrm>
          <a:prstGeom prst="downArrow">
            <a:avLst/>
          </a:prstGeom>
          <a:solidFill>
            <a:schemeClr val="tx1"/>
          </a:solidFill>
          <a:ln>
            <a:solidFill>
              <a:schemeClr val="tx1"/>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es-MX"/>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104028" y="780094"/>
            <a:ext cx="4572000" cy="553998"/>
          </a:xfrm>
          <a:prstGeom prst="rect">
            <a:avLst/>
          </a:prstGeom>
        </p:spPr>
        <p:txBody>
          <a:bodyPr>
            <a:spAutoFit/>
          </a:bodyPr>
          <a:lstStyle/>
          <a:p>
            <a:r>
              <a:rPr lang="es-ES_tradnl" sz="3000" b="1" dirty="0" smtClean="0"/>
              <a:t>Negociación</a:t>
            </a:r>
            <a:endParaRPr lang="es-MX" sz="3000" b="1" dirty="0"/>
          </a:p>
        </p:txBody>
      </p:sp>
      <p:sp>
        <p:nvSpPr>
          <p:cNvPr id="5" name="4 Rectángulo"/>
          <p:cNvSpPr/>
          <p:nvPr/>
        </p:nvSpPr>
        <p:spPr>
          <a:xfrm>
            <a:off x="1104028" y="1628800"/>
            <a:ext cx="2571768" cy="553998"/>
          </a:xfrm>
          <a:prstGeom prst="rect">
            <a:avLst/>
          </a:prstGeom>
        </p:spPr>
        <p:txBody>
          <a:bodyPr wrap="square">
            <a:spAutoFit/>
          </a:bodyPr>
          <a:lstStyle/>
          <a:p>
            <a:r>
              <a:rPr lang="es-ES_tradnl" sz="3000" b="1" dirty="0" smtClean="0"/>
              <a:t>Conflicto</a:t>
            </a:r>
            <a:endParaRPr lang="es-MX" sz="3000" b="1" dirty="0"/>
          </a:p>
        </p:txBody>
      </p:sp>
      <p:sp>
        <p:nvSpPr>
          <p:cNvPr id="6" name="5 Rectángulo"/>
          <p:cNvSpPr/>
          <p:nvPr/>
        </p:nvSpPr>
        <p:spPr>
          <a:xfrm>
            <a:off x="5390308" y="780094"/>
            <a:ext cx="3286148" cy="553998"/>
          </a:xfrm>
          <a:prstGeom prst="rect">
            <a:avLst/>
          </a:prstGeom>
        </p:spPr>
        <p:txBody>
          <a:bodyPr wrap="square">
            <a:spAutoFit/>
          </a:bodyPr>
          <a:lstStyle/>
          <a:p>
            <a:r>
              <a:rPr lang="es-ES_tradnl" sz="3000" b="1" dirty="0" smtClean="0"/>
              <a:t>Disposición</a:t>
            </a:r>
            <a:endParaRPr lang="es-MX" sz="3000" b="1" dirty="0"/>
          </a:p>
        </p:txBody>
      </p:sp>
      <p:sp>
        <p:nvSpPr>
          <p:cNvPr id="7" name="6 Rectángulo"/>
          <p:cNvSpPr/>
          <p:nvPr/>
        </p:nvSpPr>
        <p:spPr>
          <a:xfrm>
            <a:off x="4889708" y="1628800"/>
            <a:ext cx="2831224" cy="553998"/>
          </a:xfrm>
          <a:prstGeom prst="rect">
            <a:avLst/>
          </a:prstGeom>
        </p:spPr>
        <p:txBody>
          <a:bodyPr wrap="none">
            <a:spAutoFit/>
          </a:bodyPr>
          <a:lstStyle/>
          <a:p>
            <a:r>
              <a:rPr lang="es-ES_tradnl" sz="3000" b="1" dirty="0" smtClean="0"/>
              <a:t>Imposibilidad </a:t>
            </a:r>
            <a:endParaRPr lang="es-MX" sz="3000" b="1" dirty="0"/>
          </a:p>
        </p:txBody>
      </p:sp>
      <p:sp>
        <p:nvSpPr>
          <p:cNvPr id="8" name="7 Flecha derecha"/>
          <p:cNvSpPr/>
          <p:nvPr/>
        </p:nvSpPr>
        <p:spPr>
          <a:xfrm>
            <a:off x="3923928" y="873774"/>
            <a:ext cx="1071570" cy="357190"/>
          </a:xfrm>
          <a:prstGeom prst="rightArrow">
            <a:avLst/>
          </a:prstGeom>
          <a:solidFill>
            <a:schemeClr val="tx1"/>
          </a:solidFill>
          <a:ln>
            <a:solidFill>
              <a:schemeClr val="tx1"/>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es-MX" sz="3000" b="1"/>
          </a:p>
        </p:txBody>
      </p:sp>
      <p:sp>
        <p:nvSpPr>
          <p:cNvPr id="9" name="8 Flecha derecha"/>
          <p:cNvSpPr/>
          <p:nvPr/>
        </p:nvSpPr>
        <p:spPr>
          <a:xfrm>
            <a:off x="3421874" y="1680201"/>
            <a:ext cx="1071570" cy="357190"/>
          </a:xfrm>
          <a:prstGeom prst="rightArrow">
            <a:avLst/>
          </a:prstGeom>
          <a:solidFill>
            <a:schemeClr val="tx1"/>
          </a:solidFill>
          <a:ln>
            <a:solidFill>
              <a:schemeClr val="tx1"/>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es-MX" sz="3000" b="1"/>
          </a:p>
        </p:txBody>
      </p:sp>
      <p:sp>
        <p:nvSpPr>
          <p:cNvPr id="35841" name="Rectangle 1"/>
          <p:cNvSpPr>
            <a:spLocks noChangeArrowheads="1"/>
          </p:cNvSpPr>
          <p:nvPr/>
        </p:nvSpPr>
        <p:spPr bwMode="auto">
          <a:xfrm rot="10800000" flipV="1">
            <a:off x="539550" y="3456869"/>
            <a:ext cx="7992889" cy="19236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s-ES_tradnl" sz="1700" b="0" i="0" u="none" strike="noStrike" cap="none" normalizeH="0" baseline="0" dirty="0" smtClean="0">
                <a:ln>
                  <a:noFill/>
                </a:ln>
                <a:solidFill>
                  <a:schemeClr val="tx1"/>
                </a:solidFill>
                <a:effectLst/>
                <a:latin typeface="+mj-lt"/>
                <a:ea typeface="Calibri" pitchFamily="34" charset="0"/>
                <a:cs typeface="Arial" pitchFamily="34" charset="0"/>
              </a:rPr>
              <a:t>Pensar que lograr eficacia en la comunicación intercultural está en manos</a:t>
            </a:r>
            <a:r>
              <a:rPr kumimoji="0" lang="es-ES_tradnl" sz="1700" b="0" i="0" u="none" strike="noStrike" cap="none" normalizeH="0" dirty="0" smtClean="0">
                <a:ln>
                  <a:noFill/>
                </a:ln>
                <a:solidFill>
                  <a:schemeClr val="tx1"/>
                </a:solidFill>
                <a:effectLst/>
                <a:latin typeface="+mj-lt"/>
                <a:ea typeface="Calibri" pitchFamily="34" charset="0"/>
                <a:cs typeface="Arial" pitchFamily="34" charset="0"/>
              </a:rPr>
              <a:t> </a:t>
            </a:r>
            <a:r>
              <a:rPr kumimoji="0" lang="es-ES_tradnl" sz="1700" b="0" i="0" u="none" strike="noStrike" cap="none" normalizeH="0" baseline="0" dirty="0" smtClean="0">
                <a:ln>
                  <a:noFill/>
                </a:ln>
                <a:solidFill>
                  <a:schemeClr val="tx1"/>
                </a:solidFill>
                <a:effectLst/>
                <a:latin typeface="+mj-lt"/>
                <a:ea typeface="Calibri" pitchFamily="34" charset="0"/>
                <a:cs typeface="Arial" pitchFamily="34" charset="0"/>
              </a:rPr>
              <a:t>de la voluntad de los sujetos que interactúan es una </a:t>
            </a:r>
            <a:r>
              <a:rPr kumimoji="0" lang="es-ES_tradnl" sz="1700" b="1" i="0" u="sng" strike="noStrike" cap="none" normalizeH="0" baseline="0" dirty="0" smtClean="0">
                <a:ln>
                  <a:noFill/>
                </a:ln>
                <a:solidFill>
                  <a:schemeClr val="tx1"/>
                </a:solidFill>
                <a:effectLst/>
                <a:latin typeface="+mj-lt"/>
                <a:ea typeface="Calibri" pitchFamily="34" charset="0"/>
                <a:cs typeface="Arial" pitchFamily="34" charset="0"/>
              </a:rPr>
              <a:t>postura ingenua</a:t>
            </a:r>
            <a:r>
              <a:rPr kumimoji="0" lang="es-ES_tradnl" sz="1700" b="0" i="0" u="none" strike="noStrike" cap="none" normalizeH="0" baseline="0" dirty="0" smtClean="0">
                <a:ln>
                  <a:noFill/>
                </a:ln>
                <a:solidFill>
                  <a:schemeClr val="tx1"/>
                </a:solidFill>
                <a:effectLst/>
                <a:latin typeface="+mj-lt"/>
                <a:ea typeface="Calibri" pitchFamily="34" charset="0"/>
                <a:cs typeface="Arial" pitchFamily="34" charset="0"/>
              </a:rPr>
              <a:t>. </a:t>
            </a:r>
          </a:p>
          <a:p>
            <a:pPr marL="0" marR="0" lvl="0" indent="0" defTabSz="914400" rtl="0" eaLnBrk="1" fontAlgn="base" latinLnBrk="0" hangingPunct="1">
              <a:lnSpc>
                <a:spcPct val="100000"/>
              </a:lnSpc>
              <a:spcBef>
                <a:spcPct val="0"/>
              </a:spcBef>
              <a:spcAft>
                <a:spcPct val="0"/>
              </a:spcAft>
              <a:buClrTx/>
              <a:buSzTx/>
              <a:buFontTx/>
              <a:buNone/>
              <a:tabLst/>
            </a:pPr>
            <a:endParaRPr lang="es-ES_tradnl" sz="1700" dirty="0" smtClean="0">
              <a:latin typeface="+mj-lt"/>
              <a:ea typeface="Calibri" pitchFamily="34" charset="0"/>
              <a:cs typeface="Arial" pitchFamily="34" charset="0"/>
            </a:endParaRPr>
          </a:p>
          <a:p>
            <a:pPr marL="0" marR="0" lvl="0" indent="0" defTabSz="914400" rtl="0" eaLnBrk="1" fontAlgn="base" latinLnBrk="0" hangingPunct="1">
              <a:lnSpc>
                <a:spcPct val="100000"/>
              </a:lnSpc>
              <a:spcBef>
                <a:spcPct val="0"/>
              </a:spcBef>
              <a:spcAft>
                <a:spcPct val="0"/>
              </a:spcAft>
              <a:buClrTx/>
              <a:buSzTx/>
              <a:buFontTx/>
              <a:buNone/>
              <a:tabLst/>
            </a:pPr>
            <a:endParaRPr kumimoji="0" lang="es-ES_tradnl" sz="1700" b="0" i="0" u="none" strike="noStrike" cap="none" normalizeH="0" baseline="0" dirty="0" smtClean="0">
              <a:ln>
                <a:noFill/>
              </a:ln>
              <a:solidFill>
                <a:schemeClr val="tx1"/>
              </a:solidFill>
              <a:effectLst/>
              <a:latin typeface="+mj-lt"/>
              <a:ea typeface="Calibri" pitchFamily="34" charset="0"/>
              <a:cs typeface="Arial" pitchFamily="34" charset="0"/>
            </a:endParaRPr>
          </a:p>
          <a:p>
            <a:pPr marL="0" marR="0" lvl="0" indent="0" defTabSz="914400" rtl="0" eaLnBrk="1" fontAlgn="base" latinLnBrk="0" hangingPunct="1">
              <a:lnSpc>
                <a:spcPct val="100000"/>
              </a:lnSpc>
              <a:spcBef>
                <a:spcPct val="0"/>
              </a:spcBef>
              <a:spcAft>
                <a:spcPct val="0"/>
              </a:spcAft>
              <a:buClrTx/>
              <a:buSzTx/>
              <a:buFontTx/>
              <a:buNone/>
              <a:tabLst/>
            </a:pPr>
            <a:r>
              <a:rPr kumimoji="0" lang="es-ES_tradnl" sz="1700" b="0" i="0" u="none" strike="noStrike" cap="none" normalizeH="0" baseline="0" dirty="0" smtClean="0">
                <a:ln>
                  <a:noFill/>
                </a:ln>
                <a:solidFill>
                  <a:schemeClr val="tx1"/>
                </a:solidFill>
                <a:effectLst/>
                <a:latin typeface="+mj-lt"/>
                <a:ea typeface="Calibri" pitchFamily="34" charset="0"/>
                <a:cs typeface="Arial" pitchFamily="34" charset="0"/>
              </a:rPr>
              <a:t>Reducir a la disposición individual el que en una situación de comunicación intercultural el conflicto desaparezca y se avance hacia el entendimiento es no sólo ingenuo sino </a:t>
            </a:r>
            <a:r>
              <a:rPr kumimoji="0" lang="es-ES_tradnl" sz="1700" b="1" i="0" u="sng" strike="noStrike" cap="none" normalizeH="0" baseline="0" dirty="0" smtClean="0">
                <a:ln>
                  <a:noFill/>
                </a:ln>
                <a:solidFill>
                  <a:schemeClr val="tx1"/>
                </a:solidFill>
                <a:effectLst/>
                <a:latin typeface="+mj-lt"/>
                <a:ea typeface="Calibri" pitchFamily="34" charset="0"/>
                <a:cs typeface="Arial" pitchFamily="34" charset="0"/>
              </a:rPr>
              <a:t>simplista</a:t>
            </a:r>
            <a:r>
              <a:rPr kumimoji="0" lang="es-ES_tradnl" sz="1700" b="0" i="0" u="none" strike="noStrike" cap="none" normalizeH="0" baseline="0" dirty="0" smtClean="0">
                <a:ln>
                  <a:noFill/>
                </a:ln>
                <a:solidFill>
                  <a:schemeClr val="tx1"/>
                </a:solidFill>
                <a:effectLst/>
                <a:latin typeface="+mj-lt"/>
                <a:ea typeface="Calibri" pitchFamily="34" charset="0"/>
                <a:cs typeface="Arial" pitchFamily="34" charset="0"/>
              </a:rPr>
              <a:t>.  </a:t>
            </a:r>
            <a:endParaRPr kumimoji="0" lang="es-ES_tradnl" sz="1700" b="0" i="0" u="none" strike="noStrike" cap="none" normalizeH="0" baseline="0" dirty="0" smtClean="0">
              <a:ln>
                <a:noFill/>
              </a:ln>
              <a:solidFill>
                <a:schemeClr val="tx1"/>
              </a:solidFill>
              <a:effectLst/>
              <a:latin typeface="+mj-lt"/>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188640"/>
            <a:ext cx="7773338" cy="1596177"/>
          </a:xfrm>
        </p:spPr>
        <p:txBody>
          <a:bodyPr>
            <a:normAutofit/>
          </a:bodyPr>
          <a:lstStyle/>
          <a:p>
            <a:pPr lvl="0"/>
            <a:r>
              <a:rPr lang="es-ES_tradnl" sz="3200" b="1" dirty="0" smtClean="0">
                <a:solidFill>
                  <a:schemeClr val="accent1"/>
                </a:solidFill>
              </a:rPr>
              <a:t>Poder e interculturalidad imposible</a:t>
            </a:r>
            <a:endParaRPr lang="es-MX" sz="3200" b="1" dirty="0">
              <a:solidFill>
                <a:schemeClr val="accent1"/>
              </a:solidFill>
            </a:endParaRPr>
          </a:p>
        </p:txBody>
      </p:sp>
      <p:sp>
        <p:nvSpPr>
          <p:cNvPr id="3" name="Rectángulo 2"/>
          <p:cNvSpPr/>
          <p:nvPr/>
        </p:nvSpPr>
        <p:spPr>
          <a:xfrm>
            <a:off x="810036" y="2050970"/>
            <a:ext cx="7595366" cy="3693319"/>
          </a:xfrm>
          <a:prstGeom prst="rect">
            <a:avLst/>
          </a:prstGeom>
        </p:spPr>
        <p:txBody>
          <a:bodyPr wrap="square">
            <a:spAutoFit/>
          </a:bodyPr>
          <a:lstStyle/>
          <a:p>
            <a:pPr marL="285750" indent="-285750" algn="ctr">
              <a:buFont typeface="Wingdings" panose="05000000000000000000" pitchFamily="2" charset="2"/>
              <a:buChar char="Ø"/>
            </a:pPr>
            <a:r>
              <a:rPr lang="es-MX" dirty="0" smtClean="0">
                <a:ea typeface="Calibri" pitchFamily="34" charset="0"/>
                <a:cs typeface="Arial" pitchFamily="34" charset="0"/>
              </a:rPr>
              <a:t>El poder y el conflicto. </a:t>
            </a:r>
          </a:p>
          <a:p>
            <a:pPr marL="285750" indent="-285750" algn="ctr">
              <a:buFont typeface="Wingdings" panose="05000000000000000000" pitchFamily="2" charset="2"/>
              <a:buChar char="Ø"/>
            </a:pPr>
            <a:endParaRPr lang="es-ES_tradnl" dirty="0" smtClean="0">
              <a:cs typeface="Arial" pitchFamily="34" charset="0"/>
            </a:endParaRPr>
          </a:p>
          <a:p>
            <a:pPr marL="285750" indent="-285750" algn="ctr">
              <a:buFont typeface="Wingdings" panose="05000000000000000000" pitchFamily="2" charset="2"/>
              <a:buChar char="Ø"/>
            </a:pPr>
            <a:r>
              <a:rPr lang="es-ES_tradnl" dirty="0" smtClean="0">
                <a:cs typeface="Arial" pitchFamily="34" charset="0"/>
              </a:rPr>
              <a:t>Las dificultades de la interculturalidad total.</a:t>
            </a:r>
          </a:p>
          <a:p>
            <a:pPr marL="285750" indent="-285750" algn="ctr">
              <a:buFont typeface="Wingdings" panose="05000000000000000000" pitchFamily="2" charset="2"/>
              <a:buChar char="Ø"/>
            </a:pPr>
            <a:endParaRPr lang="es-ES_tradnl" dirty="0" smtClean="0">
              <a:cs typeface="Arial" pitchFamily="34" charset="0"/>
            </a:endParaRPr>
          </a:p>
          <a:p>
            <a:pPr marL="285750" indent="-285750" algn="ctr">
              <a:buFont typeface="Wingdings" panose="05000000000000000000" pitchFamily="2" charset="2"/>
              <a:buChar char="Ø"/>
            </a:pPr>
            <a:r>
              <a:rPr lang="es-ES_tradnl" dirty="0" smtClean="0">
                <a:cs typeface="Arial" pitchFamily="34" charset="0"/>
              </a:rPr>
              <a:t>¿Cómo repensarnos si desde ese lugar –nuestra cultura- pensamos? </a:t>
            </a:r>
          </a:p>
          <a:p>
            <a:pPr marL="285750" indent="-285750" algn="ctr">
              <a:buFont typeface="Wingdings" panose="05000000000000000000" pitchFamily="2" charset="2"/>
              <a:buChar char="Ø"/>
            </a:pPr>
            <a:endParaRPr lang="es-ES_tradnl" dirty="0" smtClean="0">
              <a:cs typeface="Arial" pitchFamily="34" charset="0"/>
            </a:endParaRPr>
          </a:p>
          <a:p>
            <a:pPr marL="285750" indent="-285750" algn="ctr">
              <a:buFont typeface="Wingdings" panose="05000000000000000000" pitchFamily="2" charset="2"/>
              <a:buChar char="Ø"/>
            </a:pPr>
            <a:r>
              <a:rPr lang="es-ES_tradnl" dirty="0" smtClean="0">
                <a:cs typeface="Arial" pitchFamily="34" charset="0"/>
              </a:rPr>
              <a:t>¿Cómo deshacernos de los significados, conductas, valores y comportamientos que hemos adquirido para, desde otro lugar, tratar de aprehender significados, conductas, valores y comportamientos de otros sujetos? </a:t>
            </a:r>
          </a:p>
          <a:p>
            <a:pPr marL="285750" indent="-285750" algn="ctr">
              <a:buFont typeface="Wingdings" panose="05000000000000000000" pitchFamily="2" charset="2"/>
              <a:buChar char="Ø"/>
            </a:pPr>
            <a:endParaRPr lang="es-ES_tradnl" dirty="0" smtClean="0">
              <a:cs typeface="Arial" pitchFamily="34" charset="0"/>
            </a:endParaRPr>
          </a:p>
          <a:p>
            <a:pPr marL="285750" indent="-285750" algn="ctr">
              <a:buFont typeface="Wingdings" panose="05000000000000000000" pitchFamily="2" charset="2"/>
              <a:buChar char="Ø"/>
            </a:pPr>
            <a:r>
              <a:rPr lang="es-ES_tradnl" dirty="0" smtClean="0">
                <a:cs typeface="Arial" pitchFamily="34" charset="0"/>
              </a:rPr>
              <a:t>¿Podemos empezar a pensar y ver desde ojos distintos a los nuestros? ¿Cómo?</a:t>
            </a:r>
            <a:endParaRPr lang="es-ES_tradnl" dirty="0">
              <a:cs typeface="Arial"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2852936"/>
            <a:ext cx="8229600" cy="1143000"/>
          </a:xfrm>
        </p:spPr>
        <p:txBody>
          <a:bodyPr>
            <a:noAutofit/>
          </a:bodyPr>
          <a:lstStyle/>
          <a:p>
            <a:pPr algn="ctr"/>
            <a:r>
              <a:rPr lang="es-ES_tradnl" sz="7500" b="1" dirty="0" smtClean="0"/>
              <a:t>¡Muchas gracias!</a:t>
            </a:r>
            <a:endParaRPr lang="es-MX" sz="7500" b="1" dirty="0"/>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13792"/>
            <a:ext cx="8229600" cy="1143000"/>
          </a:xfrm>
        </p:spPr>
        <p:txBody>
          <a:bodyPr/>
          <a:lstStyle/>
          <a:p>
            <a:r>
              <a:rPr lang="es-MX" b="1" dirty="0" smtClean="0"/>
              <a:t>Estructura </a:t>
            </a:r>
            <a:endParaRPr lang="es-MX" b="1" dirty="0"/>
          </a:p>
        </p:txBody>
      </p:sp>
      <p:sp>
        <p:nvSpPr>
          <p:cNvPr id="3" name="2 Marcador de contenido"/>
          <p:cNvSpPr>
            <a:spLocks noGrp="1"/>
          </p:cNvSpPr>
          <p:nvPr>
            <p:ph idx="1"/>
          </p:nvPr>
        </p:nvSpPr>
        <p:spPr>
          <a:xfrm>
            <a:off x="734888" y="1672208"/>
            <a:ext cx="8229600" cy="4997152"/>
          </a:xfrm>
        </p:spPr>
        <p:txBody>
          <a:bodyPr>
            <a:normAutofit/>
          </a:bodyPr>
          <a:lstStyle/>
          <a:p>
            <a:pPr marL="514350" lvl="0" indent="-514350">
              <a:buFont typeface="+mj-lt"/>
              <a:buAutoNum type="arabicPeriod"/>
            </a:pPr>
            <a:r>
              <a:rPr lang="es-ES_tradnl" sz="2800" cap="none" dirty="0" smtClean="0"/>
              <a:t>Distinciones conceptuales básicas </a:t>
            </a:r>
          </a:p>
          <a:p>
            <a:pPr marL="514350" lvl="0" indent="-514350">
              <a:buFont typeface="+mj-lt"/>
              <a:buAutoNum type="arabicPeriod"/>
            </a:pPr>
            <a:endParaRPr lang="es-MX" sz="2800" cap="none" dirty="0" smtClean="0"/>
          </a:p>
          <a:p>
            <a:pPr marL="514350" lvl="0" indent="-514350">
              <a:buFont typeface="+mj-lt"/>
              <a:buAutoNum type="arabicPeriod"/>
            </a:pPr>
            <a:r>
              <a:rPr lang="es-ES_tradnl" sz="2800" cap="none" dirty="0" smtClean="0"/>
              <a:t>Tendencias en los estudios sobre interculturalidad </a:t>
            </a:r>
          </a:p>
          <a:p>
            <a:pPr marL="514350" lvl="0" indent="-514350">
              <a:buFont typeface="+mj-lt"/>
              <a:buAutoNum type="arabicPeriod"/>
            </a:pPr>
            <a:endParaRPr lang="es-ES_tradnl" sz="2800" cap="none" dirty="0" smtClean="0"/>
          </a:p>
          <a:p>
            <a:pPr marL="514350" lvl="0" indent="-514350">
              <a:buFont typeface="+mj-lt"/>
              <a:buAutoNum type="arabicPeriod"/>
            </a:pPr>
            <a:r>
              <a:rPr lang="es-ES_tradnl" sz="2800" dirty="0" smtClean="0"/>
              <a:t>La tradición comunicativa</a:t>
            </a:r>
          </a:p>
          <a:p>
            <a:pPr lvl="1"/>
            <a:r>
              <a:rPr lang="es-ES_tradnl" sz="2400" dirty="0" smtClean="0"/>
              <a:t>Comunicación intercultural</a:t>
            </a:r>
          </a:p>
          <a:p>
            <a:pPr lvl="1"/>
            <a:r>
              <a:rPr lang="es-ES_tradnl" sz="2400" dirty="0" smtClean="0"/>
              <a:t>Facilitadores y obstáculos, de la negociación al conflicto</a:t>
            </a:r>
          </a:p>
          <a:p>
            <a:pPr marL="731520" lvl="1" indent="-457200">
              <a:buFont typeface="+mj-lt"/>
              <a:buAutoNum type="arabicPeriod"/>
            </a:pPr>
            <a:endParaRPr lang="es-ES_tradnl" sz="2400" dirty="0" smtClean="0"/>
          </a:p>
          <a:p>
            <a:pPr marL="514350" indent="-514350">
              <a:buFont typeface="+mj-lt"/>
              <a:buAutoNum type="arabicPeriod"/>
            </a:pPr>
            <a:r>
              <a:rPr lang="es-ES_tradnl" sz="2800" cap="none" dirty="0" smtClean="0"/>
              <a:t>Poder e interculturalidad imposible</a:t>
            </a:r>
            <a:endParaRPr lang="es-MX" sz="2800" cap="none" dirty="0" smtClean="0"/>
          </a:p>
          <a:p>
            <a:pPr marL="1017270" lvl="1" indent="-742950">
              <a:buFont typeface="+mj-lt"/>
              <a:buAutoNum type="arabicPeriod"/>
            </a:pPr>
            <a:endParaRPr lang="es-ES_tradnl" sz="3900" b="1" i="1" cap="none" dirty="0" smtClean="0"/>
          </a:p>
          <a:p>
            <a:pPr marL="457200" indent="-457200">
              <a:buFont typeface="+mj-lt"/>
              <a:buAutoNum type="arabicPeriod"/>
            </a:pPr>
            <a:endParaRPr lang="es-MX" cap="none" dirty="0" smtClean="0"/>
          </a:p>
          <a:p>
            <a:pPr marL="617220" lvl="1" indent="-342900">
              <a:buFont typeface="+mj-lt"/>
              <a:buAutoNum type="arabicPeriod"/>
            </a:pPr>
            <a:endParaRPr lang="es-MX" cap="none" dirty="0"/>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3200" b="1" dirty="0" smtClean="0">
                <a:solidFill>
                  <a:schemeClr val="accent1"/>
                </a:solidFill>
              </a:rPr>
              <a:t>Lo intercultural y lo sociolingüístico, dos ámbitos indisolubles</a:t>
            </a:r>
            <a:endParaRPr lang="es-MX" sz="3200" b="1" dirty="0">
              <a:solidFill>
                <a:schemeClr val="accent1"/>
              </a:solidFill>
            </a:endParaRPr>
          </a:p>
        </p:txBody>
      </p:sp>
      <p:sp>
        <p:nvSpPr>
          <p:cNvPr id="3" name="2 Marcador de contenido"/>
          <p:cNvSpPr>
            <a:spLocks noGrp="1"/>
          </p:cNvSpPr>
          <p:nvPr>
            <p:ph idx="1"/>
          </p:nvPr>
        </p:nvSpPr>
        <p:spPr>
          <a:xfrm>
            <a:off x="685800" y="2492896"/>
            <a:ext cx="7772400" cy="4050792"/>
          </a:xfrm>
        </p:spPr>
        <p:txBody>
          <a:bodyPr/>
          <a:lstStyle/>
          <a:p>
            <a:r>
              <a:rPr lang="es-MX" dirty="0" smtClean="0"/>
              <a:t>Elementos interculturales, de diálogo entre sujetos adscritos con rasgos cultural-</a:t>
            </a:r>
            <a:r>
              <a:rPr lang="es-MX" dirty="0" err="1" smtClean="0"/>
              <a:t>identitarios</a:t>
            </a:r>
            <a:r>
              <a:rPr lang="es-MX" dirty="0" smtClean="0"/>
              <a:t> distintos (etnia, origen geográfico, religión, clase social, orientación sexual, etc.). </a:t>
            </a:r>
          </a:p>
          <a:p>
            <a:endParaRPr lang="es-MX" dirty="0" smtClean="0"/>
          </a:p>
          <a:p>
            <a:r>
              <a:rPr lang="es-MX" dirty="0" smtClean="0"/>
              <a:t>Elementos sociolingüísticos como el idioma, la clase social y otros puede favorecer o dificultar la comunicación intercultural.</a:t>
            </a:r>
          </a:p>
          <a:p>
            <a:pPr>
              <a:buNone/>
            </a:pPr>
            <a:r>
              <a:rPr lang="es-MX" dirty="0" smtClean="0"/>
              <a:t> </a:t>
            </a:r>
          </a:p>
          <a:p>
            <a:r>
              <a:rPr lang="es-MX" dirty="0" smtClean="0"/>
              <a:t>De ahí que nos parezca pertinente hablar directamente de INTERCULTURALIDAD, y de sus obstáculos y facilitadores.  </a:t>
            </a:r>
            <a:endParaRPr lang="es-MX" dirty="0"/>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lipse 2"/>
          <p:cNvSpPr/>
          <p:nvPr/>
        </p:nvSpPr>
        <p:spPr>
          <a:xfrm>
            <a:off x="107504" y="1501734"/>
            <a:ext cx="5760640" cy="2380644"/>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ln>
                <a:solidFill>
                  <a:schemeClr val="tx1"/>
                </a:solidFill>
              </a:ln>
              <a:solidFill>
                <a:schemeClr val="bg1"/>
              </a:solidFill>
            </a:endParaRPr>
          </a:p>
        </p:txBody>
      </p:sp>
      <p:sp>
        <p:nvSpPr>
          <p:cNvPr id="10" name="9 Elipse"/>
          <p:cNvSpPr/>
          <p:nvPr/>
        </p:nvSpPr>
        <p:spPr>
          <a:xfrm>
            <a:off x="5940152" y="1772816"/>
            <a:ext cx="2880320" cy="2304256"/>
          </a:xfrm>
          <a:prstGeom prst="ellipse">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s-MX">
              <a:solidFill>
                <a:schemeClr val="accent1">
                  <a:lumMod val="40000"/>
                  <a:lumOff val="60000"/>
                </a:schemeClr>
              </a:solidFill>
            </a:endParaRPr>
          </a:p>
        </p:txBody>
      </p:sp>
      <p:sp>
        <p:nvSpPr>
          <p:cNvPr id="9" name="8 Elipse"/>
          <p:cNvSpPr/>
          <p:nvPr/>
        </p:nvSpPr>
        <p:spPr>
          <a:xfrm>
            <a:off x="2915816" y="1844824"/>
            <a:ext cx="2880320" cy="158417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MX">
              <a:solidFill>
                <a:schemeClr val="tx1"/>
              </a:solidFill>
            </a:endParaRPr>
          </a:p>
        </p:txBody>
      </p:sp>
      <p:sp>
        <p:nvSpPr>
          <p:cNvPr id="8" name="7 Elipse"/>
          <p:cNvSpPr/>
          <p:nvPr/>
        </p:nvSpPr>
        <p:spPr>
          <a:xfrm>
            <a:off x="251520" y="1844824"/>
            <a:ext cx="2592288" cy="1512168"/>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MX">
              <a:solidFill>
                <a:schemeClr val="tx1"/>
              </a:solidFill>
            </a:endParaRPr>
          </a:p>
        </p:txBody>
      </p:sp>
      <p:sp>
        <p:nvSpPr>
          <p:cNvPr id="2" name="1 Título"/>
          <p:cNvSpPr>
            <a:spLocks noGrp="1"/>
          </p:cNvSpPr>
          <p:nvPr>
            <p:ph type="title"/>
          </p:nvPr>
        </p:nvSpPr>
        <p:spPr>
          <a:xfrm>
            <a:off x="251520" y="28243"/>
            <a:ext cx="8499533" cy="1596177"/>
          </a:xfrm>
        </p:spPr>
        <p:txBody>
          <a:bodyPr>
            <a:noAutofit/>
          </a:bodyPr>
          <a:lstStyle/>
          <a:p>
            <a:pPr lvl="0"/>
            <a:r>
              <a:rPr lang="es-ES_tradnl" sz="3200" b="1" dirty="0" err="1" smtClean="0">
                <a:solidFill>
                  <a:schemeClr val="accent1"/>
                </a:solidFill>
              </a:rPr>
              <a:t>Pluri</a:t>
            </a:r>
            <a:r>
              <a:rPr lang="es-ES_tradnl" sz="3200" b="1" dirty="0" smtClean="0">
                <a:solidFill>
                  <a:schemeClr val="accent1"/>
                </a:solidFill>
              </a:rPr>
              <a:t>, </a:t>
            </a:r>
            <a:r>
              <a:rPr lang="es-ES_tradnl" sz="3200" b="1" dirty="0" err="1" smtClean="0">
                <a:solidFill>
                  <a:schemeClr val="accent1"/>
                </a:solidFill>
              </a:rPr>
              <a:t>multi</a:t>
            </a:r>
            <a:r>
              <a:rPr lang="es-ES_tradnl" sz="3200" b="1" dirty="0" smtClean="0">
                <a:solidFill>
                  <a:schemeClr val="accent1"/>
                </a:solidFill>
              </a:rPr>
              <a:t> e interculturalidad</a:t>
            </a:r>
            <a:endParaRPr lang="es-MX" sz="3200" dirty="0">
              <a:solidFill>
                <a:schemeClr val="accent1"/>
              </a:solidFill>
            </a:endParaRPr>
          </a:p>
        </p:txBody>
      </p:sp>
      <p:sp>
        <p:nvSpPr>
          <p:cNvPr id="4" name="3 CuadroTexto"/>
          <p:cNvSpPr txBox="1"/>
          <p:nvPr/>
        </p:nvSpPr>
        <p:spPr>
          <a:xfrm>
            <a:off x="323528" y="2053297"/>
            <a:ext cx="2376264" cy="1015663"/>
          </a:xfrm>
          <a:prstGeom prst="rect">
            <a:avLst/>
          </a:prstGeom>
          <a:noFill/>
        </p:spPr>
        <p:txBody>
          <a:bodyPr wrap="square" rtlCol="0">
            <a:spAutoFit/>
          </a:bodyPr>
          <a:lstStyle/>
          <a:p>
            <a:pPr algn="ctr"/>
            <a:r>
              <a:rPr lang="es-MX" sz="1500" dirty="0"/>
              <a:t>Lo pluricultural caracteriza una situación – toda cultura es pluricultural</a:t>
            </a:r>
          </a:p>
        </p:txBody>
      </p:sp>
      <p:sp>
        <p:nvSpPr>
          <p:cNvPr id="5" name="4 CuadroTexto"/>
          <p:cNvSpPr txBox="1"/>
          <p:nvPr/>
        </p:nvSpPr>
        <p:spPr>
          <a:xfrm>
            <a:off x="6300192" y="2239704"/>
            <a:ext cx="2160240" cy="1477328"/>
          </a:xfrm>
          <a:prstGeom prst="rect">
            <a:avLst/>
          </a:prstGeom>
          <a:noFill/>
        </p:spPr>
        <p:txBody>
          <a:bodyPr wrap="square" rtlCol="0">
            <a:spAutoFit/>
          </a:bodyPr>
          <a:lstStyle/>
          <a:p>
            <a:pPr algn="ctr"/>
            <a:r>
              <a:rPr lang="es-MX" b="1" dirty="0" smtClean="0"/>
              <a:t>La interculturalidad pone énfasis en la relación entre culturas</a:t>
            </a:r>
          </a:p>
        </p:txBody>
      </p:sp>
      <p:sp>
        <p:nvSpPr>
          <p:cNvPr id="6" name="5 CuadroTexto"/>
          <p:cNvSpPr txBox="1"/>
          <p:nvPr/>
        </p:nvSpPr>
        <p:spPr>
          <a:xfrm>
            <a:off x="3131840" y="2060848"/>
            <a:ext cx="2520280" cy="1015663"/>
          </a:xfrm>
          <a:prstGeom prst="rect">
            <a:avLst/>
          </a:prstGeom>
          <a:noFill/>
        </p:spPr>
        <p:txBody>
          <a:bodyPr wrap="square" rtlCol="0">
            <a:spAutoFit/>
          </a:bodyPr>
          <a:lstStyle/>
          <a:p>
            <a:pPr algn="ctr"/>
            <a:r>
              <a:rPr lang="es-MX" sz="1500" dirty="0" smtClean="0"/>
              <a:t>La multiculturalidad da cuenta de la coexistencia de diferentes culturas en un mismo territorio</a:t>
            </a:r>
          </a:p>
        </p:txBody>
      </p:sp>
      <p:sp>
        <p:nvSpPr>
          <p:cNvPr id="7" name="6 Rectángulo"/>
          <p:cNvSpPr/>
          <p:nvPr/>
        </p:nvSpPr>
        <p:spPr>
          <a:xfrm>
            <a:off x="3254525" y="4393267"/>
            <a:ext cx="5472608" cy="1815882"/>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342900" indent="-342900">
              <a:buAutoNum type="alphaLcParenR"/>
            </a:pPr>
            <a:r>
              <a:rPr lang="es-MX" sz="1600" dirty="0" smtClean="0"/>
              <a:t>El </a:t>
            </a:r>
            <a:r>
              <a:rPr lang="es-MX" sz="1600" dirty="0"/>
              <a:t>tránsito de la </a:t>
            </a:r>
            <a:r>
              <a:rPr lang="es-ES_tradnl" sz="1600" dirty="0"/>
              <a:t>coexistencia numérica a la convivencia y el </a:t>
            </a:r>
            <a:r>
              <a:rPr lang="es-ES_tradnl" sz="1600" dirty="0" smtClean="0"/>
              <a:t>diálogo.</a:t>
            </a:r>
          </a:p>
          <a:p>
            <a:pPr marL="342900" indent="-342900">
              <a:buAutoNum type="alphaLcParenR"/>
            </a:pPr>
            <a:r>
              <a:rPr lang="es-ES_tradnl" sz="1600" dirty="0" smtClean="0"/>
              <a:t>El </a:t>
            </a:r>
            <a:r>
              <a:rPr lang="es-ES_tradnl" sz="1600" dirty="0"/>
              <a:t>tránsito de la presencia en un mismo espacio geográfico al establecimiento de un contacto que va más allá del reconocimiento de las </a:t>
            </a:r>
            <a:r>
              <a:rPr lang="es-ES_tradnl" sz="1600" dirty="0" smtClean="0"/>
              <a:t>diferencias.</a:t>
            </a:r>
          </a:p>
          <a:p>
            <a:pPr marL="342900" indent="-342900">
              <a:buAutoNum type="alphaLcParenR"/>
            </a:pPr>
            <a:r>
              <a:rPr lang="es-ES_tradnl" sz="1600" dirty="0" smtClean="0"/>
              <a:t>El </a:t>
            </a:r>
            <a:r>
              <a:rPr lang="es-ES_tradnl" sz="1600" dirty="0"/>
              <a:t>tránsito del cierre y el choque cultural a la apertura y la negociación de sentidos. </a:t>
            </a:r>
            <a:endParaRPr lang="es-MX" sz="1600" dirty="0"/>
          </a:p>
        </p:txBody>
      </p:sp>
      <p:sp>
        <p:nvSpPr>
          <p:cNvPr id="11" name="10 Flecha a la derecha con bandas"/>
          <p:cNvSpPr/>
          <p:nvPr/>
        </p:nvSpPr>
        <p:spPr>
          <a:xfrm>
            <a:off x="3707904" y="3924858"/>
            <a:ext cx="2592288" cy="411124"/>
          </a:xfrm>
          <a:prstGeom prst="stripedRightArrow">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endParaRPr lang="es-MX">
              <a:solidFill>
                <a:schemeClr val="tx1"/>
              </a:solidFill>
            </a:endParaRPr>
          </a:p>
        </p:txBody>
      </p:sp>
      <p:sp>
        <p:nvSpPr>
          <p:cNvPr id="12" name="11 CuadroTexto"/>
          <p:cNvSpPr txBox="1"/>
          <p:nvPr/>
        </p:nvSpPr>
        <p:spPr>
          <a:xfrm>
            <a:off x="323528" y="3668755"/>
            <a:ext cx="1584176" cy="923330"/>
          </a:xfrm>
          <a:prstGeom prst="rect">
            <a:avLst/>
          </a:prstGeom>
          <a:noFill/>
        </p:spPr>
        <p:txBody>
          <a:bodyPr wrap="square" rtlCol="0">
            <a:spAutoFit/>
          </a:bodyPr>
          <a:lstStyle/>
          <a:p>
            <a:pPr algn="ctr"/>
            <a:r>
              <a:rPr lang="es-MX" b="1" dirty="0" smtClean="0"/>
              <a:t>Visión estática de la cultura</a:t>
            </a:r>
            <a:endParaRPr lang="es-MX" b="1" dirty="0"/>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Elipse"/>
          <p:cNvSpPr/>
          <p:nvPr/>
        </p:nvSpPr>
        <p:spPr>
          <a:xfrm>
            <a:off x="107504" y="1628800"/>
            <a:ext cx="5112568" cy="280831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MX">
              <a:solidFill>
                <a:schemeClr val="tx1"/>
              </a:solidFill>
            </a:endParaRPr>
          </a:p>
        </p:txBody>
      </p:sp>
      <p:sp>
        <p:nvSpPr>
          <p:cNvPr id="2" name="1 Título"/>
          <p:cNvSpPr>
            <a:spLocks noGrp="1"/>
          </p:cNvSpPr>
          <p:nvPr>
            <p:ph type="title"/>
          </p:nvPr>
        </p:nvSpPr>
        <p:spPr>
          <a:xfrm>
            <a:off x="1080867" y="-53956"/>
            <a:ext cx="7773338" cy="1596177"/>
          </a:xfrm>
        </p:spPr>
        <p:txBody>
          <a:bodyPr>
            <a:normAutofit/>
          </a:bodyPr>
          <a:lstStyle/>
          <a:p>
            <a:pPr marL="342900" indent="-342900" algn="r">
              <a:buFont typeface="Wingdings" panose="05000000000000000000" pitchFamily="2" charset="2"/>
              <a:buChar char="Ø"/>
            </a:pPr>
            <a:r>
              <a:rPr lang="es-MX" sz="2400" b="1" i="1" dirty="0"/>
              <a:t>Cultura, identidades, alteridades</a:t>
            </a:r>
          </a:p>
        </p:txBody>
      </p:sp>
      <p:sp>
        <p:nvSpPr>
          <p:cNvPr id="5" name="4 Rectángulo"/>
          <p:cNvSpPr/>
          <p:nvPr/>
        </p:nvSpPr>
        <p:spPr>
          <a:xfrm>
            <a:off x="395536" y="2189182"/>
            <a:ext cx="4572000" cy="1569660"/>
          </a:xfrm>
          <a:prstGeom prst="rect">
            <a:avLst/>
          </a:prstGeom>
        </p:spPr>
        <p:txBody>
          <a:bodyPr>
            <a:spAutoFit/>
          </a:bodyPr>
          <a:lstStyle/>
          <a:p>
            <a:pPr algn="ctr"/>
            <a:r>
              <a:rPr lang="es-MX" sz="1600" dirty="0" smtClean="0"/>
              <a:t>Principio </a:t>
            </a:r>
            <a:r>
              <a:rPr lang="es-MX" sz="1600" dirty="0"/>
              <a:t>organizador de la experiencia mediante el cual ordenamos y estructuramos nuestro </a:t>
            </a:r>
            <a:r>
              <a:rPr lang="es-MX" sz="1600" dirty="0" smtClean="0"/>
              <a:t>presente.</a:t>
            </a:r>
          </a:p>
          <a:p>
            <a:pPr algn="ctr"/>
            <a:endParaRPr lang="es-MX" sz="1600" dirty="0"/>
          </a:p>
          <a:p>
            <a:pPr algn="ctr"/>
            <a:r>
              <a:rPr lang="es-MX" sz="1600" dirty="0" smtClean="0"/>
              <a:t>Red o </a:t>
            </a:r>
            <a:r>
              <a:rPr lang="es-MX" sz="1600" dirty="0"/>
              <a:t>entramado de sentidos que le dan significado a los </a:t>
            </a:r>
            <a:r>
              <a:rPr lang="es-MX" sz="1600" dirty="0" smtClean="0"/>
              <a:t>eventos </a:t>
            </a:r>
            <a:r>
              <a:rPr lang="es-MX" sz="1600" dirty="0"/>
              <a:t>de la vida </a:t>
            </a:r>
            <a:r>
              <a:rPr lang="es-MX" sz="1600" dirty="0" smtClean="0"/>
              <a:t>cotidiana.</a:t>
            </a:r>
            <a:endParaRPr lang="es-MX" sz="1600" dirty="0"/>
          </a:p>
        </p:txBody>
      </p:sp>
      <p:sp>
        <p:nvSpPr>
          <p:cNvPr id="6" name="5 Rectángulo"/>
          <p:cNvSpPr/>
          <p:nvPr/>
        </p:nvSpPr>
        <p:spPr>
          <a:xfrm>
            <a:off x="5724128" y="1700808"/>
            <a:ext cx="2952328" cy="160043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s-MX" sz="1400" dirty="0" smtClean="0"/>
              <a:t>Representación </a:t>
            </a:r>
            <a:r>
              <a:rPr lang="es-MX" sz="1400" dirty="0"/>
              <a:t>-intersubjetivamente reconocida y “sancionada”- que tienen las personas de sus círculos de pertenencia, de sus atributos personales y de su biografía irrepetible e </a:t>
            </a:r>
            <a:r>
              <a:rPr lang="es-MX" sz="1400" dirty="0" err="1" smtClean="0"/>
              <a:t>incanjeable</a:t>
            </a:r>
            <a:r>
              <a:rPr lang="es-MX" sz="1400" dirty="0" smtClean="0"/>
              <a:t>.</a:t>
            </a:r>
            <a:endParaRPr lang="es-MX" sz="1400" dirty="0"/>
          </a:p>
        </p:txBody>
      </p:sp>
      <p:sp>
        <p:nvSpPr>
          <p:cNvPr id="7" name="6 Rectángulo"/>
          <p:cNvSpPr/>
          <p:nvPr/>
        </p:nvSpPr>
        <p:spPr>
          <a:xfrm>
            <a:off x="4427984" y="4653136"/>
            <a:ext cx="3528392" cy="138499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s-MX" sz="1400" dirty="0" smtClean="0"/>
              <a:t>La </a:t>
            </a:r>
            <a:r>
              <a:rPr lang="es-MX" sz="1400" dirty="0"/>
              <a:t>mirada ajena nos otorga una personalidad (en el sentido etimológico de ‘máscara’) y nos envía una imagen de nosotros. El individuo se ve entonces a sí mismo como los otros lo </a:t>
            </a:r>
            <a:r>
              <a:rPr lang="es-MX" sz="1400" dirty="0" smtClean="0"/>
              <a:t>miran.</a:t>
            </a:r>
            <a:endParaRPr lang="es-MX" sz="1400" dirty="0"/>
          </a:p>
        </p:txBody>
      </p:sp>
      <p:sp>
        <p:nvSpPr>
          <p:cNvPr id="9" name="8 CuadroTexto"/>
          <p:cNvSpPr txBox="1"/>
          <p:nvPr/>
        </p:nvSpPr>
        <p:spPr>
          <a:xfrm rot="19781582">
            <a:off x="198124" y="1753786"/>
            <a:ext cx="864096" cy="307777"/>
          </a:xfrm>
          <a:prstGeom prst="rect">
            <a:avLst/>
          </a:prstGeom>
          <a:noFill/>
        </p:spPr>
        <p:txBody>
          <a:bodyPr wrap="square" rtlCol="0">
            <a:spAutoFit/>
          </a:bodyPr>
          <a:lstStyle/>
          <a:p>
            <a:pPr algn="ctr"/>
            <a:r>
              <a:rPr lang="es-MX" sz="1400" b="1" dirty="0" smtClean="0"/>
              <a:t>Cultura</a:t>
            </a:r>
            <a:endParaRPr lang="es-MX" sz="1400" b="1" dirty="0"/>
          </a:p>
        </p:txBody>
      </p:sp>
      <p:sp>
        <p:nvSpPr>
          <p:cNvPr id="10" name="9 Flecha izquierda y derecha"/>
          <p:cNvSpPr/>
          <p:nvPr/>
        </p:nvSpPr>
        <p:spPr>
          <a:xfrm rot="18457514">
            <a:off x="5952602" y="3931218"/>
            <a:ext cx="1199235" cy="75707"/>
          </a:xfrm>
          <a:prstGeom prst="leftRightArrow">
            <a:avLst/>
          </a:prstGeom>
          <a:solidFill>
            <a:schemeClr val="tx1"/>
          </a:solidFill>
          <a:ln>
            <a:solidFill>
              <a:schemeClr val="tx1"/>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es-MX">
              <a:ln w="0"/>
              <a:solidFill>
                <a:schemeClr val="tx1"/>
              </a:solidFill>
              <a:effectLst>
                <a:outerShdw blurRad="38100" dist="19050" dir="2700000" algn="tl" rotWithShape="0">
                  <a:schemeClr val="dk1">
                    <a:alpha val="40000"/>
                  </a:schemeClr>
                </a:outerShdw>
              </a:effectLst>
            </a:endParaRPr>
          </a:p>
        </p:txBody>
      </p:sp>
      <p:sp>
        <p:nvSpPr>
          <p:cNvPr id="11" name="10 CuadroTexto"/>
          <p:cNvSpPr txBox="1"/>
          <p:nvPr/>
        </p:nvSpPr>
        <p:spPr>
          <a:xfrm>
            <a:off x="6804248" y="3429000"/>
            <a:ext cx="1296144" cy="307777"/>
          </a:xfrm>
          <a:prstGeom prst="rect">
            <a:avLst/>
          </a:prstGeom>
          <a:noFill/>
        </p:spPr>
        <p:txBody>
          <a:bodyPr wrap="square" rtlCol="0">
            <a:spAutoFit/>
          </a:bodyPr>
          <a:lstStyle/>
          <a:p>
            <a:pPr algn="ctr"/>
            <a:r>
              <a:rPr lang="es-MX" sz="1400" b="1" dirty="0"/>
              <a:t>Identidad</a:t>
            </a:r>
          </a:p>
        </p:txBody>
      </p:sp>
      <p:sp>
        <p:nvSpPr>
          <p:cNvPr id="12" name="11 CuadroTexto"/>
          <p:cNvSpPr txBox="1"/>
          <p:nvPr/>
        </p:nvSpPr>
        <p:spPr>
          <a:xfrm>
            <a:off x="6084168" y="4345359"/>
            <a:ext cx="1296144" cy="307777"/>
          </a:xfrm>
          <a:prstGeom prst="rect">
            <a:avLst/>
          </a:prstGeom>
          <a:noFill/>
        </p:spPr>
        <p:txBody>
          <a:bodyPr wrap="square" rtlCol="0">
            <a:spAutoFit/>
          </a:bodyPr>
          <a:lstStyle/>
          <a:p>
            <a:pPr algn="ctr"/>
            <a:r>
              <a:rPr lang="es-MX" sz="1400" b="1" dirty="0" smtClean="0"/>
              <a:t>Alteridad</a:t>
            </a:r>
            <a:endParaRPr lang="es-MX" sz="1400" b="1" dirty="0"/>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9306" y="202867"/>
            <a:ext cx="8423173" cy="1596177"/>
          </a:xfrm>
        </p:spPr>
        <p:txBody>
          <a:bodyPr>
            <a:normAutofit/>
          </a:bodyPr>
          <a:lstStyle/>
          <a:p>
            <a:pPr lvl="0"/>
            <a:r>
              <a:rPr lang="es-ES_tradnl" sz="3600" b="1" dirty="0" smtClean="0">
                <a:solidFill>
                  <a:schemeClr val="accent1"/>
                </a:solidFill>
              </a:rPr>
              <a:t>Tendencias en LOS estudios sobre interculturalidad </a:t>
            </a:r>
            <a:endParaRPr lang="es-MX" sz="3600" b="1" dirty="0">
              <a:solidFill>
                <a:schemeClr val="accent1"/>
              </a:solidFill>
            </a:endParaRPr>
          </a:p>
        </p:txBody>
      </p:sp>
      <p:sp>
        <p:nvSpPr>
          <p:cNvPr id="4" name="3 CuadroTexto"/>
          <p:cNvSpPr txBox="1"/>
          <p:nvPr/>
        </p:nvSpPr>
        <p:spPr>
          <a:xfrm>
            <a:off x="251520" y="2060848"/>
            <a:ext cx="3096344" cy="923330"/>
          </a:xfrm>
          <a:prstGeom prst="rect">
            <a:avLst/>
          </a:prstGeom>
          <a:noFill/>
        </p:spPr>
        <p:txBody>
          <a:bodyPr wrap="square" rtlCol="0">
            <a:spAutoFit/>
          </a:bodyPr>
          <a:lstStyle/>
          <a:p>
            <a:pPr algn="ctr"/>
            <a:r>
              <a:rPr lang="es-MX" sz="2700" b="1" dirty="0" smtClean="0"/>
              <a:t>Tradición pedagógica</a:t>
            </a:r>
            <a:endParaRPr lang="es-MX" sz="2700" b="1" dirty="0"/>
          </a:p>
        </p:txBody>
      </p:sp>
      <p:sp>
        <p:nvSpPr>
          <p:cNvPr id="5" name="4 CuadroTexto"/>
          <p:cNvSpPr txBox="1"/>
          <p:nvPr/>
        </p:nvSpPr>
        <p:spPr>
          <a:xfrm>
            <a:off x="251520" y="3513782"/>
            <a:ext cx="3096344" cy="923330"/>
          </a:xfrm>
          <a:prstGeom prst="rect">
            <a:avLst/>
          </a:prstGeom>
          <a:noFill/>
        </p:spPr>
        <p:txBody>
          <a:bodyPr wrap="square" rtlCol="0">
            <a:spAutoFit/>
          </a:bodyPr>
          <a:lstStyle/>
          <a:p>
            <a:pPr algn="ctr"/>
            <a:r>
              <a:rPr lang="es-MX" sz="2700" b="1" dirty="0" smtClean="0"/>
              <a:t>Tradición antropológica</a:t>
            </a:r>
            <a:endParaRPr lang="es-MX" sz="2700" b="1" dirty="0"/>
          </a:p>
        </p:txBody>
      </p:sp>
      <p:sp>
        <p:nvSpPr>
          <p:cNvPr id="6" name="5 CuadroTexto"/>
          <p:cNvSpPr txBox="1"/>
          <p:nvPr/>
        </p:nvSpPr>
        <p:spPr>
          <a:xfrm>
            <a:off x="251520" y="4953942"/>
            <a:ext cx="3096344" cy="923330"/>
          </a:xfrm>
          <a:prstGeom prst="rect">
            <a:avLst/>
          </a:prstGeom>
          <a:noFill/>
        </p:spPr>
        <p:txBody>
          <a:bodyPr wrap="square" rtlCol="0">
            <a:spAutoFit/>
          </a:bodyPr>
          <a:lstStyle/>
          <a:p>
            <a:pPr algn="ctr"/>
            <a:r>
              <a:rPr lang="es-MX" sz="2700" b="1" dirty="0" smtClean="0"/>
              <a:t>Tradición comunicativa</a:t>
            </a:r>
            <a:endParaRPr lang="es-MX" sz="2700" b="1" dirty="0"/>
          </a:p>
        </p:txBody>
      </p:sp>
      <p:sp>
        <p:nvSpPr>
          <p:cNvPr id="7" name="6 CuadroTexto"/>
          <p:cNvSpPr txBox="1"/>
          <p:nvPr/>
        </p:nvSpPr>
        <p:spPr>
          <a:xfrm>
            <a:off x="4572000" y="2060848"/>
            <a:ext cx="3744416" cy="830997"/>
          </a:xfrm>
          <a:prstGeom prst="rect">
            <a:avLst/>
          </a:prstGeom>
          <a:noFill/>
        </p:spPr>
        <p:txBody>
          <a:bodyPr wrap="square" rtlCol="0">
            <a:spAutoFit/>
          </a:bodyPr>
          <a:lstStyle/>
          <a:p>
            <a:pPr>
              <a:buFontTx/>
              <a:buChar char="-"/>
            </a:pPr>
            <a:r>
              <a:rPr lang="es-MX" sz="1600" dirty="0" smtClean="0"/>
              <a:t>Educación intercultural</a:t>
            </a:r>
          </a:p>
          <a:p>
            <a:pPr>
              <a:buFontTx/>
              <a:buChar char="-"/>
            </a:pPr>
            <a:r>
              <a:rPr lang="es-MX" sz="1600" dirty="0" smtClean="0"/>
              <a:t>Ámbitos de acción pedagógica</a:t>
            </a:r>
          </a:p>
          <a:p>
            <a:pPr>
              <a:buFontTx/>
              <a:buChar char="-"/>
            </a:pPr>
            <a:r>
              <a:rPr lang="es-MX" sz="1600" dirty="0" smtClean="0"/>
              <a:t>Políticas educativas inclusivas</a:t>
            </a:r>
            <a:endParaRPr lang="es-MX" sz="1600" dirty="0"/>
          </a:p>
        </p:txBody>
      </p:sp>
      <p:sp>
        <p:nvSpPr>
          <p:cNvPr id="8" name="7 CuadroTexto"/>
          <p:cNvSpPr txBox="1"/>
          <p:nvPr/>
        </p:nvSpPr>
        <p:spPr>
          <a:xfrm>
            <a:off x="4572000" y="4869160"/>
            <a:ext cx="4320480" cy="1815882"/>
          </a:xfrm>
          <a:prstGeom prst="rect">
            <a:avLst/>
          </a:prstGeom>
          <a:noFill/>
        </p:spPr>
        <p:txBody>
          <a:bodyPr wrap="square" rtlCol="0">
            <a:spAutoFit/>
          </a:bodyPr>
          <a:lstStyle/>
          <a:p>
            <a:pPr>
              <a:buFontTx/>
              <a:buChar char="-"/>
            </a:pPr>
            <a:r>
              <a:rPr lang="es-MX" sz="1600" dirty="0" smtClean="0"/>
              <a:t>Comunicación e interculturalidad como relación indisoluble</a:t>
            </a:r>
          </a:p>
          <a:p>
            <a:pPr>
              <a:buFontTx/>
              <a:buChar char="-"/>
            </a:pPr>
            <a:r>
              <a:rPr lang="es-MX" sz="1600" dirty="0" smtClean="0"/>
              <a:t>Comunicación intercultural interpersonal</a:t>
            </a:r>
          </a:p>
          <a:p>
            <a:pPr>
              <a:buFontTx/>
              <a:buChar char="-"/>
            </a:pPr>
            <a:r>
              <a:rPr lang="es-MX" sz="1600" dirty="0" smtClean="0"/>
              <a:t>Comunicación intercultural mediada</a:t>
            </a:r>
          </a:p>
          <a:p>
            <a:pPr>
              <a:buFontTx/>
              <a:buChar char="-"/>
            </a:pPr>
            <a:r>
              <a:rPr lang="es-MX" sz="1600" b="1" dirty="0" smtClean="0">
                <a:solidFill>
                  <a:schemeClr val="accent1"/>
                </a:solidFill>
                <a:effectLst>
                  <a:outerShdw blurRad="38100" dist="38100" dir="2700000" algn="tl">
                    <a:srgbClr val="000000">
                      <a:alpha val="43137"/>
                    </a:srgbClr>
                  </a:outerShdw>
                </a:effectLst>
              </a:rPr>
              <a:t>Competencias comunicativas interculturales </a:t>
            </a:r>
            <a:r>
              <a:rPr lang="es-MX" sz="1600" dirty="0" smtClean="0">
                <a:solidFill>
                  <a:schemeClr val="accent1"/>
                </a:solidFill>
              </a:rPr>
              <a:t>(incluye elementos sociolingüísticos) </a:t>
            </a:r>
          </a:p>
        </p:txBody>
      </p:sp>
      <p:sp>
        <p:nvSpPr>
          <p:cNvPr id="9" name="8 CuadroTexto"/>
          <p:cNvSpPr txBox="1"/>
          <p:nvPr/>
        </p:nvSpPr>
        <p:spPr>
          <a:xfrm>
            <a:off x="4572000" y="3585790"/>
            <a:ext cx="3744416" cy="584775"/>
          </a:xfrm>
          <a:prstGeom prst="rect">
            <a:avLst/>
          </a:prstGeom>
          <a:noFill/>
        </p:spPr>
        <p:txBody>
          <a:bodyPr wrap="square" rtlCol="0">
            <a:spAutoFit/>
          </a:bodyPr>
          <a:lstStyle/>
          <a:p>
            <a:pPr>
              <a:buFontTx/>
              <a:buChar char="-"/>
            </a:pPr>
            <a:r>
              <a:rPr lang="es-MX" sz="1600" dirty="0" smtClean="0"/>
              <a:t>Etnia, raza, cultura</a:t>
            </a:r>
          </a:p>
          <a:p>
            <a:pPr>
              <a:buFontTx/>
              <a:buChar char="-"/>
            </a:pPr>
            <a:r>
              <a:rPr lang="es-MX" sz="1600" dirty="0" smtClean="0"/>
              <a:t>Etnicidad-identidad-grupo</a:t>
            </a:r>
            <a:endParaRPr lang="es-MX" sz="1600" dirty="0"/>
          </a:p>
        </p:txBody>
      </p:sp>
      <p:sp>
        <p:nvSpPr>
          <p:cNvPr id="10" name="9 Flecha derecha"/>
          <p:cNvSpPr/>
          <p:nvPr/>
        </p:nvSpPr>
        <p:spPr>
          <a:xfrm>
            <a:off x="2987824" y="2420888"/>
            <a:ext cx="1368152" cy="144016"/>
          </a:xfrm>
          <a:prstGeom prst="rightArrow">
            <a:avLst/>
          </a:prstGeom>
          <a:solidFill>
            <a:schemeClr val="tx1"/>
          </a:solidFill>
          <a:ln>
            <a:solidFill>
              <a:schemeClr val="tx1"/>
            </a:solidFill>
          </a:ln>
        </p:spPr>
        <p:style>
          <a:lnRef idx="0">
            <a:schemeClr val="dk1"/>
          </a:lnRef>
          <a:fillRef idx="3">
            <a:schemeClr val="dk1"/>
          </a:fillRef>
          <a:effectRef idx="3">
            <a:schemeClr val="dk1"/>
          </a:effectRef>
          <a:fontRef idx="minor">
            <a:schemeClr val="lt1"/>
          </a:fontRef>
        </p:style>
        <p:txBody>
          <a:bodyPr rtlCol="0" anchor="ctr"/>
          <a:lstStyle/>
          <a:p>
            <a:pPr algn="ctr"/>
            <a:endParaRPr lang="es-MX"/>
          </a:p>
        </p:txBody>
      </p:sp>
      <p:sp>
        <p:nvSpPr>
          <p:cNvPr id="11" name="10 Flecha derecha"/>
          <p:cNvSpPr/>
          <p:nvPr/>
        </p:nvSpPr>
        <p:spPr>
          <a:xfrm>
            <a:off x="2987824" y="3861048"/>
            <a:ext cx="1368152" cy="144016"/>
          </a:xfrm>
          <a:prstGeom prst="rightArrow">
            <a:avLst/>
          </a:prstGeom>
          <a:solidFill>
            <a:schemeClr val="tx1"/>
          </a:solidFill>
          <a:ln>
            <a:solidFill>
              <a:schemeClr val="tx1"/>
            </a:solidFill>
          </a:ln>
        </p:spPr>
        <p:style>
          <a:lnRef idx="0">
            <a:schemeClr val="dk1"/>
          </a:lnRef>
          <a:fillRef idx="3">
            <a:schemeClr val="dk1"/>
          </a:fillRef>
          <a:effectRef idx="3">
            <a:schemeClr val="dk1"/>
          </a:effectRef>
          <a:fontRef idx="minor">
            <a:schemeClr val="lt1"/>
          </a:fontRef>
        </p:style>
        <p:txBody>
          <a:bodyPr rtlCol="0" anchor="ctr"/>
          <a:lstStyle/>
          <a:p>
            <a:pPr algn="ctr"/>
            <a:endParaRPr lang="es-MX"/>
          </a:p>
        </p:txBody>
      </p:sp>
      <p:sp>
        <p:nvSpPr>
          <p:cNvPr id="12" name="11 Flecha derecha"/>
          <p:cNvSpPr/>
          <p:nvPr/>
        </p:nvSpPr>
        <p:spPr>
          <a:xfrm>
            <a:off x="2987824" y="5373216"/>
            <a:ext cx="1368152" cy="144016"/>
          </a:xfrm>
          <a:prstGeom prst="rightArrow">
            <a:avLst/>
          </a:prstGeom>
          <a:solidFill>
            <a:schemeClr val="tx1"/>
          </a:solidFill>
          <a:ln>
            <a:solidFill>
              <a:schemeClr val="tx1"/>
            </a:solidFill>
          </a:ln>
        </p:spPr>
        <p:style>
          <a:lnRef idx="0">
            <a:schemeClr val="dk1"/>
          </a:lnRef>
          <a:fillRef idx="3">
            <a:schemeClr val="dk1"/>
          </a:fillRef>
          <a:effectRef idx="3">
            <a:schemeClr val="dk1"/>
          </a:effectRef>
          <a:fontRef idx="minor">
            <a:schemeClr val="lt1"/>
          </a:fontRef>
        </p:style>
        <p:txBody>
          <a:bodyPr rtlCol="0" anchor="ctr"/>
          <a:lstStyle/>
          <a:p>
            <a:pPr algn="ctr"/>
            <a:endParaRPr lang="es-MX"/>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99919" y="188640"/>
            <a:ext cx="7773338" cy="1596177"/>
          </a:xfrm>
        </p:spPr>
        <p:txBody>
          <a:bodyPr>
            <a:normAutofit/>
          </a:bodyPr>
          <a:lstStyle/>
          <a:p>
            <a:pPr marL="457200" indent="-457200" algn="r">
              <a:buFont typeface="Wingdings" panose="05000000000000000000" pitchFamily="2" charset="2"/>
              <a:buChar char="Ø"/>
            </a:pPr>
            <a:r>
              <a:rPr lang="es-MX" sz="2800" b="1" i="1" dirty="0" smtClean="0"/>
              <a:t>Tradición comunicativa</a:t>
            </a:r>
            <a:endParaRPr lang="es-MX" sz="2800" b="1" i="1" dirty="0"/>
          </a:p>
        </p:txBody>
      </p:sp>
      <p:sp>
        <p:nvSpPr>
          <p:cNvPr id="8" name="7 Rectángulo"/>
          <p:cNvSpPr/>
          <p:nvPr/>
        </p:nvSpPr>
        <p:spPr>
          <a:xfrm>
            <a:off x="5643602" y="2438660"/>
            <a:ext cx="3214678" cy="2462213"/>
          </a:xfrm>
          <a:prstGeom prst="rect">
            <a:avLst/>
          </a:prstGeom>
        </p:spPr>
        <p:txBody>
          <a:bodyPr wrap="square">
            <a:spAutoFit/>
          </a:bodyPr>
          <a:lstStyle/>
          <a:p>
            <a:pPr algn="ctr"/>
            <a:r>
              <a:rPr lang="es-MX" sz="2200" b="1" i="1" dirty="0" smtClean="0">
                <a:solidFill>
                  <a:schemeClr val="tx1">
                    <a:lumMod val="75000"/>
                  </a:schemeClr>
                </a:solidFill>
              </a:rPr>
              <a:t>Cualquier situación comunicativa donde interactúan al menos dos personas procedentes de matrices culturales-geográficas distintas. </a:t>
            </a:r>
            <a:endParaRPr lang="es-MX" sz="2200" b="1" i="1" dirty="0">
              <a:solidFill>
                <a:schemeClr val="tx1">
                  <a:lumMod val="75000"/>
                </a:schemeClr>
              </a:solidFill>
            </a:endParaRPr>
          </a:p>
        </p:txBody>
      </p:sp>
      <p:sp>
        <p:nvSpPr>
          <p:cNvPr id="9" name="8 Rectángulo"/>
          <p:cNvSpPr/>
          <p:nvPr/>
        </p:nvSpPr>
        <p:spPr>
          <a:xfrm>
            <a:off x="720080" y="2276872"/>
            <a:ext cx="4572000" cy="2554545"/>
          </a:xfrm>
          <a:prstGeom prst="rect">
            <a:avLst/>
          </a:prstGeom>
        </p:spPr>
        <p:txBody>
          <a:bodyPr>
            <a:spAutoFit/>
          </a:bodyPr>
          <a:lstStyle/>
          <a:p>
            <a:pPr algn="ctr"/>
            <a:r>
              <a:rPr lang="es-MX" sz="1600" dirty="0" smtClean="0"/>
              <a:t>Momento concreto en que se pone de manifiesto la habilidad para negociar significados culturales en la interacción comunicativa. </a:t>
            </a:r>
          </a:p>
          <a:p>
            <a:pPr algn="ctr"/>
            <a:endParaRPr lang="es-MX" sz="1600" dirty="0" smtClean="0"/>
          </a:p>
          <a:p>
            <a:pPr algn="ctr"/>
            <a:r>
              <a:rPr lang="es-MX" sz="1600" dirty="0" smtClean="0"/>
              <a:t>Motivos de distinción que van más allá de lo geográfico e incluyen dimensiones como </a:t>
            </a:r>
            <a:r>
              <a:rPr lang="es-MX" sz="1600" b="1" dirty="0" smtClean="0"/>
              <a:t>la clase social, la edad, el género, el idioma, la ideología política, la religión y la orientación sexual</a:t>
            </a:r>
            <a:r>
              <a:rPr lang="es-MX" sz="1600" dirty="0" smtClean="0"/>
              <a:t>.</a:t>
            </a:r>
            <a:endParaRPr lang="es-MX" sz="1600" dirty="0"/>
          </a:p>
        </p:txBody>
      </p:sp>
      <p:sp>
        <p:nvSpPr>
          <p:cNvPr id="10" name="9 Cerrar llave"/>
          <p:cNvSpPr/>
          <p:nvPr/>
        </p:nvSpPr>
        <p:spPr>
          <a:xfrm>
            <a:off x="5206942" y="2018227"/>
            <a:ext cx="365170" cy="3071834"/>
          </a:xfrm>
          <a:prstGeom prst="rightBrace">
            <a:avLst/>
          </a:prstGeom>
          <a:ln>
            <a:solidFill>
              <a:schemeClr val="tx1"/>
            </a:solidFill>
          </a:ln>
        </p:spPr>
        <p:style>
          <a:lnRef idx="3">
            <a:schemeClr val="accent6"/>
          </a:lnRef>
          <a:fillRef idx="0">
            <a:schemeClr val="accent6"/>
          </a:fillRef>
          <a:effectRef idx="2">
            <a:schemeClr val="accent6"/>
          </a:effectRef>
          <a:fontRef idx="minor">
            <a:schemeClr val="tx1"/>
          </a:fontRef>
        </p:style>
        <p:txBody>
          <a:bodyPr rtlCol="0" anchor="ctr"/>
          <a:lstStyle/>
          <a:p>
            <a:pPr algn="ctr"/>
            <a:endParaRPr lang="es-MX"/>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500034" y="2406174"/>
            <a:ext cx="8001056" cy="1107996"/>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s-MX" sz="2200" dirty="0" smtClean="0">
                <a:latin typeface="Arial" pitchFamily="34" charset="0"/>
                <a:ea typeface="Calibri" pitchFamily="34" charset="0"/>
                <a:cs typeface="Arial" pitchFamily="34" charset="0"/>
              </a:rPr>
              <a:t>La interculturalidad requiere necesariamente de la comunicación. La comunicación es interacción, es vínculo y relación antes que cualquier otra cosa. </a:t>
            </a:r>
            <a:endParaRPr lang="es-MX" sz="2200" dirty="0"/>
          </a:p>
        </p:txBody>
      </p:sp>
      <p:sp>
        <p:nvSpPr>
          <p:cNvPr id="6" name="5 Rectángulo"/>
          <p:cNvSpPr/>
          <p:nvPr/>
        </p:nvSpPr>
        <p:spPr>
          <a:xfrm>
            <a:off x="500034" y="4430722"/>
            <a:ext cx="8001056" cy="144655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s-MX" sz="2200" dirty="0" smtClean="0">
                <a:latin typeface="Arial" pitchFamily="34" charset="0"/>
                <a:ea typeface="Calibri" pitchFamily="34" charset="0"/>
                <a:cs typeface="Arial" pitchFamily="34" charset="0"/>
              </a:rPr>
              <a:t>En la medida en que la </a:t>
            </a:r>
            <a:r>
              <a:rPr lang="es-MX" sz="2200" b="1" u="sng" dirty="0" smtClean="0">
                <a:latin typeface="Arial" pitchFamily="34" charset="0"/>
                <a:ea typeface="Calibri" pitchFamily="34" charset="0"/>
                <a:cs typeface="Arial" pitchFamily="34" charset="0"/>
              </a:rPr>
              <a:t>comunidad de vida</a:t>
            </a:r>
            <a:r>
              <a:rPr lang="es-MX" sz="2200" dirty="0" smtClean="0">
                <a:latin typeface="Arial" pitchFamily="34" charset="0"/>
                <a:ea typeface="Calibri" pitchFamily="34" charset="0"/>
                <a:cs typeface="Arial" pitchFamily="34" charset="0"/>
              </a:rPr>
              <a:t> sea mayormente compartida, la posibilidad de incrementar la eficacia de la comunicación será también mayor, y habrá mayor posibilidad que emisor y receptor se comprendan. </a:t>
            </a:r>
            <a:endParaRPr lang="es-MX" sz="2200" dirty="0"/>
          </a:p>
        </p:txBody>
      </p:sp>
      <p:sp>
        <p:nvSpPr>
          <p:cNvPr id="7" name="6 CuadroTexto"/>
          <p:cNvSpPr txBox="1"/>
          <p:nvPr/>
        </p:nvSpPr>
        <p:spPr>
          <a:xfrm>
            <a:off x="323528" y="920914"/>
            <a:ext cx="8286808" cy="954107"/>
          </a:xfrm>
          <a:prstGeom prst="rect">
            <a:avLst/>
          </a:prstGeom>
          <a:noFill/>
        </p:spPr>
        <p:txBody>
          <a:bodyPr wrap="square" rtlCol="0">
            <a:spAutoFit/>
          </a:bodyPr>
          <a:lstStyle/>
          <a:p>
            <a:pPr algn="ctr"/>
            <a:r>
              <a:rPr lang="es-ES_tradnl" sz="2800" b="1" dirty="0" smtClean="0">
                <a:solidFill>
                  <a:schemeClr val="accent1"/>
                </a:solidFill>
                <a:effectLst>
                  <a:outerShdw blurRad="38100" dist="38100" dir="2700000" algn="tl">
                    <a:srgbClr val="000000">
                      <a:alpha val="43137"/>
                    </a:srgbClr>
                  </a:outerShdw>
                </a:effectLst>
              </a:rPr>
              <a:t>¿Cuál es el papel de la comunicación en los procesos de interculturalidad?</a:t>
            </a:r>
            <a:endParaRPr lang="es-MX" sz="2800" b="1" dirty="0">
              <a:solidFill>
                <a:schemeClr val="accent1"/>
              </a:solidFill>
              <a:effectLst>
                <a:outerShdw blurRad="38100" dist="38100" dir="2700000" algn="tl">
                  <a:srgbClr val="000000">
                    <a:alpha val="43137"/>
                  </a:srgbClr>
                </a:outerShdw>
              </a:effectLst>
            </a:endParaRPr>
          </a:p>
        </p:txBody>
      </p:sp>
      <p:sp>
        <p:nvSpPr>
          <p:cNvPr id="8" name="7 Flecha abajo"/>
          <p:cNvSpPr/>
          <p:nvPr/>
        </p:nvSpPr>
        <p:spPr>
          <a:xfrm>
            <a:off x="3929058" y="3696860"/>
            <a:ext cx="1285884" cy="571504"/>
          </a:xfrm>
          <a:prstGeom prst="downArrow">
            <a:avLst/>
          </a:prstGeom>
          <a:solidFill>
            <a:schemeClr val="tx1"/>
          </a:solidFill>
          <a:ln>
            <a:solidFill>
              <a:schemeClr val="tx1"/>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es-MX"/>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1714480" y="2585861"/>
            <a:ext cx="5572164" cy="1015663"/>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s-MX" sz="3000" b="1" dirty="0" smtClean="0">
                <a:solidFill>
                  <a:schemeClr val="accent1"/>
                </a:solidFill>
                <a:effectLst>
                  <a:outerShdw blurRad="38100" dist="38100" dir="2700000" algn="tl">
                    <a:srgbClr val="000000">
                      <a:alpha val="43137"/>
                    </a:srgbClr>
                  </a:outerShdw>
                </a:effectLst>
                <a:latin typeface="Arial" pitchFamily="34" charset="0"/>
                <a:ea typeface="Calibri" pitchFamily="34" charset="0"/>
                <a:cs typeface="Arial" pitchFamily="34" charset="0"/>
              </a:rPr>
              <a:t>Comunicación intercultural interpersonal</a:t>
            </a:r>
            <a:endParaRPr lang="es-MX" sz="3000" b="1" dirty="0">
              <a:solidFill>
                <a:schemeClr val="accent1"/>
              </a:solidFill>
              <a:effectLst>
                <a:outerShdw blurRad="38100" dist="38100" dir="2700000" algn="tl">
                  <a:srgbClr val="000000">
                    <a:alpha val="43137"/>
                  </a:srgbClr>
                </a:outerShdw>
              </a:effectLst>
            </a:endParaRPr>
          </a:p>
        </p:txBody>
      </p:sp>
      <p:sp>
        <p:nvSpPr>
          <p:cNvPr id="6" name="5 Rectángulo"/>
          <p:cNvSpPr/>
          <p:nvPr/>
        </p:nvSpPr>
        <p:spPr>
          <a:xfrm>
            <a:off x="1643010" y="4714884"/>
            <a:ext cx="5715072" cy="1015663"/>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s-MX" sz="3000" dirty="0" smtClean="0">
                <a:latin typeface="Arial" pitchFamily="34" charset="0"/>
                <a:ea typeface="Calibri" pitchFamily="34" charset="0"/>
                <a:cs typeface="Arial" pitchFamily="34" charset="0"/>
              </a:rPr>
              <a:t>Comunicación interpersonal mediada</a:t>
            </a:r>
          </a:p>
        </p:txBody>
      </p:sp>
      <p:sp>
        <p:nvSpPr>
          <p:cNvPr id="7" name="6 CuadroTexto"/>
          <p:cNvSpPr txBox="1"/>
          <p:nvPr/>
        </p:nvSpPr>
        <p:spPr>
          <a:xfrm>
            <a:off x="357158" y="706051"/>
            <a:ext cx="8286808" cy="1138773"/>
          </a:xfrm>
          <a:prstGeom prst="rect">
            <a:avLst/>
          </a:prstGeom>
          <a:noFill/>
        </p:spPr>
        <p:txBody>
          <a:bodyPr wrap="square" rtlCol="0">
            <a:spAutoFit/>
          </a:bodyPr>
          <a:lstStyle/>
          <a:p>
            <a:pPr algn="ctr"/>
            <a:r>
              <a:rPr lang="es-ES_tradnl" sz="3400" b="1" dirty="0" smtClean="0"/>
              <a:t>Estudios sobre comunicación intercultural</a:t>
            </a:r>
            <a:endParaRPr lang="es-MX" sz="3400" b="1" dirty="0"/>
          </a:p>
        </p:txBody>
      </p:sp>
      <p:sp>
        <p:nvSpPr>
          <p:cNvPr id="9" name="8 Cerrar llave"/>
          <p:cNvSpPr/>
          <p:nvPr/>
        </p:nvSpPr>
        <p:spPr>
          <a:xfrm rot="5400000">
            <a:off x="4107653" y="-1250189"/>
            <a:ext cx="714380" cy="6357982"/>
          </a:xfrm>
          <a:prstGeom prst="rightBrace">
            <a:avLst/>
          </a:prstGeom>
          <a:noFill/>
          <a:ln w="38100">
            <a:solidFill>
              <a:schemeClr val="tx1"/>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s-MX"/>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ipo de madera">
  <a:themeElements>
    <a:clrScheme name="Violeta">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Tipo de madera">
      <a:majorFont>
        <a:latin typeface="Rockwell Condensed"/>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ipo de mader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TM03457475[[fn=Marco]]</Template>
  <TotalTime>383</TotalTime>
  <Words>1094</Words>
  <Application>Microsoft Office PowerPoint</Application>
  <PresentationFormat>Presentación en pantalla (4:3)</PresentationFormat>
  <Paragraphs>128</Paragraphs>
  <Slides>19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19</vt:i4>
      </vt:variant>
    </vt:vector>
  </HeadingPairs>
  <TitlesOfParts>
    <vt:vector size="25" baseType="lpstr">
      <vt:lpstr>Arial</vt:lpstr>
      <vt:lpstr>Calibri</vt:lpstr>
      <vt:lpstr>Rockwell</vt:lpstr>
      <vt:lpstr>Rockwell Condensed</vt:lpstr>
      <vt:lpstr>Wingdings</vt:lpstr>
      <vt:lpstr>Tipo de madera</vt:lpstr>
      <vt:lpstr> 21 de junio de 2019 unam</vt:lpstr>
      <vt:lpstr>Estructura </vt:lpstr>
      <vt:lpstr>Lo intercultural y lo sociolingüístico, dos ámbitos indisolubles</vt:lpstr>
      <vt:lpstr>Pluri, multi e interculturalidad</vt:lpstr>
      <vt:lpstr>Cultura, identidades, alteridades</vt:lpstr>
      <vt:lpstr>Tendencias en LOS estudios sobre interculturalidad </vt:lpstr>
      <vt:lpstr>Tradición comunicativa</vt:lpstr>
      <vt:lpstr>Presentación de PowerPoint</vt:lpstr>
      <vt:lpstr>Presentación de PowerPoint</vt:lpstr>
      <vt:lpstr>Presentación de PowerPoint</vt:lpstr>
      <vt:lpstr>Presentación de PowerPoint</vt:lpstr>
      <vt:lpstr>La comunicación como requisito de la interculturalidad</vt:lpstr>
      <vt:lpstr>Presentación de PowerPoint</vt:lpstr>
      <vt:lpstr>Presentación de PowerPoint</vt:lpstr>
      <vt:lpstr>De la negociación al conflicto</vt:lpstr>
      <vt:lpstr>Presentación de PowerPoint</vt:lpstr>
      <vt:lpstr>Presentación de PowerPoint</vt:lpstr>
      <vt:lpstr>Poder e interculturalidad imposible</vt:lpstr>
      <vt:lpstr>¡Muchas gracias!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Interculturalidad y Comunicación: estado del arte y visiones críticas</dc:title>
  <dc:creator>MRIZO</dc:creator>
  <cp:lastModifiedBy>Marta Rizo García</cp:lastModifiedBy>
  <cp:revision>68</cp:revision>
  <dcterms:created xsi:type="dcterms:W3CDTF">2014-09-11T15:26:05Z</dcterms:created>
  <dcterms:modified xsi:type="dcterms:W3CDTF">2019-06-19T16:50:41Z</dcterms:modified>
</cp:coreProperties>
</file>