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24" r:id="rId3"/>
    <p:sldId id="325" r:id="rId4"/>
    <p:sldId id="327" r:id="rId5"/>
    <p:sldId id="302" r:id="rId6"/>
    <p:sldId id="271" r:id="rId7"/>
    <p:sldId id="328" r:id="rId8"/>
    <p:sldId id="329" r:id="rId9"/>
    <p:sldId id="333" r:id="rId10"/>
    <p:sldId id="336" r:id="rId11"/>
    <p:sldId id="331" r:id="rId12"/>
    <p:sldId id="307" r:id="rId13"/>
    <p:sldId id="317" r:id="rId14"/>
    <p:sldId id="332" r:id="rId15"/>
    <p:sldId id="337" r:id="rId16"/>
    <p:sldId id="335" r:id="rId17"/>
    <p:sldId id="260" r:id="rId18"/>
    <p:sldId id="334" r:id="rId19"/>
    <p:sldId id="326" r:id="rId20"/>
    <p:sldId id="330" r:id="rId21"/>
    <p:sldId id="272" r:id="rId22"/>
    <p:sldId id="306" r:id="rId23"/>
    <p:sldId id="305" r:id="rId24"/>
    <p:sldId id="288" r:id="rId25"/>
    <p:sldId id="287" r:id="rId26"/>
    <p:sldId id="321" r:id="rId27"/>
    <p:sldId id="312" r:id="rId28"/>
    <p:sldId id="308" r:id="rId29"/>
    <p:sldId id="309" r:id="rId30"/>
    <p:sldId id="313" r:id="rId31"/>
    <p:sldId id="303" r:id="rId32"/>
    <p:sldId id="304" r:id="rId33"/>
    <p:sldId id="263" r:id="rId34"/>
    <p:sldId id="276" r:id="rId35"/>
    <p:sldId id="319" r:id="rId36"/>
    <p:sldId id="257" r:id="rId37"/>
    <p:sldId id="299" r:id="rId38"/>
    <p:sldId id="310" r:id="rId39"/>
    <p:sldId id="311" r:id="rId40"/>
    <p:sldId id="264" r:id="rId41"/>
    <p:sldId id="314" r:id="rId42"/>
    <p:sldId id="315" r:id="rId43"/>
    <p:sldId id="316" r:id="rId44"/>
    <p:sldId id="318" r:id="rId45"/>
    <p:sldId id="320" r:id="rId46"/>
    <p:sldId id="266" r:id="rId47"/>
    <p:sldId id="296" r:id="rId48"/>
    <p:sldId id="282" r:id="rId49"/>
    <p:sldId id="280" r:id="rId50"/>
    <p:sldId id="270" r:id="rId51"/>
    <p:sldId id="284" r:id="rId52"/>
    <p:sldId id="322" r:id="rId53"/>
    <p:sldId id="323" r:id="rId54"/>
    <p:sldId id="274" r:id="rId55"/>
    <p:sldId id="300" r:id="rId56"/>
    <p:sldId id="261" r:id="rId57"/>
    <p:sldId id="267" r:id="rId58"/>
    <p:sldId id="289" r:id="rId59"/>
    <p:sldId id="290" r:id="rId60"/>
    <p:sldId id="301" r:id="rId61"/>
    <p:sldId id="262" r:id="rId62"/>
    <p:sldId id="292" r:id="rId63"/>
    <p:sldId id="291" r:id="rId64"/>
    <p:sldId id="265" r:id="rId65"/>
    <p:sldId id="259" r:id="rId66"/>
    <p:sldId id="277" r:id="rId67"/>
    <p:sldId id="278" r:id="rId68"/>
    <p:sldId id="279" r:id="rId69"/>
    <p:sldId id="273" r:id="rId70"/>
    <p:sldId id="258" r:id="rId71"/>
    <p:sldId id="293" r:id="rId72"/>
    <p:sldId id="294" r:id="rId73"/>
    <p:sldId id="268" r:id="rId74"/>
    <p:sldId id="295" r:id="rId75"/>
    <p:sldId id="269" r:id="rId76"/>
    <p:sldId id="297" r:id="rId77"/>
    <p:sldId id="298" r:id="rId78"/>
    <p:sldId id="275" r:id="rId79"/>
    <p:sldId id="281" r:id="rId80"/>
    <p:sldId id="285" r:id="rId81"/>
    <p:sldId id="286" r:id="rId8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Relationship Id="rId3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Relationship Id="rId3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7" Type="http://schemas.openxmlformats.org/officeDocument/2006/relationships/image" Target="../media/image74.wmf"/><Relationship Id="rId8" Type="http://schemas.openxmlformats.org/officeDocument/2006/relationships/image" Target="../media/image75.wmf"/><Relationship Id="rId9" Type="http://schemas.openxmlformats.org/officeDocument/2006/relationships/image" Target="../media/image76.wmf"/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4" Type="http://schemas.openxmlformats.org/officeDocument/2006/relationships/image" Target="../media/image81.wmf"/><Relationship Id="rId5" Type="http://schemas.openxmlformats.org/officeDocument/2006/relationships/image" Target="../media/image82.wmf"/><Relationship Id="rId6" Type="http://schemas.openxmlformats.org/officeDocument/2006/relationships/image" Target="../media/image83.wmf"/><Relationship Id="rId7" Type="http://schemas.openxmlformats.org/officeDocument/2006/relationships/image" Target="../media/image84.wmf"/><Relationship Id="rId8" Type="http://schemas.openxmlformats.org/officeDocument/2006/relationships/image" Target="../media/image85.wmf"/><Relationship Id="rId9" Type="http://schemas.openxmlformats.org/officeDocument/2006/relationships/image" Target="../media/image86.wmf"/><Relationship Id="rId1" Type="http://schemas.openxmlformats.org/officeDocument/2006/relationships/image" Target="../media/image78.wmf"/><Relationship Id="rId2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4" Type="http://schemas.openxmlformats.org/officeDocument/2006/relationships/image" Target="../media/image90.wmf"/><Relationship Id="rId1" Type="http://schemas.openxmlformats.org/officeDocument/2006/relationships/image" Target="../media/image87.wmf"/><Relationship Id="rId2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5" Type="http://schemas.openxmlformats.org/officeDocument/2006/relationships/image" Target="../media/image97.wmf"/><Relationship Id="rId6" Type="http://schemas.openxmlformats.org/officeDocument/2006/relationships/image" Target="../media/image98.wmf"/><Relationship Id="rId1" Type="http://schemas.openxmlformats.org/officeDocument/2006/relationships/image" Target="../media/image93.wmf"/><Relationship Id="rId2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3.wmf"/><Relationship Id="rId3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wmf"/><Relationship Id="rId10" Type="http://schemas.openxmlformats.org/officeDocument/2006/relationships/image" Target="../media/image35.wmf"/><Relationship Id="rId11" Type="http://schemas.openxmlformats.org/officeDocument/2006/relationships/image" Target="../media/image36.wmf"/><Relationship Id="rId1" Type="http://schemas.openxmlformats.org/officeDocument/2006/relationships/image" Target="../media/image23.wmf"/><Relationship Id="rId2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</p:grpSp>
      </p:grpSp>
      <p:sp>
        <p:nvSpPr>
          <p:cNvPr id="534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34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57E55DC-9700-469F-B7F7-42C52ACA9FA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E265-813F-4FA0-ADE5-10A9EF52A9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28246-C6EE-4475-B5F6-D3640F3B8B1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B0B0-D113-4571-834B-49689074F22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1EC80-8CEE-4156-AC31-DB6CAA5CDBE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4F017-4C3E-463F-971E-5F4D178989B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D3CCA-23E7-4C13-8F58-26FFA461F67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63000-A67A-4F6C-9B12-C1B63E49C3B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6381-8C6B-47EB-8C16-CD7AF8A4F52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C34A6-24AC-45A9-8D73-17424E8C7B4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9CAF-A121-4FF1-B1A7-FD8CA16FB8D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2E72-2A5E-44AA-9AA9-48659E37BCE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5608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22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</p:grpSp>
        <p:grpSp>
          <p:nvGrpSpPr>
            <p:cNvPr id="2560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22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2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  <p:sp>
            <p:nvSpPr>
              <p:cNvPr id="523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Tahoma" charset="0"/>
                </a:endParaRPr>
              </a:p>
            </p:txBody>
          </p:sp>
        </p:grpSp>
      </p:grpSp>
      <p:sp>
        <p:nvSpPr>
          <p:cNvPr id="523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23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3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3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C648A1A9-069B-45D9-BFED-6B5829D9CCC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sp>
        <p:nvSpPr>
          <p:cNvPr id="523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Medeleeff_by_repin.jpg" TargetMode="Externa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Antoine_lavoisier_color.jpg" TargetMode="Externa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.wikipedia.org/wiki/Amedeo_Avogadro" TargetMode="Externa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Albert_Einstein_Head.jpg" TargetMode="Externa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Generaciones_delamateria.png" TargetMode="Externa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ons.wikimedia.org/wiki/File:Phase-diag_es.svg" TargetMode="Externa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rris.umn.edu/~sungurea/introstat/history/w98/Boltzmann.html" TargetMode="Externa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Robert_Andrews_Millikan" TargetMode="External"/><Relationship Id="rId3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.wikipedia.org/wiki/Wolfgang_Ernst_Pauli" TargetMode="External"/><Relationship Id="rId3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34.w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35.w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36.wmf"/><Relationship Id="rId10" Type="http://schemas.openxmlformats.org/officeDocument/2006/relationships/image" Target="../media/image29.w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Hoja_de_Microsoft_Excel_97_-_20041.xls"/><Relationship Id="rId7" Type="http://schemas.openxmlformats.org/officeDocument/2006/relationships/image" Target="../media/image3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0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oleObject" Target="../embeddings/Hoja_de_Microsoft_Excel_97_-_20042.xls"/><Relationship Id="rId5" Type="http://schemas.openxmlformats.org/officeDocument/2006/relationships/image" Target="../media/image4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docid=0Q-wmbN2Lgj96M&amp;tbnid=tnTtz2XuhX26KM:&amp;ved=0CAUQjRw&amp;url=http://mural.uv.es/ferhue/1o/Condensados_Bose-Einstein_FHG.pdf&amp;ei=M4NPUvmFAYq-8ATB6YHQCA&amp;bvm=bv.53537100,d.eWU&amp;psig=AFQjCNFIkY4ExDrKUCVqChZXEmj31o3r5A&amp;ust=1381028993532897" TargetMode="External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mx/url?sa=i&amp;rct=j&amp;q=&amp;esrc=s&amp;source=images&amp;cd=&amp;docid=xteGbLR0pphTVM&amp;tbnid=iLsCOKjf2pv5xM:&amp;ved=0CAUQjRw&amp;url=http://ciencia.nasa.gov/science-at-nasa/2002/20mar_newmatter/&amp;ei=9HZPUtO0HYTK9QS_oYHIAg&amp;bvm=bv.53537100,d.eWU&amp;psig=AFQjCNF6A5IPM-IizRSQVdQRnwaC_uIo6g&amp;ust=1381025900936060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flores@nucleares.unam.mx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Hoja_de_Microsoft_Excel_97_-_20043.xls"/><Relationship Id="rId5" Type="http://schemas.openxmlformats.org/officeDocument/2006/relationships/image" Target="../media/image45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6" Type="http://schemas.openxmlformats.org/officeDocument/2006/relationships/oleObject" Target="../embeddings/Hoja_de_Microsoft_Excel_97_-_20044.xls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Hoja_de_Microsoft_Excel_97_-_20045.xls"/><Relationship Id="rId7" Type="http://schemas.openxmlformats.org/officeDocument/2006/relationships/image" Target="../media/image5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52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53.w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5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56.w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57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58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59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60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1.bin"/><Relationship Id="rId12" Type="http://schemas.openxmlformats.org/officeDocument/2006/relationships/image" Target="../media/image65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66.w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63.wmf"/><Relationship Id="rId9" Type="http://schemas.openxmlformats.org/officeDocument/2006/relationships/oleObject" Target="../embeddings/oleObject50.bin"/><Relationship Id="rId10" Type="http://schemas.openxmlformats.org/officeDocument/2006/relationships/image" Target="../media/image64.wmf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.bin"/><Relationship Id="rId20" Type="http://schemas.openxmlformats.org/officeDocument/2006/relationships/image" Target="../media/image76.wmf"/><Relationship Id="rId10" Type="http://schemas.openxmlformats.org/officeDocument/2006/relationships/image" Target="../media/image71.wmf"/><Relationship Id="rId11" Type="http://schemas.openxmlformats.org/officeDocument/2006/relationships/oleObject" Target="../embeddings/oleObject58.bin"/><Relationship Id="rId12" Type="http://schemas.openxmlformats.org/officeDocument/2006/relationships/image" Target="../media/image72.w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73.w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74.wmf"/><Relationship Id="rId17" Type="http://schemas.openxmlformats.org/officeDocument/2006/relationships/oleObject" Target="../embeddings/oleObject61.bin"/><Relationship Id="rId18" Type="http://schemas.openxmlformats.org/officeDocument/2006/relationships/image" Target="../media/image75.wmf"/><Relationship Id="rId19" Type="http://schemas.openxmlformats.org/officeDocument/2006/relationships/oleObject" Target="../embeddings/oleObject62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image" Target="../media/image68.w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69.w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7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uenasalud.net/2012/09/28/que-hay-dentro-de-una-taza-de-cafe.html" TargetMode="External"/><Relationship Id="rId3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77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20" Type="http://schemas.openxmlformats.org/officeDocument/2006/relationships/image" Target="../media/image86.wmf"/><Relationship Id="rId10" Type="http://schemas.openxmlformats.org/officeDocument/2006/relationships/image" Target="../media/image81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82.w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83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84.w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85.wmf"/><Relationship Id="rId19" Type="http://schemas.openxmlformats.org/officeDocument/2006/relationships/oleObject" Target="../embeddings/oleObject72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79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80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87.w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88.w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89.wmf"/><Relationship Id="rId9" Type="http://schemas.openxmlformats.org/officeDocument/2006/relationships/oleObject" Target="../embeddings/oleObject76.bin"/><Relationship Id="rId10" Type="http://schemas.openxmlformats.org/officeDocument/2006/relationships/image" Target="../media/image90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92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Democritus2.jpg" TargetMode="External"/><Relationship Id="rId3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3.bin"/><Relationship Id="rId12" Type="http://schemas.openxmlformats.org/officeDocument/2006/relationships/image" Target="../media/image97.wmf"/><Relationship Id="rId13" Type="http://schemas.openxmlformats.org/officeDocument/2006/relationships/oleObject" Target="../embeddings/oleObject84.bin"/><Relationship Id="rId14" Type="http://schemas.openxmlformats.org/officeDocument/2006/relationships/image" Target="../media/image98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9.bin"/><Relationship Id="rId4" Type="http://schemas.openxmlformats.org/officeDocument/2006/relationships/image" Target="../media/image93.wmf"/><Relationship Id="rId5" Type="http://schemas.openxmlformats.org/officeDocument/2006/relationships/oleObject" Target="../embeddings/oleObject80.bin"/><Relationship Id="rId6" Type="http://schemas.openxmlformats.org/officeDocument/2006/relationships/image" Target="../media/image94.w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95.wmf"/><Relationship Id="rId9" Type="http://schemas.openxmlformats.org/officeDocument/2006/relationships/oleObject" Target="../embeddings/oleObject82.bin"/><Relationship Id="rId10" Type="http://schemas.openxmlformats.org/officeDocument/2006/relationships/image" Target="../media/image96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Periodic_table_large-es.svg" TargetMode="Externa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763713" y="765175"/>
            <a:ext cx="58848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>
                <a:latin typeface="Arial" charset="0"/>
              </a:rPr>
              <a:t>Curso de Divulgación de la Ciencia.</a:t>
            </a:r>
            <a:endParaRPr lang="es-ES" sz="2800">
              <a:latin typeface="Arial" charset="0"/>
            </a:endParaRPr>
          </a:p>
        </p:txBody>
      </p:sp>
      <p:sp>
        <p:nvSpPr>
          <p:cNvPr id="27651" name="Rectangle 20"/>
          <p:cNvSpPr>
            <a:spLocks noChangeArrowheads="1"/>
          </p:cNvSpPr>
          <p:nvPr/>
        </p:nvSpPr>
        <p:spPr bwMode="auto">
          <a:xfrm>
            <a:off x="641084" y="1916113"/>
            <a:ext cx="8036463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5400" dirty="0">
                <a:latin typeface="Arial" charset="0"/>
              </a:rPr>
              <a:t>Los estados de </a:t>
            </a:r>
          </a:p>
          <a:p>
            <a:pPr algn="ctr"/>
            <a:r>
              <a:rPr lang="es-MX" sz="5400" dirty="0">
                <a:latin typeface="Arial" charset="0"/>
              </a:rPr>
              <a:t>la </a:t>
            </a:r>
            <a:r>
              <a:rPr lang="es-MX" sz="5400" dirty="0" smtClean="0">
                <a:latin typeface="Arial" charset="0"/>
              </a:rPr>
              <a:t>materia en el Universo.</a:t>
            </a:r>
            <a:endParaRPr lang="es-ES" sz="5400" dirty="0">
              <a:latin typeface="Arial" charset="0"/>
            </a:endParaRPr>
          </a:p>
        </p:txBody>
      </p:sp>
      <p:sp>
        <p:nvSpPr>
          <p:cNvPr id="27652" name="Text Box 21"/>
          <p:cNvSpPr txBox="1">
            <a:spLocks noChangeArrowheads="1"/>
          </p:cNvSpPr>
          <p:nvPr/>
        </p:nvSpPr>
        <p:spPr bwMode="auto">
          <a:xfrm>
            <a:off x="2987675" y="4365625"/>
            <a:ext cx="3303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Jesús Flores Mijangos.</a:t>
            </a:r>
            <a:endParaRPr lang="es-ES" sz="2400">
              <a:latin typeface="Arial" charset="0"/>
            </a:endParaRPr>
          </a:p>
        </p:txBody>
      </p:sp>
      <p:sp>
        <p:nvSpPr>
          <p:cNvPr id="27653" name="Text Box 22"/>
          <p:cNvSpPr txBox="1">
            <a:spLocks noChangeArrowheads="1"/>
          </p:cNvSpPr>
          <p:nvPr/>
        </p:nvSpPr>
        <p:spPr bwMode="auto">
          <a:xfrm>
            <a:off x="2339975" y="4797425"/>
            <a:ext cx="457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latin typeface="Arial" charset="0"/>
              </a:rPr>
              <a:t>Instituto de Ciencias Nucleares, UNAM</a:t>
            </a:r>
            <a:endParaRPr lang="es-ES" sz="2000">
              <a:latin typeface="Arial" charset="0"/>
            </a:endParaRPr>
          </a:p>
        </p:txBody>
      </p:sp>
      <p:sp>
        <p:nvSpPr>
          <p:cNvPr id="27654" name="Text Box 24"/>
          <p:cNvSpPr txBox="1">
            <a:spLocks noChangeArrowheads="1"/>
          </p:cNvSpPr>
          <p:nvPr/>
        </p:nvSpPr>
        <p:spPr bwMode="auto">
          <a:xfrm>
            <a:off x="2915816" y="6309320"/>
            <a:ext cx="548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dirty="0">
                <a:latin typeface="Arial" charset="0"/>
              </a:rPr>
              <a:t>Ciudad Universitaria, D. F., a </a:t>
            </a:r>
            <a:r>
              <a:rPr lang="es-MX" dirty="0" smtClean="0">
                <a:latin typeface="Arial" charset="0"/>
              </a:rPr>
              <a:t>24 </a:t>
            </a:r>
            <a:r>
              <a:rPr lang="es-MX" dirty="0">
                <a:latin typeface="Arial" charset="0"/>
              </a:rPr>
              <a:t>de agosto de </a:t>
            </a:r>
            <a:r>
              <a:rPr lang="es-MX" dirty="0" smtClean="0">
                <a:latin typeface="Arial" charset="0"/>
              </a:rPr>
              <a:t>2019.</a:t>
            </a:r>
            <a:endParaRPr lang="es-E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upload.wikimedia.org/wikipedia/commons/thumb/b/b3/Medeleeff_by_repin.jpg/250px-Medeleeff_by_rep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981075"/>
            <a:ext cx="40322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3 CuadroTexto"/>
          <p:cNvSpPr txBox="1">
            <a:spLocks noChangeArrowheads="1"/>
          </p:cNvSpPr>
          <p:nvPr/>
        </p:nvSpPr>
        <p:spPr bwMode="auto">
          <a:xfrm>
            <a:off x="1403350" y="1268413"/>
            <a:ext cx="2078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Dmitri Mendeléyev</a:t>
            </a:r>
          </a:p>
        </p:txBody>
      </p:sp>
      <p:sp>
        <p:nvSpPr>
          <p:cNvPr id="36868" name="4 CuadroTexto"/>
          <p:cNvSpPr txBox="1">
            <a:spLocks noChangeArrowheads="1"/>
          </p:cNvSpPr>
          <p:nvPr/>
        </p:nvSpPr>
        <p:spPr bwMode="auto">
          <a:xfrm>
            <a:off x="900113" y="1916113"/>
            <a:ext cx="2924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8 Feb. 1834 al 2 Feb. 1907</a:t>
            </a:r>
          </a:p>
        </p:txBody>
      </p:sp>
      <p:sp>
        <p:nvSpPr>
          <p:cNvPr id="36869" name="5 CuadroTexto"/>
          <p:cNvSpPr txBox="1">
            <a:spLocks noChangeArrowheads="1"/>
          </p:cNvSpPr>
          <p:nvPr/>
        </p:nvSpPr>
        <p:spPr bwMode="auto">
          <a:xfrm>
            <a:off x="468313" y="2781300"/>
            <a:ext cx="4014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Organización de todos los elementos</a:t>
            </a:r>
          </a:p>
          <a:p>
            <a:r>
              <a:rPr lang="es-MX"/>
              <a:t>de la naturaleza en la tabla periódica.</a:t>
            </a:r>
          </a:p>
        </p:txBody>
      </p:sp>
      <p:sp>
        <p:nvSpPr>
          <p:cNvPr id="36870" name="6 CuadroTexto"/>
          <p:cNvSpPr txBox="1">
            <a:spLocks noChangeArrowheads="1"/>
          </p:cNvSpPr>
          <p:nvPr/>
        </p:nvSpPr>
        <p:spPr bwMode="auto">
          <a:xfrm>
            <a:off x="611188" y="4076700"/>
            <a:ext cx="2522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Espectros de emisión.</a:t>
            </a:r>
          </a:p>
          <a:p>
            <a:r>
              <a:rPr lang="es-MX"/>
              <a:t>Volúmenes específicos.</a:t>
            </a:r>
          </a:p>
          <a:p>
            <a:r>
              <a:rPr lang="es-MX"/>
              <a:t>Licuefacción de gases.</a:t>
            </a:r>
          </a:p>
          <a:p>
            <a:r>
              <a:rPr lang="es-MX"/>
              <a:t>Origen del petroleo.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ntoine lavoisier col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913"/>
            <a:ext cx="4392613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4 CuadroTexto"/>
          <p:cNvSpPr txBox="1">
            <a:spLocks noChangeArrowheads="1"/>
          </p:cNvSpPr>
          <p:nvPr/>
        </p:nvSpPr>
        <p:spPr bwMode="auto">
          <a:xfrm>
            <a:off x="684213" y="1341438"/>
            <a:ext cx="3135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Antoine-Laurent de Lavoisier.</a:t>
            </a:r>
          </a:p>
        </p:txBody>
      </p:sp>
      <p:sp>
        <p:nvSpPr>
          <p:cNvPr id="37892" name="5 CuadroTexto"/>
          <p:cNvSpPr txBox="1">
            <a:spLocks noChangeArrowheads="1"/>
          </p:cNvSpPr>
          <p:nvPr/>
        </p:nvSpPr>
        <p:spPr bwMode="auto">
          <a:xfrm>
            <a:off x="684213" y="1989138"/>
            <a:ext cx="306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26 Ago. 1743 – 8 May. 1794</a:t>
            </a:r>
          </a:p>
        </p:txBody>
      </p:sp>
      <p:sp>
        <p:nvSpPr>
          <p:cNvPr id="37893" name="6 CuadroTexto"/>
          <p:cNvSpPr txBox="1">
            <a:spLocks noChangeArrowheads="1"/>
          </p:cNvSpPr>
          <p:nvPr/>
        </p:nvSpPr>
        <p:spPr bwMode="auto">
          <a:xfrm>
            <a:off x="395288" y="3284538"/>
            <a:ext cx="37036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En una reacción química ordinaria,</a:t>
            </a:r>
          </a:p>
          <a:p>
            <a:r>
              <a:rPr lang="es-MX"/>
              <a:t>la masa permanece constante, es</a:t>
            </a:r>
          </a:p>
          <a:p>
            <a:r>
              <a:rPr lang="es-MX"/>
              <a:t>decir, la masa consumida de los</a:t>
            </a:r>
          </a:p>
          <a:p>
            <a:r>
              <a:rPr lang="es-MX"/>
              <a:t>reactivos es igual a las masa</a:t>
            </a:r>
          </a:p>
          <a:p>
            <a:r>
              <a:rPr lang="es-MX"/>
              <a:t>obtenida de los productos.</a:t>
            </a:r>
          </a:p>
        </p:txBody>
      </p:sp>
      <p:sp>
        <p:nvSpPr>
          <p:cNvPr id="37894" name="7 CuadroTexto"/>
          <p:cNvSpPr txBox="1">
            <a:spLocks noChangeArrowheads="1"/>
          </p:cNvSpPr>
          <p:nvPr/>
        </p:nvSpPr>
        <p:spPr bwMode="auto">
          <a:xfrm>
            <a:off x="442913" y="2708275"/>
            <a:ext cx="3727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Ley de conservación de la materia.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CuadroTexto"/>
          <p:cNvSpPr txBox="1">
            <a:spLocks noChangeArrowheads="1"/>
          </p:cNvSpPr>
          <p:nvPr/>
        </p:nvSpPr>
        <p:spPr bwMode="auto">
          <a:xfrm>
            <a:off x="2974975" y="4500563"/>
            <a:ext cx="3252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 mol de H</a:t>
            </a:r>
            <a:r>
              <a:rPr lang="es-MX" sz="1200"/>
              <a:t>2</a:t>
            </a:r>
            <a:r>
              <a:rPr lang="es-MX"/>
              <a:t>O equivale a 18 g.</a:t>
            </a:r>
          </a:p>
        </p:txBody>
      </p:sp>
      <p:sp>
        <p:nvSpPr>
          <p:cNvPr id="38915" name="11 CuadroTexto"/>
          <p:cNvSpPr txBox="1">
            <a:spLocks noChangeArrowheads="1"/>
          </p:cNvSpPr>
          <p:nvPr/>
        </p:nvSpPr>
        <p:spPr bwMode="auto">
          <a:xfrm>
            <a:off x="3135313" y="6300788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6.02214179 x 10   partículas.</a:t>
            </a:r>
          </a:p>
        </p:txBody>
      </p:sp>
      <p:sp>
        <p:nvSpPr>
          <p:cNvPr id="38916" name="12 CuadroTexto"/>
          <p:cNvSpPr txBox="1">
            <a:spLocks noChangeArrowheads="1"/>
          </p:cNvSpPr>
          <p:nvPr/>
        </p:nvSpPr>
        <p:spPr bwMode="auto">
          <a:xfrm>
            <a:off x="4864100" y="6219825"/>
            <a:ext cx="3508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23</a:t>
            </a:r>
            <a:endParaRPr lang="es-MX"/>
          </a:p>
        </p:txBody>
      </p:sp>
      <p:sp>
        <p:nvSpPr>
          <p:cNvPr id="38917" name="13 CuadroTexto"/>
          <p:cNvSpPr txBox="1">
            <a:spLocks noChangeArrowheads="1"/>
          </p:cNvSpPr>
          <p:nvPr/>
        </p:nvSpPr>
        <p:spPr bwMode="auto">
          <a:xfrm>
            <a:off x="3046413" y="3779838"/>
            <a:ext cx="294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 mol de H</a:t>
            </a:r>
            <a:r>
              <a:rPr lang="es-MX" sz="1200"/>
              <a:t>2 </a:t>
            </a:r>
            <a:r>
              <a:rPr lang="es-MX"/>
              <a:t>equivale a 2 g.</a:t>
            </a:r>
          </a:p>
        </p:txBody>
      </p:sp>
      <p:sp>
        <p:nvSpPr>
          <p:cNvPr id="34824" name="16 CuadroTexto"/>
          <p:cNvSpPr txBox="1">
            <a:spLocks noChangeArrowheads="1"/>
          </p:cNvSpPr>
          <p:nvPr/>
        </p:nvSpPr>
        <p:spPr bwMode="auto">
          <a:xfrm>
            <a:off x="2916238" y="549275"/>
            <a:ext cx="163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N(H</a:t>
            </a:r>
            <a:r>
              <a:rPr lang="es-MX" sz="1200"/>
              <a:t>2</a:t>
            </a:r>
            <a:r>
              <a:rPr lang="es-MX"/>
              <a:t>) + N(O</a:t>
            </a:r>
            <a:r>
              <a:rPr lang="es-MX" sz="1200"/>
              <a:t>2</a:t>
            </a:r>
            <a:r>
              <a:rPr lang="es-MX"/>
              <a:t>)</a:t>
            </a:r>
          </a:p>
        </p:txBody>
      </p:sp>
      <p:sp>
        <p:nvSpPr>
          <p:cNvPr id="34825" name="17 CuadroTexto"/>
          <p:cNvSpPr txBox="1">
            <a:spLocks noChangeArrowheads="1"/>
          </p:cNvSpPr>
          <p:nvPr/>
        </p:nvSpPr>
        <p:spPr bwMode="auto">
          <a:xfrm>
            <a:off x="5364163" y="549275"/>
            <a:ext cx="91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N(H</a:t>
            </a:r>
            <a:r>
              <a:rPr lang="es-MX" sz="1200"/>
              <a:t>2</a:t>
            </a:r>
            <a:r>
              <a:rPr lang="es-MX"/>
              <a:t>O)</a:t>
            </a:r>
          </a:p>
        </p:txBody>
      </p:sp>
      <p:cxnSp>
        <p:nvCxnSpPr>
          <p:cNvPr id="20" name="19 Conector recto de flecha"/>
          <p:cNvCxnSpPr>
            <a:stCxn id="34824" idx="3"/>
            <a:endCxn id="34825" idx="1"/>
          </p:cNvCxnSpPr>
          <p:nvPr/>
        </p:nvCxnSpPr>
        <p:spPr>
          <a:xfrm>
            <a:off x="4549775" y="735013"/>
            <a:ext cx="8143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27 CuadroTexto"/>
          <p:cNvSpPr txBox="1">
            <a:spLocks noChangeArrowheads="1"/>
          </p:cNvSpPr>
          <p:nvPr/>
        </p:nvSpPr>
        <p:spPr bwMode="auto">
          <a:xfrm>
            <a:off x="2341563" y="2781300"/>
            <a:ext cx="1903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N(H</a:t>
            </a:r>
            <a:r>
              <a:rPr lang="es-MX" sz="1200"/>
              <a:t>2</a:t>
            </a:r>
            <a:r>
              <a:rPr lang="es-MX"/>
              <a:t>) = 2 moles</a:t>
            </a:r>
          </a:p>
        </p:txBody>
      </p:sp>
      <p:sp>
        <p:nvSpPr>
          <p:cNvPr id="34828" name="28 CuadroTexto"/>
          <p:cNvSpPr txBox="1">
            <a:spLocks noChangeArrowheads="1"/>
          </p:cNvSpPr>
          <p:nvPr/>
        </p:nvSpPr>
        <p:spPr bwMode="auto">
          <a:xfrm>
            <a:off x="2341563" y="3141663"/>
            <a:ext cx="1687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N(O</a:t>
            </a:r>
            <a:r>
              <a:rPr lang="es-MX" sz="1200"/>
              <a:t>2</a:t>
            </a:r>
            <a:r>
              <a:rPr lang="es-MX"/>
              <a:t>) = 1 mol</a:t>
            </a:r>
          </a:p>
        </p:txBody>
      </p:sp>
      <p:sp>
        <p:nvSpPr>
          <p:cNvPr id="34829" name="29 CuadroTexto"/>
          <p:cNvSpPr txBox="1">
            <a:spLocks noChangeArrowheads="1"/>
          </p:cNvSpPr>
          <p:nvPr/>
        </p:nvSpPr>
        <p:spPr bwMode="auto">
          <a:xfrm>
            <a:off x="5003800" y="2997200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N(H</a:t>
            </a:r>
            <a:r>
              <a:rPr lang="es-MX" sz="1200"/>
              <a:t>2</a:t>
            </a:r>
            <a:r>
              <a:rPr lang="es-MX"/>
              <a:t>O) = 2 moles</a:t>
            </a:r>
          </a:p>
        </p:txBody>
      </p:sp>
      <p:sp>
        <p:nvSpPr>
          <p:cNvPr id="38924" name="30 CuadroTexto"/>
          <p:cNvSpPr txBox="1">
            <a:spLocks noChangeArrowheads="1"/>
          </p:cNvSpPr>
          <p:nvPr/>
        </p:nvSpPr>
        <p:spPr bwMode="auto">
          <a:xfrm>
            <a:off x="2487613" y="5851525"/>
            <a:ext cx="4100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 mol de cualquier sustancia contiene:</a:t>
            </a:r>
          </a:p>
        </p:txBody>
      </p:sp>
      <p:sp>
        <p:nvSpPr>
          <p:cNvPr id="38925" name="31 CuadroTexto"/>
          <p:cNvSpPr txBox="1">
            <a:spLocks noChangeArrowheads="1"/>
          </p:cNvSpPr>
          <p:nvPr/>
        </p:nvSpPr>
        <p:spPr bwMode="auto">
          <a:xfrm>
            <a:off x="3046413" y="4140200"/>
            <a:ext cx="3074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 mol de O</a:t>
            </a:r>
            <a:r>
              <a:rPr lang="es-MX" sz="1200"/>
              <a:t>2 </a:t>
            </a:r>
            <a:r>
              <a:rPr lang="es-MX"/>
              <a:t>equivale a 32 g.</a:t>
            </a: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5580063" y="919163"/>
            <a:ext cx="293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?</a:t>
            </a:r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3924300" y="919163"/>
            <a:ext cx="293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?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3132138" y="919163"/>
            <a:ext cx="293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dirty="0"/>
              <a:t>?</a:t>
            </a:r>
          </a:p>
        </p:txBody>
      </p:sp>
      <p:sp>
        <p:nvSpPr>
          <p:cNvPr id="21" name="16 CuadroTexto"/>
          <p:cNvSpPr txBox="1">
            <a:spLocks noChangeArrowheads="1"/>
          </p:cNvSpPr>
          <p:nvPr/>
        </p:nvSpPr>
        <p:spPr bwMode="auto">
          <a:xfrm>
            <a:off x="2987675" y="1341438"/>
            <a:ext cx="158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2(H</a:t>
            </a:r>
            <a:r>
              <a:rPr lang="es-MX" sz="1200"/>
              <a:t>2</a:t>
            </a:r>
            <a:r>
              <a:rPr lang="es-MX"/>
              <a:t>) + 1(O</a:t>
            </a:r>
            <a:r>
              <a:rPr lang="es-MX" sz="1200"/>
              <a:t>2</a:t>
            </a:r>
            <a:r>
              <a:rPr lang="es-MX"/>
              <a:t>)</a:t>
            </a:r>
          </a:p>
        </p:txBody>
      </p:sp>
      <p:sp>
        <p:nvSpPr>
          <p:cNvPr id="22" name="17 CuadroTexto"/>
          <p:cNvSpPr txBox="1">
            <a:spLocks noChangeArrowheads="1"/>
          </p:cNvSpPr>
          <p:nvPr/>
        </p:nvSpPr>
        <p:spPr bwMode="auto">
          <a:xfrm>
            <a:off x="5435600" y="1341438"/>
            <a:ext cx="89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2(H</a:t>
            </a:r>
            <a:r>
              <a:rPr lang="es-MX" sz="1200"/>
              <a:t>2</a:t>
            </a:r>
            <a:r>
              <a:rPr lang="es-MX"/>
              <a:t>O)</a:t>
            </a:r>
          </a:p>
        </p:txBody>
      </p:sp>
      <p:cxnSp>
        <p:nvCxnSpPr>
          <p:cNvPr id="23" name="22 Conector recto de flecha"/>
          <p:cNvCxnSpPr>
            <a:stCxn id="21" idx="3"/>
            <a:endCxn id="22" idx="1"/>
          </p:cNvCxnSpPr>
          <p:nvPr/>
        </p:nvCxnSpPr>
        <p:spPr>
          <a:xfrm>
            <a:off x="4576763" y="1525588"/>
            <a:ext cx="8588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3184525" y="184467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5" name="24 Elipse"/>
          <p:cNvSpPr/>
          <p:nvPr/>
        </p:nvSpPr>
        <p:spPr>
          <a:xfrm>
            <a:off x="3400425" y="1844675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6" name="25 Elipse"/>
          <p:cNvSpPr/>
          <p:nvPr/>
        </p:nvSpPr>
        <p:spPr>
          <a:xfrm>
            <a:off x="3184525" y="2349500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0" name="29 Elipse"/>
          <p:cNvSpPr/>
          <p:nvPr/>
        </p:nvSpPr>
        <p:spPr>
          <a:xfrm>
            <a:off x="3400425" y="2349500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1" name="30 Elipse"/>
          <p:cNvSpPr/>
          <p:nvPr/>
        </p:nvSpPr>
        <p:spPr>
          <a:xfrm>
            <a:off x="4192588" y="1989138"/>
            <a:ext cx="144462" cy="1444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2" name="31 Elipse"/>
          <p:cNvSpPr/>
          <p:nvPr/>
        </p:nvSpPr>
        <p:spPr>
          <a:xfrm>
            <a:off x="4192588" y="2205038"/>
            <a:ext cx="144462" cy="14446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3" name="32 Elipse"/>
          <p:cNvSpPr/>
          <p:nvPr/>
        </p:nvSpPr>
        <p:spPr>
          <a:xfrm>
            <a:off x="5634038" y="19177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4" name="33 Elipse"/>
          <p:cNvSpPr/>
          <p:nvPr/>
        </p:nvSpPr>
        <p:spPr>
          <a:xfrm>
            <a:off x="5921375" y="1917700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5" name="34 Elipse"/>
          <p:cNvSpPr/>
          <p:nvPr/>
        </p:nvSpPr>
        <p:spPr>
          <a:xfrm>
            <a:off x="5634038" y="2420938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6" name="35 Elipse"/>
          <p:cNvSpPr/>
          <p:nvPr/>
        </p:nvSpPr>
        <p:spPr>
          <a:xfrm>
            <a:off x="5921375" y="2420938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7" name="36 Elipse"/>
          <p:cNvSpPr/>
          <p:nvPr/>
        </p:nvSpPr>
        <p:spPr>
          <a:xfrm>
            <a:off x="5776913" y="2060575"/>
            <a:ext cx="144462" cy="1444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8" name="37 Elipse"/>
          <p:cNvSpPr/>
          <p:nvPr/>
        </p:nvSpPr>
        <p:spPr>
          <a:xfrm>
            <a:off x="5776913" y="2565400"/>
            <a:ext cx="144462" cy="14446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9" name="16 CuadroTexto"/>
          <p:cNvSpPr txBox="1">
            <a:spLocks noChangeArrowheads="1"/>
          </p:cNvSpPr>
          <p:nvPr/>
        </p:nvSpPr>
        <p:spPr bwMode="auto">
          <a:xfrm>
            <a:off x="2411413" y="5219700"/>
            <a:ext cx="226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4 g (H</a:t>
            </a:r>
            <a:r>
              <a:rPr lang="es-MX" sz="1200"/>
              <a:t>2</a:t>
            </a:r>
            <a:r>
              <a:rPr lang="es-MX"/>
              <a:t>) + 32 g (O</a:t>
            </a:r>
            <a:r>
              <a:rPr lang="es-MX" sz="1200"/>
              <a:t>2</a:t>
            </a:r>
            <a:r>
              <a:rPr lang="es-MX"/>
              <a:t>)</a:t>
            </a:r>
          </a:p>
        </p:txBody>
      </p:sp>
      <p:cxnSp>
        <p:nvCxnSpPr>
          <p:cNvPr id="40" name="39 Conector recto de flecha"/>
          <p:cNvCxnSpPr/>
          <p:nvPr/>
        </p:nvCxnSpPr>
        <p:spPr>
          <a:xfrm>
            <a:off x="4635500" y="5445125"/>
            <a:ext cx="8143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17 CuadroTexto"/>
          <p:cNvSpPr txBox="1">
            <a:spLocks noChangeArrowheads="1"/>
          </p:cNvSpPr>
          <p:nvPr/>
        </p:nvSpPr>
        <p:spPr bwMode="auto">
          <a:xfrm>
            <a:off x="5518150" y="5229225"/>
            <a:ext cx="1289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36 g (H</a:t>
            </a:r>
            <a:r>
              <a:rPr lang="es-MX" sz="1200"/>
              <a:t>2</a:t>
            </a:r>
            <a:r>
              <a:rPr lang="es-MX"/>
              <a:t>O)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/>
      <p:bldP spid="38917" grpId="0"/>
      <p:bldP spid="34827" grpId="0"/>
      <p:bldP spid="34828" grpId="0"/>
      <p:bldP spid="34829" grpId="0"/>
      <p:bldP spid="38924" grpId="0"/>
      <p:bldP spid="38925" grpId="0"/>
      <p:bldP spid="27" grpId="0"/>
      <p:bldP spid="27" grpId="1"/>
      <p:bldP spid="28" grpId="0"/>
      <p:bldP spid="28" grpId="1"/>
      <p:bldP spid="29" grpId="0"/>
      <p:bldP spid="29" grpId="1"/>
      <p:bldP spid="21" grpId="0"/>
      <p:bldP spid="22" grpId="0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upload.wikimedia.org/wikipedia/commons/3/3d/Avogadro_Amede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765175"/>
            <a:ext cx="39052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4 CuadroTexto"/>
          <p:cNvSpPr txBox="1">
            <a:spLocks noChangeArrowheads="1"/>
          </p:cNvSpPr>
          <p:nvPr/>
        </p:nvSpPr>
        <p:spPr bwMode="auto">
          <a:xfrm>
            <a:off x="1331913" y="2060575"/>
            <a:ext cx="204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Amedeo Avogadro</a:t>
            </a:r>
          </a:p>
        </p:txBody>
      </p:sp>
      <p:sp>
        <p:nvSpPr>
          <p:cNvPr id="51204" name="5 CuadroTexto"/>
          <p:cNvSpPr txBox="1">
            <a:spLocks noChangeArrowheads="1"/>
          </p:cNvSpPr>
          <p:nvPr/>
        </p:nvSpPr>
        <p:spPr bwMode="auto">
          <a:xfrm>
            <a:off x="1042988" y="3213100"/>
            <a:ext cx="281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9 Ago. 1776 – 9 Jul. 1856</a:t>
            </a:r>
          </a:p>
        </p:txBody>
      </p:sp>
      <p:sp>
        <p:nvSpPr>
          <p:cNvPr id="51205" name="6 CuadroTexto"/>
          <p:cNvSpPr txBox="1">
            <a:spLocks noChangeArrowheads="1"/>
          </p:cNvSpPr>
          <p:nvPr/>
        </p:nvSpPr>
        <p:spPr bwMode="auto">
          <a:xfrm>
            <a:off x="611188" y="4797425"/>
            <a:ext cx="35226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Profesor de Física en la</a:t>
            </a:r>
          </a:p>
          <a:p>
            <a:r>
              <a:rPr lang="es-MX"/>
              <a:t>Universidad de Turín desde 1820</a:t>
            </a:r>
          </a:p>
          <a:p>
            <a:r>
              <a:rPr lang="es-MX"/>
              <a:t>hasta su muerte.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CuadroTexto"/>
          <p:cNvSpPr txBox="1">
            <a:spLocks noChangeArrowheads="1"/>
          </p:cNvSpPr>
          <p:nvPr/>
        </p:nvSpPr>
        <p:spPr bwMode="auto">
          <a:xfrm>
            <a:off x="2390775" y="2330450"/>
            <a:ext cx="434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Principio de conservación de la energía.</a:t>
            </a:r>
          </a:p>
        </p:txBody>
      </p:sp>
      <p:sp>
        <p:nvSpPr>
          <p:cNvPr id="39939" name="4 CuadroTexto"/>
          <p:cNvSpPr txBox="1">
            <a:spLocks noChangeArrowheads="1"/>
          </p:cNvSpPr>
          <p:nvPr/>
        </p:nvSpPr>
        <p:spPr bwMode="auto">
          <a:xfrm>
            <a:off x="611188" y="3060700"/>
            <a:ext cx="8288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La energía no se crea, no se pierde, tan solo se transforma.</a:t>
            </a:r>
          </a:p>
        </p:txBody>
      </p:sp>
      <p:sp>
        <p:nvSpPr>
          <p:cNvPr id="39940" name="9 CuadroTexto"/>
          <p:cNvSpPr txBox="1">
            <a:spLocks noChangeArrowheads="1"/>
          </p:cNvSpPr>
          <p:nvPr/>
        </p:nvSpPr>
        <p:spPr bwMode="auto">
          <a:xfrm>
            <a:off x="971550" y="3995738"/>
            <a:ext cx="7205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Este principio es el enunciado de la primera ley de la termodinámica.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Lord Kelvin photo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770" y="332656"/>
            <a:ext cx="5014040" cy="6280745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755576" y="1412776"/>
            <a:ext cx="2002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William </a:t>
            </a:r>
            <a:r>
              <a:rPr lang="es-MX" dirty="0" err="1" smtClean="0"/>
              <a:t>Thomson</a:t>
            </a:r>
            <a:r>
              <a:rPr lang="es-MX" dirty="0" smtClean="0"/>
              <a:t>.</a:t>
            </a:r>
          </a:p>
          <a:p>
            <a:r>
              <a:rPr lang="es-MX" dirty="0" smtClean="0"/>
              <a:t>Lord Kelvin.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2420888"/>
            <a:ext cx="31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26 Jun. 1824 a 17 Dic. 1907.</a:t>
            </a:r>
            <a:endParaRPr lang="es-MX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9552" y="3501008"/>
            <a:ext cx="3051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Profesor de Filosofía Natural</a:t>
            </a:r>
          </a:p>
          <a:p>
            <a:r>
              <a:rPr lang="es-MX" dirty="0" smtClean="0"/>
              <a:t>De 1846 a 1899 en la</a:t>
            </a:r>
          </a:p>
          <a:p>
            <a:r>
              <a:rPr lang="es-MX" dirty="0" smtClean="0"/>
              <a:t>Universidad de Glasgow.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4869160"/>
            <a:ext cx="349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Escala absoluta de temperatura.</a:t>
            </a: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lbert Einstein He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863" y="188913"/>
            <a:ext cx="4857750" cy="64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6 CuadroTexto"/>
          <p:cNvSpPr txBox="1">
            <a:spLocks noChangeArrowheads="1"/>
          </p:cNvSpPr>
          <p:nvPr/>
        </p:nvSpPr>
        <p:spPr bwMode="auto">
          <a:xfrm>
            <a:off x="1187450" y="1989138"/>
            <a:ext cx="1722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Albert Einstein.</a:t>
            </a:r>
          </a:p>
        </p:txBody>
      </p:sp>
      <p:sp>
        <p:nvSpPr>
          <p:cNvPr id="40964" name="7 CuadroTexto"/>
          <p:cNvSpPr txBox="1">
            <a:spLocks noChangeArrowheads="1"/>
          </p:cNvSpPr>
          <p:nvPr/>
        </p:nvSpPr>
        <p:spPr bwMode="auto">
          <a:xfrm>
            <a:off x="468313" y="2852738"/>
            <a:ext cx="3144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14 Mar. 1879 – 18 Abr. 1955.</a:t>
            </a:r>
          </a:p>
        </p:txBody>
      </p:sp>
      <p:sp>
        <p:nvSpPr>
          <p:cNvPr id="40965" name="8 CuadroTexto"/>
          <p:cNvSpPr txBox="1">
            <a:spLocks noChangeArrowheads="1"/>
          </p:cNvSpPr>
          <p:nvPr/>
        </p:nvSpPr>
        <p:spPr bwMode="auto">
          <a:xfrm>
            <a:off x="1568450" y="4787900"/>
            <a:ext cx="99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 = m c</a:t>
            </a:r>
          </a:p>
        </p:txBody>
      </p:sp>
      <p:sp>
        <p:nvSpPr>
          <p:cNvPr id="40966" name="9 CuadroTexto"/>
          <p:cNvSpPr txBox="1">
            <a:spLocks noChangeArrowheads="1"/>
          </p:cNvSpPr>
          <p:nvPr/>
        </p:nvSpPr>
        <p:spPr bwMode="auto">
          <a:xfrm>
            <a:off x="2432050" y="4727575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2</a:t>
            </a:r>
          </a:p>
        </p:txBody>
      </p:sp>
      <p:sp>
        <p:nvSpPr>
          <p:cNvPr id="40967" name="10 CuadroTexto"/>
          <p:cNvSpPr txBox="1">
            <a:spLocks noChangeArrowheads="1"/>
          </p:cNvSpPr>
          <p:nvPr/>
        </p:nvSpPr>
        <p:spPr bwMode="auto">
          <a:xfrm>
            <a:off x="539750" y="4211638"/>
            <a:ext cx="2962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Equivalencia masa-energía.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19"/>
          <p:cNvSpPr>
            <a:spLocks noChangeArrowheads="1"/>
          </p:cNvSpPr>
          <p:nvPr/>
        </p:nvSpPr>
        <p:spPr bwMode="auto">
          <a:xfrm>
            <a:off x="5773738" y="20589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987" name="Oval 21"/>
          <p:cNvSpPr>
            <a:spLocks noChangeArrowheads="1"/>
          </p:cNvSpPr>
          <p:nvPr/>
        </p:nvSpPr>
        <p:spPr bwMode="auto">
          <a:xfrm>
            <a:off x="6750050" y="18383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988" name="Oval 26"/>
          <p:cNvSpPr>
            <a:spLocks noChangeArrowheads="1"/>
          </p:cNvSpPr>
          <p:nvPr/>
        </p:nvSpPr>
        <p:spPr bwMode="auto">
          <a:xfrm rot="2461063">
            <a:off x="5799138" y="609600"/>
            <a:ext cx="1063625" cy="201612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6013450" y="4211638"/>
            <a:ext cx="504825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6373813" y="4572000"/>
            <a:ext cx="504825" cy="5048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5868988" y="4714875"/>
            <a:ext cx="504825" cy="5048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5722938" y="4138613"/>
            <a:ext cx="1296987" cy="129698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993" name="10 CuadroTexto"/>
          <p:cNvSpPr txBox="1">
            <a:spLocks noChangeArrowheads="1"/>
          </p:cNvSpPr>
          <p:nvPr/>
        </p:nvSpPr>
        <p:spPr bwMode="auto">
          <a:xfrm>
            <a:off x="5006975" y="2914650"/>
            <a:ext cx="2733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Átomo de hidrógeno (H).</a:t>
            </a:r>
          </a:p>
        </p:txBody>
      </p:sp>
      <p:sp>
        <p:nvSpPr>
          <p:cNvPr id="41994" name="11 CuadroTexto"/>
          <p:cNvSpPr txBox="1">
            <a:spLocks noChangeArrowheads="1"/>
          </p:cNvSpPr>
          <p:nvPr/>
        </p:nvSpPr>
        <p:spPr bwMode="auto">
          <a:xfrm>
            <a:off x="5435600" y="6299200"/>
            <a:ext cx="174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Protón</a:t>
            </a:r>
            <a:r>
              <a:rPr lang="es-MX" i="1"/>
              <a:t> p</a:t>
            </a:r>
            <a:r>
              <a:rPr lang="es-MX"/>
              <a:t> = </a:t>
            </a:r>
            <a:r>
              <a:rPr lang="es-MX" i="1"/>
              <a:t>uud</a:t>
            </a:r>
          </a:p>
        </p:txBody>
      </p:sp>
      <p:sp>
        <p:nvSpPr>
          <p:cNvPr id="44" name="43 Elipse"/>
          <p:cNvSpPr/>
          <p:nvPr/>
        </p:nvSpPr>
        <p:spPr>
          <a:xfrm>
            <a:off x="5151438" y="393700"/>
            <a:ext cx="2303462" cy="230505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5" name="44 Elipse"/>
          <p:cNvSpPr/>
          <p:nvPr/>
        </p:nvSpPr>
        <p:spPr>
          <a:xfrm>
            <a:off x="2625725" y="4570413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6" name="45 Elipse"/>
          <p:cNvSpPr/>
          <p:nvPr/>
        </p:nvSpPr>
        <p:spPr>
          <a:xfrm>
            <a:off x="2625725" y="4930775"/>
            <a:ext cx="360363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7" name="46 Elipse"/>
          <p:cNvSpPr/>
          <p:nvPr/>
        </p:nvSpPr>
        <p:spPr>
          <a:xfrm>
            <a:off x="2914650" y="4714875"/>
            <a:ext cx="360363" cy="3603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8" name="47 Elipse"/>
          <p:cNvSpPr/>
          <p:nvPr/>
        </p:nvSpPr>
        <p:spPr>
          <a:xfrm>
            <a:off x="2338388" y="4714875"/>
            <a:ext cx="360362" cy="3603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9" name="48 Elipse"/>
          <p:cNvSpPr/>
          <p:nvPr/>
        </p:nvSpPr>
        <p:spPr>
          <a:xfrm>
            <a:off x="2266950" y="4427538"/>
            <a:ext cx="1079500" cy="10795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0" name="49 CuadroTexto"/>
          <p:cNvSpPr txBox="1"/>
          <p:nvPr/>
        </p:nvSpPr>
        <p:spPr>
          <a:xfrm>
            <a:off x="1547813" y="6299200"/>
            <a:ext cx="24907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dirty="0"/>
              <a:t>Partículas </a:t>
            </a:r>
            <a:r>
              <a:rPr lang="es-MX" dirty="0">
                <a:latin typeface="Symbol" pitchFamily="18" charset="2"/>
              </a:rPr>
              <a:t>a </a:t>
            </a:r>
            <a:r>
              <a:rPr lang="es-MX" dirty="0">
                <a:latin typeface="+mn-lt"/>
              </a:rPr>
              <a:t>= 2</a:t>
            </a:r>
            <a:r>
              <a:rPr lang="es-MX" i="1" dirty="0">
                <a:latin typeface="+mn-lt"/>
              </a:rPr>
              <a:t>p</a:t>
            </a:r>
            <a:r>
              <a:rPr lang="es-MX" dirty="0">
                <a:latin typeface="+mn-lt"/>
              </a:rPr>
              <a:t> + 2</a:t>
            </a:r>
            <a:r>
              <a:rPr lang="es-MX" i="1" dirty="0">
                <a:latin typeface="+mn-lt"/>
              </a:rPr>
              <a:t>n</a:t>
            </a:r>
            <a:endParaRPr lang="es-MX" dirty="0">
              <a:latin typeface="Symbol" pitchFamily="18" charset="2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5006975" y="333375"/>
            <a:ext cx="2520950" cy="2519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4" name="33 Elipse"/>
          <p:cNvSpPr/>
          <p:nvPr/>
        </p:nvSpPr>
        <p:spPr>
          <a:xfrm>
            <a:off x="5076825" y="3573463"/>
            <a:ext cx="2519363" cy="2519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6" name="35 Elipse"/>
          <p:cNvSpPr/>
          <p:nvPr/>
        </p:nvSpPr>
        <p:spPr>
          <a:xfrm>
            <a:off x="1547813" y="3644900"/>
            <a:ext cx="2519362" cy="2520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2005" name="Oval 19"/>
          <p:cNvSpPr>
            <a:spLocks noChangeArrowheads="1"/>
          </p:cNvSpPr>
          <p:nvPr/>
        </p:nvSpPr>
        <p:spPr bwMode="auto">
          <a:xfrm>
            <a:off x="2674938" y="18446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2006" name="Oval 19"/>
          <p:cNvSpPr>
            <a:spLocks noChangeArrowheads="1"/>
          </p:cNvSpPr>
          <p:nvPr/>
        </p:nvSpPr>
        <p:spPr bwMode="auto">
          <a:xfrm>
            <a:off x="2674938" y="1196975"/>
            <a:ext cx="215900" cy="2159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2007" name="Oval 19"/>
          <p:cNvSpPr>
            <a:spLocks noChangeArrowheads="1"/>
          </p:cNvSpPr>
          <p:nvPr/>
        </p:nvSpPr>
        <p:spPr bwMode="auto">
          <a:xfrm>
            <a:off x="3071813" y="981075"/>
            <a:ext cx="71437" cy="71438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2008" name="Oval 19"/>
          <p:cNvSpPr>
            <a:spLocks noChangeArrowheads="1"/>
          </p:cNvSpPr>
          <p:nvPr/>
        </p:nvSpPr>
        <p:spPr bwMode="auto">
          <a:xfrm>
            <a:off x="2243138" y="2349500"/>
            <a:ext cx="73025" cy="71438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2009" name="Oval 19"/>
          <p:cNvSpPr>
            <a:spLocks noChangeArrowheads="1"/>
          </p:cNvSpPr>
          <p:nvPr/>
        </p:nvSpPr>
        <p:spPr bwMode="auto">
          <a:xfrm>
            <a:off x="3108325" y="2349500"/>
            <a:ext cx="71438" cy="71438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2010" name="Oval 19"/>
          <p:cNvSpPr>
            <a:spLocks noChangeArrowheads="1"/>
          </p:cNvSpPr>
          <p:nvPr/>
        </p:nvSpPr>
        <p:spPr bwMode="auto">
          <a:xfrm>
            <a:off x="3035300" y="2060575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2011" name="21 CuadroTexto"/>
          <p:cNvSpPr txBox="1">
            <a:spLocks noChangeArrowheads="1"/>
          </p:cNvSpPr>
          <p:nvPr/>
        </p:nvSpPr>
        <p:spPr bwMode="auto">
          <a:xfrm>
            <a:off x="1271588" y="2924175"/>
            <a:ext cx="3300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Molécula de metanol (CH</a:t>
            </a:r>
            <a:r>
              <a:rPr lang="es-MX" sz="1200"/>
              <a:t>3</a:t>
            </a:r>
            <a:r>
              <a:rPr lang="es-MX"/>
              <a:t>OH).</a:t>
            </a:r>
          </a:p>
        </p:txBody>
      </p:sp>
      <p:cxnSp>
        <p:nvCxnSpPr>
          <p:cNvPr id="67" name="66 Conector recto"/>
          <p:cNvCxnSpPr>
            <a:stCxn id="42006" idx="4"/>
            <a:endCxn id="42005" idx="0"/>
          </p:cNvCxnSpPr>
          <p:nvPr/>
        </p:nvCxnSpPr>
        <p:spPr>
          <a:xfrm>
            <a:off x="2782888" y="1412875"/>
            <a:ext cx="0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flipH="1">
            <a:off x="2855913" y="1052513"/>
            <a:ext cx="211137" cy="176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>
            <a:stCxn id="42005" idx="3"/>
            <a:endCxn id="42008" idx="6"/>
          </p:cNvCxnSpPr>
          <p:nvPr/>
        </p:nvCxnSpPr>
        <p:spPr>
          <a:xfrm flipH="1">
            <a:off x="2316163" y="2028825"/>
            <a:ext cx="390525" cy="35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>
            <a:stCxn id="42005" idx="5"/>
            <a:endCxn id="42009" idx="1"/>
          </p:cNvCxnSpPr>
          <p:nvPr/>
        </p:nvCxnSpPr>
        <p:spPr>
          <a:xfrm>
            <a:off x="2860675" y="2028825"/>
            <a:ext cx="257175" cy="33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>
            <a:stCxn id="42005" idx="6"/>
            <a:endCxn id="42010" idx="1"/>
          </p:cNvCxnSpPr>
          <p:nvPr/>
        </p:nvCxnSpPr>
        <p:spPr>
          <a:xfrm>
            <a:off x="2890838" y="1952625"/>
            <a:ext cx="155575" cy="119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Elipse"/>
          <p:cNvSpPr/>
          <p:nvPr/>
        </p:nvSpPr>
        <p:spPr>
          <a:xfrm>
            <a:off x="1847850" y="836613"/>
            <a:ext cx="1944688" cy="194468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3" name="72 Elipse"/>
          <p:cNvSpPr/>
          <p:nvPr/>
        </p:nvSpPr>
        <p:spPr>
          <a:xfrm>
            <a:off x="1558925" y="404813"/>
            <a:ext cx="2520950" cy="2519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6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upload.wikimedia.org/wikipedia/commons/thumb/d/dd/Generaciones_delamateria.png/300px-Generaciones_delamateri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328613"/>
            <a:ext cx="5481637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3 CuadroTexto"/>
          <p:cNvSpPr txBox="1">
            <a:spLocks noChangeArrowheads="1"/>
          </p:cNvSpPr>
          <p:nvPr/>
        </p:nvSpPr>
        <p:spPr bwMode="auto">
          <a:xfrm>
            <a:off x="755650" y="765175"/>
            <a:ext cx="7612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/>
              <a:t>¿Cómo es que la materia puede</a:t>
            </a:r>
          </a:p>
          <a:p>
            <a:r>
              <a:rPr lang="es-MX" sz="3600"/>
              <a:t>encontrarse en todos estos estados?</a:t>
            </a:r>
          </a:p>
        </p:txBody>
      </p:sp>
      <p:pic>
        <p:nvPicPr>
          <p:cNvPr id="44035" name="Picture 2" descr="https://upload.wikimedia.org/wikipedia/commons/thumb/f/f6/Phase-diag_es.svg/300px-Phase-diag_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532923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4 CuadroTexto"/>
          <p:cNvSpPr txBox="1">
            <a:spLocks noChangeArrowheads="1"/>
          </p:cNvSpPr>
          <p:nvPr/>
        </p:nvSpPr>
        <p:spPr bwMode="auto">
          <a:xfrm>
            <a:off x="6443663" y="2636838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Punto triple:</a:t>
            </a:r>
          </a:p>
        </p:txBody>
      </p:sp>
      <p:sp>
        <p:nvSpPr>
          <p:cNvPr id="44037" name="5 CuadroTexto"/>
          <p:cNvSpPr txBox="1">
            <a:spLocks noChangeArrowheads="1"/>
          </p:cNvSpPr>
          <p:nvPr/>
        </p:nvSpPr>
        <p:spPr bwMode="auto">
          <a:xfrm>
            <a:off x="6588125" y="3500438"/>
            <a:ext cx="222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H</a:t>
            </a:r>
            <a:r>
              <a:rPr lang="es-MX" sz="1200"/>
              <a:t>2</a:t>
            </a:r>
            <a:r>
              <a:rPr lang="es-MX"/>
              <a:t>O: T= 0.01 °C</a:t>
            </a:r>
          </a:p>
          <a:p>
            <a:r>
              <a:rPr lang="es-MX"/>
              <a:t>        P = 611.73 Pa</a:t>
            </a:r>
          </a:p>
        </p:txBody>
      </p:sp>
      <p:sp>
        <p:nvSpPr>
          <p:cNvPr id="44038" name="6 CuadroTexto"/>
          <p:cNvSpPr txBox="1">
            <a:spLocks noChangeArrowheads="1"/>
          </p:cNvSpPr>
          <p:nvPr/>
        </p:nvSpPr>
        <p:spPr bwMode="auto">
          <a:xfrm>
            <a:off x="6588125" y="42227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CO</a:t>
            </a:r>
            <a:r>
              <a:rPr lang="es-MX" sz="1200"/>
              <a:t>2</a:t>
            </a:r>
            <a:r>
              <a:rPr lang="es-MX"/>
              <a:t>: T= -56.56 °C</a:t>
            </a:r>
          </a:p>
          <a:p>
            <a:r>
              <a:rPr lang="es-MX"/>
              <a:t>        P = 518.7 kPa</a:t>
            </a:r>
          </a:p>
        </p:txBody>
      </p:sp>
      <p:sp>
        <p:nvSpPr>
          <p:cNvPr id="44039" name="7 CuadroTexto"/>
          <p:cNvSpPr txBox="1">
            <a:spLocks noChangeArrowheads="1"/>
          </p:cNvSpPr>
          <p:nvPr/>
        </p:nvSpPr>
        <p:spPr bwMode="auto">
          <a:xfrm>
            <a:off x="6588125" y="5373688"/>
            <a:ext cx="2255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Presión atmosférica:</a:t>
            </a:r>
          </a:p>
          <a:p>
            <a:r>
              <a:rPr lang="es-MX"/>
              <a:t>101.325 kPa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"/>
          <p:cNvSpPr>
            <a:spLocks noChangeArrowheads="1"/>
          </p:cNvSpPr>
          <p:nvPr/>
        </p:nvSpPr>
        <p:spPr bwMode="auto">
          <a:xfrm>
            <a:off x="395288" y="765175"/>
            <a:ext cx="84248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5400">
                <a:latin typeface="Arial" charset="0"/>
              </a:rPr>
              <a:t>Los estados de la materia.</a:t>
            </a:r>
            <a:endParaRPr lang="es-ES" sz="5400">
              <a:latin typeface="Arial" charset="0"/>
            </a:endParaRPr>
          </a:p>
        </p:txBody>
      </p:sp>
      <p:sp>
        <p:nvSpPr>
          <p:cNvPr id="28675" name="4 CuadroTexto"/>
          <p:cNvSpPr txBox="1">
            <a:spLocks noChangeArrowheads="1"/>
          </p:cNvSpPr>
          <p:nvPr/>
        </p:nvSpPr>
        <p:spPr bwMode="auto">
          <a:xfrm>
            <a:off x="1331913" y="2924175"/>
            <a:ext cx="6240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5400"/>
              <a:t>¿Qué es la materia?</a:t>
            </a:r>
          </a:p>
        </p:txBody>
      </p:sp>
      <p:sp>
        <p:nvSpPr>
          <p:cNvPr id="28676" name="5 CuadroTexto"/>
          <p:cNvSpPr txBox="1">
            <a:spLocks noChangeArrowheads="1"/>
          </p:cNvSpPr>
          <p:nvPr/>
        </p:nvSpPr>
        <p:spPr bwMode="auto">
          <a:xfrm>
            <a:off x="1476375" y="4292600"/>
            <a:ext cx="5954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5400"/>
              <a:t>¿Qué es el estado?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490913" y="765175"/>
            <a:ext cx="503237" cy="5032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2843213" y="11969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6740921" y="692150"/>
            <a:ext cx="503238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7523559" y="692150"/>
            <a:ext cx="504825" cy="5048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6012259" y="692150"/>
            <a:ext cx="503237" cy="5048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4427538" y="1196975"/>
            <a:ext cx="2159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14" name="13 Conector recto"/>
          <p:cNvCxnSpPr>
            <a:stCxn id="4" idx="7"/>
            <a:endCxn id="2" idx="2"/>
          </p:cNvCxnSpPr>
          <p:nvPr/>
        </p:nvCxnSpPr>
        <p:spPr>
          <a:xfrm flipV="1">
            <a:off x="3027363" y="1016000"/>
            <a:ext cx="463550" cy="21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2" idx="6"/>
            <a:endCxn id="8" idx="1"/>
          </p:cNvCxnSpPr>
          <p:nvPr/>
        </p:nvCxnSpPr>
        <p:spPr>
          <a:xfrm>
            <a:off x="3994150" y="1016000"/>
            <a:ext cx="465138" cy="212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7" idx="6"/>
            <a:endCxn id="5" idx="2"/>
          </p:cNvCxnSpPr>
          <p:nvPr/>
        </p:nvCxnSpPr>
        <p:spPr>
          <a:xfrm>
            <a:off x="6515496" y="944563"/>
            <a:ext cx="225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stCxn id="5" idx="6"/>
            <a:endCxn id="6" idx="2"/>
          </p:cNvCxnSpPr>
          <p:nvPr/>
        </p:nvCxnSpPr>
        <p:spPr>
          <a:xfrm>
            <a:off x="7244159" y="944563"/>
            <a:ext cx="27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8" name="24 CuadroTexto"/>
          <p:cNvSpPr txBox="1">
            <a:spLocks noChangeArrowheads="1"/>
          </p:cNvSpPr>
          <p:nvPr/>
        </p:nvSpPr>
        <p:spPr bwMode="auto">
          <a:xfrm>
            <a:off x="3465513" y="1916113"/>
            <a:ext cx="60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H</a:t>
            </a:r>
            <a:r>
              <a:rPr lang="es-MX" sz="1200"/>
              <a:t>2</a:t>
            </a:r>
            <a:r>
              <a:rPr lang="es-MX"/>
              <a:t>O</a:t>
            </a:r>
          </a:p>
        </p:txBody>
      </p:sp>
      <p:sp>
        <p:nvSpPr>
          <p:cNvPr id="45069" name="25 CuadroTexto"/>
          <p:cNvSpPr txBox="1">
            <a:spLocks noChangeArrowheads="1"/>
          </p:cNvSpPr>
          <p:nvPr/>
        </p:nvSpPr>
        <p:spPr bwMode="auto">
          <a:xfrm>
            <a:off x="6659959" y="1916113"/>
            <a:ext cx="58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CO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45070" name="14 CuadroTexto"/>
          <p:cNvSpPr txBox="1">
            <a:spLocks noChangeArrowheads="1"/>
          </p:cNvSpPr>
          <p:nvPr/>
        </p:nvSpPr>
        <p:spPr bwMode="auto">
          <a:xfrm>
            <a:off x="611188" y="2924175"/>
            <a:ext cx="120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Densidad:</a:t>
            </a:r>
          </a:p>
        </p:txBody>
      </p:sp>
      <p:sp>
        <p:nvSpPr>
          <p:cNvPr id="45071" name="16 CuadroTexto"/>
          <p:cNvSpPr txBox="1">
            <a:spLocks noChangeArrowheads="1"/>
          </p:cNvSpPr>
          <p:nvPr/>
        </p:nvSpPr>
        <p:spPr bwMode="auto">
          <a:xfrm>
            <a:off x="3257550" y="2924175"/>
            <a:ext cx="899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dirty="0"/>
              <a:t>1 </a:t>
            </a:r>
            <a:r>
              <a:rPr lang="es-MX" dirty="0" smtClean="0"/>
              <a:t>g/cm</a:t>
            </a:r>
            <a:endParaRPr lang="es-MX" dirty="0"/>
          </a:p>
        </p:txBody>
      </p:sp>
      <p:sp>
        <p:nvSpPr>
          <p:cNvPr id="45072" name="17 CuadroTexto"/>
          <p:cNvSpPr txBox="1">
            <a:spLocks noChangeArrowheads="1"/>
          </p:cNvSpPr>
          <p:nvPr/>
        </p:nvSpPr>
        <p:spPr bwMode="auto">
          <a:xfrm>
            <a:off x="6156721" y="2924175"/>
            <a:ext cx="1544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dirty="0"/>
              <a:t>1.842 </a:t>
            </a:r>
            <a:r>
              <a:rPr lang="es-MX" dirty="0" smtClean="0"/>
              <a:t>mg/cm</a:t>
            </a:r>
            <a:endParaRPr lang="es-MX" dirty="0"/>
          </a:p>
        </p:txBody>
      </p:sp>
      <p:sp>
        <p:nvSpPr>
          <p:cNvPr id="45073" name="19 CuadroTexto"/>
          <p:cNvSpPr txBox="1">
            <a:spLocks noChangeArrowheads="1"/>
          </p:cNvSpPr>
          <p:nvPr/>
        </p:nvSpPr>
        <p:spPr bwMode="auto">
          <a:xfrm>
            <a:off x="323850" y="3779838"/>
            <a:ext cx="185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Punto de fusión:</a:t>
            </a:r>
          </a:p>
        </p:txBody>
      </p:sp>
      <p:sp>
        <p:nvSpPr>
          <p:cNvPr id="45074" name="20 CuadroTexto"/>
          <p:cNvSpPr txBox="1">
            <a:spLocks noChangeArrowheads="1"/>
          </p:cNvSpPr>
          <p:nvPr/>
        </p:nvSpPr>
        <p:spPr bwMode="auto">
          <a:xfrm>
            <a:off x="6486921" y="3779838"/>
            <a:ext cx="1036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-78.0 °C</a:t>
            </a:r>
          </a:p>
        </p:txBody>
      </p:sp>
      <p:sp>
        <p:nvSpPr>
          <p:cNvPr id="45075" name="22 CuadroTexto"/>
          <p:cNvSpPr txBox="1">
            <a:spLocks noChangeArrowheads="1"/>
          </p:cNvSpPr>
          <p:nvPr/>
        </p:nvSpPr>
        <p:spPr bwMode="auto">
          <a:xfrm>
            <a:off x="3384550" y="3779838"/>
            <a:ext cx="827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0.0 °C</a:t>
            </a:r>
          </a:p>
        </p:txBody>
      </p:sp>
      <p:sp>
        <p:nvSpPr>
          <p:cNvPr id="45076" name="23 CuadroTexto"/>
          <p:cNvSpPr txBox="1">
            <a:spLocks noChangeArrowheads="1"/>
          </p:cNvSpPr>
          <p:nvPr/>
        </p:nvSpPr>
        <p:spPr bwMode="auto">
          <a:xfrm>
            <a:off x="179388" y="4652963"/>
            <a:ext cx="2195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Punto de ebullición:</a:t>
            </a:r>
          </a:p>
        </p:txBody>
      </p:sp>
      <p:sp>
        <p:nvSpPr>
          <p:cNvPr id="45077" name="24 CuadroTexto"/>
          <p:cNvSpPr txBox="1">
            <a:spLocks noChangeArrowheads="1"/>
          </p:cNvSpPr>
          <p:nvPr/>
        </p:nvSpPr>
        <p:spPr bwMode="auto">
          <a:xfrm>
            <a:off x="3203575" y="465296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100.0 °C</a:t>
            </a:r>
          </a:p>
        </p:txBody>
      </p:sp>
      <p:sp>
        <p:nvSpPr>
          <p:cNvPr id="45078" name="25 CuadroTexto"/>
          <p:cNvSpPr txBox="1">
            <a:spLocks noChangeArrowheads="1"/>
          </p:cNvSpPr>
          <p:nvPr/>
        </p:nvSpPr>
        <p:spPr bwMode="auto">
          <a:xfrm>
            <a:off x="6504384" y="4652963"/>
            <a:ext cx="101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-57.0 °C</a:t>
            </a:r>
          </a:p>
        </p:txBody>
      </p:sp>
      <p:sp>
        <p:nvSpPr>
          <p:cNvPr id="45079" name="30 CuadroTexto"/>
          <p:cNvSpPr txBox="1">
            <a:spLocks noChangeArrowheads="1"/>
          </p:cNvSpPr>
          <p:nvPr/>
        </p:nvSpPr>
        <p:spPr bwMode="auto">
          <a:xfrm>
            <a:off x="3348038" y="1341438"/>
            <a:ext cx="766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104.45 °</a:t>
            </a:r>
          </a:p>
        </p:txBody>
      </p:sp>
      <p:sp>
        <p:nvSpPr>
          <p:cNvPr id="45080" name="31 CuadroTexto"/>
          <p:cNvSpPr txBox="1">
            <a:spLocks noChangeArrowheads="1"/>
          </p:cNvSpPr>
          <p:nvPr/>
        </p:nvSpPr>
        <p:spPr bwMode="auto">
          <a:xfrm>
            <a:off x="2484438" y="692150"/>
            <a:ext cx="827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95.84 pm</a:t>
            </a:r>
          </a:p>
        </p:txBody>
      </p:sp>
      <p:sp>
        <p:nvSpPr>
          <p:cNvPr id="45081" name="32 CuadroTexto"/>
          <p:cNvSpPr txBox="1">
            <a:spLocks noChangeArrowheads="1"/>
          </p:cNvSpPr>
          <p:nvPr/>
        </p:nvSpPr>
        <p:spPr bwMode="auto">
          <a:xfrm>
            <a:off x="7020321" y="260350"/>
            <a:ext cx="8270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116.3 pm</a:t>
            </a:r>
          </a:p>
        </p:txBody>
      </p:sp>
      <p:sp>
        <p:nvSpPr>
          <p:cNvPr id="45082" name="33 CuadroTexto"/>
          <p:cNvSpPr txBox="1">
            <a:spLocks noChangeArrowheads="1"/>
          </p:cNvSpPr>
          <p:nvPr/>
        </p:nvSpPr>
        <p:spPr bwMode="auto">
          <a:xfrm>
            <a:off x="179388" y="5516563"/>
            <a:ext cx="222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Temperatura crítica:</a:t>
            </a:r>
          </a:p>
        </p:txBody>
      </p:sp>
      <p:sp>
        <p:nvSpPr>
          <p:cNvPr id="45083" name="34 CuadroTexto"/>
          <p:cNvSpPr txBox="1">
            <a:spLocks noChangeArrowheads="1"/>
          </p:cNvSpPr>
          <p:nvPr/>
        </p:nvSpPr>
        <p:spPr bwMode="auto">
          <a:xfrm>
            <a:off x="3205163" y="5516563"/>
            <a:ext cx="107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374.0 °C</a:t>
            </a:r>
          </a:p>
        </p:txBody>
      </p:sp>
      <p:sp>
        <p:nvSpPr>
          <p:cNvPr id="45084" name="35 CuadroTexto"/>
          <p:cNvSpPr txBox="1">
            <a:spLocks noChangeArrowheads="1"/>
          </p:cNvSpPr>
          <p:nvPr/>
        </p:nvSpPr>
        <p:spPr bwMode="auto">
          <a:xfrm>
            <a:off x="446088" y="6165850"/>
            <a:ext cx="1677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Presión crítica:</a:t>
            </a:r>
          </a:p>
        </p:txBody>
      </p:sp>
      <p:sp>
        <p:nvSpPr>
          <p:cNvPr id="45085" name="36 CuadroTexto"/>
          <p:cNvSpPr txBox="1">
            <a:spLocks noChangeArrowheads="1"/>
          </p:cNvSpPr>
          <p:nvPr/>
        </p:nvSpPr>
        <p:spPr bwMode="auto">
          <a:xfrm>
            <a:off x="3151188" y="6165850"/>
            <a:ext cx="1204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217.7 atm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995936" y="2935977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3</a:t>
            </a:r>
            <a:endParaRPr lang="es-MX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544338" y="2935977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3</a:t>
            </a: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0"/>
          <p:cNvSpPr txBox="1">
            <a:spLocks noChangeArrowheads="1"/>
          </p:cNvSpPr>
          <p:nvPr/>
        </p:nvSpPr>
        <p:spPr bwMode="auto">
          <a:xfrm>
            <a:off x="942975" y="908050"/>
            <a:ext cx="737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La materia está hecha de partículas microscópicas.</a:t>
            </a:r>
            <a:endParaRPr lang="es-ES" sz="2400">
              <a:latin typeface="Arial" charset="0"/>
            </a:endParaRPr>
          </a:p>
        </p:txBody>
      </p:sp>
      <p:sp>
        <p:nvSpPr>
          <p:cNvPr id="46083" name="Text Box 11"/>
          <p:cNvSpPr txBox="1">
            <a:spLocks noChangeArrowheads="1"/>
          </p:cNvSpPr>
          <p:nvPr/>
        </p:nvSpPr>
        <p:spPr bwMode="auto">
          <a:xfrm>
            <a:off x="395288" y="2852738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Dependiendo del tipo de partículas que se tengan y de la</a:t>
            </a:r>
          </a:p>
          <a:p>
            <a:r>
              <a:rPr lang="es-MX" sz="2400">
                <a:latin typeface="Arial" charset="0"/>
              </a:rPr>
              <a:t>manera en que interactúan entre ellas, se pueden organizar</a:t>
            </a:r>
          </a:p>
          <a:p>
            <a:r>
              <a:rPr lang="es-MX" sz="2400">
                <a:latin typeface="Arial" charset="0"/>
              </a:rPr>
              <a:t>para presentarse en los diferentes estados de la materia.</a:t>
            </a:r>
            <a:endParaRPr lang="es-ES" sz="2400">
              <a:latin typeface="Arial" charset="0"/>
            </a:endParaRPr>
          </a:p>
        </p:txBody>
      </p:sp>
      <p:sp>
        <p:nvSpPr>
          <p:cNvPr id="29700" name="Text Box 17"/>
          <p:cNvSpPr txBox="1">
            <a:spLocks noChangeArrowheads="1"/>
          </p:cNvSpPr>
          <p:nvPr/>
        </p:nvSpPr>
        <p:spPr bwMode="auto">
          <a:xfrm>
            <a:off x="2195513" y="5229225"/>
            <a:ext cx="156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Partículas.</a:t>
            </a:r>
            <a:endParaRPr lang="es-ES" sz="2400"/>
          </a:p>
        </p:txBody>
      </p:sp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5508625" y="5245100"/>
            <a:ext cx="177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Interacción.</a:t>
            </a:r>
            <a:endParaRPr lang="es-ES" sz="2400"/>
          </a:p>
        </p:txBody>
      </p:sp>
      <p:cxnSp>
        <p:nvCxnSpPr>
          <p:cNvPr id="29702" name="AutoShape 19"/>
          <p:cNvCxnSpPr>
            <a:cxnSpLocks noChangeShapeType="1"/>
            <a:stCxn id="29700" idx="3"/>
            <a:endCxn id="29701" idx="1"/>
          </p:cNvCxnSpPr>
          <p:nvPr/>
        </p:nvCxnSpPr>
        <p:spPr bwMode="auto">
          <a:xfrm>
            <a:off x="3759200" y="5457825"/>
            <a:ext cx="1749425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1042988" y="908050"/>
            <a:ext cx="5075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b="1">
                <a:latin typeface="Arial" charset="0"/>
              </a:rPr>
              <a:t>Características del estado sólido.</a:t>
            </a:r>
            <a:endParaRPr lang="es-ES" sz="2400" b="1">
              <a:latin typeface="Arial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1116013" y="3141663"/>
            <a:ext cx="6677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Tiene una forma bien definida.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No puede comprimirse con facilidad.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No se requiere de un contenedor.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Para partirlo se requiere de un gran esfuerzo.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Por lo regular se asocia a bajas temperaturas.</a:t>
            </a:r>
          </a:p>
        </p:txBody>
      </p:sp>
      <p:sp>
        <p:nvSpPr>
          <p:cNvPr id="47108" name="Oval 142"/>
          <p:cNvSpPr>
            <a:spLocks noChangeArrowheads="1"/>
          </p:cNvSpPr>
          <p:nvPr/>
        </p:nvSpPr>
        <p:spPr bwMode="auto">
          <a:xfrm>
            <a:off x="8026400" y="10509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09" name="Oval 143"/>
          <p:cNvSpPr>
            <a:spLocks noChangeArrowheads="1"/>
          </p:cNvSpPr>
          <p:nvPr/>
        </p:nvSpPr>
        <p:spPr bwMode="auto">
          <a:xfrm>
            <a:off x="8027988" y="9080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0" name="Oval 144"/>
          <p:cNvSpPr>
            <a:spLocks noChangeArrowheads="1"/>
          </p:cNvSpPr>
          <p:nvPr/>
        </p:nvSpPr>
        <p:spPr bwMode="auto">
          <a:xfrm>
            <a:off x="8026400" y="11953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1" name="Oval 145"/>
          <p:cNvSpPr>
            <a:spLocks noChangeArrowheads="1"/>
          </p:cNvSpPr>
          <p:nvPr/>
        </p:nvSpPr>
        <p:spPr bwMode="auto">
          <a:xfrm>
            <a:off x="8026400" y="13398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2" name="Oval 146"/>
          <p:cNvSpPr>
            <a:spLocks noChangeArrowheads="1"/>
          </p:cNvSpPr>
          <p:nvPr/>
        </p:nvSpPr>
        <p:spPr bwMode="auto">
          <a:xfrm>
            <a:off x="8026400" y="16271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3" name="Oval 147"/>
          <p:cNvSpPr>
            <a:spLocks noChangeArrowheads="1"/>
          </p:cNvSpPr>
          <p:nvPr/>
        </p:nvSpPr>
        <p:spPr bwMode="auto">
          <a:xfrm>
            <a:off x="8026400" y="14827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4" name="Oval 148"/>
          <p:cNvSpPr>
            <a:spLocks noChangeArrowheads="1"/>
          </p:cNvSpPr>
          <p:nvPr/>
        </p:nvSpPr>
        <p:spPr bwMode="auto">
          <a:xfrm>
            <a:off x="7740650" y="9080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5" name="Oval 149"/>
          <p:cNvSpPr>
            <a:spLocks noChangeArrowheads="1"/>
          </p:cNvSpPr>
          <p:nvPr/>
        </p:nvSpPr>
        <p:spPr bwMode="auto">
          <a:xfrm>
            <a:off x="7883525" y="9080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6" name="Oval 150"/>
          <p:cNvSpPr>
            <a:spLocks noChangeArrowheads="1"/>
          </p:cNvSpPr>
          <p:nvPr/>
        </p:nvSpPr>
        <p:spPr bwMode="auto">
          <a:xfrm>
            <a:off x="7596188" y="9080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7" name="Oval 151"/>
          <p:cNvSpPr>
            <a:spLocks noChangeArrowheads="1"/>
          </p:cNvSpPr>
          <p:nvPr/>
        </p:nvSpPr>
        <p:spPr bwMode="auto">
          <a:xfrm>
            <a:off x="7451725" y="9080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8" name="Oval 152"/>
          <p:cNvSpPr>
            <a:spLocks noChangeArrowheads="1"/>
          </p:cNvSpPr>
          <p:nvPr/>
        </p:nvSpPr>
        <p:spPr bwMode="auto">
          <a:xfrm>
            <a:off x="7164388" y="9080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19" name="Oval 153"/>
          <p:cNvSpPr>
            <a:spLocks noChangeArrowheads="1"/>
          </p:cNvSpPr>
          <p:nvPr/>
        </p:nvSpPr>
        <p:spPr bwMode="auto">
          <a:xfrm>
            <a:off x="7308850" y="9080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0" name="Oval 154"/>
          <p:cNvSpPr>
            <a:spLocks noChangeArrowheads="1"/>
          </p:cNvSpPr>
          <p:nvPr/>
        </p:nvSpPr>
        <p:spPr bwMode="auto">
          <a:xfrm>
            <a:off x="7812088" y="9810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1" name="Oval 155"/>
          <p:cNvSpPr>
            <a:spLocks noChangeArrowheads="1"/>
          </p:cNvSpPr>
          <p:nvPr/>
        </p:nvSpPr>
        <p:spPr bwMode="auto">
          <a:xfrm>
            <a:off x="7956550" y="9810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2" name="Oval 156"/>
          <p:cNvSpPr>
            <a:spLocks noChangeArrowheads="1"/>
          </p:cNvSpPr>
          <p:nvPr/>
        </p:nvSpPr>
        <p:spPr bwMode="auto">
          <a:xfrm>
            <a:off x="7667625" y="9810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3" name="Oval 157"/>
          <p:cNvSpPr>
            <a:spLocks noChangeArrowheads="1"/>
          </p:cNvSpPr>
          <p:nvPr/>
        </p:nvSpPr>
        <p:spPr bwMode="auto">
          <a:xfrm>
            <a:off x="7524750" y="9810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4" name="Oval 158"/>
          <p:cNvSpPr>
            <a:spLocks noChangeArrowheads="1"/>
          </p:cNvSpPr>
          <p:nvPr/>
        </p:nvSpPr>
        <p:spPr bwMode="auto">
          <a:xfrm>
            <a:off x="7235825" y="9810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5" name="Oval 159"/>
          <p:cNvSpPr>
            <a:spLocks noChangeArrowheads="1"/>
          </p:cNvSpPr>
          <p:nvPr/>
        </p:nvSpPr>
        <p:spPr bwMode="auto">
          <a:xfrm>
            <a:off x="7380288" y="9810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6" name="Oval 160"/>
          <p:cNvSpPr>
            <a:spLocks noChangeArrowheads="1"/>
          </p:cNvSpPr>
          <p:nvPr/>
        </p:nvSpPr>
        <p:spPr bwMode="auto">
          <a:xfrm>
            <a:off x="7956550" y="11239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7" name="Oval 161"/>
          <p:cNvSpPr>
            <a:spLocks noChangeArrowheads="1"/>
          </p:cNvSpPr>
          <p:nvPr/>
        </p:nvSpPr>
        <p:spPr bwMode="auto">
          <a:xfrm>
            <a:off x="7091363" y="9810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8" name="Oval 162"/>
          <p:cNvSpPr>
            <a:spLocks noChangeArrowheads="1"/>
          </p:cNvSpPr>
          <p:nvPr/>
        </p:nvSpPr>
        <p:spPr bwMode="auto">
          <a:xfrm>
            <a:off x="7956550" y="12684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29" name="Oval 163"/>
          <p:cNvSpPr>
            <a:spLocks noChangeArrowheads="1"/>
          </p:cNvSpPr>
          <p:nvPr/>
        </p:nvSpPr>
        <p:spPr bwMode="auto">
          <a:xfrm>
            <a:off x="7956550" y="1557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0" name="Oval 164"/>
          <p:cNvSpPr>
            <a:spLocks noChangeArrowheads="1"/>
          </p:cNvSpPr>
          <p:nvPr/>
        </p:nvSpPr>
        <p:spPr bwMode="auto">
          <a:xfrm>
            <a:off x="7956550" y="17002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1" name="Oval 165"/>
          <p:cNvSpPr>
            <a:spLocks noChangeArrowheads="1"/>
          </p:cNvSpPr>
          <p:nvPr/>
        </p:nvSpPr>
        <p:spPr bwMode="auto">
          <a:xfrm>
            <a:off x="7956550" y="14128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2" name="Oval 166"/>
          <p:cNvSpPr>
            <a:spLocks noChangeArrowheads="1"/>
          </p:cNvSpPr>
          <p:nvPr/>
        </p:nvSpPr>
        <p:spPr bwMode="auto">
          <a:xfrm>
            <a:off x="7881938" y="11938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3" name="Oval 167"/>
          <p:cNvSpPr>
            <a:spLocks noChangeArrowheads="1"/>
          </p:cNvSpPr>
          <p:nvPr/>
        </p:nvSpPr>
        <p:spPr bwMode="auto">
          <a:xfrm>
            <a:off x="7883525" y="10509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4" name="Oval 168"/>
          <p:cNvSpPr>
            <a:spLocks noChangeArrowheads="1"/>
          </p:cNvSpPr>
          <p:nvPr/>
        </p:nvSpPr>
        <p:spPr bwMode="auto">
          <a:xfrm>
            <a:off x="7881938" y="13382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5" name="Oval 169"/>
          <p:cNvSpPr>
            <a:spLocks noChangeArrowheads="1"/>
          </p:cNvSpPr>
          <p:nvPr/>
        </p:nvSpPr>
        <p:spPr bwMode="auto">
          <a:xfrm>
            <a:off x="7881938" y="14827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6" name="Oval 170"/>
          <p:cNvSpPr>
            <a:spLocks noChangeArrowheads="1"/>
          </p:cNvSpPr>
          <p:nvPr/>
        </p:nvSpPr>
        <p:spPr bwMode="auto">
          <a:xfrm>
            <a:off x="7881938" y="17700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7" name="Oval 171"/>
          <p:cNvSpPr>
            <a:spLocks noChangeArrowheads="1"/>
          </p:cNvSpPr>
          <p:nvPr/>
        </p:nvSpPr>
        <p:spPr bwMode="auto">
          <a:xfrm>
            <a:off x="7881938" y="16256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8" name="Oval 172"/>
          <p:cNvSpPr>
            <a:spLocks noChangeArrowheads="1"/>
          </p:cNvSpPr>
          <p:nvPr/>
        </p:nvSpPr>
        <p:spPr bwMode="auto">
          <a:xfrm>
            <a:off x="7596188" y="10509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39" name="Oval 173"/>
          <p:cNvSpPr>
            <a:spLocks noChangeArrowheads="1"/>
          </p:cNvSpPr>
          <p:nvPr/>
        </p:nvSpPr>
        <p:spPr bwMode="auto">
          <a:xfrm>
            <a:off x="7739063" y="10509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0" name="Oval 174"/>
          <p:cNvSpPr>
            <a:spLocks noChangeArrowheads="1"/>
          </p:cNvSpPr>
          <p:nvPr/>
        </p:nvSpPr>
        <p:spPr bwMode="auto">
          <a:xfrm>
            <a:off x="7451725" y="10509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1" name="Oval 175"/>
          <p:cNvSpPr>
            <a:spLocks noChangeArrowheads="1"/>
          </p:cNvSpPr>
          <p:nvPr/>
        </p:nvSpPr>
        <p:spPr bwMode="auto">
          <a:xfrm>
            <a:off x="7307263" y="10509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2" name="Oval 176"/>
          <p:cNvSpPr>
            <a:spLocks noChangeArrowheads="1"/>
          </p:cNvSpPr>
          <p:nvPr/>
        </p:nvSpPr>
        <p:spPr bwMode="auto">
          <a:xfrm>
            <a:off x="7019925" y="10509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3" name="Oval 177"/>
          <p:cNvSpPr>
            <a:spLocks noChangeArrowheads="1"/>
          </p:cNvSpPr>
          <p:nvPr/>
        </p:nvSpPr>
        <p:spPr bwMode="auto">
          <a:xfrm>
            <a:off x="7164388" y="10509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4" name="Oval 178"/>
          <p:cNvSpPr>
            <a:spLocks noChangeArrowheads="1"/>
          </p:cNvSpPr>
          <p:nvPr/>
        </p:nvSpPr>
        <p:spPr bwMode="auto">
          <a:xfrm>
            <a:off x="7667625" y="11239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5" name="Oval 179"/>
          <p:cNvSpPr>
            <a:spLocks noChangeArrowheads="1"/>
          </p:cNvSpPr>
          <p:nvPr/>
        </p:nvSpPr>
        <p:spPr bwMode="auto">
          <a:xfrm>
            <a:off x="7812088" y="11239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6" name="Oval 180"/>
          <p:cNvSpPr>
            <a:spLocks noChangeArrowheads="1"/>
          </p:cNvSpPr>
          <p:nvPr/>
        </p:nvSpPr>
        <p:spPr bwMode="auto">
          <a:xfrm>
            <a:off x="7523163" y="11239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7" name="Oval 181"/>
          <p:cNvSpPr>
            <a:spLocks noChangeArrowheads="1"/>
          </p:cNvSpPr>
          <p:nvPr/>
        </p:nvSpPr>
        <p:spPr bwMode="auto">
          <a:xfrm>
            <a:off x="7380288" y="11239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8" name="Oval 182"/>
          <p:cNvSpPr>
            <a:spLocks noChangeArrowheads="1"/>
          </p:cNvSpPr>
          <p:nvPr/>
        </p:nvSpPr>
        <p:spPr bwMode="auto">
          <a:xfrm>
            <a:off x="7091363" y="11239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49" name="Oval 183"/>
          <p:cNvSpPr>
            <a:spLocks noChangeArrowheads="1"/>
          </p:cNvSpPr>
          <p:nvPr/>
        </p:nvSpPr>
        <p:spPr bwMode="auto">
          <a:xfrm>
            <a:off x="7235825" y="11239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0" name="Oval 184"/>
          <p:cNvSpPr>
            <a:spLocks noChangeArrowheads="1"/>
          </p:cNvSpPr>
          <p:nvPr/>
        </p:nvSpPr>
        <p:spPr bwMode="auto">
          <a:xfrm>
            <a:off x="7812088" y="1266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1" name="Oval 185"/>
          <p:cNvSpPr>
            <a:spLocks noChangeArrowheads="1"/>
          </p:cNvSpPr>
          <p:nvPr/>
        </p:nvSpPr>
        <p:spPr bwMode="auto">
          <a:xfrm>
            <a:off x="6946900" y="11239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2" name="Oval 186"/>
          <p:cNvSpPr>
            <a:spLocks noChangeArrowheads="1"/>
          </p:cNvSpPr>
          <p:nvPr/>
        </p:nvSpPr>
        <p:spPr bwMode="auto">
          <a:xfrm>
            <a:off x="7812088" y="141128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3" name="Oval 187"/>
          <p:cNvSpPr>
            <a:spLocks noChangeArrowheads="1"/>
          </p:cNvSpPr>
          <p:nvPr/>
        </p:nvSpPr>
        <p:spPr bwMode="auto">
          <a:xfrm>
            <a:off x="7812088" y="17002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4" name="Oval 188"/>
          <p:cNvSpPr>
            <a:spLocks noChangeArrowheads="1"/>
          </p:cNvSpPr>
          <p:nvPr/>
        </p:nvSpPr>
        <p:spPr bwMode="auto">
          <a:xfrm>
            <a:off x="7812088" y="184308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5" name="Oval 189"/>
          <p:cNvSpPr>
            <a:spLocks noChangeArrowheads="1"/>
          </p:cNvSpPr>
          <p:nvPr/>
        </p:nvSpPr>
        <p:spPr bwMode="auto">
          <a:xfrm>
            <a:off x="7812088" y="15557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6" name="Oval 190"/>
          <p:cNvSpPr>
            <a:spLocks noChangeArrowheads="1"/>
          </p:cNvSpPr>
          <p:nvPr/>
        </p:nvSpPr>
        <p:spPr bwMode="auto">
          <a:xfrm>
            <a:off x="7737475" y="13398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7" name="Oval 191"/>
          <p:cNvSpPr>
            <a:spLocks noChangeArrowheads="1"/>
          </p:cNvSpPr>
          <p:nvPr/>
        </p:nvSpPr>
        <p:spPr bwMode="auto">
          <a:xfrm>
            <a:off x="7739063" y="11969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8" name="Oval 192"/>
          <p:cNvSpPr>
            <a:spLocks noChangeArrowheads="1"/>
          </p:cNvSpPr>
          <p:nvPr/>
        </p:nvSpPr>
        <p:spPr bwMode="auto">
          <a:xfrm>
            <a:off x="7737475" y="14843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59" name="Oval 193"/>
          <p:cNvSpPr>
            <a:spLocks noChangeArrowheads="1"/>
          </p:cNvSpPr>
          <p:nvPr/>
        </p:nvSpPr>
        <p:spPr bwMode="auto">
          <a:xfrm>
            <a:off x="7737475" y="16287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0" name="Oval 194"/>
          <p:cNvSpPr>
            <a:spLocks noChangeArrowheads="1"/>
          </p:cNvSpPr>
          <p:nvPr/>
        </p:nvSpPr>
        <p:spPr bwMode="auto">
          <a:xfrm>
            <a:off x="7737475" y="19161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1" name="Oval 195"/>
          <p:cNvSpPr>
            <a:spLocks noChangeArrowheads="1"/>
          </p:cNvSpPr>
          <p:nvPr/>
        </p:nvSpPr>
        <p:spPr bwMode="auto">
          <a:xfrm>
            <a:off x="7737475" y="17716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2" name="Oval 196"/>
          <p:cNvSpPr>
            <a:spLocks noChangeArrowheads="1"/>
          </p:cNvSpPr>
          <p:nvPr/>
        </p:nvSpPr>
        <p:spPr bwMode="auto">
          <a:xfrm>
            <a:off x="7451725" y="11969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3" name="Oval 197"/>
          <p:cNvSpPr>
            <a:spLocks noChangeArrowheads="1"/>
          </p:cNvSpPr>
          <p:nvPr/>
        </p:nvSpPr>
        <p:spPr bwMode="auto">
          <a:xfrm>
            <a:off x="7594600" y="11969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4" name="Oval 198"/>
          <p:cNvSpPr>
            <a:spLocks noChangeArrowheads="1"/>
          </p:cNvSpPr>
          <p:nvPr/>
        </p:nvSpPr>
        <p:spPr bwMode="auto">
          <a:xfrm>
            <a:off x="7307263" y="11969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5" name="Oval 199"/>
          <p:cNvSpPr>
            <a:spLocks noChangeArrowheads="1"/>
          </p:cNvSpPr>
          <p:nvPr/>
        </p:nvSpPr>
        <p:spPr bwMode="auto">
          <a:xfrm>
            <a:off x="7162800" y="11969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6" name="Oval 200"/>
          <p:cNvSpPr>
            <a:spLocks noChangeArrowheads="1"/>
          </p:cNvSpPr>
          <p:nvPr/>
        </p:nvSpPr>
        <p:spPr bwMode="auto">
          <a:xfrm>
            <a:off x="6875463" y="11969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7" name="Oval 201"/>
          <p:cNvSpPr>
            <a:spLocks noChangeArrowheads="1"/>
          </p:cNvSpPr>
          <p:nvPr/>
        </p:nvSpPr>
        <p:spPr bwMode="auto">
          <a:xfrm>
            <a:off x="7019925" y="11969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8" name="Oval 202"/>
          <p:cNvSpPr>
            <a:spLocks noChangeArrowheads="1"/>
          </p:cNvSpPr>
          <p:nvPr/>
        </p:nvSpPr>
        <p:spPr bwMode="auto">
          <a:xfrm>
            <a:off x="7523163" y="1270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69" name="Oval 203"/>
          <p:cNvSpPr>
            <a:spLocks noChangeArrowheads="1"/>
          </p:cNvSpPr>
          <p:nvPr/>
        </p:nvSpPr>
        <p:spPr bwMode="auto">
          <a:xfrm>
            <a:off x="7667625" y="12700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0" name="Oval 204"/>
          <p:cNvSpPr>
            <a:spLocks noChangeArrowheads="1"/>
          </p:cNvSpPr>
          <p:nvPr/>
        </p:nvSpPr>
        <p:spPr bwMode="auto">
          <a:xfrm>
            <a:off x="7378700" y="12700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1" name="Oval 205"/>
          <p:cNvSpPr>
            <a:spLocks noChangeArrowheads="1"/>
          </p:cNvSpPr>
          <p:nvPr/>
        </p:nvSpPr>
        <p:spPr bwMode="auto">
          <a:xfrm>
            <a:off x="7235825" y="12700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2" name="Oval 206"/>
          <p:cNvSpPr>
            <a:spLocks noChangeArrowheads="1"/>
          </p:cNvSpPr>
          <p:nvPr/>
        </p:nvSpPr>
        <p:spPr bwMode="auto">
          <a:xfrm>
            <a:off x="6946900" y="12700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3" name="Oval 207"/>
          <p:cNvSpPr>
            <a:spLocks noChangeArrowheads="1"/>
          </p:cNvSpPr>
          <p:nvPr/>
        </p:nvSpPr>
        <p:spPr bwMode="auto">
          <a:xfrm>
            <a:off x="7091363" y="1270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4" name="Oval 208"/>
          <p:cNvSpPr>
            <a:spLocks noChangeArrowheads="1"/>
          </p:cNvSpPr>
          <p:nvPr/>
        </p:nvSpPr>
        <p:spPr bwMode="auto">
          <a:xfrm>
            <a:off x="7667625" y="14128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5" name="Oval 209"/>
          <p:cNvSpPr>
            <a:spLocks noChangeArrowheads="1"/>
          </p:cNvSpPr>
          <p:nvPr/>
        </p:nvSpPr>
        <p:spPr bwMode="auto">
          <a:xfrm>
            <a:off x="6802438" y="1270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6" name="Oval 210"/>
          <p:cNvSpPr>
            <a:spLocks noChangeArrowheads="1"/>
          </p:cNvSpPr>
          <p:nvPr/>
        </p:nvSpPr>
        <p:spPr bwMode="auto">
          <a:xfrm>
            <a:off x="7667625" y="1557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7" name="Oval 211"/>
          <p:cNvSpPr>
            <a:spLocks noChangeArrowheads="1"/>
          </p:cNvSpPr>
          <p:nvPr/>
        </p:nvSpPr>
        <p:spPr bwMode="auto">
          <a:xfrm>
            <a:off x="7667625" y="18462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8" name="Oval 212"/>
          <p:cNvSpPr>
            <a:spLocks noChangeArrowheads="1"/>
          </p:cNvSpPr>
          <p:nvPr/>
        </p:nvSpPr>
        <p:spPr bwMode="auto">
          <a:xfrm>
            <a:off x="7667625" y="19891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79" name="Oval 213"/>
          <p:cNvSpPr>
            <a:spLocks noChangeArrowheads="1"/>
          </p:cNvSpPr>
          <p:nvPr/>
        </p:nvSpPr>
        <p:spPr bwMode="auto">
          <a:xfrm>
            <a:off x="7667625" y="1701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0" name="Oval 214"/>
          <p:cNvSpPr>
            <a:spLocks noChangeArrowheads="1"/>
          </p:cNvSpPr>
          <p:nvPr/>
        </p:nvSpPr>
        <p:spPr bwMode="auto">
          <a:xfrm>
            <a:off x="7380288" y="18446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1" name="Oval 215"/>
          <p:cNvSpPr>
            <a:spLocks noChangeArrowheads="1"/>
          </p:cNvSpPr>
          <p:nvPr/>
        </p:nvSpPr>
        <p:spPr bwMode="auto">
          <a:xfrm>
            <a:off x="7524750" y="18446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2" name="Oval 216"/>
          <p:cNvSpPr>
            <a:spLocks noChangeArrowheads="1"/>
          </p:cNvSpPr>
          <p:nvPr/>
        </p:nvSpPr>
        <p:spPr bwMode="auto">
          <a:xfrm>
            <a:off x="7235825" y="18446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3" name="Oval 217"/>
          <p:cNvSpPr>
            <a:spLocks noChangeArrowheads="1"/>
          </p:cNvSpPr>
          <p:nvPr/>
        </p:nvSpPr>
        <p:spPr bwMode="auto">
          <a:xfrm>
            <a:off x="7091363" y="18446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4" name="Oval 218"/>
          <p:cNvSpPr>
            <a:spLocks noChangeArrowheads="1"/>
          </p:cNvSpPr>
          <p:nvPr/>
        </p:nvSpPr>
        <p:spPr bwMode="auto">
          <a:xfrm>
            <a:off x="6804025" y="18446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5" name="Oval 219"/>
          <p:cNvSpPr>
            <a:spLocks noChangeArrowheads="1"/>
          </p:cNvSpPr>
          <p:nvPr/>
        </p:nvSpPr>
        <p:spPr bwMode="auto">
          <a:xfrm>
            <a:off x="6948488" y="18446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6" name="Oval 220"/>
          <p:cNvSpPr>
            <a:spLocks noChangeArrowheads="1"/>
          </p:cNvSpPr>
          <p:nvPr/>
        </p:nvSpPr>
        <p:spPr bwMode="auto">
          <a:xfrm>
            <a:off x="6804025" y="17002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7" name="Oval 221"/>
          <p:cNvSpPr>
            <a:spLocks noChangeArrowheads="1"/>
          </p:cNvSpPr>
          <p:nvPr/>
        </p:nvSpPr>
        <p:spPr bwMode="auto">
          <a:xfrm>
            <a:off x="6948488" y="17002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8" name="Oval 222"/>
          <p:cNvSpPr>
            <a:spLocks noChangeArrowheads="1"/>
          </p:cNvSpPr>
          <p:nvPr/>
        </p:nvSpPr>
        <p:spPr bwMode="auto">
          <a:xfrm>
            <a:off x="7091363" y="17002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89" name="Oval 223"/>
          <p:cNvSpPr>
            <a:spLocks noChangeArrowheads="1"/>
          </p:cNvSpPr>
          <p:nvPr/>
        </p:nvSpPr>
        <p:spPr bwMode="auto">
          <a:xfrm>
            <a:off x="7235825" y="17002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0" name="Oval 224"/>
          <p:cNvSpPr>
            <a:spLocks noChangeArrowheads="1"/>
          </p:cNvSpPr>
          <p:nvPr/>
        </p:nvSpPr>
        <p:spPr bwMode="auto">
          <a:xfrm>
            <a:off x="7524750" y="17002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1" name="Oval 225"/>
          <p:cNvSpPr>
            <a:spLocks noChangeArrowheads="1"/>
          </p:cNvSpPr>
          <p:nvPr/>
        </p:nvSpPr>
        <p:spPr bwMode="auto">
          <a:xfrm>
            <a:off x="7380288" y="17002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2" name="Oval 226"/>
          <p:cNvSpPr>
            <a:spLocks noChangeArrowheads="1"/>
          </p:cNvSpPr>
          <p:nvPr/>
        </p:nvSpPr>
        <p:spPr bwMode="auto">
          <a:xfrm>
            <a:off x="6804025" y="14128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3" name="Oval 227"/>
          <p:cNvSpPr>
            <a:spLocks noChangeArrowheads="1"/>
          </p:cNvSpPr>
          <p:nvPr/>
        </p:nvSpPr>
        <p:spPr bwMode="auto">
          <a:xfrm>
            <a:off x="7524750" y="1557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4" name="Oval 228"/>
          <p:cNvSpPr>
            <a:spLocks noChangeArrowheads="1"/>
          </p:cNvSpPr>
          <p:nvPr/>
        </p:nvSpPr>
        <p:spPr bwMode="auto">
          <a:xfrm>
            <a:off x="6948488" y="14128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5" name="Oval 229"/>
          <p:cNvSpPr>
            <a:spLocks noChangeArrowheads="1"/>
          </p:cNvSpPr>
          <p:nvPr/>
        </p:nvSpPr>
        <p:spPr bwMode="auto">
          <a:xfrm>
            <a:off x="7091363" y="14128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6" name="Oval 230"/>
          <p:cNvSpPr>
            <a:spLocks noChangeArrowheads="1"/>
          </p:cNvSpPr>
          <p:nvPr/>
        </p:nvSpPr>
        <p:spPr bwMode="auto">
          <a:xfrm>
            <a:off x="7380288" y="14128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7" name="Oval 231"/>
          <p:cNvSpPr>
            <a:spLocks noChangeArrowheads="1"/>
          </p:cNvSpPr>
          <p:nvPr/>
        </p:nvSpPr>
        <p:spPr bwMode="auto">
          <a:xfrm>
            <a:off x="7235825" y="14128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8" name="Oval 232"/>
          <p:cNvSpPr>
            <a:spLocks noChangeArrowheads="1"/>
          </p:cNvSpPr>
          <p:nvPr/>
        </p:nvSpPr>
        <p:spPr bwMode="auto">
          <a:xfrm>
            <a:off x="7380288" y="1557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199" name="Oval 233"/>
          <p:cNvSpPr>
            <a:spLocks noChangeArrowheads="1"/>
          </p:cNvSpPr>
          <p:nvPr/>
        </p:nvSpPr>
        <p:spPr bwMode="auto">
          <a:xfrm>
            <a:off x="7524750" y="14128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0" name="Oval 234"/>
          <p:cNvSpPr>
            <a:spLocks noChangeArrowheads="1"/>
          </p:cNvSpPr>
          <p:nvPr/>
        </p:nvSpPr>
        <p:spPr bwMode="auto">
          <a:xfrm>
            <a:off x="7235825" y="1557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1" name="Oval 235"/>
          <p:cNvSpPr>
            <a:spLocks noChangeArrowheads="1"/>
          </p:cNvSpPr>
          <p:nvPr/>
        </p:nvSpPr>
        <p:spPr bwMode="auto">
          <a:xfrm>
            <a:off x="6948488" y="1557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2" name="Oval 236"/>
          <p:cNvSpPr>
            <a:spLocks noChangeArrowheads="1"/>
          </p:cNvSpPr>
          <p:nvPr/>
        </p:nvSpPr>
        <p:spPr bwMode="auto">
          <a:xfrm>
            <a:off x="6804025" y="1557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3" name="Oval 237"/>
          <p:cNvSpPr>
            <a:spLocks noChangeArrowheads="1"/>
          </p:cNvSpPr>
          <p:nvPr/>
        </p:nvSpPr>
        <p:spPr bwMode="auto">
          <a:xfrm>
            <a:off x="7091363" y="1557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4" name="Oval 250"/>
          <p:cNvSpPr>
            <a:spLocks noChangeArrowheads="1"/>
          </p:cNvSpPr>
          <p:nvPr/>
        </p:nvSpPr>
        <p:spPr bwMode="auto">
          <a:xfrm>
            <a:off x="6804025" y="19891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5" name="Oval 252"/>
          <p:cNvSpPr>
            <a:spLocks noChangeArrowheads="1"/>
          </p:cNvSpPr>
          <p:nvPr/>
        </p:nvSpPr>
        <p:spPr bwMode="auto">
          <a:xfrm>
            <a:off x="6948488" y="19891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6" name="Oval 253"/>
          <p:cNvSpPr>
            <a:spLocks noChangeArrowheads="1"/>
          </p:cNvSpPr>
          <p:nvPr/>
        </p:nvSpPr>
        <p:spPr bwMode="auto">
          <a:xfrm>
            <a:off x="7091363" y="19891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7" name="Oval 254"/>
          <p:cNvSpPr>
            <a:spLocks noChangeArrowheads="1"/>
          </p:cNvSpPr>
          <p:nvPr/>
        </p:nvSpPr>
        <p:spPr bwMode="auto">
          <a:xfrm>
            <a:off x="7380288" y="19891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8" name="Oval 255"/>
          <p:cNvSpPr>
            <a:spLocks noChangeArrowheads="1"/>
          </p:cNvSpPr>
          <p:nvPr/>
        </p:nvSpPr>
        <p:spPr bwMode="auto">
          <a:xfrm>
            <a:off x="7235825" y="19891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7209" name="Oval 257"/>
          <p:cNvSpPr>
            <a:spLocks noChangeArrowheads="1"/>
          </p:cNvSpPr>
          <p:nvPr/>
        </p:nvSpPr>
        <p:spPr bwMode="auto">
          <a:xfrm>
            <a:off x="7524750" y="19891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755650" y="1341438"/>
            <a:ext cx="51768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b="1">
                <a:latin typeface="Arial" charset="0"/>
              </a:rPr>
              <a:t>Características del estado líquido.</a:t>
            </a:r>
            <a:endParaRPr lang="es-ES" sz="2400" b="1">
              <a:latin typeface="Arial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" y="3141663"/>
            <a:ext cx="8350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Toma parcialmente la forma del recipiente que lo contiene.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Se puede comprimir con dificultad.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Ejerce presión sobre las paredes del contenedor.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Tienden a derramarse.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Fluye con facilidad.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Se obtiene a temperaturas intermedias.</a:t>
            </a:r>
          </a:p>
        </p:txBody>
      </p:sp>
      <p:sp>
        <p:nvSpPr>
          <p:cNvPr id="48132" name="Rectangle 28"/>
          <p:cNvSpPr>
            <a:spLocks noChangeArrowheads="1"/>
          </p:cNvSpPr>
          <p:nvPr/>
        </p:nvSpPr>
        <p:spPr bwMode="auto">
          <a:xfrm>
            <a:off x="6588125" y="404813"/>
            <a:ext cx="1727200" cy="22320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33" name="Oval 18"/>
          <p:cNvSpPr>
            <a:spLocks noChangeArrowheads="1"/>
          </p:cNvSpPr>
          <p:nvPr/>
        </p:nvSpPr>
        <p:spPr bwMode="auto">
          <a:xfrm>
            <a:off x="781208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34" name="Oval 18"/>
          <p:cNvSpPr>
            <a:spLocks noChangeArrowheads="1"/>
          </p:cNvSpPr>
          <p:nvPr/>
        </p:nvSpPr>
        <p:spPr bwMode="auto">
          <a:xfrm>
            <a:off x="7019925" y="12700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35" name="Oval 18"/>
          <p:cNvSpPr>
            <a:spLocks noChangeArrowheads="1"/>
          </p:cNvSpPr>
          <p:nvPr/>
        </p:nvSpPr>
        <p:spPr bwMode="auto">
          <a:xfrm>
            <a:off x="7740650" y="21336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36" name="Oval 18"/>
          <p:cNvSpPr>
            <a:spLocks noChangeArrowheads="1"/>
          </p:cNvSpPr>
          <p:nvPr/>
        </p:nvSpPr>
        <p:spPr bwMode="auto">
          <a:xfrm>
            <a:off x="7596188" y="1773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37" name="Oval 18"/>
          <p:cNvSpPr>
            <a:spLocks noChangeArrowheads="1"/>
          </p:cNvSpPr>
          <p:nvPr/>
        </p:nvSpPr>
        <p:spPr bwMode="auto">
          <a:xfrm>
            <a:off x="7380288" y="21336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38" name="Oval 18"/>
          <p:cNvSpPr>
            <a:spLocks noChangeArrowheads="1"/>
          </p:cNvSpPr>
          <p:nvPr/>
        </p:nvSpPr>
        <p:spPr bwMode="auto">
          <a:xfrm>
            <a:off x="6661150" y="2420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39" name="Oval 18"/>
          <p:cNvSpPr>
            <a:spLocks noChangeArrowheads="1"/>
          </p:cNvSpPr>
          <p:nvPr/>
        </p:nvSpPr>
        <p:spPr bwMode="auto">
          <a:xfrm>
            <a:off x="7740650" y="13414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0" name="Oval 18"/>
          <p:cNvSpPr>
            <a:spLocks noChangeArrowheads="1"/>
          </p:cNvSpPr>
          <p:nvPr/>
        </p:nvSpPr>
        <p:spPr bwMode="auto">
          <a:xfrm>
            <a:off x="7092950" y="23495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1" name="Oval 18"/>
          <p:cNvSpPr>
            <a:spLocks noChangeArrowheads="1"/>
          </p:cNvSpPr>
          <p:nvPr/>
        </p:nvSpPr>
        <p:spPr bwMode="auto">
          <a:xfrm>
            <a:off x="6732588" y="20605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2" name="Oval 18"/>
          <p:cNvSpPr>
            <a:spLocks noChangeArrowheads="1"/>
          </p:cNvSpPr>
          <p:nvPr/>
        </p:nvSpPr>
        <p:spPr bwMode="auto">
          <a:xfrm>
            <a:off x="6732588" y="1773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3" name="Oval 18"/>
          <p:cNvSpPr>
            <a:spLocks noChangeArrowheads="1"/>
          </p:cNvSpPr>
          <p:nvPr/>
        </p:nvSpPr>
        <p:spPr bwMode="auto">
          <a:xfrm>
            <a:off x="8101013" y="18446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4" name="Oval 18"/>
          <p:cNvSpPr>
            <a:spLocks noChangeArrowheads="1"/>
          </p:cNvSpPr>
          <p:nvPr/>
        </p:nvSpPr>
        <p:spPr bwMode="auto">
          <a:xfrm>
            <a:off x="7812088" y="18446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5" name="Oval 18"/>
          <p:cNvSpPr>
            <a:spLocks noChangeArrowheads="1"/>
          </p:cNvSpPr>
          <p:nvPr/>
        </p:nvSpPr>
        <p:spPr bwMode="auto">
          <a:xfrm>
            <a:off x="6877050" y="2420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6" name="Oval 18"/>
          <p:cNvSpPr>
            <a:spLocks noChangeArrowheads="1"/>
          </p:cNvSpPr>
          <p:nvPr/>
        </p:nvSpPr>
        <p:spPr bwMode="auto">
          <a:xfrm>
            <a:off x="8027988" y="20605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7" name="Oval 18"/>
          <p:cNvSpPr>
            <a:spLocks noChangeArrowheads="1"/>
          </p:cNvSpPr>
          <p:nvPr/>
        </p:nvSpPr>
        <p:spPr bwMode="auto">
          <a:xfrm>
            <a:off x="7596188" y="22780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8" name="Oval 18"/>
          <p:cNvSpPr>
            <a:spLocks noChangeArrowheads="1"/>
          </p:cNvSpPr>
          <p:nvPr/>
        </p:nvSpPr>
        <p:spPr bwMode="auto">
          <a:xfrm>
            <a:off x="7669213" y="1557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49" name="Oval 18"/>
          <p:cNvSpPr>
            <a:spLocks noChangeArrowheads="1"/>
          </p:cNvSpPr>
          <p:nvPr/>
        </p:nvSpPr>
        <p:spPr bwMode="auto">
          <a:xfrm>
            <a:off x="7596188" y="19891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0" name="Oval 18"/>
          <p:cNvSpPr>
            <a:spLocks noChangeArrowheads="1"/>
          </p:cNvSpPr>
          <p:nvPr/>
        </p:nvSpPr>
        <p:spPr bwMode="auto">
          <a:xfrm>
            <a:off x="7164388" y="14128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1" name="Oval 18"/>
          <p:cNvSpPr>
            <a:spLocks noChangeArrowheads="1"/>
          </p:cNvSpPr>
          <p:nvPr/>
        </p:nvSpPr>
        <p:spPr bwMode="auto">
          <a:xfrm>
            <a:off x="7019925" y="17018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2" name="Oval 18"/>
          <p:cNvSpPr>
            <a:spLocks noChangeArrowheads="1"/>
          </p:cNvSpPr>
          <p:nvPr/>
        </p:nvSpPr>
        <p:spPr bwMode="auto">
          <a:xfrm>
            <a:off x="7019925" y="21336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3" name="Oval 18"/>
          <p:cNvSpPr>
            <a:spLocks noChangeArrowheads="1"/>
          </p:cNvSpPr>
          <p:nvPr/>
        </p:nvSpPr>
        <p:spPr bwMode="auto">
          <a:xfrm>
            <a:off x="7380288" y="18446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4" name="Oval 18"/>
          <p:cNvSpPr>
            <a:spLocks noChangeArrowheads="1"/>
          </p:cNvSpPr>
          <p:nvPr/>
        </p:nvSpPr>
        <p:spPr bwMode="auto">
          <a:xfrm>
            <a:off x="8101013" y="1270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5" name="Oval 18"/>
          <p:cNvSpPr>
            <a:spLocks noChangeArrowheads="1"/>
          </p:cNvSpPr>
          <p:nvPr/>
        </p:nvSpPr>
        <p:spPr bwMode="auto">
          <a:xfrm>
            <a:off x="810101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6" name="Oval 18"/>
          <p:cNvSpPr>
            <a:spLocks noChangeArrowheads="1"/>
          </p:cNvSpPr>
          <p:nvPr/>
        </p:nvSpPr>
        <p:spPr bwMode="auto">
          <a:xfrm>
            <a:off x="6661150" y="12700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7" name="Oval 18"/>
          <p:cNvSpPr>
            <a:spLocks noChangeArrowheads="1"/>
          </p:cNvSpPr>
          <p:nvPr/>
        </p:nvSpPr>
        <p:spPr bwMode="auto">
          <a:xfrm>
            <a:off x="6804025" y="15573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8" name="Oval 18"/>
          <p:cNvSpPr>
            <a:spLocks noChangeArrowheads="1"/>
          </p:cNvSpPr>
          <p:nvPr/>
        </p:nvSpPr>
        <p:spPr bwMode="auto">
          <a:xfrm>
            <a:off x="7164388" y="18446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59" name="Oval 18"/>
          <p:cNvSpPr>
            <a:spLocks noChangeArrowheads="1"/>
          </p:cNvSpPr>
          <p:nvPr/>
        </p:nvSpPr>
        <p:spPr bwMode="auto">
          <a:xfrm>
            <a:off x="8101013" y="1557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60" name="Oval 18"/>
          <p:cNvSpPr>
            <a:spLocks noChangeArrowheads="1"/>
          </p:cNvSpPr>
          <p:nvPr/>
        </p:nvSpPr>
        <p:spPr bwMode="auto">
          <a:xfrm>
            <a:off x="7380288" y="1270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61" name="Oval 18"/>
          <p:cNvSpPr>
            <a:spLocks noChangeArrowheads="1"/>
          </p:cNvSpPr>
          <p:nvPr/>
        </p:nvSpPr>
        <p:spPr bwMode="auto">
          <a:xfrm>
            <a:off x="738028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8162" name="Oval 18"/>
          <p:cNvSpPr>
            <a:spLocks noChangeArrowheads="1"/>
          </p:cNvSpPr>
          <p:nvPr/>
        </p:nvSpPr>
        <p:spPr bwMode="auto">
          <a:xfrm>
            <a:off x="7380288" y="1557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5419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b="1">
                <a:latin typeface="Arial" charset="0"/>
              </a:rPr>
              <a:t>Características del estado gaseoso.</a:t>
            </a:r>
            <a:endParaRPr lang="es-ES" sz="2400" b="1">
              <a:latin typeface="Arial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50825" y="2924175"/>
            <a:ext cx="7912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Sin forma definida.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Toma la forma del recipiente que lo contiene.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Puede comprimirse fácilmente.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Ejerce presión sobre todas las paredes del contenedor.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Tiende a dispersarse.</a:t>
            </a:r>
          </a:p>
          <a:p>
            <a:pPr>
              <a:buFont typeface="Arial" charset="0"/>
              <a:buChar char="•"/>
            </a:pPr>
            <a:r>
              <a:rPr lang="es-MX" sz="2400">
                <a:latin typeface="Arial" charset="0"/>
              </a:rPr>
              <a:t> Se obtiene al incrementar la temperatura.</a:t>
            </a:r>
            <a:endParaRPr lang="es-ES" sz="2400">
              <a:latin typeface="Arial" charset="0"/>
            </a:endParaRPr>
          </a:p>
        </p:txBody>
      </p:sp>
      <p:sp>
        <p:nvSpPr>
          <p:cNvPr id="49156" name="Oval 13"/>
          <p:cNvSpPr>
            <a:spLocks noChangeArrowheads="1"/>
          </p:cNvSpPr>
          <p:nvPr/>
        </p:nvSpPr>
        <p:spPr bwMode="auto">
          <a:xfrm>
            <a:off x="6515100" y="6921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9157" name="Oval 14"/>
          <p:cNvSpPr>
            <a:spLocks noChangeArrowheads="1"/>
          </p:cNvSpPr>
          <p:nvPr/>
        </p:nvSpPr>
        <p:spPr bwMode="auto">
          <a:xfrm>
            <a:off x="781208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9158" name="Oval 15"/>
          <p:cNvSpPr>
            <a:spLocks noChangeArrowheads="1"/>
          </p:cNvSpPr>
          <p:nvPr/>
        </p:nvSpPr>
        <p:spPr bwMode="auto">
          <a:xfrm>
            <a:off x="6586538" y="19891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9159" name="Oval 16"/>
          <p:cNvSpPr>
            <a:spLocks noChangeArrowheads="1"/>
          </p:cNvSpPr>
          <p:nvPr/>
        </p:nvSpPr>
        <p:spPr bwMode="auto">
          <a:xfrm>
            <a:off x="7523163" y="10525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9160" name="Oval 17"/>
          <p:cNvSpPr>
            <a:spLocks noChangeArrowheads="1"/>
          </p:cNvSpPr>
          <p:nvPr/>
        </p:nvSpPr>
        <p:spPr bwMode="auto">
          <a:xfrm>
            <a:off x="7307263" y="19161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9161" name="Oval 18"/>
          <p:cNvSpPr>
            <a:spLocks noChangeArrowheads="1"/>
          </p:cNvSpPr>
          <p:nvPr/>
        </p:nvSpPr>
        <p:spPr bwMode="auto">
          <a:xfrm>
            <a:off x="6731000" y="13398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9162" name="Oval 19"/>
          <p:cNvSpPr>
            <a:spLocks noChangeArrowheads="1"/>
          </p:cNvSpPr>
          <p:nvPr/>
        </p:nvSpPr>
        <p:spPr bwMode="auto">
          <a:xfrm>
            <a:off x="7019925" y="25654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9163" name="Rectangle 28"/>
          <p:cNvSpPr>
            <a:spLocks noChangeArrowheads="1"/>
          </p:cNvSpPr>
          <p:nvPr/>
        </p:nvSpPr>
        <p:spPr bwMode="auto">
          <a:xfrm>
            <a:off x="6443663" y="620713"/>
            <a:ext cx="1727200" cy="22320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90 CuadroTexto"/>
          <p:cNvSpPr txBox="1">
            <a:spLocks noChangeArrowheads="1"/>
          </p:cNvSpPr>
          <p:nvPr/>
        </p:nvSpPr>
        <p:spPr bwMode="auto">
          <a:xfrm>
            <a:off x="4140200" y="1412875"/>
            <a:ext cx="60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H</a:t>
            </a:r>
            <a:r>
              <a:rPr lang="es-MX" sz="1200"/>
              <a:t>2</a:t>
            </a:r>
            <a:r>
              <a:rPr lang="es-MX"/>
              <a:t>O</a:t>
            </a:r>
          </a:p>
        </p:txBody>
      </p:sp>
      <p:sp>
        <p:nvSpPr>
          <p:cNvPr id="50179" name="191 CuadroTexto"/>
          <p:cNvSpPr txBox="1">
            <a:spLocks noChangeArrowheads="1"/>
          </p:cNvSpPr>
          <p:nvPr/>
        </p:nvSpPr>
        <p:spPr bwMode="auto">
          <a:xfrm>
            <a:off x="1476375" y="549275"/>
            <a:ext cx="59515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¿De cuántas partículas estamos hablando?</a:t>
            </a:r>
          </a:p>
        </p:txBody>
      </p:sp>
      <p:sp>
        <p:nvSpPr>
          <p:cNvPr id="50180" name="192 CuadroTexto"/>
          <p:cNvSpPr txBox="1">
            <a:spLocks noChangeArrowheads="1"/>
          </p:cNvSpPr>
          <p:nvPr/>
        </p:nvSpPr>
        <p:spPr bwMode="auto">
          <a:xfrm>
            <a:off x="1476375" y="1412875"/>
            <a:ext cx="44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O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50181" name="193 CuadroTexto"/>
          <p:cNvSpPr txBox="1">
            <a:spLocks noChangeArrowheads="1"/>
          </p:cNvSpPr>
          <p:nvPr/>
        </p:nvSpPr>
        <p:spPr bwMode="auto">
          <a:xfrm>
            <a:off x="2771775" y="1412875"/>
            <a:ext cx="436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50182" name="194 CuadroTexto"/>
          <p:cNvSpPr txBox="1">
            <a:spLocks noChangeArrowheads="1"/>
          </p:cNvSpPr>
          <p:nvPr/>
        </p:nvSpPr>
        <p:spPr bwMode="auto">
          <a:xfrm>
            <a:off x="5651500" y="1412875"/>
            <a:ext cx="576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CH</a:t>
            </a:r>
            <a:r>
              <a:rPr lang="es-MX" sz="1200"/>
              <a:t>4</a:t>
            </a:r>
            <a:endParaRPr lang="es-MX"/>
          </a:p>
        </p:txBody>
      </p:sp>
      <p:sp>
        <p:nvSpPr>
          <p:cNvPr id="50183" name="197 CuadroTexto"/>
          <p:cNvSpPr txBox="1">
            <a:spLocks noChangeArrowheads="1"/>
          </p:cNvSpPr>
          <p:nvPr/>
        </p:nvSpPr>
        <p:spPr bwMode="auto">
          <a:xfrm>
            <a:off x="1403350" y="2133600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32 g</a:t>
            </a:r>
          </a:p>
        </p:txBody>
      </p:sp>
      <p:sp>
        <p:nvSpPr>
          <p:cNvPr id="50184" name="198 CuadroTexto"/>
          <p:cNvSpPr txBox="1">
            <a:spLocks noChangeArrowheads="1"/>
          </p:cNvSpPr>
          <p:nvPr/>
        </p:nvSpPr>
        <p:spPr bwMode="auto">
          <a:xfrm>
            <a:off x="2700338" y="2133600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28 g</a:t>
            </a:r>
          </a:p>
        </p:txBody>
      </p:sp>
      <p:sp>
        <p:nvSpPr>
          <p:cNvPr id="50185" name="199 CuadroTexto"/>
          <p:cNvSpPr txBox="1">
            <a:spLocks noChangeArrowheads="1"/>
          </p:cNvSpPr>
          <p:nvPr/>
        </p:nvSpPr>
        <p:spPr bwMode="auto">
          <a:xfrm>
            <a:off x="4140200" y="2133600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18 g</a:t>
            </a:r>
          </a:p>
        </p:txBody>
      </p:sp>
      <p:sp>
        <p:nvSpPr>
          <p:cNvPr id="50186" name="200 CuadroTexto"/>
          <p:cNvSpPr txBox="1">
            <a:spLocks noChangeArrowheads="1"/>
          </p:cNvSpPr>
          <p:nvPr/>
        </p:nvSpPr>
        <p:spPr bwMode="auto">
          <a:xfrm>
            <a:off x="5651500" y="2133600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16 g</a:t>
            </a:r>
          </a:p>
        </p:txBody>
      </p:sp>
      <p:sp>
        <p:nvSpPr>
          <p:cNvPr id="50187" name="201 CuadroTexto"/>
          <p:cNvSpPr txBox="1">
            <a:spLocks noChangeArrowheads="1"/>
          </p:cNvSpPr>
          <p:nvPr/>
        </p:nvSpPr>
        <p:spPr bwMode="auto">
          <a:xfrm>
            <a:off x="2987675" y="2781300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6.02214179 x 10   partículas.</a:t>
            </a:r>
          </a:p>
        </p:txBody>
      </p:sp>
      <p:sp>
        <p:nvSpPr>
          <p:cNvPr id="50188" name="202 CuadroTexto"/>
          <p:cNvSpPr txBox="1">
            <a:spLocks noChangeArrowheads="1"/>
          </p:cNvSpPr>
          <p:nvPr/>
        </p:nvSpPr>
        <p:spPr bwMode="auto">
          <a:xfrm>
            <a:off x="4716463" y="2708275"/>
            <a:ext cx="3508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23</a:t>
            </a:r>
            <a:endParaRPr lang="es-MX"/>
          </a:p>
        </p:txBody>
      </p:sp>
      <p:sp>
        <p:nvSpPr>
          <p:cNvPr id="50189" name="203 CuadroTexto"/>
          <p:cNvSpPr txBox="1">
            <a:spLocks noChangeArrowheads="1"/>
          </p:cNvSpPr>
          <p:nvPr/>
        </p:nvSpPr>
        <p:spPr bwMode="auto">
          <a:xfrm>
            <a:off x="6875463" y="1412875"/>
            <a:ext cx="43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H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50190" name="204 CuadroTexto"/>
          <p:cNvSpPr txBox="1">
            <a:spLocks noChangeArrowheads="1"/>
          </p:cNvSpPr>
          <p:nvPr/>
        </p:nvSpPr>
        <p:spPr bwMode="auto">
          <a:xfrm>
            <a:off x="6875463" y="2133600"/>
            <a:ext cx="512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 g</a:t>
            </a:r>
          </a:p>
        </p:txBody>
      </p:sp>
      <p:sp>
        <p:nvSpPr>
          <p:cNvPr id="33807" name="Text Box 25"/>
          <p:cNvSpPr txBox="1">
            <a:spLocks noChangeArrowheads="1"/>
          </p:cNvSpPr>
          <p:nvPr/>
        </p:nvSpPr>
        <p:spPr bwMode="auto">
          <a:xfrm>
            <a:off x="539750" y="3716338"/>
            <a:ext cx="7602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Volúmenes iguales de dos gases cualesquiera, a igual</a:t>
            </a:r>
          </a:p>
          <a:p>
            <a:r>
              <a:rPr lang="es-MX" sz="2400">
                <a:latin typeface="Arial" charset="0"/>
              </a:rPr>
              <a:t>temperatura y presión, contienen el mismo número de</a:t>
            </a:r>
          </a:p>
          <a:p>
            <a:r>
              <a:rPr lang="es-MX" sz="2400">
                <a:latin typeface="Arial" charset="0"/>
              </a:rPr>
              <a:t>moléculas.</a:t>
            </a:r>
            <a:endParaRPr lang="es-ES" sz="2400">
              <a:latin typeface="Arial" charset="0"/>
            </a:endParaRPr>
          </a:p>
        </p:txBody>
      </p:sp>
      <p:sp>
        <p:nvSpPr>
          <p:cNvPr id="50192" name="206 CuadroTexto"/>
          <p:cNvSpPr txBox="1">
            <a:spLocks noChangeArrowheads="1"/>
          </p:cNvSpPr>
          <p:nvPr/>
        </p:nvSpPr>
        <p:spPr bwMode="auto">
          <a:xfrm>
            <a:off x="2843213" y="3141663"/>
            <a:ext cx="3424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Volumen ocupado (STP): 24.6 L</a:t>
            </a:r>
          </a:p>
        </p:txBody>
      </p:sp>
      <p:sp>
        <p:nvSpPr>
          <p:cNvPr id="33809" name="16 CuadroTexto"/>
          <p:cNvSpPr txBox="1">
            <a:spLocks noChangeArrowheads="1"/>
          </p:cNvSpPr>
          <p:nvPr/>
        </p:nvSpPr>
        <p:spPr bwMode="auto">
          <a:xfrm>
            <a:off x="2987675" y="5445125"/>
            <a:ext cx="2798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4800" i="1"/>
              <a:t>pV</a:t>
            </a:r>
            <a:r>
              <a:rPr lang="es-MX" sz="4800"/>
              <a:t> = </a:t>
            </a:r>
            <a:r>
              <a:rPr lang="es-MX" sz="4800" i="1"/>
              <a:t>NkT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6156325" y="5084763"/>
            <a:ext cx="17573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Constante de Boltzman</a:t>
            </a:r>
          </a:p>
        </p:txBody>
      </p:sp>
      <p:cxnSp>
        <p:nvCxnSpPr>
          <p:cNvPr id="20" name="19 Conector recto de flecha"/>
          <p:cNvCxnSpPr>
            <a:stCxn id="18" idx="1"/>
          </p:cNvCxnSpPr>
          <p:nvPr/>
        </p:nvCxnSpPr>
        <p:spPr>
          <a:xfrm flipH="1">
            <a:off x="5364163" y="5224463"/>
            <a:ext cx="792162" cy="365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/>
      <p:bldP spid="33809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mnstats.morris.umn.edu/introstat/history/w98/BOLTZMAN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700213"/>
            <a:ext cx="25527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4 CuadroTexto"/>
          <p:cNvSpPr txBox="1">
            <a:spLocks noChangeArrowheads="1"/>
          </p:cNvSpPr>
          <p:nvPr/>
        </p:nvSpPr>
        <p:spPr bwMode="auto">
          <a:xfrm>
            <a:off x="1042988" y="1484313"/>
            <a:ext cx="288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Ludwig Edward Boltzmann</a:t>
            </a:r>
          </a:p>
        </p:txBody>
      </p:sp>
      <p:sp>
        <p:nvSpPr>
          <p:cNvPr id="52228" name="5 CuadroTexto"/>
          <p:cNvSpPr txBox="1">
            <a:spLocks noChangeArrowheads="1"/>
          </p:cNvSpPr>
          <p:nvPr/>
        </p:nvSpPr>
        <p:spPr bwMode="auto">
          <a:xfrm>
            <a:off x="900113" y="2133600"/>
            <a:ext cx="3087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20 Feb. 1844 – 5 Sep. 1906.</a:t>
            </a:r>
          </a:p>
        </p:txBody>
      </p:sp>
      <p:sp>
        <p:nvSpPr>
          <p:cNvPr id="52229" name="6 CuadroTexto"/>
          <p:cNvSpPr txBox="1">
            <a:spLocks noChangeArrowheads="1"/>
          </p:cNvSpPr>
          <p:nvPr/>
        </p:nvSpPr>
        <p:spPr bwMode="auto">
          <a:xfrm>
            <a:off x="539750" y="2997200"/>
            <a:ext cx="3797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Profesor de Física de Graz en 1869.</a:t>
            </a:r>
          </a:p>
        </p:txBody>
      </p:sp>
      <p:sp>
        <p:nvSpPr>
          <p:cNvPr id="52230" name="7 CuadroTexto"/>
          <p:cNvSpPr txBox="1">
            <a:spLocks noChangeArrowheads="1"/>
          </p:cNvSpPr>
          <p:nvPr/>
        </p:nvSpPr>
        <p:spPr bwMode="auto">
          <a:xfrm>
            <a:off x="1525588" y="3933825"/>
            <a:ext cx="1462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S = k Log W</a:t>
            </a:r>
          </a:p>
        </p:txBody>
      </p:sp>
      <p:sp>
        <p:nvSpPr>
          <p:cNvPr id="52231" name="201 CuadroTexto"/>
          <p:cNvSpPr txBox="1">
            <a:spLocks noChangeArrowheads="1"/>
          </p:cNvSpPr>
          <p:nvPr/>
        </p:nvSpPr>
        <p:spPr bwMode="auto">
          <a:xfrm>
            <a:off x="1250950" y="4870450"/>
            <a:ext cx="2744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k = 1.3806504 x 10   J/K</a:t>
            </a:r>
          </a:p>
        </p:txBody>
      </p:sp>
      <p:sp>
        <p:nvSpPr>
          <p:cNvPr id="52232" name="202 CuadroTexto"/>
          <p:cNvSpPr txBox="1">
            <a:spLocks noChangeArrowheads="1"/>
          </p:cNvSpPr>
          <p:nvPr/>
        </p:nvSpPr>
        <p:spPr bwMode="auto">
          <a:xfrm>
            <a:off x="3195638" y="4724400"/>
            <a:ext cx="4079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-23</a:t>
            </a:r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CuadroTexto"/>
          <p:cNvSpPr txBox="1">
            <a:spLocks noChangeArrowheads="1"/>
          </p:cNvSpPr>
          <p:nvPr/>
        </p:nvSpPr>
        <p:spPr bwMode="auto">
          <a:xfrm>
            <a:off x="1827213" y="1566863"/>
            <a:ext cx="4840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Agua (0 a 100 °C) a 1 atm:   </a:t>
            </a:r>
            <a:r>
              <a:rPr lang="es-MX" b="1"/>
              <a:t>1.000 Cal/g°C</a:t>
            </a:r>
          </a:p>
        </p:txBody>
      </p:sp>
      <p:sp>
        <p:nvSpPr>
          <p:cNvPr id="53251" name="4 CuadroTexto"/>
          <p:cNvSpPr txBox="1">
            <a:spLocks noChangeArrowheads="1"/>
          </p:cNvSpPr>
          <p:nvPr/>
        </p:nvSpPr>
        <p:spPr bwMode="auto">
          <a:xfrm>
            <a:off x="1827213" y="1998663"/>
            <a:ext cx="504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Hielo (- 3.0 °C) a 1 atm:        </a:t>
            </a:r>
            <a:r>
              <a:rPr lang="es-MX" b="1"/>
              <a:t>0.5000 Cal/g°C</a:t>
            </a:r>
          </a:p>
        </p:txBody>
      </p:sp>
      <p:sp>
        <p:nvSpPr>
          <p:cNvPr id="53252" name="5 CuadroTexto"/>
          <p:cNvSpPr txBox="1">
            <a:spLocks noChangeArrowheads="1"/>
          </p:cNvSpPr>
          <p:nvPr/>
        </p:nvSpPr>
        <p:spPr bwMode="auto">
          <a:xfrm>
            <a:off x="1827213" y="2420938"/>
            <a:ext cx="504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Vapor (&gt; 100 °C) a 1 atm:     </a:t>
            </a:r>
            <a:r>
              <a:rPr lang="es-MX" b="1"/>
              <a:t>0.5000 Cal/g°C</a:t>
            </a:r>
          </a:p>
        </p:txBody>
      </p:sp>
      <p:sp>
        <p:nvSpPr>
          <p:cNvPr id="53253" name="6 CuadroTexto"/>
          <p:cNvSpPr txBox="1">
            <a:spLocks noChangeArrowheads="1"/>
          </p:cNvSpPr>
          <p:nvPr/>
        </p:nvSpPr>
        <p:spPr bwMode="auto">
          <a:xfrm>
            <a:off x="3503613" y="4427538"/>
            <a:ext cx="151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Agua: </a:t>
            </a:r>
            <a:r>
              <a:rPr lang="es-MX" b="1"/>
              <a:t>1.000</a:t>
            </a:r>
          </a:p>
        </p:txBody>
      </p:sp>
      <p:sp>
        <p:nvSpPr>
          <p:cNvPr id="53254" name="8 CuadroTexto"/>
          <p:cNvSpPr txBox="1">
            <a:spLocks noChangeArrowheads="1"/>
          </p:cNvSpPr>
          <p:nvPr/>
        </p:nvSpPr>
        <p:spPr bwMode="auto">
          <a:xfrm>
            <a:off x="3511550" y="4859338"/>
            <a:ext cx="150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Hielo: </a:t>
            </a:r>
            <a:r>
              <a:rPr lang="es-MX" b="1"/>
              <a:t>0.917</a:t>
            </a:r>
          </a:p>
        </p:txBody>
      </p:sp>
      <p:sp>
        <p:nvSpPr>
          <p:cNvPr id="53255" name="9 CuadroTexto"/>
          <p:cNvSpPr txBox="1">
            <a:spLocks noChangeArrowheads="1"/>
          </p:cNvSpPr>
          <p:nvPr/>
        </p:nvSpPr>
        <p:spPr bwMode="auto">
          <a:xfrm>
            <a:off x="3492500" y="5291138"/>
            <a:ext cx="2243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Vapor: </a:t>
            </a:r>
            <a:r>
              <a:rPr lang="es-MX" b="1"/>
              <a:t>0.0005797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627313" y="3522663"/>
            <a:ext cx="362426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Densidad (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g/cm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3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)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323975" y="900113"/>
            <a:ext cx="59420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Capacidad calorífica (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Cal/g °C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3 CuadroTexto"/>
          <p:cNvSpPr txBox="1">
            <a:spLocks noChangeArrowheads="1"/>
          </p:cNvSpPr>
          <p:nvPr/>
        </p:nvSpPr>
        <p:spPr bwMode="auto">
          <a:xfrm flipH="1">
            <a:off x="1763713" y="765175"/>
            <a:ext cx="5426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Echemos un vistazo al interior de estas moléculas.</a:t>
            </a:r>
          </a:p>
        </p:txBody>
      </p:sp>
      <p:sp>
        <p:nvSpPr>
          <p:cNvPr id="54275" name="4 CuadroTexto"/>
          <p:cNvSpPr txBox="1">
            <a:spLocks noChangeArrowheads="1"/>
          </p:cNvSpPr>
          <p:nvPr/>
        </p:nvSpPr>
        <p:spPr bwMode="auto">
          <a:xfrm>
            <a:off x="1042988" y="1484313"/>
            <a:ext cx="446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O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54276" name="5 CuadroTexto"/>
          <p:cNvSpPr txBox="1">
            <a:spLocks noChangeArrowheads="1"/>
          </p:cNvSpPr>
          <p:nvPr/>
        </p:nvSpPr>
        <p:spPr bwMode="auto">
          <a:xfrm>
            <a:off x="971550" y="2205038"/>
            <a:ext cx="63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32 g</a:t>
            </a:r>
          </a:p>
        </p:txBody>
      </p:sp>
      <p:sp>
        <p:nvSpPr>
          <p:cNvPr id="54277" name="6 CuadroTexto"/>
          <p:cNvSpPr txBox="1">
            <a:spLocks noChangeArrowheads="1"/>
          </p:cNvSpPr>
          <p:nvPr/>
        </p:nvSpPr>
        <p:spPr bwMode="auto">
          <a:xfrm>
            <a:off x="2339975" y="1484313"/>
            <a:ext cx="44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O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54278" name="7 CuadroTexto"/>
          <p:cNvSpPr txBox="1">
            <a:spLocks noChangeArrowheads="1"/>
          </p:cNvSpPr>
          <p:nvPr/>
        </p:nvSpPr>
        <p:spPr bwMode="auto">
          <a:xfrm>
            <a:off x="3635375" y="1484313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O + O</a:t>
            </a:r>
          </a:p>
        </p:txBody>
      </p:sp>
      <p:cxnSp>
        <p:nvCxnSpPr>
          <p:cNvPr id="10" name="9 Conector recto de flecha"/>
          <p:cNvCxnSpPr>
            <a:stCxn id="54278" idx="1"/>
            <a:endCxn id="54277" idx="3"/>
          </p:cNvCxnSpPr>
          <p:nvPr/>
        </p:nvCxnSpPr>
        <p:spPr>
          <a:xfrm flipH="1">
            <a:off x="2786063" y="1670050"/>
            <a:ext cx="8493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0" name="10 CuadroTexto"/>
          <p:cNvSpPr txBox="1">
            <a:spLocks noChangeArrowheads="1"/>
          </p:cNvSpPr>
          <p:nvPr/>
        </p:nvSpPr>
        <p:spPr bwMode="auto">
          <a:xfrm>
            <a:off x="2411413" y="1844675"/>
            <a:ext cx="5084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El átomo de oxígeno a su vez está formado por:</a:t>
            </a:r>
          </a:p>
        </p:txBody>
      </p:sp>
      <p:sp>
        <p:nvSpPr>
          <p:cNvPr id="54281" name="11 CuadroTexto"/>
          <p:cNvSpPr txBox="1">
            <a:spLocks noChangeArrowheads="1"/>
          </p:cNvSpPr>
          <p:nvPr/>
        </p:nvSpPr>
        <p:spPr bwMode="auto">
          <a:xfrm>
            <a:off x="3708400" y="2276475"/>
            <a:ext cx="259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 núcleo + 8 electrones</a:t>
            </a:r>
          </a:p>
        </p:txBody>
      </p:sp>
      <p:sp>
        <p:nvSpPr>
          <p:cNvPr id="54282" name="12 CuadroTexto"/>
          <p:cNvSpPr txBox="1">
            <a:spLocks noChangeArrowheads="1"/>
          </p:cNvSpPr>
          <p:nvPr/>
        </p:nvSpPr>
        <p:spPr bwMode="auto">
          <a:xfrm>
            <a:off x="2484438" y="2636838"/>
            <a:ext cx="3303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El núcleo de oxígeno contiene:</a:t>
            </a:r>
          </a:p>
        </p:txBody>
      </p:sp>
      <p:sp>
        <p:nvSpPr>
          <p:cNvPr id="54283" name="13 CuadroTexto"/>
          <p:cNvSpPr txBox="1">
            <a:spLocks noChangeArrowheads="1"/>
          </p:cNvSpPr>
          <p:nvPr/>
        </p:nvSpPr>
        <p:spPr bwMode="auto">
          <a:xfrm>
            <a:off x="3059113" y="2997200"/>
            <a:ext cx="4452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16 nucleones = 8 protones + 8 neutrones</a:t>
            </a:r>
          </a:p>
        </p:txBody>
      </p:sp>
      <p:sp>
        <p:nvSpPr>
          <p:cNvPr id="54284" name="Text Box 170"/>
          <p:cNvSpPr txBox="1">
            <a:spLocks noChangeArrowheads="1"/>
          </p:cNvSpPr>
          <p:nvPr/>
        </p:nvSpPr>
        <p:spPr bwMode="auto">
          <a:xfrm>
            <a:off x="2533650" y="4437063"/>
            <a:ext cx="1058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16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4285" name="Text Box 170"/>
          <p:cNvSpPr txBox="1">
            <a:spLocks noChangeArrowheads="1"/>
          </p:cNvSpPr>
          <p:nvPr/>
        </p:nvSpPr>
        <p:spPr bwMode="auto">
          <a:xfrm>
            <a:off x="2533650" y="5157788"/>
            <a:ext cx="1058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17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4286" name="Text Box 170"/>
          <p:cNvSpPr txBox="1">
            <a:spLocks noChangeArrowheads="1"/>
          </p:cNvSpPr>
          <p:nvPr/>
        </p:nvSpPr>
        <p:spPr bwMode="auto">
          <a:xfrm>
            <a:off x="2555875" y="5876925"/>
            <a:ext cx="1058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18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4287" name="Text Box 170"/>
          <p:cNvSpPr txBox="1">
            <a:spLocks noChangeArrowheads="1"/>
          </p:cNvSpPr>
          <p:nvPr/>
        </p:nvSpPr>
        <p:spPr bwMode="auto">
          <a:xfrm>
            <a:off x="4117975" y="3716338"/>
            <a:ext cx="1058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16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4288" name="Text Box 170"/>
          <p:cNvSpPr txBox="1">
            <a:spLocks noChangeArrowheads="1"/>
          </p:cNvSpPr>
          <p:nvPr/>
        </p:nvSpPr>
        <p:spPr bwMode="auto">
          <a:xfrm>
            <a:off x="5557838" y="3716338"/>
            <a:ext cx="1058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17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4289" name="Text Box 170"/>
          <p:cNvSpPr txBox="1">
            <a:spLocks noChangeArrowheads="1"/>
          </p:cNvSpPr>
          <p:nvPr/>
        </p:nvSpPr>
        <p:spPr bwMode="auto">
          <a:xfrm>
            <a:off x="6659563" y="3716338"/>
            <a:ext cx="10588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18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4290" name="20 CuadroTexto"/>
          <p:cNvSpPr txBox="1">
            <a:spLocks noChangeArrowheads="1"/>
          </p:cNvSpPr>
          <p:nvPr/>
        </p:nvSpPr>
        <p:spPr bwMode="auto">
          <a:xfrm>
            <a:off x="4262438" y="45085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32 g</a:t>
            </a:r>
          </a:p>
        </p:txBody>
      </p:sp>
      <p:sp>
        <p:nvSpPr>
          <p:cNvPr id="54291" name="21 CuadroTexto"/>
          <p:cNvSpPr txBox="1">
            <a:spLocks noChangeArrowheads="1"/>
          </p:cNvSpPr>
          <p:nvPr/>
        </p:nvSpPr>
        <p:spPr bwMode="auto">
          <a:xfrm>
            <a:off x="5702300" y="5229225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34 g</a:t>
            </a:r>
          </a:p>
        </p:txBody>
      </p:sp>
      <p:sp>
        <p:nvSpPr>
          <p:cNvPr id="54292" name="22 CuadroTexto"/>
          <p:cNvSpPr txBox="1">
            <a:spLocks noChangeArrowheads="1"/>
          </p:cNvSpPr>
          <p:nvPr/>
        </p:nvSpPr>
        <p:spPr bwMode="auto">
          <a:xfrm>
            <a:off x="6854825" y="5949950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36 g</a:t>
            </a:r>
          </a:p>
        </p:txBody>
      </p:sp>
      <p:sp>
        <p:nvSpPr>
          <p:cNvPr id="54293" name="23 CuadroTexto"/>
          <p:cNvSpPr txBox="1">
            <a:spLocks noChangeArrowheads="1"/>
          </p:cNvSpPr>
          <p:nvPr/>
        </p:nvSpPr>
        <p:spPr bwMode="auto">
          <a:xfrm>
            <a:off x="5702300" y="45085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33 g</a:t>
            </a:r>
          </a:p>
        </p:txBody>
      </p:sp>
      <p:sp>
        <p:nvSpPr>
          <p:cNvPr id="54294" name="24 CuadroTexto"/>
          <p:cNvSpPr txBox="1">
            <a:spLocks noChangeArrowheads="1"/>
          </p:cNvSpPr>
          <p:nvPr/>
        </p:nvSpPr>
        <p:spPr bwMode="auto">
          <a:xfrm>
            <a:off x="6854825" y="45085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34 g</a:t>
            </a:r>
          </a:p>
        </p:txBody>
      </p:sp>
      <p:sp>
        <p:nvSpPr>
          <p:cNvPr id="54295" name="25 CuadroTexto"/>
          <p:cNvSpPr txBox="1">
            <a:spLocks noChangeArrowheads="1"/>
          </p:cNvSpPr>
          <p:nvPr/>
        </p:nvSpPr>
        <p:spPr bwMode="auto">
          <a:xfrm>
            <a:off x="6864350" y="5229225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35 g</a:t>
            </a:r>
          </a:p>
        </p:txBody>
      </p:sp>
      <p:sp>
        <p:nvSpPr>
          <p:cNvPr id="54296" name="26 CuadroTexto"/>
          <p:cNvSpPr txBox="1">
            <a:spLocks noChangeArrowheads="1"/>
          </p:cNvSpPr>
          <p:nvPr/>
        </p:nvSpPr>
        <p:spPr bwMode="auto">
          <a:xfrm>
            <a:off x="4271963" y="5229225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33 g</a:t>
            </a:r>
          </a:p>
        </p:txBody>
      </p:sp>
      <p:sp>
        <p:nvSpPr>
          <p:cNvPr id="54297" name="27 CuadroTexto"/>
          <p:cNvSpPr txBox="1">
            <a:spLocks noChangeArrowheads="1"/>
          </p:cNvSpPr>
          <p:nvPr/>
        </p:nvSpPr>
        <p:spPr bwMode="auto">
          <a:xfrm>
            <a:off x="4271963" y="5949950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34 g</a:t>
            </a:r>
          </a:p>
        </p:txBody>
      </p:sp>
      <p:sp>
        <p:nvSpPr>
          <p:cNvPr id="54298" name="28 CuadroTexto"/>
          <p:cNvSpPr txBox="1">
            <a:spLocks noChangeArrowheads="1"/>
          </p:cNvSpPr>
          <p:nvPr/>
        </p:nvSpPr>
        <p:spPr bwMode="auto">
          <a:xfrm>
            <a:off x="5711825" y="5949950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35 g</a:t>
            </a:r>
          </a:p>
        </p:txBody>
      </p:sp>
      <p:sp>
        <p:nvSpPr>
          <p:cNvPr id="54299" name="29 CuadroTexto"/>
          <p:cNvSpPr txBox="1">
            <a:spLocks noChangeArrowheads="1"/>
          </p:cNvSpPr>
          <p:nvPr/>
        </p:nvSpPr>
        <p:spPr bwMode="auto">
          <a:xfrm>
            <a:off x="2484438" y="3789363"/>
            <a:ext cx="127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ISÓTOPOS</a:t>
            </a:r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4178300" y="3429000"/>
            <a:ext cx="898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/>
              <a:t>99.759%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5567363" y="3419475"/>
            <a:ext cx="804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/>
              <a:t>0.037%</a:t>
            </a: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6719888" y="3419475"/>
            <a:ext cx="804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/>
              <a:t>0.204%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3 CuadroTexto"/>
          <p:cNvSpPr txBox="1">
            <a:spLocks noChangeArrowheads="1"/>
          </p:cNvSpPr>
          <p:nvPr/>
        </p:nvSpPr>
        <p:spPr bwMode="auto">
          <a:xfrm flipH="1">
            <a:off x="1763713" y="765175"/>
            <a:ext cx="5426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Echemos un vistazo al interior de estas moléculas.</a:t>
            </a:r>
          </a:p>
        </p:txBody>
      </p:sp>
      <p:sp>
        <p:nvSpPr>
          <p:cNvPr id="55299" name="4 CuadroTexto"/>
          <p:cNvSpPr txBox="1">
            <a:spLocks noChangeArrowheads="1"/>
          </p:cNvSpPr>
          <p:nvPr/>
        </p:nvSpPr>
        <p:spPr bwMode="auto">
          <a:xfrm>
            <a:off x="1042988" y="1484313"/>
            <a:ext cx="423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H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55300" name="5 CuadroTexto"/>
          <p:cNvSpPr txBox="1">
            <a:spLocks noChangeArrowheads="1"/>
          </p:cNvSpPr>
          <p:nvPr/>
        </p:nvSpPr>
        <p:spPr bwMode="auto">
          <a:xfrm>
            <a:off x="971550" y="2205038"/>
            <a:ext cx="51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 g</a:t>
            </a:r>
          </a:p>
        </p:txBody>
      </p:sp>
      <p:sp>
        <p:nvSpPr>
          <p:cNvPr id="55301" name="6 CuadroTexto"/>
          <p:cNvSpPr txBox="1">
            <a:spLocks noChangeArrowheads="1"/>
          </p:cNvSpPr>
          <p:nvPr/>
        </p:nvSpPr>
        <p:spPr bwMode="auto">
          <a:xfrm>
            <a:off x="2339975" y="1484313"/>
            <a:ext cx="423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H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55302" name="7 CuadroTexto"/>
          <p:cNvSpPr txBox="1">
            <a:spLocks noChangeArrowheads="1"/>
          </p:cNvSpPr>
          <p:nvPr/>
        </p:nvSpPr>
        <p:spPr bwMode="auto">
          <a:xfrm>
            <a:off x="3635375" y="1484313"/>
            <a:ext cx="808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H + H</a:t>
            </a:r>
          </a:p>
        </p:txBody>
      </p:sp>
      <p:cxnSp>
        <p:nvCxnSpPr>
          <p:cNvPr id="9" name="8 Conector recto de flecha"/>
          <p:cNvCxnSpPr>
            <a:stCxn id="55302" idx="1"/>
            <a:endCxn id="55301" idx="3"/>
          </p:cNvCxnSpPr>
          <p:nvPr/>
        </p:nvCxnSpPr>
        <p:spPr>
          <a:xfrm flipH="1">
            <a:off x="2763838" y="1670050"/>
            <a:ext cx="8715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4" name="9 CuadroTexto"/>
          <p:cNvSpPr txBox="1">
            <a:spLocks noChangeArrowheads="1"/>
          </p:cNvSpPr>
          <p:nvPr/>
        </p:nvSpPr>
        <p:spPr bwMode="auto">
          <a:xfrm>
            <a:off x="2411413" y="1844675"/>
            <a:ext cx="531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El átomo de hidrógeno a su vez está formado por:</a:t>
            </a:r>
          </a:p>
        </p:txBody>
      </p:sp>
      <p:sp>
        <p:nvSpPr>
          <p:cNvPr id="55305" name="10 CuadroTexto"/>
          <p:cNvSpPr txBox="1">
            <a:spLocks noChangeArrowheads="1"/>
          </p:cNvSpPr>
          <p:nvPr/>
        </p:nvSpPr>
        <p:spPr bwMode="auto">
          <a:xfrm>
            <a:off x="3708400" y="2276475"/>
            <a:ext cx="237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 núcleo + 1 electrón</a:t>
            </a:r>
          </a:p>
        </p:txBody>
      </p:sp>
      <p:sp>
        <p:nvSpPr>
          <p:cNvPr id="55306" name="11 CuadroTexto"/>
          <p:cNvSpPr txBox="1">
            <a:spLocks noChangeArrowheads="1"/>
          </p:cNvSpPr>
          <p:nvPr/>
        </p:nvSpPr>
        <p:spPr bwMode="auto">
          <a:xfrm>
            <a:off x="2484438" y="2636838"/>
            <a:ext cx="353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El núcleo de hidrógeno contiene:</a:t>
            </a:r>
          </a:p>
        </p:txBody>
      </p:sp>
      <p:sp>
        <p:nvSpPr>
          <p:cNvPr id="55307" name="12 CuadroTexto"/>
          <p:cNvSpPr txBox="1">
            <a:spLocks noChangeArrowheads="1"/>
          </p:cNvSpPr>
          <p:nvPr/>
        </p:nvSpPr>
        <p:spPr bwMode="auto">
          <a:xfrm>
            <a:off x="3708400" y="2997200"/>
            <a:ext cx="234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 nucleón = 1 protón</a:t>
            </a:r>
          </a:p>
        </p:txBody>
      </p:sp>
      <p:sp>
        <p:nvSpPr>
          <p:cNvPr id="55308" name="Text Box 170"/>
          <p:cNvSpPr txBox="1">
            <a:spLocks noChangeArrowheads="1"/>
          </p:cNvSpPr>
          <p:nvPr/>
        </p:nvSpPr>
        <p:spPr bwMode="auto">
          <a:xfrm>
            <a:off x="2533650" y="4437063"/>
            <a:ext cx="862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1</a:t>
            </a:r>
            <a:r>
              <a:rPr lang="es-MX" sz="3600">
                <a:latin typeface="Arial" charset="0"/>
              </a:rPr>
              <a:t>H</a:t>
            </a:r>
            <a:r>
              <a:rPr lang="es-MX" sz="3600" baseline="30000">
                <a:latin typeface="Arial" charset="0"/>
              </a:rPr>
              <a:t>1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5309" name="Text Box 170"/>
          <p:cNvSpPr txBox="1">
            <a:spLocks noChangeArrowheads="1"/>
          </p:cNvSpPr>
          <p:nvPr/>
        </p:nvSpPr>
        <p:spPr bwMode="auto">
          <a:xfrm>
            <a:off x="2533650" y="5157788"/>
            <a:ext cx="862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1</a:t>
            </a:r>
            <a:r>
              <a:rPr lang="es-MX" sz="3600">
                <a:latin typeface="Arial" charset="0"/>
              </a:rPr>
              <a:t>H</a:t>
            </a:r>
            <a:r>
              <a:rPr lang="es-MX" sz="3600" baseline="30000">
                <a:latin typeface="Arial" charset="0"/>
              </a:rPr>
              <a:t>2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5310" name="Text Box 170"/>
          <p:cNvSpPr txBox="1">
            <a:spLocks noChangeArrowheads="1"/>
          </p:cNvSpPr>
          <p:nvPr/>
        </p:nvSpPr>
        <p:spPr bwMode="auto">
          <a:xfrm>
            <a:off x="2555875" y="5876925"/>
            <a:ext cx="86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1</a:t>
            </a:r>
            <a:r>
              <a:rPr lang="es-MX" sz="3600">
                <a:latin typeface="Arial" charset="0"/>
              </a:rPr>
              <a:t>H</a:t>
            </a:r>
            <a:r>
              <a:rPr lang="es-MX" sz="3600" baseline="30000">
                <a:latin typeface="Arial" charset="0"/>
              </a:rPr>
              <a:t>3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5311" name="Text Box 170"/>
          <p:cNvSpPr txBox="1">
            <a:spLocks noChangeArrowheads="1"/>
          </p:cNvSpPr>
          <p:nvPr/>
        </p:nvSpPr>
        <p:spPr bwMode="auto">
          <a:xfrm>
            <a:off x="4117975" y="3716338"/>
            <a:ext cx="862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1</a:t>
            </a:r>
            <a:r>
              <a:rPr lang="es-MX" sz="3600">
                <a:latin typeface="Arial" charset="0"/>
              </a:rPr>
              <a:t>H</a:t>
            </a:r>
            <a:r>
              <a:rPr lang="es-MX" sz="3600" baseline="30000">
                <a:latin typeface="Arial" charset="0"/>
              </a:rPr>
              <a:t>1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5312" name="Text Box 170"/>
          <p:cNvSpPr txBox="1">
            <a:spLocks noChangeArrowheads="1"/>
          </p:cNvSpPr>
          <p:nvPr/>
        </p:nvSpPr>
        <p:spPr bwMode="auto">
          <a:xfrm>
            <a:off x="5557838" y="3716338"/>
            <a:ext cx="862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1</a:t>
            </a:r>
            <a:r>
              <a:rPr lang="es-MX" sz="3600">
                <a:latin typeface="Arial" charset="0"/>
              </a:rPr>
              <a:t>H</a:t>
            </a:r>
            <a:r>
              <a:rPr lang="es-MX" sz="3600" baseline="30000">
                <a:latin typeface="Arial" charset="0"/>
              </a:rPr>
              <a:t>2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5313" name="Text Box 170"/>
          <p:cNvSpPr txBox="1">
            <a:spLocks noChangeArrowheads="1"/>
          </p:cNvSpPr>
          <p:nvPr/>
        </p:nvSpPr>
        <p:spPr bwMode="auto">
          <a:xfrm>
            <a:off x="6659563" y="3716338"/>
            <a:ext cx="8620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1</a:t>
            </a:r>
            <a:r>
              <a:rPr lang="es-MX" sz="3600">
                <a:latin typeface="Arial" charset="0"/>
              </a:rPr>
              <a:t>H</a:t>
            </a:r>
            <a:r>
              <a:rPr lang="es-MX" sz="3600" baseline="30000">
                <a:latin typeface="Arial" charset="0"/>
              </a:rPr>
              <a:t>3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5314" name="19 CuadroTexto"/>
          <p:cNvSpPr txBox="1">
            <a:spLocks noChangeArrowheads="1"/>
          </p:cNvSpPr>
          <p:nvPr/>
        </p:nvSpPr>
        <p:spPr bwMode="auto">
          <a:xfrm>
            <a:off x="4262438" y="4508500"/>
            <a:ext cx="51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 g</a:t>
            </a:r>
          </a:p>
        </p:txBody>
      </p:sp>
      <p:sp>
        <p:nvSpPr>
          <p:cNvPr id="55315" name="20 CuadroTexto"/>
          <p:cNvSpPr txBox="1">
            <a:spLocks noChangeArrowheads="1"/>
          </p:cNvSpPr>
          <p:nvPr/>
        </p:nvSpPr>
        <p:spPr bwMode="auto">
          <a:xfrm>
            <a:off x="5702300" y="5229225"/>
            <a:ext cx="51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4 g</a:t>
            </a:r>
          </a:p>
        </p:txBody>
      </p:sp>
      <p:sp>
        <p:nvSpPr>
          <p:cNvPr id="55316" name="21 CuadroTexto"/>
          <p:cNvSpPr txBox="1">
            <a:spLocks noChangeArrowheads="1"/>
          </p:cNvSpPr>
          <p:nvPr/>
        </p:nvSpPr>
        <p:spPr bwMode="auto">
          <a:xfrm>
            <a:off x="6854825" y="5949950"/>
            <a:ext cx="51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6 g</a:t>
            </a:r>
          </a:p>
        </p:txBody>
      </p:sp>
      <p:sp>
        <p:nvSpPr>
          <p:cNvPr id="55317" name="22 CuadroTexto"/>
          <p:cNvSpPr txBox="1">
            <a:spLocks noChangeArrowheads="1"/>
          </p:cNvSpPr>
          <p:nvPr/>
        </p:nvSpPr>
        <p:spPr bwMode="auto">
          <a:xfrm>
            <a:off x="5702300" y="4508500"/>
            <a:ext cx="51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 g</a:t>
            </a:r>
          </a:p>
        </p:txBody>
      </p:sp>
      <p:sp>
        <p:nvSpPr>
          <p:cNvPr id="55318" name="23 CuadroTexto"/>
          <p:cNvSpPr txBox="1">
            <a:spLocks noChangeArrowheads="1"/>
          </p:cNvSpPr>
          <p:nvPr/>
        </p:nvSpPr>
        <p:spPr bwMode="auto">
          <a:xfrm>
            <a:off x="6854825" y="4508500"/>
            <a:ext cx="51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4 g</a:t>
            </a:r>
          </a:p>
        </p:txBody>
      </p:sp>
      <p:sp>
        <p:nvSpPr>
          <p:cNvPr id="55319" name="24 CuadroTexto"/>
          <p:cNvSpPr txBox="1">
            <a:spLocks noChangeArrowheads="1"/>
          </p:cNvSpPr>
          <p:nvPr/>
        </p:nvSpPr>
        <p:spPr bwMode="auto">
          <a:xfrm>
            <a:off x="6864350" y="5229225"/>
            <a:ext cx="51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5 g</a:t>
            </a:r>
          </a:p>
        </p:txBody>
      </p:sp>
      <p:sp>
        <p:nvSpPr>
          <p:cNvPr id="55320" name="25 CuadroTexto"/>
          <p:cNvSpPr txBox="1">
            <a:spLocks noChangeArrowheads="1"/>
          </p:cNvSpPr>
          <p:nvPr/>
        </p:nvSpPr>
        <p:spPr bwMode="auto">
          <a:xfrm>
            <a:off x="4271963" y="5229225"/>
            <a:ext cx="51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3 g</a:t>
            </a:r>
          </a:p>
        </p:txBody>
      </p:sp>
      <p:sp>
        <p:nvSpPr>
          <p:cNvPr id="55321" name="26 CuadroTexto"/>
          <p:cNvSpPr txBox="1">
            <a:spLocks noChangeArrowheads="1"/>
          </p:cNvSpPr>
          <p:nvPr/>
        </p:nvSpPr>
        <p:spPr bwMode="auto">
          <a:xfrm>
            <a:off x="4271963" y="5949950"/>
            <a:ext cx="51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4 g</a:t>
            </a:r>
          </a:p>
        </p:txBody>
      </p:sp>
      <p:sp>
        <p:nvSpPr>
          <p:cNvPr id="55322" name="27 CuadroTexto"/>
          <p:cNvSpPr txBox="1">
            <a:spLocks noChangeArrowheads="1"/>
          </p:cNvSpPr>
          <p:nvPr/>
        </p:nvSpPr>
        <p:spPr bwMode="auto">
          <a:xfrm>
            <a:off x="5711825" y="5949950"/>
            <a:ext cx="51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5 g</a:t>
            </a:r>
          </a:p>
        </p:txBody>
      </p:sp>
      <p:sp>
        <p:nvSpPr>
          <p:cNvPr id="55323" name="28 CuadroTexto"/>
          <p:cNvSpPr txBox="1">
            <a:spLocks noChangeArrowheads="1"/>
          </p:cNvSpPr>
          <p:nvPr/>
        </p:nvSpPr>
        <p:spPr bwMode="auto">
          <a:xfrm>
            <a:off x="2484438" y="3789363"/>
            <a:ext cx="127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ISÓTOPOS</a:t>
            </a:r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4140200" y="3429000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/>
              <a:t>99.985%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5638800" y="3429000"/>
            <a:ext cx="804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/>
              <a:t>0.015%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CuadroTexto"/>
          <p:cNvSpPr txBox="1">
            <a:spLocks noChangeArrowheads="1"/>
          </p:cNvSpPr>
          <p:nvPr/>
        </p:nvSpPr>
        <p:spPr bwMode="auto">
          <a:xfrm>
            <a:off x="468313" y="981075"/>
            <a:ext cx="7870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Todo lo que vemos, escuchamos, olemos, saboreamos, tocamos y sentimos</a:t>
            </a:r>
          </a:p>
          <a:p>
            <a:r>
              <a:rPr lang="es-MX"/>
              <a:t>está hecho de algo,  ¿De qué está hecho?</a:t>
            </a:r>
          </a:p>
        </p:txBody>
      </p:sp>
      <p:sp>
        <p:nvSpPr>
          <p:cNvPr id="29699" name="4 CuadroTexto"/>
          <p:cNvSpPr txBox="1">
            <a:spLocks noChangeArrowheads="1"/>
          </p:cNvSpPr>
          <p:nvPr/>
        </p:nvSpPr>
        <p:spPr bwMode="auto">
          <a:xfrm>
            <a:off x="4787900" y="2060575"/>
            <a:ext cx="2566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/>
              <a:t>De materia.</a:t>
            </a:r>
          </a:p>
        </p:txBody>
      </p:sp>
      <p:sp>
        <p:nvSpPr>
          <p:cNvPr id="29700" name="5 CuadroTexto"/>
          <p:cNvSpPr txBox="1">
            <a:spLocks noChangeArrowheads="1"/>
          </p:cNvSpPr>
          <p:nvPr/>
        </p:nvSpPr>
        <p:spPr bwMode="auto">
          <a:xfrm>
            <a:off x="611188" y="3644900"/>
            <a:ext cx="7675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Y las maneras en que esa materia se encuentra a nuestro alrededor es …</a:t>
            </a:r>
          </a:p>
        </p:txBody>
      </p:sp>
      <p:sp>
        <p:nvSpPr>
          <p:cNvPr id="29701" name="6 CuadroTexto"/>
          <p:cNvSpPr txBox="1">
            <a:spLocks noChangeArrowheads="1"/>
          </p:cNvSpPr>
          <p:nvPr/>
        </p:nvSpPr>
        <p:spPr bwMode="auto">
          <a:xfrm>
            <a:off x="4932363" y="4868863"/>
            <a:ext cx="233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/>
              <a:t>Su estado.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18"/>
          <p:cNvSpPr>
            <a:spLocks noChangeArrowheads="1"/>
          </p:cNvSpPr>
          <p:nvPr/>
        </p:nvSpPr>
        <p:spPr bwMode="auto">
          <a:xfrm>
            <a:off x="7019925" y="25019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3" name="Oval 18"/>
          <p:cNvSpPr>
            <a:spLocks noChangeArrowheads="1"/>
          </p:cNvSpPr>
          <p:nvPr/>
        </p:nvSpPr>
        <p:spPr bwMode="auto">
          <a:xfrm>
            <a:off x="6154738" y="14938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4" name="Oval 18"/>
          <p:cNvSpPr>
            <a:spLocks noChangeArrowheads="1"/>
          </p:cNvSpPr>
          <p:nvPr/>
        </p:nvSpPr>
        <p:spPr bwMode="auto">
          <a:xfrm>
            <a:off x="6875463" y="23574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5" name="Oval 18"/>
          <p:cNvSpPr>
            <a:spLocks noChangeArrowheads="1"/>
          </p:cNvSpPr>
          <p:nvPr/>
        </p:nvSpPr>
        <p:spPr bwMode="auto">
          <a:xfrm>
            <a:off x="6731000" y="19970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6" name="Oval 18"/>
          <p:cNvSpPr>
            <a:spLocks noChangeArrowheads="1"/>
          </p:cNvSpPr>
          <p:nvPr/>
        </p:nvSpPr>
        <p:spPr bwMode="auto">
          <a:xfrm>
            <a:off x="6515100" y="23574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7" name="Oval 18"/>
          <p:cNvSpPr>
            <a:spLocks noChangeArrowheads="1"/>
          </p:cNvSpPr>
          <p:nvPr/>
        </p:nvSpPr>
        <p:spPr bwMode="auto">
          <a:xfrm>
            <a:off x="5794375" y="17827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8" name="Oval 18"/>
          <p:cNvSpPr>
            <a:spLocks noChangeArrowheads="1"/>
          </p:cNvSpPr>
          <p:nvPr/>
        </p:nvSpPr>
        <p:spPr bwMode="auto">
          <a:xfrm>
            <a:off x="6875463" y="15652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9" name="Oval 18"/>
          <p:cNvSpPr>
            <a:spLocks noChangeArrowheads="1"/>
          </p:cNvSpPr>
          <p:nvPr/>
        </p:nvSpPr>
        <p:spPr bwMode="auto">
          <a:xfrm>
            <a:off x="6227763" y="2573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0" name="Oval 18"/>
          <p:cNvSpPr>
            <a:spLocks noChangeArrowheads="1"/>
          </p:cNvSpPr>
          <p:nvPr/>
        </p:nvSpPr>
        <p:spPr bwMode="auto">
          <a:xfrm>
            <a:off x="5867400" y="22844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1" name="Oval 18"/>
          <p:cNvSpPr>
            <a:spLocks noChangeArrowheads="1"/>
          </p:cNvSpPr>
          <p:nvPr/>
        </p:nvSpPr>
        <p:spPr bwMode="auto">
          <a:xfrm>
            <a:off x="5867400" y="19970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2" name="Oval 18"/>
          <p:cNvSpPr>
            <a:spLocks noChangeArrowheads="1"/>
          </p:cNvSpPr>
          <p:nvPr/>
        </p:nvSpPr>
        <p:spPr bwMode="auto">
          <a:xfrm>
            <a:off x="7235825" y="20685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3" name="Oval 18"/>
          <p:cNvSpPr>
            <a:spLocks noChangeArrowheads="1"/>
          </p:cNvSpPr>
          <p:nvPr/>
        </p:nvSpPr>
        <p:spPr bwMode="auto">
          <a:xfrm>
            <a:off x="6946900" y="20685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4" name="Oval 18"/>
          <p:cNvSpPr>
            <a:spLocks noChangeArrowheads="1"/>
          </p:cNvSpPr>
          <p:nvPr/>
        </p:nvSpPr>
        <p:spPr bwMode="auto">
          <a:xfrm>
            <a:off x="6083300" y="21415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5" name="Oval 18"/>
          <p:cNvSpPr>
            <a:spLocks noChangeArrowheads="1"/>
          </p:cNvSpPr>
          <p:nvPr/>
        </p:nvSpPr>
        <p:spPr bwMode="auto">
          <a:xfrm>
            <a:off x="7162800" y="22844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6" name="Oval 18"/>
          <p:cNvSpPr>
            <a:spLocks noChangeArrowheads="1"/>
          </p:cNvSpPr>
          <p:nvPr/>
        </p:nvSpPr>
        <p:spPr bwMode="auto">
          <a:xfrm>
            <a:off x="6731000" y="25019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7" name="Oval 18"/>
          <p:cNvSpPr>
            <a:spLocks noChangeArrowheads="1"/>
          </p:cNvSpPr>
          <p:nvPr/>
        </p:nvSpPr>
        <p:spPr bwMode="auto">
          <a:xfrm>
            <a:off x="6804025" y="17811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8" name="Oval 18"/>
          <p:cNvSpPr>
            <a:spLocks noChangeArrowheads="1"/>
          </p:cNvSpPr>
          <p:nvPr/>
        </p:nvSpPr>
        <p:spPr bwMode="auto">
          <a:xfrm>
            <a:off x="6731000" y="22129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9" name="Oval 18"/>
          <p:cNvSpPr>
            <a:spLocks noChangeArrowheads="1"/>
          </p:cNvSpPr>
          <p:nvPr/>
        </p:nvSpPr>
        <p:spPr bwMode="auto">
          <a:xfrm>
            <a:off x="6299200" y="16367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0" name="Oval 18"/>
          <p:cNvSpPr>
            <a:spLocks noChangeArrowheads="1"/>
          </p:cNvSpPr>
          <p:nvPr/>
        </p:nvSpPr>
        <p:spPr bwMode="auto">
          <a:xfrm>
            <a:off x="6154738" y="19256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1" name="Oval 18"/>
          <p:cNvSpPr>
            <a:spLocks noChangeArrowheads="1"/>
          </p:cNvSpPr>
          <p:nvPr/>
        </p:nvSpPr>
        <p:spPr bwMode="auto">
          <a:xfrm>
            <a:off x="6154738" y="23574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2" name="Oval 18"/>
          <p:cNvSpPr>
            <a:spLocks noChangeArrowheads="1"/>
          </p:cNvSpPr>
          <p:nvPr/>
        </p:nvSpPr>
        <p:spPr bwMode="auto">
          <a:xfrm>
            <a:off x="6515100" y="20685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3" name="Oval 18"/>
          <p:cNvSpPr>
            <a:spLocks noChangeArrowheads="1"/>
          </p:cNvSpPr>
          <p:nvPr/>
        </p:nvSpPr>
        <p:spPr bwMode="auto">
          <a:xfrm>
            <a:off x="7235825" y="14938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4" name="Oval 18"/>
          <p:cNvSpPr>
            <a:spLocks noChangeArrowheads="1"/>
          </p:cNvSpPr>
          <p:nvPr/>
        </p:nvSpPr>
        <p:spPr bwMode="auto">
          <a:xfrm>
            <a:off x="7019925" y="18542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5" name="Oval 18"/>
          <p:cNvSpPr>
            <a:spLocks noChangeArrowheads="1"/>
          </p:cNvSpPr>
          <p:nvPr/>
        </p:nvSpPr>
        <p:spPr bwMode="auto">
          <a:xfrm>
            <a:off x="5795963" y="14938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6" name="Oval 18"/>
          <p:cNvSpPr>
            <a:spLocks noChangeArrowheads="1"/>
          </p:cNvSpPr>
          <p:nvPr/>
        </p:nvSpPr>
        <p:spPr bwMode="auto">
          <a:xfrm>
            <a:off x="5938838" y="17811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7" name="Oval 18"/>
          <p:cNvSpPr>
            <a:spLocks noChangeArrowheads="1"/>
          </p:cNvSpPr>
          <p:nvPr/>
        </p:nvSpPr>
        <p:spPr bwMode="auto">
          <a:xfrm>
            <a:off x="6299200" y="20685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8" name="Oval 18"/>
          <p:cNvSpPr>
            <a:spLocks noChangeArrowheads="1"/>
          </p:cNvSpPr>
          <p:nvPr/>
        </p:nvSpPr>
        <p:spPr bwMode="auto">
          <a:xfrm>
            <a:off x="7235825" y="17811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49" name="Oval 18"/>
          <p:cNvSpPr>
            <a:spLocks noChangeArrowheads="1"/>
          </p:cNvSpPr>
          <p:nvPr/>
        </p:nvSpPr>
        <p:spPr bwMode="auto">
          <a:xfrm>
            <a:off x="6515100" y="14938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50" name="Oval 18"/>
          <p:cNvSpPr>
            <a:spLocks noChangeArrowheads="1"/>
          </p:cNvSpPr>
          <p:nvPr/>
        </p:nvSpPr>
        <p:spPr bwMode="auto">
          <a:xfrm>
            <a:off x="6515100" y="26447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51" name="Oval 18"/>
          <p:cNvSpPr>
            <a:spLocks noChangeArrowheads="1"/>
          </p:cNvSpPr>
          <p:nvPr/>
        </p:nvSpPr>
        <p:spPr bwMode="auto">
          <a:xfrm>
            <a:off x="6515100" y="17811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52" name="Oval 18"/>
          <p:cNvSpPr>
            <a:spLocks noChangeArrowheads="1"/>
          </p:cNvSpPr>
          <p:nvPr/>
        </p:nvSpPr>
        <p:spPr bwMode="auto">
          <a:xfrm>
            <a:off x="6875463" y="12065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53" name="Oval 18"/>
          <p:cNvSpPr>
            <a:spLocks noChangeArrowheads="1"/>
          </p:cNvSpPr>
          <p:nvPr/>
        </p:nvSpPr>
        <p:spPr bwMode="auto">
          <a:xfrm>
            <a:off x="6081713" y="10604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54" name="Oval 18"/>
          <p:cNvSpPr>
            <a:spLocks noChangeArrowheads="1"/>
          </p:cNvSpPr>
          <p:nvPr/>
        </p:nvSpPr>
        <p:spPr bwMode="auto">
          <a:xfrm>
            <a:off x="7018338" y="13493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55" name="Oval 18"/>
          <p:cNvSpPr>
            <a:spLocks noChangeArrowheads="1"/>
          </p:cNvSpPr>
          <p:nvPr/>
        </p:nvSpPr>
        <p:spPr bwMode="auto">
          <a:xfrm>
            <a:off x="6586538" y="12049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56" name="Oval 18"/>
          <p:cNvSpPr>
            <a:spLocks noChangeArrowheads="1"/>
          </p:cNvSpPr>
          <p:nvPr/>
        </p:nvSpPr>
        <p:spPr bwMode="auto">
          <a:xfrm>
            <a:off x="6586538" y="9906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57" name="Oval 18"/>
          <p:cNvSpPr>
            <a:spLocks noChangeArrowheads="1"/>
          </p:cNvSpPr>
          <p:nvPr/>
        </p:nvSpPr>
        <p:spPr bwMode="auto">
          <a:xfrm>
            <a:off x="6234113" y="12128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40 Elipse"/>
          <p:cNvSpPr/>
          <p:nvPr/>
        </p:nvSpPr>
        <p:spPr>
          <a:xfrm>
            <a:off x="5651500" y="908050"/>
            <a:ext cx="1944688" cy="194468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6359" name="Oval 18"/>
          <p:cNvSpPr>
            <a:spLocks noChangeArrowheads="1"/>
          </p:cNvSpPr>
          <p:nvPr/>
        </p:nvSpPr>
        <p:spPr bwMode="auto">
          <a:xfrm>
            <a:off x="4067175" y="17732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60" name="42 CuadroTexto"/>
          <p:cNvSpPr txBox="1">
            <a:spLocks noChangeArrowheads="1"/>
          </p:cNvSpPr>
          <p:nvPr/>
        </p:nvSpPr>
        <p:spPr bwMode="auto">
          <a:xfrm>
            <a:off x="6056313" y="2997200"/>
            <a:ext cx="1514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9.- Neutronio</a:t>
            </a:r>
          </a:p>
        </p:txBody>
      </p:sp>
      <p:sp>
        <p:nvSpPr>
          <p:cNvPr id="56361" name="43 CuadroTexto"/>
          <p:cNvSpPr txBox="1">
            <a:spLocks noChangeArrowheads="1"/>
          </p:cNvSpPr>
          <p:nvPr/>
        </p:nvSpPr>
        <p:spPr bwMode="auto">
          <a:xfrm>
            <a:off x="3635375" y="2060575"/>
            <a:ext cx="1073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Neutrón.</a:t>
            </a:r>
          </a:p>
        </p:txBody>
      </p:sp>
      <p:cxnSp>
        <p:nvCxnSpPr>
          <p:cNvPr id="46" name="45 Conector recto de flecha"/>
          <p:cNvCxnSpPr>
            <a:stCxn id="56359" idx="6"/>
            <a:endCxn id="56327" idx="2"/>
          </p:cNvCxnSpPr>
          <p:nvPr/>
        </p:nvCxnSpPr>
        <p:spPr>
          <a:xfrm>
            <a:off x="4211638" y="1844675"/>
            <a:ext cx="1582737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63" name="Oval 18"/>
          <p:cNvSpPr>
            <a:spLocks noChangeArrowheads="1"/>
          </p:cNvSpPr>
          <p:nvPr/>
        </p:nvSpPr>
        <p:spPr bwMode="auto">
          <a:xfrm>
            <a:off x="5291138" y="50228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64" name="Oval 18"/>
          <p:cNvSpPr>
            <a:spLocks noChangeArrowheads="1"/>
          </p:cNvSpPr>
          <p:nvPr/>
        </p:nvSpPr>
        <p:spPr bwMode="auto">
          <a:xfrm>
            <a:off x="4425950" y="40147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65" name="Oval 18"/>
          <p:cNvSpPr>
            <a:spLocks noChangeArrowheads="1"/>
          </p:cNvSpPr>
          <p:nvPr/>
        </p:nvSpPr>
        <p:spPr bwMode="auto">
          <a:xfrm>
            <a:off x="5146675" y="48783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66" name="Oval 18"/>
          <p:cNvSpPr>
            <a:spLocks noChangeArrowheads="1"/>
          </p:cNvSpPr>
          <p:nvPr/>
        </p:nvSpPr>
        <p:spPr bwMode="auto">
          <a:xfrm>
            <a:off x="5002213" y="45180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67" name="Oval 18"/>
          <p:cNvSpPr>
            <a:spLocks noChangeArrowheads="1"/>
          </p:cNvSpPr>
          <p:nvPr/>
        </p:nvSpPr>
        <p:spPr bwMode="auto">
          <a:xfrm>
            <a:off x="4716463" y="47974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68" name="Oval 18"/>
          <p:cNvSpPr>
            <a:spLocks noChangeArrowheads="1"/>
          </p:cNvSpPr>
          <p:nvPr/>
        </p:nvSpPr>
        <p:spPr bwMode="auto">
          <a:xfrm>
            <a:off x="4067175" y="43021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69" name="Oval 18"/>
          <p:cNvSpPr>
            <a:spLocks noChangeArrowheads="1"/>
          </p:cNvSpPr>
          <p:nvPr/>
        </p:nvSpPr>
        <p:spPr bwMode="auto">
          <a:xfrm>
            <a:off x="5146675" y="40862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0" name="Oval 18"/>
          <p:cNvSpPr>
            <a:spLocks noChangeArrowheads="1"/>
          </p:cNvSpPr>
          <p:nvPr/>
        </p:nvSpPr>
        <p:spPr bwMode="auto">
          <a:xfrm>
            <a:off x="4498975" y="50942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1" name="Oval 18"/>
          <p:cNvSpPr>
            <a:spLocks noChangeArrowheads="1"/>
          </p:cNvSpPr>
          <p:nvPr/>
        </p:nvSpPr>
        <p:spPr bwMode="auto">
          <a:xfrm>
            <a:off x="4138613" y="48053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2" name="Oval 18"/>
          <p:cNvSpPr>
            <a:spLocks noChangeArrowheads="1"/>
          </p:cNvSpPr>
          <p:nvPr/>
        </p:nvSpPr>
        <p:spPr bwMode="auto">
          <a:xfrm>
            <a:off x="4138613" y="45180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3" name="Oval 18"/>
          <p:cNvSpPr>
            <a:spLocks noChangeArrowheads="1"/>
          </p:cNvSpPr>
          <p:nvPr/>
        </p:nvSpPr>
        <p:spPr bwMode="auto">
          <a:xfrm>
            <a:off x="5507038" y="45894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4" name="Oval 18"/>
          <p:cNvSpPr>
            <a:spLocks noChangeArrowheads="1"/>
          </p:cNvSpPr>
          <p:nvPr/>
        </p:nvSpPr>
        <p:spPr bwMode="auto">
          <a:xfrm>
            <a:off x="5218113" y="45894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5" name="Oval 18"/>
          <p:cNvSpPr>
            <a:spLocks noChangeArrowheads="1"/>
          </p:cNvSpPr>
          <p:nvPr/>
        </p:nvSpPr>
        <p:spPr bwMode="auto">
          <a:xfrm>
            <a:off x="4356100" y="46624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6" name="Oval 18"/>
          <p:cNvSpPr>
            <a:spLocks noChangeArrowheads="1"/>
          </p:cNvSpPr>
          <p:nvPr/>
        </p:nvSpPr>
        <p:spPr bwMode="auto">
          <a:xfrm>
            <a:off x="5434013" y="48053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7" name="Oval 18"/>
          <p:cNvSpPr>
            <a:spLocks noChangeArrowheads="1"/>
          </p:cNvSpPr>
          <p:nvPr/>
        </p:nvSpPr>
        <p:spPr bwMode="auto">
          <a:xfrm>
            <a:off x="5002213" y="50228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8" name="Oval 18"/>
          <p:cNvSpPr>
            <a:spLocks noChangeArrowheads="1"/>
          </p:cNvSpPr>
          <p:nvPr/>
        </p:nvSpPr>
        <p:spPr bwMode="auto">
          <a:xfrm>
            <a:off x="5075238" y="43021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79" name="Oval 18"/>
          <p:cNvSpPr>
            <a:spLocks noChangeArrowheads="1"/>
          </p:cNvSpPr>
          <p:nvPr/>
        </p:nvSpPr>
        <p:spPr bwMode="auto">
          <a:xfrm>
            <a:off x="5002213" y="47339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0" name="Oval 18"/>
          <p:cNvSpPr>
            <a:spLocks noChangeArrowheads="1"/>
          </p:cNvSpPr>
          <p:nvPr/>
        </p:nvSpPr>
        <p:spPr bwMode="auto">
          <a:xfrm>
            <a:off x="4570413" y="41576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1" name="Oval 18"/>
          <p:cNvSpPr>
            <a:spLocks noChangeArrowheads="1"/>
          </p:cNvSpPr>
          <p:nvPr/>
        </p:nvSpPr>
        <p:spPr bwMode="auto">
          <a:xfrm>
            <a:off x="4425950" y="44465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2" name="Oval 18"/>
          <p:cNvSpPr>
            <a:spLocks noChangeArrowheads="1"/>
          </p:cNvSpPr>
          <p:nvPr/>
        </p:nvSpPr>
        <p:spPr bwMode="auto">
          <a:xfrm>
            <a:off x="4425950" y="48783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3" name="Oval 18"/>
          <p:cNvSpPr>
            <a:spLocks noChangeArrowheads="1"/>
          </p:cNvSpPr>
          <p:nvPr/>
        </p:nvSpPr>
        <p:spPr bwMode="auto">
          <a:xfrm>
            <a:off x="4786313" y="45894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4" name="Oval 18"/>
          <p:cNvSpPr>
            <a:spLocks noChangeArrowheads="1"/>
          </p:cNvSpPr>
          <p:nvPr/>
        </p:nvSpPr>
        <p:spPr bwMode="auto">
          <a:xfrm>
            <a:off x="5507038" y="40147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5" name="Oval 18"/>
          <p:cNvSpPr>
            <a:spLocks noChangeArrowheads="1"/>
          </p:cNvSpPr>
          <p:nvPr/>
        </p:nvSpPr>
        <p:spPr bwMode="auto">
          <a:xfrm>
            <a:off x="5364163" y="41497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6" name="Oval 18"/>
          <p:cNvSpPr>
            <a:spLocks noChangeArrowheads="1"/>
          </p:cNvSpPr>
          <p:nvPr/>
        </p:nvSpPr>
        <p:spPr bwMode="auto">
          <a:xfrm>
            <a:off x="4067175" y="40147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7" name="Oval 18"/>
          <p:cNvSpPr>
            <a:spLocks noChangeArrowheads="1"/>
          </p:cNvSpPr>
          <p:nvPr/>
        </p:nvSpPr>
        <p:spPr bwMode="auto">
          <a:xfrm>
            <a:off x="4283075" y="41497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8" name="Oval 18"/>
          <p:cNvSpPr>
            <a:spLocks noChangeArrowheads="1"/>
          </p:cNvSpPr>
          <p:nvPr/>
        </p:nvSpPr>
        <p:spPr bwMode="auto">
          <a:xfrm>
            <a:off x="4570413" y="45894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89" name="Oval 18"/>
          <p:cNvSpPr>
            <a:spLocks noChangeArrowheads="1"/>
          </p:cNvSpPr>
          <p:nvPr/>
        </p:nvSpPr>
        <p:spPr bwMode="auto">
          <a:xfrm>
            <a:off x="5507038" y="43021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90" name="Oval 18"/>
          <p:cNvSpPr>
            <a:spLocks noChangeArrowheads="1"/>
          </p:cNvSpPr>
          <p:nvPr/>
        </p:nvSpPr>
        <p:spPr bwMode="auto">
          <a:xfrm>
            <a:off x="4716463" y="39338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91" name="Oval 18"/>
          <p:cNvSpPr>
            <a:spLocks noChangeArrowheads="1"/>
          </p:cNvSpPr>
          <p:nvPr/>
        </p:nvSpPr>
        <p:spPr bwMode="auto">
          <a:xfrm>
            <a:off x="4786313" y="51657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92" name="Oval 18"/>
          <p:cNvSpPr>
            <a:spLocks noChangeArrowheads="1"/>
          </p:cNvSpPr>
          <p:nvPr/>
        </p:nvSpPr>
        <p:spPr bwMode="auto">
          <a:xfrm>
            <a:off x="4786313" y="43021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93" name="Oval 18"/>
          <p:cNvSpPr>
            <a:spLocks noChangeArrowheads="1"/>
          </p:cNvSpPr>
          <p:nvPr/>
        </p:nvSpPr>
        <p:spPr bwMode="auto">
          <a:xfrm>
            <a:off x="5146675" y="37258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94" name="Oval 18"/>
          <p:cNvSpPr>
            <a:spLocks noChangeArrowheads="1"/>
          </p:cNvSpPr>
          <p:nvPr/>
        </p:nvSpPr>
        <p:spPr bwMode="auto">
          <a:xfrm>
            <a:off x="4354513" y="35814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95" name="Oval 18"/>
          <p:cNvSpPr>
            <a:spLocks noChangeArrowheads="1"/>
          </p:cNvSpPr>
          <p:nvPr/>
        </p:nvSpPr>
        <p:spPr bwMode="auto">
          <a:xfrm>
            <a:off x="5291138" y="38687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96" name="Oval 18"/>
          <p:cNvSpPr>
            <a:spLocks noChangeArrowheads="1"/>
          </p:cNvSpPr>
          <p:nvPr/>
        </p:nvSpPr>
        <p:spPr bwMode="auto">
          <a:xfrm>
            <a:off x="4859338" y="37258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97" name="Oval 18"/>
          <p:cNvSpPr>
            <a:spLocks noChangeArrowheads="1"/>
          </p:cNvSpPr>
          <p:nvPr/>
        </p:nvSpPr>
        <p:spPr bwMode="auto">
          <a:xfrm>
            <a:off x="4859338" y="35099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98" name="Oval 18"/>
          <p:cNvSpPr>
            <a:spLocks noChangeArrowheads="1"/>
          </p:cNvSpPr>
          <p:nvPr/>
        </p:nvSpPr>
        <p:spPr bwMode="auto">
          <a:xfrm>
            <a:off x="4506913" y="37338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3" name="82 Elipse"/>
          <p:cNvSpPr/>
          <p:nvPr/>
        </p:nvSpPr>
        <p:spPr>
          <a:xfrm>
            <a:off x="3924300" y="3429000"/>
            <a:ext cx="1944688" cy="194468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6400" name="Oval 18"/>
          <p:cNvSpPr>
            <a:spLocks noChangeArrowheads="1"/>
          </p:cNvSpPr>
          <p:nvPr/>
        </p:nvSpPr>
        <p:spPr bwMode="auto">
          <a:xfrm>
            <a:off x="2339975" y="42926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401" name="84 CuadroTexto"/>
          <p:cNvSpPr txBox="1">
            <a:spLocks noChangeArrowheads="1"/>
          </p:cNvSpPr>
          <p:nvPr/>
        </p:nvSpPr>
        <p:spPr bwMode="auto">
          <a:xfrm>
            <a:off x="3995738" y="5651500"/>
            <a:ext cx="2236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14.- Materia extraña</a:t>
            </a:r>
          </a:p>
        </p:txBody>
      </p:sp>
      <p:sp>
        <p:nvSpPr>
          <p:cNvPr id="56402" name="85 CuadroTexto"/>
          <p:cNvSpPr txBox="1">
            <a:spLocks noChangeArrowheads="1"/>
          </p:cNvSpPr>
          <p:nvPr/>
        </p:nvSpPr>
        <p:spPr bwMode="auto">
          <a:xfrm>
            <a:off x="1908175" y="4581525"/>
            <a:ext cx="96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Quarks.</a:t>
            </a:r>
          </a:p>
        </p:txBody>
      </p:sp>
      <p:cxnSp>
        <p:nvCxnSpPr>
          <p:cNvPr id="87" name="86 Conector recto de flecha"/>
          <p:cNvCxnSpPr>
            <a:stCxn id="56400" idx="6"/>
            <a:endCxn id="56368" idx="2"/>
          </p:cNvCxnSpPr>
          <p:nvPr/>
        </p:nvCxnSpPr>
        <p:spPr>
          <a:xfrm>
            <a:off x="2484438" y="4365625"/>
            <a:ext cx="1582737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3"/>
          <p:cNvSpPr txBox="1">
            <a:spLocks noChangeArrowheads="1"/>
          </p:cNvSpPr>
          <p:nvPr/>
        </p:nvSpPr>
        <p:spPr bwMode="auto">
          <a:xfrm>
            <a:off x="2627313" y="549275"/>
            <a:ext cx="3592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Interacción gravitacional.</a:t>
            </a:r>
            <a:endParaRPr lang="es-ES" sz="2400">
              <a:latin typeface="Arial" charset="0"/>
            </a:endParaRPr>
          </a:p>
        </p:txBody>
      </p:sp>
      <p:sp>
        <p:nvSpPr>
          <p:cNvPr id="1028" name="Oval 8"/>
          <p:cNvSpPr>
            <a:spLocks noChangeArrowheads="1"/>
          </p:cNvSpPr>
          <p:nvPr/>
        </p:nvSpPr>
        <p:spPr bwMode="auto">
          <a:xfrm>
            <a:off x="1979613" y="27813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29" name="Oval 12"/>
          <p:cNvSpPr>
            <a:spLocks noChangeArrowheads="1"/>
          </p:cNvSpPr>
          <p:nvPr/>
        </p:nvSpPr>
        <p:spPr bwMode="auto">
          <a:xfrm>
            <a:off x="6804025" y="2781300"/>
            <a:ext cx="103188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030" name="AutoShape 14"/>
          <p:cNvCxnSpPr>
            <a:cxnSpLocks noChangeShapeType="1"/>
          </p:cNvCxnSpPr>
          <p:nvPr/>
        </p:nvCxnSpPr>
        <p:spPr bwMode="auto">
          <a:xfrm flipH="1">
            <a:off x="5003800" y="2852738"/>
            <a:ext cx="1582738" cy="11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3419475" y="4941888"/>
          <a:ext cx="201612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cuación" r:id="rId3" imgW="825500" imgH="393700" progId="Equation.3">
                  <p:embed/>
                </p:oleObj>
              </mc:Choice>
              <mc:Fallback>
                <p:oleObj name="Ecuación" r:id="rId3" imgW="8255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941888"/>
                        <a:ext cx="2016125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12 CuadroTexto"/>
          <p:cNvSpPr txBox="1">
            <a:spLocks noChangeArrowheads="1"/>
          </p:cNvSpPr>
          <p:nvPr/>
        </p:nvSpPr>
        <p:spPr bwMode="auto">
          <a:xfrm>
            <a:off x="2484438" y="1052513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La fuerza gravitacional es atractiva</a:t>
            </a:r>
          </a:p>
        </p:txBody>
      </p:sp>
      <p:sp>
        <p:nvSpPr>
          <p:cNvPr id="1032" name="13 CuadroTexto"/>
          <p:cNvSpPr txBox="1">
            <a:spLocks noChangeArrowheads="1"/>
          </p:cNvSpPr>
          <p:nvPr/>
        </p:nvSpPr>
        <p:spPr bwMode="auto">
          <a:xfrm>
            <a:off x="1908175" y="3068638"/>
            <a:ext cx="36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i="1"/>
              <a:t>M</a:t>
            </a:r>
          </a:p>
        </p:txBody>
      </p:sp>
      <p:sp>
        <p:nvSpPr>
          <p:cNvPr id="1033" name="14 CuadroTexto"/>
          <p:cNvSpPr txBox="1">
            <a:spLocks noChangeArrowheads="1"/>
          </p:cNvSpPr>
          <p:nvPr/>
        </p:nvSpPr>
        <p:spPr bwMode="auto">
          <a:xfrm>
            <a:off x="6732588" y="2924175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i="1"/>
              <a:t>m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2124075" y="3716338"/>
            <a:ext cx="4751388" cy="7302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19 CuadroTexto"/>
          <p:cNvSpPr txBox="1">
            <a:spLocks noChangeArrowheads="1"/>
          </p:cNvSpPr>
          <p:nvPr/>
        </p:nvSpPr>
        <p:spPr bwMode="auto">
          <a:xfrm>
            <a:off x="4427538" y="3860800"/>
            <a:ext cx="26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i="1"/>
              <a:t>r</a:t>
            </a:r>
          </a:p>
        </p:txBody>
      </p:sp>
      <p:sp>
        <p:nvSpPr>
          <p:cNvPr id="1036" name="11 CuadroTexto"/>
          <p:cNvSpPr txBox="1">
            <a:spLocks noChangeArrowheads="1"/>
          </p:cNvSpPr>
          <p:nvPr/>
        </p:nvSpPr>
        <p:spPr bwMode="auto">
          <a:xfrm>
            <a:off x="6443663" y="4581525"/>
            <a:ext cx="725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masa</a:t>
            </a:r>
          </a:p>
        </p:txBody>
      </p:sp>
      <p:sp>
        <p:nvSpPr>
          <p:cNvPr id="1037" name="12 CuadroTexto"/>
          <p:cNvSpPr txBox="1">
            <a:spLocks noChangeArrowheads="1"/>
          </p:cNvSpPr>
          <p:nvPr/>
        </p:nvSpPr>
        <p:spPr bwMode="auto">
          <a:xfrm>
            <a:off x="6443663" y="5661025"/>
            <a:ext cx="100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posición</a:t>
            </a:r>
          </a:p>
        </p:txBody>
      </p:sp>
      <p:cxnSp>
        <p:nvCxnSpPr>
          <p:cNvPr id="15" name="14 Conector recto de flecha"/>
          <p:cNvCxnSpPr>
            <a:stCxn id="1036" idx="1"/>
          </p:cNvCxnSpPr>
          <p:nvPr/>
        </p:nvCxnSpPr>
        <p:spPr>
          <a:xfrm flipH="1">
            <a:off x="5435600" y="4765675"/>
            <a:ext cx="1008063" cy="247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1037" idx="1"/>
          </p:cNvCxnSpPr>
          <p:nvPr/>
        </p:nvCxnSpPr>
        <p:spPr>
          <a:xfrm flipH="1" flipV="1">
            <a:off x="5292725" y="5661025"/>
            <a:ext cx="1150938" cy="184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3"/>
          <p:cNvSpPr txBox="1">
            <a:spLocks noChangeArrowheads="1"/>
          </p:cNvSpPr>
          <p:nvPr/>
        </p:nvSpPr>
        <p:spPr bwMode="auto">
          <a:xfrm>
            <a:off x="2627313" y="54927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Interacción eléctrica.</a:t>
            </a:r>
            <a:endParaRPr lang="es-ES" sz="2400">
              <a:latin typeface="Arial" charset="0"/>
            </a:endParaRPr>
          </a:p>
        </p:txBody>
      </p:sp>
      <p:sp>
        <p:nvSpPr>
          <p:cNvPr id="2052" name="Oval 8"/>
          <p:cNvSpPr>
            <a:spLocks noChangeArrowheads="1"/>
          </p:cNvSpPr>
          <p:nvPr/>
        </p:nvSpPr>
        <p:spPr bwMode="auto">
          <a:xfrm>
            <a:off x="2555875" y="36401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53" name="Oval 12"/>
          <p:cNvSpPr>
            <a:spLocks noChangeArrowheads="1"/>
          </p:cNvSpPr>
          <p:nvPr/>
        </p:nvSpPr>
        <p:spPr bwMode="auto">
          <a:xfrm>
            <a:off x="5580063" y="3640138"/>
            <a:ext cx="103187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2054" name="AutoShape 14"/>
          <p:cNvCxnSpPr>
            <a:cxnSpLocks noChangeShapeType="1"/>
          </p:cNvCxnSpPr>
          <p:nvPr/>
        </p:nvCxnSpPr>
        <p:spPr bwMode="auto">
          <a:xfrm flipH="1">
            <a:off x="3779838" y="3711575"/>
            <a:ext cx="1582737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55" name="8 CuadroTexto"/>
          <p:cNvSpPr txBox="1">
            <a:spLocks noChangeArrowheads="1"/>
          </p:cNvSpPr>
          <p:nvPr/>
        </p:nvSpPr>
        <p:spPr bwMode="auto">
          <a:xfrm>
            <a:off x="1476375" y="1196975"/>
            <a:ext cx="5300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La fuerza eléctrica puede ser atractiva o repulsiva.</a:t>
            </a:r>
          </a:p>
        </p:txBody>
      </p:sp>
      <p:cxnSp>
        <p:nvCxnSpPr>
          <p:cNvPr id="2056" name="AutoShape 14"/>
          <p:cNvCxnSpPr>
            <a:cxnSpLocks noChangeShapeType="1"/>
          </p:cNvCxnSpPr>
          <p:nvPr/>
        </p:nvCxnSpPr>
        <p:spPr bwMode="auto">
          <a:xfrm flipV="1">
            <a:off x="5867400" y="3711575"/>
            <a:ext cx="158432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3708400" y="5081588"/>
          <a:ext cx="20891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cuación" r:id="rId3" imgW="952087" imgH="431613" progId="Equation.3">
                  <p:embed/>
                </p:oleObj>
              </mc:Choice>
              <mc:Fallback>
                <p:oleObj name="Ecuación" r:id="rId3" imgW="952087" imgH="4316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081588"/>
                        <a:ext cx="20891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14 CuadroTexto"/>
          <p:cNvSpPr txBox="1">
            <a:spLocks noChangeArrowheads="1"/>
          </p:cNvSpPr>
          <p:nvPr/>
        </p:nvSpPr>
        <p:spPr bwMode="auto">
          <a:xfrm>
            <a:off x="2484438" y="2990850"/>
            <a:ext cx="347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i="1"/>
              <a:t>Q</a:t>
            </a:r>
          </a:p>
        </p:txBody>
      </p:sp>
      <p:sp>
        <p:nvSpPr>
          <p:cNvPr id="2058" name="15 CuadroTexto"/>
          <p:cNvSpPr txBox="1">
            <a:spLocks noChangeArrowheads="1"/>
          </p:cNvSpPr>
          <p:nvPr/>
        </p:nvSpPr>
        <p:spPr bwMode="auto">
          <a:xfrm>
            <a:off x="5435600" y="29194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i="1"/>
              <a:t>q</a:t>
            </a:r>
          </a:p>
        </p:txBody>
      </p:sp>
      <p:sp>
        <p:nvSpPr>
          <p:cNvPr id="2059" name="17 CuadroTexto"/>
          <p:cNvSpPr txBox="1">
            <a:spLocks noChangeArrowheads="1"/>
          </p:cNvSpPr>
          <p:nvPr/>
        </p:nvSpPr>
        <p:spPr bwMode="auto">
          <a:xfrm>
            <a:off x="2700338" y="1628775"/>
            <a:ext cx="292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Signos opuestos se atraen.</a:t>
            </a:r>
          </a:p>
          <a:p>
            <a:r>
              <a:rPr lang="es-MX"/>
              <a:t>Signos iguales se repelen.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flipV="1">
            <a:off x="2700338" y="4170363"/>
            <a:ext cx="2951162" cy="460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21 CuadroTexto"/>
          <p:cNvSpPr txBox="1">
            <a:spLocks noChangeArrowheads="1"/>
          </p:cNvSpPr>
          <p:nvPr/>
        </p:nvSpPr>
        <p:spPr bwMode="auto">
          <a:xfrm>
            <a:off x="4067175" y="4216400"/>
            <a:ext cx="268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i="1"/>
              <a:t>r</a:t>
            </a:r>
          </a:p>
        </p:txBody>
      </p:sp>
      <p:sp>
        <p:nvSpPr>
          <p:cNvPr id="2062" name="13 CuadroTexto"/>
          <p:cNvSpPr txBox="1">
            <a:spLocks noChangeArrowheads="1"/>
          </p:cNvSpPr>
          <p:nvPr/>
        </p:nvSpPr>
        <p:spPr bwMode="auto">
          <a:xfrm>
            <a:off x="6372225" y="4941888"/>
            <a:ext cx="1692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Carga eléctrica</a:t>
            </a:r>
          </a:p>
        </p:txBody>
      </p:sp>
      <p:sp>
        <p:nvSpPr>
          <p:cNvPr id="2063" name="14 CuadroTexto"/>
          <p:cNvSpPr txBox="1">
            <a:spLocks noChangeArrowheads="1"/>
          </p:cNvSpPr>
          <p:nvPr/>
        </p:nvSpPr>
        <p:spPr bwMode="auto">
          <a:xfrm>
            <a:off x="6804025" y="5876925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posición</a:t>
            </a:r>
          </a:p>
        </p:txBody>
      </p:sp>
      <p:cxnSp>
        <p:nvCxnSpPr>
          <p:cNvPr id="16" name="15 Conector recto de flecha"/>
          <p:cNvCxnSpPr>
            <a:stCxn id="2063" idx="1"/>
          </p:cNvCxnSpPr>
          <p:nvPr/>
        </p:nvCxnSpPr>
        <p:spPr>
          <a:xfrm flipH="1" flipV="1">
            <a:off x="5651500" y="5876925"/>
            <a:ext cx="1152525" cy="185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2062" idx="1"/>
          </p:cNvCxnSpPr>
          <p:nvPr/>
        </p:nvCxnSpPr>
        <p:spPr>
          <a:xfrm flipH="1">
            <a:off x="5795963" y="5126038"/>
            <a:ext cx="576262" cy="103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Oval 8"/>
          <p:cNvSpPr>
            <a:spLocks noChangeArrowheads="1"/>
          </p:cNvSpPr>
          <p:nvPr/>
        </p:nvSpPr>
        <p:spPr bwMode="auto">
          <a:xfrm>
            <a:off x="2411413" y="28527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042988" y="1916113"/>
            <a:ext cx="687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Átomo de hidrógeno (H): un protón y un electrón.</a:t>
            </a:r>
            <a:endParaRPr lang="es-ES" sz="2400">
              <a:latin typeface="Arial" charset="0"/>
            </a:endParaRPr>
          </a:p>
        </p:txBody>
      </p:sp>
      <p:sp>
        <p:nvSpPr>
          <p:cNvPr id="3079" name="Oval 12"/>
          <p:cNvSpPr>
            <a:spLocks noChangeArrowheads="1"/>
          </p:cNvSpPr>
          <p:nvPr/>
        </p:nvSpPr>
        <p:spPr bwMode="auto">
          <a:xfrm>
            <a:off x="7019925" y="2852738"/>
            <a:ext cx="103188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3080" name="AutoShape 14"/>
          <p:cNvCxnSpPr>
            <a:cxnSpLocks noChangeShapeType="1"/>
            <a:stCxn id="3079" idx="2"/>
          </p:cNvCxnSpPr>
          <p:nvPr/>
        </p:nvCxnSpPr>
        <p:spPr bwMode="auto">
          <a:xfrm flipH="1">
            <a:off x="3276600" y="2898775"/>
            <a:ext cx="3743325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1" name="Rectangle 1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1476375" y="3357563"/>
          <a:ext cx="20891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cuación" r:id="rId3" imgW="952087" imgH="431613" progId="Equation.3">
                  <p:embed/>
                </p:oleObj>
              </mc:Choice>
              <mc:Fallback>
                <p:oleObj name="Ecuación" r:id="rId3" imgW="952087" imgH="4316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357563"/>
                        <a:ext cx="20891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3075" name="Object 17"/>
          <p:cNvGraphicFramePr>
            <a:graphicFrameLocks noChangeAspect="1"/>
          </p:cNvGraphicFramePr>
          <p:nvPr/>
        </p:nvGraphicFramePr>
        <p:xfrm>
          <a:off x="1476375" y="4365625"/>
          <a:ext cx="20161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cuación" r:id="rId5" imgW="825500" imgH="393700" progId="Equation.3">
                  <p:embed/>
                </p:oleObj>
              </mc:Choice>
              <mc:Fallback>
                <p:oleObj name="Ecuación" r:id="rId5" imgW="8255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365625"/>
                        <a:ext cx="2016125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0"/>
          <p:cNvGraphicFramePr>
            <a:graphicFrameLocks noChangeAspect="1"/>
          </p:cNvGraphicFramePr>
          <p:nvPr/>
        </p:nvGraphicFramePr>
        <p:xfrm>
          <a:off x="5003800" y="3789363"/>
          <a:ext cx="29527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cuación" r:id="rId7" imgW="1269449" imgH="444307" progId="Equation.3">
                  <p:embed/>
                </p:oleObj>
              </mc:Choice>
              <mc:Fallback>
                <p:oleObj name="Ecuación" r:id="rId7" imgW="1269449" imgH="444307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789363"/>
                        <a:ext cx="2952750" cy="104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827088" y="5445125"/>
            <a:ext cx="7475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La fuerza gravitacional entre el núcleo y el electrón es</a:t>
            </a:r>
          </a:p>
          <a:p>
            <a:r>
              <a:rPr lang="es-MX" sz="2400">
                <a:latin typeface="Arial" charset="0"/>
              </a:rPr>
              <a:t>despreciable comparada con la fuerza eléctrica.</a:t>
            </a:r>
            <a:endParaRPr lang="es-ES" sz="2400">
              <a:latin typeface="Arial" charset="0"/>
            </a:endParaRPr>
          </a:p>
        </p:txBody>
      </p:sp>
      <p:sp>
        <p:nvSpPr>
          <p:cNvPr id="3084" name="13 CuadroTexto"/>
          <p:cNvSpPr txBox="1">
            <a:spLocks noChangeArrowheads="1"/>
          </p:cNvSpPr>
          <p:nvPr/>
        </p:nvSpPr>
        <p:spPr bwMode="auto">
          <a:xfrm>
            <a:off x="2339975" y="2420938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+</a:t>
            </a:r>
          </a:p>
        </p:txBody>
      </p:sp>
      <p:sp>
        <p:nvSpPr>
          <p:cNvPr id="3085" name="14 CuadroTexto"/>
          <p:cNvSpPr txBox="1">
            <a:spLocks noChangeArrowheads="1"/>
          </p:cNvSpPr>
          <p:nvPr/>
        </p:nvSpPr>
        <p:spPr bwMode="auto">
          <a:xfrm>
            <a:off x="6948488" y="2492375"/>
            <a:ext cx="26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-</a:t>
            </a:r>
          </a:p>
        </p:txBody>
      </p:sp>
      <p:sp>
        <p:nvSpPr>
          <p:cNvPr id="3086" name="15 CuadroTexto"/>
          <p:cNvSpPr txBox="1">
            <a:spLocks noChangeArrowheads="1"/>
          </p:cNvSpPr>
          <p:nvPr/>
        </p:nvSpPr>
        <p:spPr bwMode="auto">
          <a:xfrm>
            <a:off x="395288" y="836613"/>
            <a:ext cx="8410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¿</a:t>
            </a:r>
            <a:r>
              <a:rPr lang="es-MX" sz="3200"/>
              <a:t>Cómo operan estas fuerzas en la naturaleza?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2" name="Group 10"/>
          <p:cNvGraphicFramePr>
            <a:graphicFrameLocks noGrp="1"/>
          </p:cNvGraphicFramePr>
          <p:nvPr/>
        </p:nvGraphicFramePr>
        <p:xfrm>
          <a:off x="1692275" y="2001838"/>
          <a:ext cx="5554663" cy="2520570"/>
        </p:xfrm>
        <a:graphic>
          <a:graphicData uri="http://schemas.openxmlformats.org/drawingml/2006/table">
            <a:tbl>
              <a:tblPr/>
              <a:tblGrid>
                <a:gridCol w="1389063"/>
                <a:gridCol w="1492250"/>
                <a:gridCol w="1284287"/>
                <a:gridCol w="1389063"/>
              </a:tblGrid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Partícula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Masa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×10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-31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Carga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×10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-19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 C)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Espín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16749.27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½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16726.22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1.6022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½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9.1094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-1.6022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½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7" name="Text Box 37"/>
          <p:cNvSpPr txBox="1">
            <a:spLocks noChangeArrowheads="1"/>
          </p:cNvSpPr>
          <p:nvPr/>
        </p:nvSpPr>
        <p:spPr bwMode="auto">
          <a:xfrm>
            <a:off x="1979613" y="1136650"/>
            <a:ext cx="498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Partículas “elementales” del átomo.</a:t>
            </a:r>
            <a:endParaRPr lang="es-ES" sz="2400">
              <a:latin typeface="Arial" charset="0"/>
            </a:endParaRPr>
          </a:p>
        </p:txBody>
      </p:sp>
      <p:sp>
        <p:nvSpPr>
          <p:cNvPr id="4128" name="Rectangle 3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4098" name="Object 38"/>
          <p:cNvGraphicFramePr>
            <a:graphicFrameLocks noChangeAspect="1"/>
          </p:cNvGraphicFramePr>
          <p:nvPr/>
        </p:nvGraphicFramePr>
        <p:xfrm>
          <a:off x="1692275" y="5268913"/>
          <a:ext cx="1655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cuación" r:id="rId3" imgW="545626" imgH="203024" progId="Equation.3">
                  <p:embed/>
                </p:oleObj>
              </mc:Choice>
              <mc:Fallback>
                <p:oleObj name="Ecuación" r:id="rId3" imgW="545626" imgH="203024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268913"/>
                        <a:ext cx="1655763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9" name="Rectangle 41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4099" name="Object 40"/>
          <p:cNvGraphicFramePr>
            <a:graphicFrameLocks noChangeAspect="1"/>
          </p:cNvGraphicFramePr>
          <p:nvPr/>
        </p:nvGraphicFramePr>
        <p:xfrm>
          <a:off x="5724525" y="5313363"/>
          <a:ext cx="1368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cuación" r:id="rId5" imgW="520248" imgH="177646" progId="Equation.3">
                  <p:embed/>
                </p:oleObj>
              </mc:Choice>
              <mc:Fallback>
                <p:oleObj name="Ecuación" r:id="rId5" imgW="520248" imgH="177646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13363"/>
                        <a:ext cx="13684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t0.gstatic.com/images?q=tbn:ANd9GcSJmyJFFLhMGYMCm-evf-x-s4kV-0EGSJK8m5v0hFXgEeGscPi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0"/>
            <a:ext cx="52387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4 CuadroTexto"/>
          <p:cNvSpPr txBox="1">
            <a:spLocks noChangeArrowheads="1"/>
          </p:cNvSpPr>
          <p:nvPr/>
        </p:nvSpPr>
        <p:spPr bwMode="auto">
          <a:xfrm>
            <a:off x="539750" y="836613"/>
            <a:ext cx="2701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Robert Andrews Millikan.</a:t>
            </a:r>
          </a:p>
        </p:txBody>
      </p:sp>
      <p:sp>
        <p:nvSpPr>
          <p:cNvPr id="57348" name="5 CuadroTexto"/>
          <p:cNvSpPr txBox="1">
            <a:spLocks noChangeArrowheads="1"/>
          </p:cNvSpPr>
          <p:nvPr/>
        </p:nvSpPr>
        <p:spPr bwMode="auto">
          <a:xfrm>
            <a:off x="468313" y="1989138"/>
            <a:ext cx="3182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22 May. 1868 – 19 Dic. 1953.</a:t>
            </a:r>
          </a:p>
        </p:txBody>
      </p:sp>
      <p:sp>
        <p:nvSpPr>
          <p:cNvPr id="57349" name="6 CuadroTexto"/>
          <p:cNvSpPr txBox="1">
            <a:spLocks noChangeArrowheads="1"/>
          </p:cNvSpPr>
          <p:nvPr/>
        </p:nvSpPr>
        <p:spPr bwMode="auto">
          <a:xfrm>
            <a:off x="323850" y="2997200"/>
            <a:ext cx="3170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Profesor de la Universidad de</a:t>
            </a:r>
          </a:p>
          <a:p>
            <a:r>
              <a:rPr lang="es-MX"/>
              <a:t>Chicago a partir de 1910</a:t>
            </a:r>
          </a:p>
        </p:txBody>
      </p:sp>
      <p:sp>
        <p:nvSpPr>
          <p:cNvPr id="57350" name="7 CuadroTexto"/>
          <p:cNvSpPr txBox="1">
            <a:spLocks noChangeArrowheads="1"/>
          </p:cNvSpPr>
          <p:nvPr/>
        </p:nvSpPr>
        <p:spPr bwMode="auto">
          <a:xfrm>
            <a:off x="539750" y="4221163"/>
            <a:ext cx="2813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Premio Nobel de Física en</a:t>
            </a:r>
          </a:p>
          <a:p>
            <a:r>
              <a:rPr lang="es-MX"/>
              <a:t>1923.</a:t>
            </a:r>
          </a:p>
        </p:txBody>
      </p:sp>
      <p:sp>
        <p:nvSpPr>
          <p:cNvPr id="57351" name="8 CuadroTexto"/>
          <p:cNvSpPr txBox="1">
            <a:spLocks noChangeArrowheads="1"/>
          </p:cNvSpPr>
          <p:nvPr/>
        </p:nvSpPr>
        <p:spPr bwMode="auto">
          <a:xfrm>
            <a:off x="611188" y="5589588"/>
            <a:ext cx="2827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Carga eléctrica elemental.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2"/>
          <p:cNvSpPr txBox="1">
            <a:spLocks noChangeArrowheads="1"/>
          </p:cNvSpPr>
          <p:nvPr/>
        </p:nvSpPr>
        <p:spPr bwMode="auto">
          <a:xfrm>
            <a:off x="3278188" y="333375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Teoría atómica.</a:t>
            </a:r>
            <a:endParaRPr lang="es-ES" sz="2400">
              <a:latin typeface="Arial" charset="0"/>
            </a:endParaRPr>
          </a:p>
        </p:txBody>
      </p:sp>
      <p:graphicFrame>
        <p:nvGraphicFramePr>
          <p:cNvPr id="3250" name="Group 178"/>
          <p:cNvGraphicFramePr>
            <a:graphicFrameLocks noGrp="1"/>
          </p:cNvGraphicFramePr>
          <p:nvPr>
            <p:ph/>
          </p:nvPr>
        </p:nvGraphicFramePr>
        <p:xfrm>
          <a:off x="1135063" y="2454275"/>
          <a:ext cx="6799262" cy="3554415"/>
        </p:xfrm>
        <a:graphic>
          <a:graphicData uri="http://schemas.openxmlformats.org/drawingml/2006/table">
            <a:tbl>
              <a:tblPr/>
              <a:tblGrid>
                <a:gridCol w="1358900"/>
                <a:gridCol w="1360487"/>
                <a:gridCol w="1465263"/>
                <a:gridCol w="1419225"/>
                <a:gridCol w="1195387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núcleos</a:t>
                      </a:r>
                      <a:endParaRPr kumimoji="0" lang="es-E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protones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neutrones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nucleones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espín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</a:t>
                      </a:r>
                      <a:r>
                        <a:rPr kumimoji="0" lang="es-MX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  <a:endParaRPr kumimoji="0" lang="es-ES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Impar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Impar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½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</a:t>
                      </a:r>
                      <a:r>
                        <a:rPr kumimoji="0" lang="es-MX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  <a:endParaRPr kumimoji="0" lang="es-E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Impar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Impar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1</a:t>
                      </a: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</a:t>
                      </a:r>
                      <a:r>
                        <a:rPr kumimoji="0" lang="es-MX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3</a:t>
                      </a:r>
                      <a:endParaRPr kumimoji="0" lang="es-E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Impar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Impar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½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He</a:t>
                      </a:r>
                      <a:r>
                        <a:rPr kumimoji="0" lang="es-MX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3</a:t>
                      </a:r>
                      <a:endParaRPr kumimoji="0" lang="es-E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Impar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Impar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½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2</a:t>
                      </a: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He</a:t>
                      </a:r>
                      <a:r>
                        <a:rPr kumimoji="0" lang="es-MX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4</a:t>
                      </a:r>
                      <a:endParaRPr kumimoji="0" lang="es-ES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Par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</a:t>
                      </a: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15" name="Text Box 170"/>
          <p:cNvSpPr txBox="1">
            <a:spLocks noChangeArrowheads="1"/>
          </p:cNvSpPr>
          <p:nvPr/>
        </p:nvSpPr>
        <p:spPr bwMode="auto">
          <a:xfrm>
            <a:off x="3924300" y="1339850"/>
            <a:ext cx="1023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6</a:t>
            </a:r>
            <a:r>
              <a:rPr lang="es-MX" sz="3600">
                <a:latin typeface="Arial" charset="0"/>
              </a:rPr>
              <a:t>C</a:t>
            </a:r>
            <a:r>
              <a:rPr lang="es-MX" sz="3600" baseline="30000">
                <a:latin typeface="Arial" charset="0"/>
              </a:rPr>
              <a:t>12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58416" name="Text Box 171"/>
          <p:cNvSpPr txBox="1">
            <a:spLocks noChangeArrowheads="1"/>
          </p:cNvSpPr>
          <p:nvPr/>
        </p:nvSpPr>
        <p:spPr bwMode="auto">
          <a:xfrm>
            <a:off x="323850" y="1989138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Número de protones (Z)</a:t>
            </a:r>
            <a:endParaRPr lang="es-ES">
              <a:latin typeface="Arial" charset="0"/>
            </a:endParaRPr>
          </a:p>
        </p:txBody>
      </p:sp>
      <p:sp>
        <p:nvSpPr>
          <p:cNvPr id="58417" name="Line 172"/>
          <p:cNvSpPr>
            <a:spLocks noChangeShapeType="1"/>
          </p:cNvSpPr>
          <p:nvPr/>
        </p:nvSpPr>
        <p:spPr bwMode="auto">
          <a:xfrm flipV="1">
            <a:off x="2865438" y="1916113"/>
            <a:ext cx="1058862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418" name="Text Box 173"/>
          <p:cNvSpPr txBox="1">
            <a:spLocks noChangeArrowheads="1"/>
          </p:cNvSpPr>
          <p:nvPr/>
        </p:nvSpPr>
        <p:spPr bwMode="auto">
          <a:xfrm>
            <a:off x="6084888" y="765175"/>
            <a:ext cx="278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Número de nucleones (A)</a:t>
            </a:r>
            <a:endParaRPr lang="es-ES">
              <a:latin typeface="Arial" charset="0"/>
            </a:endParaRPr>
          </a:p>
        </p:txBody>
      </p:sp>
      <p:sp>
        <p:nvSpPr>
          <p:cNvPr id="58419" name="Line 174"/>
          <p:cNvSpPr>
            <a:spLocks noChangeShapeType="1"/>
          </p:cNvSpPr>
          <p:nvPr/>
        </p:nvSpPr>
        <p:spPr bwMode="auto">
          <a:xfrm flipH="1">
            <a:off x="4932363" y="1052513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420" name="Text Box 175"/>
          <p:cNvSpPr txBox="1">
            <a:spLocks noChangeArrowheads="1"/>
          </p:cNvSpPr>
          <p:nvPr/>
        </p:nvSpPr>
        <p:spPr bwMode="auto">
          <a:xfrm>
            <a:off x="303213" y="928688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Símbolo del elemento químico</a:t>
            </a:r>
            <a:endParaRPr lang="es-ES">
              <a:latin typeface="Arial" charset="0"/>
            </a:endParaRPr>
          </a:p>
        </p:txBody>
      </p:sp>
      <p:sp>
        <p:nvSpPr>
          <p:cNvPr id="58421" name="Line 176"/>
          <p:cNvSpPr>
            <a:spLocks noChangeShapeType="1"/>
          </p:cNvSpPr>
          <p:nvPr/>
        </p:nvSpPr>
        <p:spPr bwMode="auto">
          <a:xfrm>
            <a:off x="3563938" y="1196975"/>
            <a:ext cx="5762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58422" name="Text Box 177"/>
          <p:cNvSpPr txBox="1">
            <a:spLocks noChangeArrowheads="1"/>
          </p:cNvSpPr>
          <p:nvPr/>
        </p:nvSpPr>
        <p:spPr bwMode="auto">
          <a:xfrm>
            <a:off x="6659563" y="1341438"/>
            <a:ext cx="215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Z: número atómico.</a:t>
            </a:r>
          </a:p>
          <a:p>
            <a:r>
              <a:rPr lang="es-MX">
                <a:latin typeface="Arial" charset="0"/>
              </a:rPr>
              <a:t>A: masa atómica.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5 CuadroTexto"/>
          <p:cNvSpPr txBox="1">
            <a:spLocks noChangeArrowheads="1"/>
          </p:cNvSpPr>
          <p:nvPr/>
        </p:nvSpPr>
        <p:spPr bwMode="auto">
          <a:xfrm>
            <a:off x="1835150" y="3430588"/>
            <a:ext cx="2014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/>
              <a:t>Bosones.</a:t>
            </a:r>
          </a:p>
        </p:txBody>
      </p:sp>
      <p:sp>
        <p:nvSpPr>
          <p:cNvPr id="59395" name="6 CuadroTexto"/>
          <p:cNvSpPr txBox="1">
            <a:spLocks noChangeArrowheads="1"/>
          </p:cNvSpPr>
          <p:nvPr/>
        </p:nvSpPr>
        <p:spPr bwMode="auto">
          <a:xfrm>
            <a:off x="1476375" y="5086350"/>
            <a:ext cx="2416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/>
              <a:t>Fermiones.</a:t>
            </a:r>
          </a:p>
        </p:txBody>
      </p:sp>
      <p:sp>
        <p:nvSpPr>
          <p:cNvPr id="59396" name="7 CuadroTexto"/>
          <p:cNvSpPr txBox="1">
            <a:spLocks noChangeArrowheads="1"/>
          </p:cNvSpPr>
          <p:nvPr/>
        </p:nvSpPr>
        <p:spPr bwMode="auto">
          <a:xfrm>
            <a:off x="5076825" y="2206625"/>
            <a:ext cx="1273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/>
              <a:t>Espín.</a:t>
            </a:r>
          </a:p>
        </p:txBody>
      </p:sp>
      <p:sp>
        <p:nvSpPr>
          <p:cNvPr id="59397" name="8 CuadroTexto"/>
          <p:cNvSpPr txBox="1">
            <a:spLocks noChangeArrowheads="1"/>
          </p:cNvSpPr>
          <p:nvPr/>
        </p:nvSpPr>
        <p:spPr bwMode="auto">
          <a:xfrm>
            <a:off x="5003800" y="3430588"/>
            <a:ext cx="1489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/>
              <a:t>Entero.</a:t>
            </a:r>
          </a:p>
        </p:txBody>
      </p:sp>
      <p:sp>
        <p:nvSpPr>
          <p:cNvPr id="59398" name="9 CuadroTexto"/>
          <p:cNvSpPr txBox="1">
            <a:spLocks noChangeArrowheads="1"/>
          </p:cNvSpPr>
          <p:nvPr/>
        </p:nvSpPr>
        <p:spPr bwMode="auto">
          <a:xfrm>
            <a:off x="4859338" y="5086350"/>
            <a:ext cx="25098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/>
              <a:t>Semi-entero.</a:t>
            </a:r>
          </a:p>
        </p:txBody>
      </p:sp>
      <p:sp>
        <p:nvSpPr>
          <p:cNvPr id="59399" name="10 CuadroTexto"/>
          <p:cNvSpPr txBox="1">
            <a:spLocks noChangeArrowheads="1"/>
          </p:cNvSpPr>
          <p:nvPr/>
        </p:nvSpPr>
        <p:spPr bwMode="auto">
          <a:xfrm>
            <a:off x="819150" y="971550"/>
            <a:ext cx="7856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/>
              <a:t>Clasificación en función del valor de espín.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187450" y="2852738"/>
            <a:ext cx="576263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2914650" y="2852738"/>
            <a:ext cx="576263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1187450" y="4148138"/>
            <a:ext cx="576263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2914650" y="4148138"/>
            <a:ext cx="576263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9" name="8 Conector recto"/>
          <p:cNvCxnSpPr>
            <a:stCxn id="5" idx="2"/>
            <a:endCxn id="4" idx="6"/>
          </p:cNvCxnSpPr>
          <p:nvPr/>
        </p:nvCxnSpPr>
        <p:spPr>
          <a:xfrm flipH="1">
            <a:off x="1763713" y="3141663"/>
            <a:ext cx="1150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1763713" y="4437063"/>
            <a:ext cx="1150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4" name="Text Box 170"/>
          <p:cNvSpPr txBox="1">
            <a:spLocks noChangeArrowheads="1"/>
          </p:cNvSpPr>
          <p:nvPr/>
        </p:nvSpPr>
        <p:spPr bwMode="auto">
          <a:xfrm>
            <a:off x="1476375" y="1557338"/>
            <a:ext cx="1058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16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60425" name="Text Box 170"/>
          <p:cNvSpPr txBox="1">
            <a:spLocks noChangeArrowheads="1"/>
          </p:cNvSpPr>
          <p:nvPr/>
        </p:nvSpPr>
        <p:spPr bwMode="auto">
          <a:xfrm>
            <a:off x="3995738" y="476250"/>
            <a:ext cx="687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>
                <a:latin typeface="Arial" charset="0"/>
              </a:rPr>
              <a:t>O</a:t>
            </a:r>
            <a:r>
              <a:rPr lang="es-MX" sz="2000">
                <a:latin typeface="Arial" charset="0"/>
              </a:rPr>
              <a:t>2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581650" y="2781300"/>
            <a:ext cx="576263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7308850" y="2781300"/>
            <a:ext cx="576263" cy="5762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5581650" y="4221163"/>
            <a:ext cx="576263" cy="5762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8" name="17 Elipse"/>
          <p:cNvSpPr/>
          <p:nvPr/>
        </p:nvSpPr>
        <p:spPr>
          <a:xfrm>
            <a:off x="7308850" y="4221163"/>
            <a:ext cx="576263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19" name="18 Conector recto"/>
          <p:cNvCxnSpPr>
            <a:stCxn id="16" idx="2"/>
            <a:endCxn id="15" idx="6"/>
          </p:cNvCxnSpPr>
          <p:nvPr/>
        </p:nvCxnSpPr>
        <p:spPr>
          <a:xfrm flipH="1">
            <a:off x="6157913" y="3070225"/>
            <a:ext cx="1150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>
            <a:off x="6157913" y="4510088"/>
            <a:ext cx="1150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20 CuadroTexto"/>
          <p:cNvSpPr txBox="1">
            <a:spLocks noChangeArrowheads="1"/>
          </p:cNvSpPr>
          <p:nvPr/>
        </p:nvSpPr>
        <p:spPr bwMode="auto">
          <a:xfrm>
            <a:off x="1330325" y="2420938"/>
            <a:ext cx="31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</a:t>
            </a:r>
          </a:p>
        </p:txBody>
      </p:sp>
      <p:sp>
        <p:nvSpPr>
          <p:cNvPr id="60433" name="21 CuadroTexto"/>
          <p:cNvSpPr txBox="1">
            <a:spLocks noChangeArrowheads="1"/>
          </p:cNvSpPr>
          <p:nvPr/>
        </p:nvSpPr>
        <p:spPr bwMode="auto">
          <a:xfrm>
            <a:off x="3059113" y="2420938"/>
            <a:ext cx="31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</a:t>
            </a:r>
          </a:p>
        </p:txBody>
      </p:sp>
      <p:sp>
        <p:nvSpPr>
          <p:cNvPr id="60434" name="22 CuadroTexto"/>
          <p:cNvSpPr txBox="1">
            <a:spLocks noChangeArrowheads="1"/>
          </p:cNvSpPr>
          <p:nvPr/>
        </p:nvSpPr>
        <p:spPr bwMode="auto">
          <a:xfrm>
            <a:off x="3059113" y="3716338"/>
            <a:ext cx="31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</a:t>
            </a:r>
          </a:p>
        </p:txBody>
      </p:sp>
      <p:sp>
        <p:nvSpPr>
          <p:cNvPr id="60435" name="23 CuadroTexto"/>
          <p:cNvSpPr txBox="1">
            <a:spLocks noChangeArrowheads="1"/>
          </p:cNvSpPr>
          <p:nvPr/>
        </p:nvSpPr>
        <p:spPr bwMode="auto">
          <a:xfrm>
            <a:off x="1330325" y="3716338"/>
            <a:ext cx="31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</a:t>
            </a:r>
          </a:p>
        </p:txBody>
      </p:sp>
      <p:sp>
        <p:nvSpPr>
          <p:cNvPr id="60436" name="Text Box 170"/>
          <p:cNvSpPr txBox="1">
            <a:spLocks noChangeArrowheads="1"/>
          </p:cNvSpPr>
          <p:nvPr/>
        </p:nvSpPr>
        <p:spPr bwMode="auto">
          <a:xfrm>
            <a:off x="5722938" y="1630363"/>
            <a:ext cx="1058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16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60437" name="Text Box 170"/>
          <p:cNvSpPr txBox="1">
            <a:spLocks noChangeArrowheads="1"/>
          </p:cNvSpPr>
          <p:nvPr/>
        </p:nvSpPr>
        <p:spPr bwMode="auto">
          <a:xfrm>
            <a:off x="6659563" y="1628775"/>
            <a:ext cx="105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17</a:t>
            </a:r>
            <a:endParaRPr lang="es-ES" sz="3600" baseline="30000">
              <a:latin typeface="Arial" charset="0"/>
            </a:endParaRPr>
          </a:p>
        </p:txBody>
      </p:sp>
      <p:sp>
        <p:nvSpPr>
          <p:cNvPr id="60438" name="26 CuadroTexto"/>
          <p:cNvSpPr txBox="1">
            <a:spLocks noChangeArrowheads="1"/>
          </p:cNvSpPr>
          <p:nvPr/>
        </p:nvSpPr>
        <p:spPr bwMode="auto">
          <a:xfrm>
            <a:off x="3276600" y="5229225"/>
            <a:ext cx="2587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4800"/>
              <a:t>Simetría.</a:t>
            </a:r>
          </a:p>
        </p:txBody>
      </p:sp>
      <p:sp>
        <p:nvSpPr>
          <p:cNvPr id="60439" name="Text Box 170"/>
          <p:cNvSpPr txBox="1">
            <a:spLocks noChangeArrowheads="1"/>
          </p:cNvSpPr>
          <p:nvPr/>
        </p:nvSpPr>
        <p:spPr bwMode="auto">
          <a:xfrm>
            <a:off x="2360613" y="1557338"/>
            <a:ext cx="1058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 baseline="-25000">
                <a:latin typeface="Arial" charset="0"/>
              </a:rPr>
              <a:t>8</a:t>
            </a:r>
            <a:r>
              <a:rPr lang="es-MX" sz="3600">
                <a:latin typeface="Arial" charset="0"/>
              </a:rPr>
              <a:t>O</a:t>
            </a:r>
            <a:r>
              <a:rPr lang="es-MX" sz="3600" baseline="30000">
                <a:latin typeface="Arial" charset="0"/>
              </a:rPr>
              <a:t>16</a:t>
            </a:r>
            <a:endParaRPr lang="es-ES" sz="3600" baseline="30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4221163"/>
            <a:ext cx="42195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1844675"/>
            <a:ext cx="1647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MX"/>
          </a:p>
        </p:txBody>
      </p:sp>
      <p:sp>
        <p:nvSpPr>
          <p:cNvPr id="61449" name="12 CuadroTexto"/>
          <p:cNvSpPr txBox="1">
            <a:spLocks noChangeArrowheads="1"/>
          </p:cNvSpPr>
          <p:nvPr/>
        </p:nvSpPr>
        <p:spPr bwMode="auto">
          <a:xfrm>
            <a:off x="2339975" y="908050"/>
            <a:ext cx="42402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/>
              <a:t>Mecánica Newtoniana.</a:t>
            </a:r>
          </a:p>
        </p:txBody>
      </p:sp>
      <p:sp>
        <p:nvSpPr>
          <p:cNvPr id="61450" name="13 CuadroTexto"/>
          <p:cNvSpPr txBox="1">
            <a:spLocks noChangeArrowheads="1"/>
          </p:cNvSpPr>
          <p:nvPr/>
        </p:nvSpPr>
        <p:spPr bwMode="auto">
          <a:xfrm>
            <a:off x="2627313" y="2997200"/>
            <a:ext cx="3657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/>
              <a:t>Mecánica Cuántica.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294063" y="5795963"/>
            <a:ext cx="264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Ecuación de Schödinger.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042988" y="4016375"/>
            <a:ext cx="742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Energía.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457950" y="3933825"/>
            <a:ext cx="1311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Función de onda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3943350" y="3933825"/>
            <a:ext cx="156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/>
              <a:t>Constante de Planck</a:t>
            </a:r>
          </a:p>
        </p:txBody>
      </p:sp>
      <p:cxnSp>
        <p:nvCxnSpPr>
          <p:cNvPr id="16" name="15 Conector recto de flecha"/>
          <p:cNvCxnSpPr>
            <a:stCxn id="12" idx="3"/>
            <a:endCxn id="43013" idx="1"/>
          </p:cNvCxnSpPr>
          <p:nvPr/>
        </p:nvCxnSpPr>
        <p:spPr>
          <a:xfrm>
            <a:off x="1785938" y="4154488"/>
            <a:ext cx="554037" cy="633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4" idx="2"/>
          </p:cNvCxnSpPr>
          <p:nvPr/>
        </p:nvCxnSpPr>
        <p:spPr>
          <a:xfrm>
            <a:off x="4725988" y="4210050"/>
            <a:ext cx="61912" cy="298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3" idx="2"/>
            <a:endCxn id="43013" idx="3"/>
          </p:cNvCxnSpPr>
          <p:nvPr/>
        </p:nvCxnSpPr>
        <p:spPr>
          <a:xfrm flipH="1">
            <a:off x="6559550" y="4210050"/>
            <a:ext cx="55403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042988" y="836613"/>
            <a:ext cx="6442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>
                <a:latin typeface="Arial" charset="0"/>
              </a:rPr>
              <a:t>¿Cuáles son los estados de la materia?</a:t>
            </a:r>
            <a:endParaRPr lang="es-ES" sz="2800">
              <a:latin typeface="Arial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646488" y="1773238"/>
            <a:ext cx="16462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>
                <a:latin typeface="Arial" charset="0"/>
              </a:rPr>
              <a:t>Gaseoso</a:t>
            </a:r>
          </a:p>
          <a:p>
            <a:r>
              <a:rPr lang="es-MX" sz="2800">
                <a:latin typeface="Arial" charset="0"/>
              </a:rPr>
              <a:t>Líquido</a:t>
            </a:r>
          </a:p>
          <a:p>
            <a:r>
              <a:rPr lang="es-MX" sz="2800">
                <a:latin typeface="Arial" charset="0"/>
              </a:rPr>
              <a:t>Sólido</a:t>
            </a:r>
            <a:endParaRPr lang="es-ES" sz="2800"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692525" y="3770313"/>
            <a:ext cx="13843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>
                <a:latin typeface="Arial" charset="0"/>
              </a:rPr>
              <a:t>Plasma</a:t>
            </a:r>
          </a:p>
        </p:txBody>
      </p:sp>
      <p:pic>
        <p:nvPicPr>
          <p:cNvPr id="30726" name="Picture 6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852738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2"/>
          <p:cNvSpPr txBox="1">
            <a:spLocks noChangeArrowheads="1"/>
          </p:cNvSpPr>
          <p:nvPr/>
        </p:nvSpPr>
        <p:spPr bwMode="auto">
          <a:xfrm>
            <a:off x="2808288" y="1982788"/>
            <a:ext cx="334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Simetría de la función de onda.</a:t>
            </a:r>
            <a:endParaRPr lang="es-ES">
              <a:latin typeface="Arial" charset="0"/>
            </a:endParaRPr>
          </a:p>
        </p:txBody>
      </p:sp>
      <p:sp>
        <p:nvSpPr>
          <p:cNvPr id="62467" name="Text Box 23"/>
          <p:cNvSpPr txBox="1">
            <a:spLocks noChangeArrowheads="1"/>
          </p:cNvSpPr>
          <p:nvPr/>
        </p:nvSpPr>
        <p:spPr bwMode="auto">
          <a:xfrm>
            <a:off x="827088" y="1381125"/>
            <a:ext cx="737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Simetría para sistemas con partículas indistinguibles.</a:t>
            </a:r>
            <a:endParaRPr lang="es-ES" sz="2400">
              <a:latin typeface="Arial" charset="0"/>
            </a:endParaRPr>
          </a:p>
        </p:txBody>
      </p:sp>
      <p:sp>
        <p:nvSpPr>
          <p:cNvPr id="62468" name="Text Box 25"/>
          <p:cNvSpPr txBox="1">
            <a:spLocks noChangeArrowheads="1"/>
          </p:cNvSpPr>
          <p:nvPr/>
        </p:nvSpPr>
        <p:spPr bwMode="auto">
          <a:xfrm>
            <a:off x="1865313" y="3670300"/>
            <a:ext cx="155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2,1 </a:t>
            </a:r>
            <a:r>
              <a:rPr lang="es-MX" sz="2400">
                <a:latin typeface="Arial" charset="0"/>
                <a:sym typeface="Symbol" pitchFamily="18" charset="2"/>
              </a:rPr>
              <a:t>= 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1,2</a:t>
            </a:r>
            <a:endParaRPr lang="es-MX" sz="2400">
              <a:latin typeface="Arial" charset="0"/>
              <a:sym typeface="Symbol" pitchFamily="18" charset="2"/>
            </a:endParaRPr>
          </a:p>
        </p:txBody>
      </p:sp>
      <p:sp>
        <p:nvSpPr>
          <p:cNvPr id="62469" name="Text Box 26"/>
          <p:cNvSpPr txBox="1">
            <a:spLocks noChangeArrowheads="1"/>
          </p:cNvSpPr>
          <p:nvPr/>
        </p:nvSpPr>
        <p:spPr bwMode="auto">
          <a:xfrm>
            <a:off x="1835150" y="4340225"/>
            <a:ext cx="180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2,1 </a:t>
            </a:r>
            <a:r>
              <a:rPr lang="es-MX" sz="2400">
                <a:latin typeface="Arial" charset="0"/>
                <a:sym typeface="Symbol" pitchFamily="18" charset="2"/>
              </a:rPr>
              <a:t>= </a:t>
            </a:r>
            <a:r>
              <a:rPr lang="es-MX" sz="2400">
                <a:latin typeface="Arial" charset="0"/>
                <a:cs typeface="Arial" charset="0"/>
                <a:sym typeface="Symbol" pitchFamily="18" charset="2"/>
              </a:rPr>
              <a:t>–</a:t>
            </a:r>
            <a:r>
              <a:rPr lang="es-MX" sz="2400">
                <a:latin typeface="Arial" charset="0"/>
                <a:sym typeface="Symbol" pitchFamily="18" charset="2"/>
              </a:rPr>
              <a:t> 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1,2</a:t>
            </a:r>
            <a:endParaRPr lang="es-MX" sz="2400">
              <a:latin typeface="Arial" charset="0"/>
              <a:sym typeface="Symbol" pitchFamily="18" charset="2"/>
            </a:endParaRPr>
          </a:p>
        </p:txBody>
      </p:sp>
      <p:sp>
        <p:nvSpPr>
          <p:cNvPr id="62470" name="Text Box 29"/>
          <p:cNvSpPr txBox="1">
            <a:spLocks noChangeArrowheads="1"/>
          </p:cNvSpPr>
          <p:nvPr/>
        </p:nvSpPr>
        <p:spPr bwMode="auto">
          <a:xfrm>
            <a:off x="5507038" y="36957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Bosones.</a:t>
            </a:r>
            <a:endParaRPr lang="es-ES">
              <a:latin typeface="Arial" charset="0"/>
            </a:endParaRPr>
          </a:p>
        </p:txBody>
      </p:sp>
      <p:sp>
        <p:nvSpPr>
          <p:cNvPr id="62471" name="Text Box 68"/>
          <p:cNvSpPr txBox="1">
            <a:spLocks noChangeArrowheads="1"/>
          </p:cNvSpPr>
          <p:nvPr/>
        </p:nvSpPr>
        <p:spPr bwMode="auto">
          <a:xfrm>
            <a:off x="5507038" y="4343400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Fermiones.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713" y="2565400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6300788" y="1700213"/>
            <a:ext cx="215900" cy="215900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2195513" y="2565400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763713" y="2060575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2195513" y="2060575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3635375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067175" y="1557338"/>
            <a:ext cx="433388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700338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3132138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1763713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2195513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3501" name="14 CuadroTexto"/>
          <p:cNvSpPr txBox="1">
            <a:spLocks noChangeArrowheads="1"/>
          </p:cNvSpPr>
          <p:nvPr/>
        </p:nvSpPr>
        <p:spPr bwMode="auto">
          <a:xfrm>
            <a:off x="1258888" y="2565400"/>
            <a:ext cx="41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</a:t>
            </a:r>
            <a:r>
              <a:rPr lang="es-MX" sz="1200"/>
              <a:t>1</a:t>
            </a:r>
            <a:endParaRPr lang="es-MX"/>
          </a:p>
        </p:txBody>
      </p:sp>
      <p:sp>
        <p:nvSpPr>
          <p:cNvPr id="63502" name="15 CuadroTexto"/>
          <p:cNvSpPr txBox="1">
            <a:spLocks noChangeArrowheads="1"/>
          </p:cNvSpPr>
          <p:nvPr/>
        </p:nvSpPr>
        <p:spPr bwMode="auto">
          <a:xfrm>
            <a:off x="1258888" y="2124075"/>
            <a:ext cx="41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63503" name="16 CuadroTexto"/>
          <p:cNvSpPr txBox="1">
            <a:spLocks noChangeArrowheads="1"/>
          </p:cNvSpPr>
          <p:nvPr/>
        </p:nvSpPr>
        <p:spPr bwMode="auto">
          <a:xfrm>
            <a:off x="1258888" y="1619250"/>
            <a:ext cx="41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</a:t>
            </a:r>
            <a:r>
              <a:rPr lang="es-MX" sz="1200"/>
              <a:t>3</a:t>
            </a:r>
            <a:endParaRPr lang="es-MX"/>
          </a:p>
        </p:txBody>
      </p:sp>
      <p:sp>
        <p:nvSpPr>
          <p:cNvPr id="63504" name="17 CuadroTexto"/>
          <p:cNvSpPr txBox="1">
            <a:spLocks noChangeArrowheads="1"/>
          </p:cNvSpPr>
          <p:nvPr/>
        </p:nvSpPr>
        <p:spPr bwMode="auto">
          <a:xfrm>
            <a:off x="2420938" y="1052513"/>
            <a:ext cx="135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10 estados.</a:t>
            </a:r>
          </a:p>
        </p:txBody>
      </p:sp>
      <p:sp>
        <p:nvSpPr>
          <p:cNvPr id="19" name="18 Elipse"/>
          <p:cNvSpPr/>
          <p:nvPr/>
        </p:nvSpPr>
        <p:spPr>
          <a:xfrm>
            <a:off x="6659563" y="1700213"/>
            <a:ext cx="215900" cy="215900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3506" name="19 CuadroTexto"/>
          <p:cNvSpPr txBox="1">
            <a:spLocks noChangeArrowheads="1"/>
          </p:cNvSpPr>
          <p:nvPr/>
        </p:nvSpPr>
        <p:spPr bwMode="auto">
          <a:xfrm>
            <a:off x="5880100" y="10429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 partículas.</a:t>
            </a:r>
          </a:p>
        </p:txBody>
      </p:sp>
      <p:sp>
        <p:nvSpPr>
          <p:cNvPr id="21" name="20 Elipse"/>
          <p:cNvSpPr/>
          <p:nvPr/>
        </p:nvSpPr>
        <p:spPr>
          <a:xfrm>
            <a:off x="1835150" y="2708275"/>
            <a:ext cx="215900" cy="215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2" name="21 Elipse"/>
          <p:cNvSpPr/>
          <p:nvPr/>
        </p:nvSpPr>
        <p:spPr>
          <a:xfrm>
            <a:off x="2771775" y="1700213"/>
            <a:ext cx="215900" cy="215900"/>
          </a:xfrm>
          <a:prstGeom prst="ellipse">
            <a:avLst/>
          </a:prstGeom>
          <a:solidFill>
            <a:srgbClr val="0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3509" name="22 CuadroTexto"/>
          <p:cNvSpPr txBox="1">
            <a:spLocks noChangeArrowheads="1"/>
          </p:cNvSpPr>
          <p:nvPr/>
        </p:nvSpPr>
        <p:spPr bwMode="auto">
          <a:xfrm>
            <a:off x="3978275" y="404813"/>
            <a:ext cx="1098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Bosones.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865313" y="3670300"/>
            <a:ext cx="3694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1,2 </a:t>
            </a:r>
            <a:r>
              <a:rPr lang="es-MX" sz="2400">
                <a:latin typeface="Arial" charset="0"/>
                <a:sym typeface="Symbol" pitchFamily="18" charset="2"/>
              </a:rPr>
              <a:t>= U(1)V(2)+V(1)U(2)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885950" y="4191000"/>
            <a:ext cx="446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2,1 </a:t>
            </a:r>
            <a:r>
              <a:rPr lang="es-MX" sz="2400">
                <a:latin typeface="Arial" charset="0"/>
                <a:sym typeface="Symbol" pitchFamily="18" charset="2"/>
              </a:rPr>
              <a:t>= U(2)V(1)+V(2)U(1) = 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1,2</a:t>
            </a:r>
            <a:endParaRPr lang="es-MX" sz="2400">
              <a:latin typeface="Arial" charset="0"/>
              <a:sym typeface="Symbol" pitchFamily="18" charset="2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331913" y="4724400"/>
            <a:ext cx="1490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Si   U = V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1885950" y="5157788"/>
            <a:ext cx="5421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1,2 </a:t>
            </a:r>
            <a:r>
              <a:rPr lang="es-MX" sz="2400">
                <a:latin typeface="Arial" charset="0"/>
                <a:sym typeface="Symbol" pitchFamily="18" charset="2"/>
              </a:rPr>
              <a:t>= U(1)U(2)+U(1)U(2) = 2 U(1)U(2)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25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713" y="2565400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6300788" y="1700213"/>
            <a:ext cx="215900" cy="215900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2195513" y="2565400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763713" y="2060575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2195513" y="2060575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3635375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067175" y="1557338"/>
            <a:ext cx="433388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2700338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3132138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1763713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2195513" y="1557338"/>
            <a:ext cx="431800" cy="4318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4525" name="14 CuadroTexto"/>
          <p:cNvSpPr txBox="1">
            <a:spLocks noChangeArrowheads="1"/>
          </p:cNvSpPr>
          <p:nvPr/>
        </p:nvSpPr>
        <p:spPr bwMode="auto">
          <a:xfrm>
            <a:off x="1258888" y="2565400"/>
            <a:ext cx="41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</a:t>
            </a:r>
            <a:r>
              <a:rPr lang="es-MX" sz="1200"/>
              <a:t>1</a:t>
            </a:r>
            <a:endParaRPr lang="es-MX"/>
          </a:p>
        </p:txBody>
      </p:sp>
      <p:sp>
        <p:nvSpPr>
          <p:cNvPr id="64526" name="15 CuadroTexto"/>
          <p:cNvSpPr txBox="1">
            <a:spLocks noChangeArrowheads="1"/>
          </p:cNvSpPr>
          <p:nvPr/>
        </p:nvSpPr>
        <p:spPr bwMode="auto">
          <a:xfrm>
            <a:off x="1258888" y="2124075"/>
            <a:ext cx="41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</a:t>
            </a:r>
            <a:r>
              <a:rPr lang="es-MX" sz="1200"/>
              <a:t>2</a:t>
            </a:r>
            <a:endParaRPr lang="es-MX"/>
          </a:p>
        </p:txBody>
      </p:sp>
      <p:sp>
        <p:nvSpPr>
          <p:cNvPr id="64527" name="16 CuadroTexto"/>
          <p:cNvSpPr txBox="1">
            <a:spLocks noChangeArrowheads="1"/>
          </p:cNvSpPr>
          <p:nvPr/>
        </p:nvSpPr>
        <p:spPr bwMode="auto">
          <a:xfrm>
            <a:off x="1258888" y="1619250"/>
            <a:ext cx="41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</a:t>
            </a:r>
            <a:r>
              <a:rPr lang="es-MX" sz="1200"/>
              <a:t>3</a:t>
            </a:r>
            <a:endParaRPr lang="es-MX"/>
          </a:p>
        </p:txBody>
      </p:sp>
      <p:sp>
        <p:nvSpPr>
          <p:cNvPr id="64528" name="17 CuadroTexto"/>
          <p:cNvSpPr txBox="1">
            <a:spLocks noChangeArrowheads="1"/>
          </p:cNvSpPr>
          <p:nvPr/>
        </p:nvSpPr>
        <p:spPr bwMode="auto">
          <a:xfrm>
            <a:off x="2420938" y="1052513"/>
            <a:ext cx="135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10 estados.</a:t>
            </a:r>
          </a:p>
        </p:txBody>
      </p:sp>
      <p:sp>
        <p:nvSpPr>
          <p:cNvPr id="19" name="18 Elipse"/>
          <p:cNvSpPr/>
          <p:nvPr/>
        </p:nvSpPr>
        <p:spPr>
          <a:xfrm>
            <a:off x="6659563" y="1700213"/>
            <a:ext cx="215900" cy="215900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4530" name="19 CuadroTexto"/>
          <p:cNvSpPr txBox="1">
            <a:spLocks noChangeArrowheads="1"/>
          </p:cNvSpPr>
          <p:nvPr/>
        </p:nvSpPr>
        <p:spPr bwMode="auto">
          <a:xfrm>
            <a:off x="5880100" y="1042988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 partículas.</a:t>
            </a:r>
          </a:p>
        </p:txBody>
      </p:sp>
      <p:sp>
        <p:nvSpPr>
          <p:cNvPr id="21" name="20 Elipse"/>
          <p:cNvSpPr/>
          <p:nvPr/>
        </p:nvSpPr>
        <p:spPr>
          <a:xfrm>
            <a:off x="1835150" y="2708275"/>
            <a:ext cx="215900" cy="2159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22" name="21 Elipse"/>
          <p:cNvSpPr/>
          <p:nvPr/>
        </p:nvSpPr>
        <p:spPr>
          <a:xfrm>
            <a:off x="2771775" y="1700213"/>
            <a:ext cx="215900" cy="215900"/>
          </a:xfrm>
          <a:prstGeom prst="ellipse">
            <a:avLst/>
          </a:prstGeom>
          <a:solidFill>
            <a:srgbClr val="0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4533" name="22 CuadroTexto"/>
          <p:cNvSpPr txBox="1">
            <a:spLocks noChangeArrowheads="1"/>
          </p:cNvSpPr>
          <p:nvPr/>
        </p:nvSpPr>
        <p:spPr bwMode="auto">
          <a:xfrm>
            <a:off x="3978275" y="404813"/>
            <a:ext cx="1300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Fermiones.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1865313" y="3670300"/>
            <a:ext cx="3673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1,2 </a:t>
            </a:r>
            <a:r>
              <a:rPr lang="es-MX" sz="2400">
                <a:latin typeface="Arial" charset="0"/>
                <a:sym typeface="Symbol" pitchFamily="18" charset="2"/>
              </a:rPr>
              <a:t>= U(1)V(2) - V(1)U(2)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885950" y="4191000"/>
            <a:ext cx="4740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2,1 </a:t>
            </a:r>
            <a:r>
              <a:rPr lang="es-MX" sz="2400">
                <a:latin typeface="Arial" charset="0"/>
                <a:sym typeface="Symbol" pitchFamily="18" charset="2"/>
              </a:rPr>
              <a:t>= U(2)V(1) - V(2)U(1) = - 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1,2</a:t>
            </a:r>
            <a:endParaRPr lang="es-MX" sz="2400">
              <a:latin typeface="Arial" charset="0"/>
              <a:sym typeface="Symbol" pitchFamily="18" charset="2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331913" y="4724400"/>
            <a:ext cx="1490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Si   U = V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885950" y="5157788"/>
            <a:ext cx="422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  <a:sym typeface="Symbol" pitchFamily="18" charset="2"/>
              </a:rPr>
              <a:t></a:t>
            </a:r>
            <a:r>
              <a:rPr lang="es-MX" sz="2400" baseline="-25000">
                <a:latin typeface="Arial" charset="0"/>
                <a:sym typeface="Symbol" pitchFamily="18" charset="2"/>
              </a:rPr>
              <a:t>1,2 </a:t>
            </a:r>
            <a:r>
              <a:rPr lang="es-MX" sz="2400">
                <a:latin typeface="Arial" charset="0"/>
                <a:sym typeface="Symbol" pitchFamily="18" charset="2"/>
              </a:rPr>
              <a:t>= U(1)U(2) - U(1)U(2) = 0</a:t>
            </a:r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2409825" y="5805488"/>
            <a:ext cx="331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Principio de Exclusión de Pauli.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upload.wikimedia.org/wikipedia/commons/f/fb/Wolfgang_Pauli_ETH-Bib_Portr_010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49275"/>
            <a:ext cx="40100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4 CuadroTexto"/>
          <p:cNvSpPr txBox="1">
            <a:spLocks noChangeArrowheads="1"/>
          </p:cNvSpPr>
          <p:nvPr/>
        </p:nvSpPr>
        <p:spPr bwMode="auto">
          <a:xfrm>
            <a:off x="971550" y="1484313"/>
            <a:ext cx="247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Wolfgang Ernest Pauli.</a:t>
            </a:r>
          </a:p>
        </p:txBody>
      </p:sp>
      <p:sp>
        <p:nvSpPr>
          <p:cNvPr id="65540" name="5 CuadroTexto"/>
          <p:cNvSpPr txBox="1">
            <a:spLocks noChangeArrowheads="1"/>
          </p:cNvSpPr>
          <p:nvPr/>
        </p:nvSpPr>
        <p:spPr bwMode="auto">
          <a:xfrm>
            <a:off x="755650" y="1916113"/>
            <a:ext cx="311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25 Abr. 1900 – 15 Dic. 1958 </a:t>
            </a:r>
          </a:p>
        </p:txBody>
      </p:sp>
      <p:sp>
        <p:nvSpPr>
          <p:cNvPr id="65541" name="6 CuadroTexto"/>
          <p:cNvSpPr txBox="1">
            <a:spLocks noChangeArrowheads="1"/>
          </p:cNvSpPr>
          <p:nvPr/>
        </p:nvSpPr>
        <p:spPr bwMode="auto">
          <a:xfrm>
            <a:off x="539750" y="4581525"/>
            <a:ext cx="347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Premio Nobel de Física en 1945.</a:t>
            </a:r>
          </a:p>
        </p:txBody>
      </p:sp>
      <p:sp>
        <p:nvSpPr>
          <p:cNvPr id="65542" name="7 CuadroTexto"/>
          <p:cNvSpPr txBox="1">
            <a:spLocks noChangeArrowheads="1"/>
          </p:cNvSpPr>
          <p:nvPr/>
        </p:nvSpPr>
        <p:spPr bwMode="auto">
          <a:xfrm>
            <a:off x="1049338" y="5157788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Principio de Exclusión.</a:t>
            </a:r>
          </a:p>
        </p:txBody>
      </p:sp>
      <p:sp>
        <p:nvSpPr>
          <p:cNvPr id="65543" name="8 CuadroTexto"/>
          <p:cNvSpPr txBox="1">
            <a:spLocks noChangeArrowheads="1"/>
          </p:cNvSpPr>
          <p:nvPr/>
        </p:nvSpPr>
        <p:spPr bwMode="auto">
          <a:xfrm>
            <a:off x="611188" y="2781300"/>
            <a:ext cx="3171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En 1923 fue nombrado</a:t>
            </a:r>
          </a:p>
          <a:p>
            <a:r>
              <a:rPr lang="es-MX"/>
              <a:t>Profesor de la Universidad de</a:t>
            </a:r>
          </a:p>
          <a:p>
            <a:r>
              <a:rPr lang="es-MX"/>
              <a:t>Hamburgo.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3 CuadroTexto"/>
          <p:cNvSpPr txBox="1">
            <a:spLocks noChangeArrowheads="1"/>
          </p:cNvSpPr>
          <p:nvPr/>
        </p:nvSpPr>
        <p:spPr bwMode="auto">
          <a:xfrm>
            <a:off x="611188" y="1054100"/>
            <a:ext cx="7918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/>
              <a:t>De lo microscópico a lo macroscópico.</a:t>
            </a:r>
          </a:p>
        </p:txBody>
      </p:sp>
      <p:sp>
        <p:nvSpPr>
          <p:cNvPr id="66563" name="Oval 19"/>
          <p:cNvSpPr>
            <a:spLocks noChangeArrowheads="1"/>
          </p:cNvSpPr>
          <p:nvPr/>
        </p:nvSpPr>
        <p:spPr bwMode="auto">
          <a:xfrm>
            <a:off x="1908175" y="3862388"/>
            <a:ext cx="215900" cy="2159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64" name="Oval 19"/>
          <p:cNvSpPr>
            <a:spLocks noChangeArrowheads="1"/>
          </p:cNvSpPr>
          <p:nvPr/>
        </p:nvSpPr>
        <p:spPr bwMode="auto">
          <a:xfrm>
            <a:off x="2484438" y="3860800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7" name="6 Conector recto"/>
          <p:cNvCxnSpPr>
            <a:stCxn id="66564" idx="3"/>
            <a:endCxn id="66563" idx="6"/>
          </p:cNvCxnSpPr>
          <p:nvPr/>
        </p:nvCxnSpPr>
        <p:spPr>
          <a:xfrm flipH="1">
            <a:off x="2124075" y="3922713"/>
            <a:ext cx="371475" cy="47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1260475" y="3213100"/>
            <a:ext cx="1512888" cy="15113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6567" name="Oval 19"/>
          <p:cNvSpPr>
            <a:spLocks noChangeArrowheads="1"/>
          </p:cNvSpPr>
          <p:nvPr/>
        </p:nvSpPr>
        <p:spPr bwMode="auto">
          <a:xfrm>
            <a:off x="1476375" y="3932238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0" name="9 Conector recto"/>
          <p:cNvCxnSpPr>
            <a:stCxn id="66567" idx="5"/>
            <a:endCxn id="66563" idx="2"/>
          </p:cNvCxnSpPr>
          <p:nvPr/>
        </p:nvCxnSpPr>
        <p:spPr>
          <a:xfrm flipV="1">
            <a:off x="1539875" y="3970338"/>
            <a:ext cx="368300" cy="23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9" name="Rectangle 28"/>
          <p:cNvSpPr>
            <a:spLocks noChangeArrowheads="1"/>
          </p:cNvSpPr>
          <p:nvPr/>
        </p:nvSpPr>
        <p:spPr bwMode="auto">
          <a:xfrm>
            <a:off x="5581650" y="2781300"/>
            <a:ext cx="1727200" cy="22320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0" name="Oval 18"/>
          <p:cNvSpPr>
            <a:spLocks noChangeArrowheads="1"/>
          </p:cNvSpPr>
          <p:nvPr/>
        </p:nvSpPr>
        <p:spPr bwMode="auto">
          <a:xfrm>
            <a:off x="6805613" y="47974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1" name="Oval 18"/>
          <p:cNvSpPr>
            <a:spLocks noChangeArrowheads="1"/>
          </p:cNvSpPr>
          <p:nvPr/>
        </p:nvSpPr>
        <p:spPr bwMode="auto">
          <a:xfrm>
            <a:off x="6013450" y="36464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2" name="Oval 18"/>
          <p:cNvSpPr>
            <a:spLocks noChangeArrowheads="1"/>
          </p:cNvSpPr>
          <p:nvPr/>
        </p:nvSpPr>
        <p:spPr bwMode="auto">
          <a:xfrm>
            <a:off x="6734175" y="45100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3" name="Oval 18"/>
          <p:cNvSpPr>
            <a:spLocks noChangeArrowheads="1"/>
          </p:cNvSpPr>
          <p:nvPr/>
        </p:nvSpPr>
        <p:spPr bwMode="auto">
          <a:xfrm>
            <a:off x="6589713" y="41497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4" name="Oval 18"/>
          <p:cNvSpPr>
            <a:spLocks noChangeArrowheads="1"/>
          </p:cNvSpPr>
          <p:nvPr/>
        </p:nvSpPr>
        <p:spPr bwMode="auto">
          <a:xfrm>
            <a:off x="6373813" y="451008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5" name="Oval 18"/>
          <p:cNvSpPr>
            <a:spLocks noChangeArrowheads="1"/>
          </p:cNvSpPr>
          <p:nvPr/>
        </p:nvSpPr>
        <p:spPr bwMode="auto">
          <a:xfrm>
            <a:off x="5654675" y="47974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6" name="Oval 18"/>
          <p:cNvSpPr>
            <a:spLocks noChangeArrowheads="1"/>
          </p:cNvSpPr>
          <p:nvPr/>
        </p:nvSpPr>
        <p:spPr bwMode="auto">
          <a:xfrm>
            <a:off x="6734175" y="37179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7" name="Oval 18"/>
          <p:cNvSpPr>
            <a:spLocks noChangeArrowheads="1"/>
          </p:cNvSpPr>
          <p:nvPr/>
        </p:nvSpPr>
        <p:spPr bwMode="auto">
          <a:xfrm>
            <a:off x="6086475" y="47259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5726113" y="44370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79" name="Oval 18"/>
          <p:cNvSpPr>
            <a:spLocks noChangeArrowheads="1"/>
          </p:cNvSpPr>
          <p:nvPr/>
        </p:nvSpPr>
        <p:spPr bwMode="auto">
          <a:xfrm>
            <a:off x="5726113" y="41497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0" name="Oval 18"/>
          <p:cNvSpPr>
            <a:spLocks noChangeArrowheads="1"/>
          </p:cNvSpPr>
          <p:nvPr/>
        </p:nvSpPr>
        <p:spPr bwMode="auto">
          <a:xfrm>
            <a:off x="7094538" y="42211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1" name="Oval 18"/>
          <p:cNvSpPr>
            <a:spLocks noChangeArrowheads="1"/>
          </p:cNvSpPr>
          <p:nvPr/>
        </p:nvSpPr>
        <p:spPr bwMode="auto">
          <a:xfrm>
            <a:off x="6805613" y="42211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2" name="Oval 18"/>
          <p:cNvSpPr>
            <a:spLocks noChangeArrowheads="1"/>
          </p:cNvSpPr>
          <p:nvPr/>
        </p:nvSpPr>
        <p:spPr bwMode="auto">
          <a:xfrm>
            <a:off x="5870575" y="47974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3" name="Oval 18"/>
          <p:cNvSpPr>
            <a:spLocks noChangeArrowheads="1"/>
          </p:cNvSpPr>
          <p:nvPr/>
        </p:nvSpPr>
        <p:spPr bwMode="auto">
          <a:xfrm>
            <a:off x="7021513" y="44370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4" name="Oval 18"/>
          <p:cNvSpPr>
            <a:spLocks noChangeArrowheads="1"/>
          </p:cNvSpPr>
          <p:nvPr/>
        </p:nvSpPr>
        <p:spPr bwMode="auto">
          <a:xfrm>
            <a:off x="6589713" y="46545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5" name="Oval 18"/>
          <p:cNvSpPr>
            <a:spLocks noChangeArrowheads="1"/>
          </p:cNvSpPr>
          <p:nvPr/>
        </p:nvSpPr>
        <p:spPr bwMode="auto">
          <a:xfrm>
            <a:off x="6662738" y="3933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6" name="Oval 18"/>
          <p:cNvSpPr>
            <a:spLocks noChangeArrowheads="1"/>
          </p:cNvSpPr>
          <p:nvPr/>
        </p:nvSpPr>
        <p:spPr bwMode="auto">
          <a:xfrm>
            <a:off x="6589713" y="43656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7" name="Oval 18"/>
          <p:cNvSpPr>
            <a:spLocks noChangeArrowheads="1"/>
          </p:cNvSpPr>
          <p:nvPr/>
        </p:nvSpPr>
        <p:spPr bwMode="auto">
          <a:xfrm>
            <a:off x="6157913" y="37893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8" name="Oval 18"/>
          <p:cNvSpPr>
            <a:spLocks noChangeArrowheads="1"/>
          </p:cNvSpPr>
          <p:nvPr/>
        </p:nvSpPr>
        <p:spPr bwMode="auto">
          <a:xfrm>
            <a:off x="6013450" y="40782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89" name="Oval 18"/>
          <p:cNvSpPr>
            <a:spLocks noChangeArrowheads="1"/>
          </p:cNvSpPr>
          <p:nvPr/>
        </p:nvSpPr>
        <p:spPr bwMode="auto">
          <a:xfrm>
            <a:off x="6013450" y="45100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0" name="Oval 18"/>
          <p:cNvSpPr>
            <a:spLocks noChangeArrowheads="1"/>
          </p:cNvSpPr>
          <p:nvPr/>
        </p:nvSpPr>
        <p:spPr bwMode="auto">
          <a:xfrm>
            <a:off x="6373813" y="42211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1" name="Oval 18"/>
          <p:cNvSpPr>
            <a:spLocks noChangeArrowheads="1"/>
          </p:cNvSpPr>
          <p:nvPr/>
        </p:nvSpPr>
        <p:spPr bwMode="auto">
          <a:xfrm>
            <a:off x="7094538" y="364648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2" name="Oval 18"/>
          <p:cNvSpPr>
            <a:spLocks noChangeArrowheads="1"/>
          </p:cNvSpPr>
          <p:nvPr/>
        </p:nvSpPr>
        <p:spPr bwMode="auto">
          <a:xfrm>
            <a:off x="7094538" y="47974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3" name="Oval 18"/>
          <p:cNvSpPr>
            <a:spLocks noChangeArrowheads="1"/>
          </p:cNvSpPr>
          <p:nvPr/>
        </p:nvSpPr>
        <p:spPr bwMode="auto">
          <a:xfrm>
            <a:off x="5654675" y="364648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4" name="Oval 18"/>
          <p:cNvSpPr>
            <a:spLocks noChangeArrowheads="1"/>
          </p:cNvSpPr>
          <p:nvPr/>
        </p:nvSpPr>
        <p:spPr bwMode="auto">
          <a:xfrm>
            <a:off x="5797550" y="39338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5" name="Oval 18"/>
          <p:cNvSpPr>
            <a:spLocks noChangeArrowheads="1"/>
          </p:cNvSpPr>
          <p:nvPr/>
        </p:nvSpPr>
        <p:spPr bwMode="auto">
          <a:xfrm>
            <a:off x="6157913" y="42211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6" name="Oval 18"/>
          <p:cNvSpPr>
            <a:spLocks noChangeArrowheads="1"/>
          </p:cNvSpPr>
          <p:nvPr/>
        </p:nvSpPr>
        <p:spPr bwMode="auto">
          <a:xfrm>
            <a:off x="7094538" y="3933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7" name="Oval 18"/>
          <p:cNvSpPr>
            <a:spLocks noChangeArrowheads="1"/>
          </p:cNvSpPr>
          <p:nvPr/>
        </p:nvSpPr>
        <p:spPr bwMode="auto">
          <a:xfrm>
            <a:off x="6373813" y="364648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8" name="Oval 18"/>
          <p:cNvSpPr>
            <a:spLocks noChangeArrowheads="1"/>
          </p:cNvSpPr>
          <p:nvPr/>
        </p:nvSpPr>
        <p:spPr bwMode="auto">
          <a:xfrm>
            <a:off x="6373813" y="47974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6599" name="Oval 18"/>
          <p:cNvSpPr>
            <a:spLocks noChangeArrowheads="1"/>
          </p:cNvSpPr>
          <p:nvPr/>
        </p:nvSpPr>
        <p:spPr bwMode="auto">
          <a:xfrm>
            <a:off x="6373813" y="39338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43" name="42 Conector recto de flecha"/>
          <p:cNvCxnSpPr>
            <a:stCxn id="8" idx="6"/>
            <a:endCxn id="66594" idx="2"/>
          </p:cNvCxnSpPr>
          <p:nvPr/>
        </p:nvCxnSpPr>
        <p:spPr>
          <a:xfrm>
            <a:off x="2773363" y="3968750"/>
            <a:ext cx="3024187" cy="36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601" name="43 CuadroTexto"/>
          <p:cNvSpPr txBox="1">
            <a:spLocks noChangeArrowheads="1"/>
          </p:cNvSpPr>
          <p:nvPr/>
        </p:nvSpPr>
        <p:spPr bwMode="auto">
          <a:xfrm>
            <a:off x="323850" y="2349500"/>
            <a:ext cx="3471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Molécula de bióxido de carbono.</a:t>
            </a:r>
          </a:p>
        </p:txBody>
      </p:sp>
      <p:sp>
        <p:nvSpPr>
          <p:cNvPr id="66602" name="44 CuadroTexto"/>
          <p:cNvSpPr txBox="1">
            <a:spLocks noChangeArrowheads="1"/>
          </p:cNvSpPr>
          <p:nvPr/>
        </p:nvSpPr>
        <p:spPr bwMode="auto">
          <a:xfrm>
            <a:off x="1547813" y="508476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Partícula.</a:t>
            </a:r>
          </a:p>
        </p:txBody>
      </p:sp>
      <p:sp>
        <p:nvSpPr>
          <p:cNvPr id="66603" name="45 CuadroTexto"/>
          <p:cNvSpPr txBox="1">
            <a:spLocks noChangeArrowheads="1"/>
          </p:cNvSpPr>
          <p:nvPr/>
        </p:nvSpPr>
        <p:spPr bwMode="auto">
          <a:xfrm>
            <a:off x="5435600" y="5516563"/>
            <a:ext cx="2451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Estado de agregación.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3"/>
          <p:cNvSpPr txBox="1">
            <a:spLocks noChangeArrowheads="1"/>
          </p:cNvSpPr>
          <p:nvPr/>
        </p:nvSpPr>
        <p:spPr bwMode="auto">
          <a:xfrm>
            <a:off x="1266825" y="620713"/>
            <a:ext cx="683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>
                <a:latin typeface="Arial" charset="0"/>
              </a:rPr>
              <a:t>Aproximación de Bohr-Oppenheimer</a:t>
            </a:r>
            <a:endParaRPr lang="es-ES" sz="3200">
              <a:latin typeface="Arial" charset="0"/>
            </a:endParaRPr>
          </a:p>
        </p:txBody>
      </p:sp>
      <p:graphicFrame>
        <p:nvGraphicFramePr>
          <p:cNvPr id="5122" name="Object 41"/>
          <p:cNvGraphicFramePr>
            <a:graphicFrameLocks noChangeAspect="1"/>
          </p:cNvGraphicFramePr>
          <p:nvPr/>
        </p:nvGraphicFramePr>
        <p:xfrm>
          <a:off x="2627313" y="1628775"/>
          <a:ext cx="35290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cuación" r:id="rId3" imgW="1346200" imgH="228600" progId="Equation.3">
                  <p:embed/>
                </p:oleObj>
              </mc:Choice>
              <mc:Fallback>
                <p:oleObj name="Ecuación" r:id="rId3" imgW="1346200" imgH="2286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628775"/>
                        <a:ext cx="3529012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5 CuadroTexto"/>
          <p:cNvSpPr txBox="1">
            <a:spLocks noChangeArrowheads="1"/>
          </p:cNvSpPr>
          <p:nvPr/>
        </p:nvSpPr>
        <p:spPr bwMode="auto">
          <a:xfrm>
            <a:off x="900113" y="2924175"/>
            <a:ext cx="6796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Et : Es la energía de la molécula vista como una pequeña esfera.</a:t>
            </a:r>
          </a:p>
        </p:txBody>
      </p:sp>
      <p:sp>
        <p:nvSpPr>
          <p:cNvPr id="5125" name="6 CuadroTexto"/>
          <p:cNvSpPr txBox="1">
            <a:spLocks noChangeArrowheads="1"/>
          </p:cNvSpPr>
          <p:nvPr/>
        </p:nvSpPr>
        <p:spPr bwMode="auto">
          <a:xfrm>
            <a:off x="900113" y="3275013"/>
            <a:ext cx="7845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Er : Es la energía de la molécula viendo su estructura como un rotor rígido.</a:t>
            </a:r>
          </a:p>
        </p:txBody>
      </p:sp>
      <p:sp>
        <p:nvSpPr>
          <p:cNvPr id="5126" name="7 CuadroTexto"/>
          <p:cNvSpPr txBox="1">
            <a:spLocks noChangeArrowheads="1"/>
          </p:cNvSpPr>
          <p:nvPr/>
        </p:nvSpPr>
        <p:spPr bwMode="auto">
          <a:xfrm>
            <a:off x="900113" y="3635375"/>
            <a:ext cx="7656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Ev : Es la energía de la molécula viendo al rotor formado por osciladores.</a:t>
            </a:r>
          </a:p>
        </p:txBody>
      </p:sp>
      <p:sp>
        <p:nvSpPr>
          <p:cNvPr id="5127" name="8 CuadroTexto"/>
          <p:cNvSpPr txBox="1">
            <a:spLocks noChangeArrowheads="1"/>
          </p:cNvSpPr>
          <p:nvPr/>
        </p:nvSpPr>
        <p:spPr bwMode="auto">
          <a:xfrm>
            <a:off x="958850" y="4067175"/>
            <a:ext cx="6462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Et : Es la contribución electrónica a la energía de la molécula.</a:t>
            </a:r>
          </a:p>
        </p:txBody>
      </p:sp>
      <p:sp>
        <p:nvSpPr>
          <p:cNvPr id="5128" name="Oval 19"/>
          <p:cNvSpPr>
            <a:spLocks noChangeArrowheads="1"/>
          </p:cNvSpPr>
          <p:nvPr/>
        </p:nvSpPr>
        <p:spPr bwMode="auto">
          <a:xfrm>
            <a:off x="4427538" y="5302250"/>
            <a:ext cx="215900" cy="2159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129" name="Oval 19"/>
          <p:cNvSpPr>
            <a:spLocks noChangeArrowheads="1"/>
          </p:cNvSpPr>
          <p:nvPr/>
        </p:nvSpPr>
        <p:spPr bwMode="auto">
          <a:xfrm>
            <a:off x="5003800" y="5300663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2" name="11 Conector recto"/>
          <p:cNvCxnSpPr>
            <a:stCxn id="5129" idx="3"/>
            <a:endCxn id="5128" idx="6"/>
          </p:cNvCxnSpPr>
          <p:nvPr/>
        </p:nvCxnSpPr>
        <p:spPr>
          <a:xfrm flipH="1">
            <a:off x="4643438" y="5364163"/>
            <a:ext cx="371475" cy="46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Elipse"/>
          <p:cNvSpPr/>
          <p:nvPr/>
        </p:nvSpPr>
        <p:spPr>
          <a:xfrm>
            <a:off x="3779838" y="4652963"/>
            <a:ext cx="1512887" cy="1512887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132" name="Oval 19"/>
          <p:cNvSpPr>
            <a:spLocks noChangeArrowheads="1"/>
          </p:cNvSpPr>
          <p:nvPr/>
        </p:nvSpPr>
        <p:spPr bwMode="auto">
          <a:xfrm>
            <a:off x="3995738" y="5372100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5" name="14 Conector recto"/>
          <p:cNvCxnSpPr>
            <a:stCxn id="5132" idx="5"/>
            <a:endCxn id="5128" idx="2"/>
          </p:cNvCxnSpPr>
          <p:nvPr/>
        </p:nvCxnSpPr>
        <p:spPr>
          <a:xfrm flipV="1">
            <a:off x="4059238" y="5410200"/>
            <a:ext cx="368300" cy="23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979613" y="4652963"/>
            <a:ext cx="1512887" cy="1512887"/>
          </a:xfrm>
          <a:prstGeom prst="ellipse">
            <a:avLst/>
          </a:prstGeom>
          <a:solidFill>
            <a:srgbClr val="CC00CC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18" name="17 Conector recto de flecha"/>
          <p:cNvCxnSpPr/>
          <p:nvPr/>
        </p:nvCxnSpPr>
        <p:spPr>
          <a:xfrm flipH="1" flipV="1">
            <a:off x="4500563" y="4508500"/>
            <a:ext cx="71437" cy="1728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Oval 19"/>
          <p:cNvSpPr>
            <a:spLocks noChangeArrowheads="1"/>
          </p:cNvSpPr>
          <p:nvPr/>
        </p:nvSpPr>
        <p:spPr bwMode="auto">
          <a:xfrm>
            <a:off x="6443663" y="4797425"/>
            <a:ext cx="215900" cy="2159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7019925" y="4797425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24" name="23 Conector recto"/>
          <p:cNvCxnSpPr>
            <a:stCxn id="5137" idx="3"/>
            <a:endCxn id="5136" idx="6"/>
          </p:cNvCxnSpPr>
          <p:nvPr/>
        </p:nvCxnSpPr>
        <p:spPr>
          <a:xfrm flipH="1">
            <a:off x="6659563" y="4859338"/>
            <a:ext cx="371475" cy="46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6011863" y="4868863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26" name="25 Conector recto"/>
          <p:cNvCxnSpPr>
            <a:stCxn id="5139" idx="5"/>
            <a:endCxn id="5136" idx="2"/>
          </p:cNvCxnSpPr>
          <p:nvPr/>
        </p:nvCxnSpPr>
        <p:spPr>
          <a:xfrm flipV="1">
            <a:off x="6073775" y="4905375"/>
            <a:ext cx="369888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7019925" y="4581525"/>
            <a:ext cx="3603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5795963" y="4581525"/>
            <a:ext cx="2889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Oval 19"/>
          <p:cNvSpPr>
            <a:spLocks noChangeArrowheads="1"/>
          </p:cNvSpPr>
          <p:nvPr/>
        </p:nvSpPr>
        <p:spPr bwMode="auto">
          <a:xfrm>
            <a:off x="6443663" y="5518150"/>
            <a:ext cx="215900" cy="2159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144" name="Oval 19"/>
          <p:cNvSpPr>
            <a:spLocks noChangeArrowheads="1"/>
          </p:cNvSpPr>
          <p:nvPr/>
        </p:nvSpPr>
        <p:spPr bwMode="auto">
          <a:xfrm>
            <a:off x="7019925" y="5516563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34" name="33 Conector recto"/>
          <p:cNvCxnSpPr>
            <a:stCxn id="5144" idx="3"/>
            <a:endCxn id="5143" idx="6"/>
          </p:cNvCxnSpPr>
          <p:nvPr/>
        </p:nvCxnSpPr>
        <p:spPr>
          <a:xfrm flipH="1">
            <a:off x="6659563" y="5580063"/>
            <a:ext cx="371475" cy="46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Oval 19"/>
          <p:cNvSpPr>
            <a:spLocks noChangeArrowheads="1"/>
          </p:cNvSpPr>
          <p:nvPr/>
        </p:nvSpPr>
        <p:spPr bwMode="auto">
          <a:xfrm>
            <a:off x="6011863" y="5588000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36" name="35 Conector recto"/>
          <p:cNvCxnSpPr>
            <a:stCxn id="5146" idx="5"/>
            <a:endCxn id="5143" idx="2"/>
          </p:cNvCxnSpPr>
          <p:nvPr/>
        </p:nvCxnSpPr>
        <p:spPr>
          <a:xfrm flipV="1">
            <a:off x="6073775" y="5626100"/>
            <a:ext cx="369888" cy="23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7019925" y="5300663"/>
            <a:ext cx="215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6011863" y="5300663"/>
            <a:ext cx="215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 flipH="1">
            <a:off x="6372225" y="5300663"/>
            <a:ext cx="1444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1" name="Oval 19"/>
          <p:cNvSpPr>
            <a:spLocks noChangeArrowheads="1"/>
          </p:cNvSpPr>
          <p:nvPr/>
        </p:nvSpPr>
        <p:spPr bwMode="auto">
          <a:xfrm>
            <a:off x="6443663" y="6237288"/>
            <a:ext cx="215900" cy="2159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152" name="Oval 19"/>
          <p:cNvSpPr>
            <a:spLocks noChangeArrowheads="1"/>
          </p:cNvSpPr>
          <p:nvPr/>
        </p:nvSpPr>
        <p:spPr bwMode="auto">
          <a:xfrm>
            <a:off x="7019925" y="6237288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47" name="46 Conector recto"/>
          <p:cNvCxnSpPr>
            <a:stCxn id="5152" idx="3"/>
            <a:endCxn id="5151" idx="6"/>
          </p:cNvCxnSpPr>
          <p:nvPr/>
        </p:nvCxnSpPr>
        <p:spPr>
          <a:xfrm flipH="1">
            <a:off x="6659563" y="6299200"/>
            <a:ext cx="371475" cy="46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4" name="Oval 19"/>
          <p:cNvSpPr>
            <a:spLocks noChangeArrowheads="1"/>
          </p:cNvSpPr>
          <p:nvPr/>
        </p:nvSpPr>
        <p:spPr bwMode="auto">
          <a:xfrm>
            <a:off x="6011863" y="6307138"/>
            <a:ext cx="73025" cy="73025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49" name="48 Conector recto"/>
          <p:cNvCxnSpPr>
            <a:stCxn id="5154" idx="5"/>
            <a:endCxn id="5151" idx="2"/>
          </p:cNvCxnSpPr>
          <p:nvPr/>
        </p:nvCxnSpPr>
        <p:spPr>
          <a:xfrm flipV="1">
            <a:off x="6073775" y="6345238"/>
            <a:ext cx="369888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7308850" y="6165850"/>
            <a:ext cx="0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5867400" y="6237288"/>
            <a:ext cx="0" cy="28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1974850" y="1116013"/>
            <a:ext cx="4110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Analicemos el caso de la molécula de </a:t>
            </a:r>
            <a:endParaRPr lang="es-ES">
              <a:latin typeface="Arial" charset="0"/>
            </a:endParaRPr>
          </a:p>
        </p:txBody>
      </p:sp>
      <p:sp>
        <p:nvSpPr>
          <p:cNvPr id="6153" name="Oval 35"/>
          <p:cNvSpPr>
            <a:spLocks noChangeArrowheads="1"/>
          </p:cNvSpPr>
          <p:nvPr/>
        </p:nvSpPr>
        <p:spPr bwMode="auto">
          <a:xfrm>
            <a:off x="7235825" y="17732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154" name="Oval 36"/>
          <p:cNvSpPr>
            <a:spLocks noChangeArrowheads="1"/>
          </p:cNvSpPr>
          <p:nvPr/>
        </p:nvSpPr>
        <p:spPr bwMode="auto">
          <a:xfrm>
            <a:off x="6700838" y="1844675"/>
            <a:ext cx="103187" cy="920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155" name="Oval 37"/>
          <p:cNvSpPr>
            <a:spLocks noChangeArrowheads="1"/>
          </p:cNvSpPr>
          <p:nvPr/>
        </p:nvSpPr>
        <p:spPr bwMode="auto">
          <a:xfrm>
            <a:off x="7924800" y="1844675"/>
            <a:ext cx="103188" cy="920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6156" name="AutoShape 38"/>
          <p:cNvCxnSpPr>
            <a:cxnSpLocks noChangeShapeType="1"/>
            <a:stCxn id="6154" idx="7"/>
            <a:endCxn id="6153" idx="2"/>
          </p:cNvCxnSpPr>
          <p:nvPr/>
        </p:nvCxnSpPr>
        <p:spPr bwMode="auto">
          <a:xfrm>
            <a:off x="6788150" y="1857375"/>
            <a:ext cx="447675" cy="23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7" name="AutoShape 39"/>
          <p:cNvCxnSpPr>
            <a:cxnSpLocks noChangeShapeType="1"/>
            <a:stCxn id="6155" idx="1"/>
            <a:endCxn id="6153" idx="6"/>
          </p:cNvCxnSpPr>
          <p:nvPr/>
        </p:nvCxnSpPr>
        <p:spPr bwMode="auto">
          <a:xfrm flipH="1">
            <a:off x="7451725" y="1857375"/>
            <a:ext cx="488950" cy="23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58" name="Text Box 40"/>
          <p:cNvSpPr txBox="1">
            <a:spLocks noChangeArrowheads="1"/>
          </p:cNvSpPr>
          <p:nvPr/>
        </p:nvSpPr>
        <p:spPr bwMode="auto">
          <a:xfrm>
            <a:off x="6196013" y="1125538"/>
            <a:ext cx="615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CO</a:t>
            </a:r>
            <a:r>
              <a:rPr lang="es-MX" baseline="-25000">
                <a:latin typeface="Arial" charset="0"/>
              </a:rPr>
              <a:t>2</a:t>
            </a:r>
            <a:endParaRPr lang="es-ES">
              <a:latin typeface="Arial" charset="0"/>
            </a:endParaRPr>
          </a:p>
        </p:txBody>
      </p:sp>
      <p:graphicFrame>
        <p:nvGraphicFramePr>
          <p:cNvPr id="6146" name="Object 41"/>
          <p:cNvGraphicFramePr>
            <a:graphicFrameLocks noChangeAspect="1"/>
          </p:cNvGraphicFramePr>
          <p:nvPr/>
        </p:nvGraphicFramePr>
        <p:xfrm>
          <a:off x="1190625" y="2251075"/>
          <a:ext cx="35290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cuación" r:id="rId3" imgW="1346200" imgH="228600" progId="Equation.3">
                  <p:embed/>
                </p:oleObj>
              </mc:Choice>
              <mc:Fallback>
                <p:oleObj name="Ecuación" r:id="rId3" imgW="1346200" imgH="2286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251075"/>
                        <a:ext cx="3529013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43"/>
          <p:cNvSpPr txBox="1">
            <a:spLocks noChangeArrowheads="1"/>
          </p:cNvSpPr>
          <p:nvPr/>
        </p:nvSpPr>
        <p:spPr bwMode="auto">
          <a:xfrm>
            <a:off x="1042988" y="1700213"/>
            <a:ext cx="389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Aproximación de Bohr-Oppenheimer</a:t>
            </a:r>
            <a:endParaRPr lang="es-ES">
              <a:latin typeface="Arial" charset="0"/>
            </a:endParaRPr>
          </a:p>
        </p:txBody>
      </p:sp>
      <p:graphicFrame>
        <p:nvGraphicFramePr>
          <p:cNvPr id="6147" name="Object 44"/>
          <p:cNvGraphicFramePr>
            <a:graphicFrameLocks noChangeAspect="1"/>
          </p:cNvGraphicFramePr>
          <p:nvPr/>
        </p:nvGraphicFramePr>
        <p:xfrm>
          <a:off x="5435600" y="5854700"/>
          <a:ext cx="309721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cuación" r:id="rId5" imgW="1181100" imgH="228600" progId="Equation.3">
                  <p:embed/>
                </p:oleObj>
              </mc:Choice>
              <mc:Fallback>
                <p:oleObj name="Ecuación" r:id="rId5" imgW="1181100" imgH="2286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854700"/>
                        <a:ext cx="3097213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46"/>
          <p:cNvSpPr txBox="1">
            <a:spLocks noChangeArrowheads="1"/>
          </p:cNvSpPr>
          <p:nvPr/>
        </p:nvSpPr>
        <p:spPr bwMode="auto">
          <a:xfrm>
            <a:off x="2138363" y="333375"/>
            <a:ext cx="4881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Escalamiento de las interacciones.</a:t>
            </a:r>
            <a:endParaRPr lang="es-ES" sz="2400">
              <a:latin typeface="Arial" charset="0"/>
            </a:endParaRPr>
          </a:p>
        </p:txBody>
      </p:sp>
      <p:sp>
        <p:nvSpPr>
          <p:cNvPr id="6161" name="Rectangle 48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6148" name="Object 47"/>
          <p:cNvGraphicFramePr>
            <a:graphicFrameLocks noChangeAspect="1"/>
          </p:cNvGraphicFramePr>
          <p:nvPr/>
        </p:nvGraphicFramePr>
        <p:xfrm>
          <a:off x="1116013" y="2868613"/>
          <a:ext cx="2663825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cuación" r:id="rId7" imgW="1028700" imgH="469900" progId="Equation.3">
                  <p:embed/>
                </p:oleObj>
              </mc:Choice>
              <mc:Fallback>
                <p:oleObj name="Ecuación" r:id="rId7" imgW="1028700" imgH="4699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868613"/>
                        <a:ext cx="2663825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9"/>
          <p:cNvGraphicFramePr>
            <a:graphicFrameLocks noChangeAspect="1"/>
          </p:cNvGraphicFramePr>
          <p:nvPr/>
        </p:nvGraphicFramePr>
        <p:xfrm>
          <a:off x="1116013" y="4119563"/>
          <a:ext cx="27368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cuación" r:id="rId9" imgW="1054100" imgH="431800" progId="Equation.3">
                  <p:embed/>
                </p:oleObj>
              </mc:Choice>
              <mc:Fallback>
                <p:oleObj name="Ecuación" r:id="rId9" imgW="1054100" imgH="4318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19563"/>
                        <a:ext cx="2736850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52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6150" name="Object 51"/>
          <p:cNvGraphicFramePr>
            <a:graphicFrameLocks noChangeAspect="1"/>
          </p:cNvGraphicFramePr>
          <p:nvPr/>
        </p:nvGraphicFramePr>
        <p:xfrm>
          <a:off x="1116013" y="5205413"/>
          <a:ext cx="2592387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cuación" r:id="rId11" imgW="1028700" imgH="469900" progId="Equation.3">
                  <p:embed/>
                </p:oleObj>
              </mc:Choice>
              <mc:Fallback>
                <p:oleObj name="Ecuación" r:id="rId11" imgW="1028700" imgH="4699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205413"/>
                        <a:ext cx="2592387" cy="117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Line 53"/>
          <p:cNvSpPr>
            <a:spLocks noChangeShapeType="1"/>
          </p:cNvSpPr>
          <p:nvPr/>
        </p:nvSpPr>
        <p:spPr bwMode="auto">
          <a:xfrm>
            <a:off x="5292725" y="5445125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64" name="Line 54"/>
          <p:cNvSpPr>
            <a:spLocks noChangeShapeType="1"/>
          </p:cNvSpPr>
          <p:nvPr/>
        </p:nvSpPr>
        <p:spPr bwMode="auto">
          <a:xfrm>
            <a:off x="5867400" y="53736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65" name="Line 55"/>
          <p:cNvSpPr>
            <a:spLocks noChangeShapeType="1"/>
          </p:cNvSpPr>
          <p:nvPr/>
        </p:nvSpPr>
        <p:spPr bwMode="auto">
          <a:xfrm>
            <a:off x="5867400" y="53006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66" name="Line 56"/>
          <p:cNvSpPr>
            <a:spLocks noChangeShapeType="1"/>
          </p:cNvSpPr>
          <p:nvPr/>
        </p:nvSpPr>
        <p:spPr bwMode="auto">
          <a:xfrm>
            <a:off x="5867400" y="52292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67" name="Line 57"/>
          <p:cNvSpPr>
            <a:spLocks noChangeShapeType="1"/>
          </p:cNvSpPr>
          <p:nvPr/>
        </p:nvSpPr>
        <p:spPr bwMode="auto">
          <a:xfrm>
            <a:off x="5867400" y="51577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68" name="Line 58"/>
          <p:cNvSpPr>
            <a:spLocks noChangeShapeType="1"/>
          </p:cNvSpPr>
          <p:nvPr/>
        </p:nvSpPr>
        <p:spPr bwMode="auto">
          <a:xfrm>
            <a:off x="5867400" y="50847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69" name="Line 59"/>
          <p:cNvSpPr>
            <a:spLocks noChangeShapeType="1"/>
          </p:cNvSpPr>
          <p:nvPr/>
        </p:nvSpPr>
        <p:spPr bwMode="auto">
          <a:xfrm>
            <a:off x="5867400" y="50133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0" name="Line 64"/>
          <p:cNvSpPr>
            <a:spLocks noChangeShapeType="1"/>
          </p:cNvSpPr>
          <p:nvPr/>
        </p:nvSpPr>
        <p:spPr bwMode="auto">
          <a:xfrm>
            <a:off x="5867400" y="49418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1" name="Line 65"/>
          <p:cNvSpPr>
            <a:spLocks noChangeShapeType="1"/>
          </p:cNvSpPr>
          <p:nvPr/>
        </p:nvSpPr>
        <p:spPr bwMode="auto">
          <a:xfrm>
            <a:off x="5867400" y="48688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2" name="Line 66"/>
          <p:cNvSpPr>
            <a:spLocks noChangeShapeType="1"/>
          </p:cNvSpPr>
          <p:nvPr/>
        </p:nvSpPr>
        <p:spPr bwMode="auto">
          <a:xfrm>
            <a:off x="6732588" y="44370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3" name="Line 67"/>
          <p:cNvSpPr>
            <a:spLocks noChangeShapeType="1"/>
          </p:cNvSpPr>
          <p:nvPr/>
        </p:nvSpPr>
        <p:spPr bwMode="auto">
          <a:xfrm>
            <a:off x="6732588" y="46529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4" name="Line 68"/>
          <p:cNvSpPr>
            <a:spLocks noChangeShapeType="1"/>
          </p:cNvSpPr>
          <p:nvPr/>
        </p:nvSpPr>
        <p:spPr bwMode="auto">
          <a:xfrm>
            <a:off x="6732588" y="42211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5" name="Line 69"/>
          <p:cNvSpPr>
            <a:spLocks noChangeShapeType="1"/>
          </p:cNvSpPr>
          <p:nvPr/>
        </p:nvSpPr>
        <p:spPr bwMode="auto">
          <a:xfrm>
            <a:off x="6732588" y="39338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6" name="Line 70"/>
          <p:cNvSpPr>
            <a:spLocks noChangeShapeType="1"/>
          </p:cNvSpPr>
          <p:nvPr/>
        </p:nvSpPr>
        <p:spPr bwMode="auto">
          <a:xfrm>
            <a:off x="6732588" y="36449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7" name="Line 71"/>
          <p:cNvSpPr>
            <a:spLocks noChangeShapeType="1"/>
          </p:cNvSpPr>
          <p:nvPr/>
        </p:nvSpPr>
        <p:spPr bwMode="auto">
          <a:xfrm>
            <a:off x="6732588" y="32845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8" name="Line 72"/>
          <p:cNvSpPr>
            <a:spLocks noChangeShapeType="1"/>
          </p:cNvSpPr>
          <p:nvPr/>
        </p:nvSpPr>
        <p:spPr bwMode="auto">
          <a:xfrm>
            <a:off x="6732588" y="29241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79" name="Line 73"/>
          <p:cNvSpPr>
            <a:spLocks noChangeShapeType="1"/>
          </p:cNvSpPr>
          <p:nvPr/>
        </p:nvSpPr>
        <p:spPr bwMode="auto">
          <a:xfrm>
            <a:off x="6732588" y="24923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180" name="Line 74"/>
          <p:cNvSpPr>
            <a:spLocks noChangeShapeType="1"/>
          </p:cNvSpPr>
          <p:nvPr/>
        </p:nvSpPr>
        <p:spPr bwMode="auto">
          <a:xfrm>
            <a:off x="7667625" y="22764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95288" y="5567363"/>
          <a:ext cx="3097212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cuación" r:id="rId3" imgW="1181100" imgH="228600" progId="Equation.3">
                  <p:embed/>
                </p:oleObj>
              </mc:Choice>
              <mc:Fallback>
                <p:oleObj name="Ecuación" r:id="rId3" imgW="1181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567363"/>
                        <a:ext cx="3097212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Line 5"/>
          <p:cNvSpPr>
            <a:spLocks noChangeShapeType="1"/>
          </p:cNvSpPr>
          <p:nvPr/>
        </p:nvSpPr>
        <p:spPr bwMode="auto">
          <a:xfrm>
            <a:off x="684213" y="5422900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82" name="Line 6"/>
          <p:cNvSpPr>
            <a:spLocks noChangeShapeType="1"/>
          </p:cNvSpPr>
          <p:nvPr/>
        </p:nvSpPr>
        <p:spPr bwMode="auto">
          <a:xfrm>
            <a:off x="1258888" y="53514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83" name="Line 7"/>
          <p:cNvSpPr>
            <a:spLocks noChangeShapeType="1"/>
          </p:cNvSpPr>
          <p:nvPr/>
        </p:nvSpPr>
        <p:spPr bwMode="auto">
          <a:xfrm>
            <a:off x="1258888" y="52784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84" name="Line 8"/>
          <p:cNvSpPr>
            <a:spLocks noChangeShapeType="1"/>
          </p:cNvSpPr>
          <p:nvPr/>
        </p:nvSpPr>
        <p:spPr bwMode="auto">
          <a:xfrm>
            <a:off x="1258888" y="52070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85" name="Line 9"/>
          <p:cNvSpPr>
            <a:spLocks noChangeShapeType="1"/>
          </p:cNvSpPr>
          <p:nvPr/>
        </p:nvSpPr>
        <p:spPr bwMode="auto">
          <a:xfrm>
            <a:off x="1258888" y="51355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86" name="Line 10"/>
          <p:cNvSpPr>
            <a:spLocks noChangeShapeType="1"/>
          </p:cNvSpPr>
          <p:nvPr/>
        </p:nvSpPr>
        <p:spPr bwMode="auto">
          <a:xfrm>
            <a:off x="1258888" y="50625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87" name="Line 11"/>
          <p:cNvSpPr>
            <a:spLocks noChangeShapeType="1"/>
          </p:cNvSpPr>
          <p:nvPr/>
        </p:nvSpPr>
        <p:spPr bwMode="auto">
          <a:xfrm>
            <a:off x="1258888" y="49911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88" name="Line 12"/>
          <p:cNvSpPr>
            <a:spLocks noChangeShapeType="1"/>
          </p:cNvSpPr>
          <p:nvPr/>
        </p:nvSpPr>
        <p:spPr bwMode="auto">
          <a:xfrm>
            <a:off x="1258888" y="49196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89" name="Line 13"/>
          <p:cNvSpPr>
            <a:spLocks noChangeShapeType="1"/>
          </p:cNvSpPr>
          <p:nvPr/>
        </p:nvSpPr>
        <p:spPr bwMode="auto">
          <a:xfrm>
            <a:off x="1258888" y="48466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90" name="Line 14"/>
          <p:cNvSpPr>
            <a:spLocks noChangeShapeType="1"/>
          </p:cNvSpPr>
          <p:nvPr/>
        </p:nvSpPr>
        <p:spPr bwMode="auto">
          <a:xfrm>
            <a:off x="2124075" y="39830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91" name="Line 15"/>
          <p:cNvSpPr>
            <a:spLocks noChangeShapeType="1"/>
          </p:cNvSpPr>
          <p:nvPr/>
        </p:nvSpPr>
        <p:spPr bwMode="auto">
          <a:xfrm>
            <a:off x="2124075" y="46307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92" name="Line 18"/>
          <p:cNvSpPr>
            <a:spLocks noChangeShapeType="1"/>
          </p:cNvSpPr>
          <p:nvPr/>
        </p:nvSpPr>
        <p:spPr bwMode="auto">
          <a:xfrm>
            <a:off x="2124075" y="32623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93" name="Line 19"/>
          <p:cNvSpPr>
            <a:spLocks noChangeShapeType="1"/>
          </p:cNvSpPr>
          <p:nvPr/>
        </p:nvSpPr>
        <p:spPr bwMode="auto">
          <a:xfrm>
            <a:off x="2124075" y="24701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94" name="Line 20"/>
          <p:cNvSpPr>
            <a:spLocks noChangeShapeType="1"/>
          </p:cNvSpPr>
          <p:nvPr/>
        </p:nvSpPr>
        <p:spPr bwMode="auto">
          <a:xfrm>
            <a:off x="2124075" y="18954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95" name="Line 21"/>
          <p:cNvSpPr>
            <a:spLocks noChangeShapeType="1"/>
          </p:cNvSpPr>
          <p:nvPr/>
        </p:nvSpPr>
        <p:spPr bwMode="auto">
          <a:xfrm>
            <a:off x="2124075" y="13906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196" name="Line 22"/>
          <p:cNvSpPr>
            <a:spLocks noChangeShapeType="1"/>
          </p:cNvSpPr>
          <p:nvPr/>
        </p:nvSpPr>
        <p:spPr bwMode="auto">
          <a:xfrm>
            <a:off x="3059113" y="12461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aphicFrame>
        <p:nvGraphicFramePr>
          <p:cNvPr id="7171" name="Object 23"/>
          <p:cNvGraphicFramePr>
            <a:graphicFrameLocks noChangeAspect="1"/>
          </p:cNvGraphicFramePr>
          <p:nvPr/>
        </p:nvGraphicFramePr>
        <p:xfrm>
          <a:off x="4284663" y="4221163"/>
          <a:ext cx="18716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cuación" r:id="rId5" imgW="825500" imgH="241300" progId="Equation.3">
                  <p:embed/>
                </p:oleObj>
              </mc:Choice>
              <mc:Fallback>
                <p:oleObj name="Ecuación" r:id="rId5" imgW="825500" imgH="2413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221163"/>
                        <a:ext cx="1871662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24"/>
          <p:cNvGraphicFramePr>
            <a:graphicFrameLocks noChangeAspect="1"/>
          </p:cNvGraphicFramePr>
          <p:nvPr/>
        </p:nvGraphicFramePr>
        <p:xfrm>
          <a:off x="4284663" y="3573463"/>
          <a:ext cx="21605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cuación" r:id="rId7" imgW="990600" imgH="228600" progId="Equation.3">
                  <p:embed/>
                </p:oleObj>
              </mc:Choice>
              <mc:Fallback>
                <p:oleObj name="Ecuación" r:id="rId7" imgW="9906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573463"/>
                        <a:ext cx="21605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25"/>
          <p:cNvGraphicFramePr>
            <a:graphicFrameLocks noChangeAspect="1"/>
          </p:cNvGraphicFramePr>
          <p:nvPr/>
        </p:nvGraphicFramePr>
        <p:xfrm>
          <a:off x="4284663" y="2854325"/>
          <a:ext cx="16557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cuación" r:id="rId9" imgW="736600" imgH="228600" progId="Equation.3">
                  <p:embed/>
                </p:oleObj>
              </mc:Choice>
              <mc:Fallback>
                <p:oleObj name="Ecuación" r:id="rId9" imgW="7366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854325"/>
                        <a:ext cx="1655762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6"/>
          <p:cNvGraphicFramePr>
            <a:graphicFrameLocks noChangeAspect="1"/>
          </p:cNvGraphicFramePr>
          <p:nvPr/>
        </p:nvGraphicFramePr>
        <p:xfrm>
          <a:off x="4284663" y="2133600"/>
          <a:ext cx="1368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cuación" r:id="rId11" imgW="609600" imgH="228600" progId="Equation.3">
                  <p:embed/>
                </p:oleObj>
              </mc:Choice>
              <mc:Fallback>
                <p:oleObj name="Ecuación" r:id="rId11" imgW="6096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133600"/>
                        <a:ext cx="13684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29"/>
          <p:cNvGraphicFramePr>
            <a:graphicFrameLocks noChangeAspect="1"/>
          </p:cNvGraphicFramePr>
          <p:nvPr/>
        </p:nvGraphicFramePr>
        <p:xfrm>
          <a:off x="6973888" y="4268788"/>
          <a:ext cx="1846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cuación" r:id="rId13" imgW="837836" imgH="203112" progId="Equation.3">
                  <p:embed/>
                </p:oleObj>
              </mc:Choice>
              <mc:Fallback>
                <p:oleObj name="Ecuación" r:id="rId13" imgW="837836" imgH="20311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4268788"/>
                        <a:ext cx="184626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31"/>
          <p:cNvGraphicFramePr>
            <a:graphicFrameLocks noChangeAspect="1"/>
          </p:cNvGraphicFramePr>
          <p:nvPr/>
        </p:nvGraphicFramePr>
        <p:xfrm>
          <a:off x="7380288" y="3611563"/>
          <a:ext cx="9318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cuación" r:id="rId15" imgW="431425" imgH="177646" progId="Equation.3">
                  <p:embed/>
                </p:oleObj>
              </mc:Choice>
              <mc:Fallback>
                <p:oleObj name="Ecuación" r:id="rId15" imgW="431425" imgH="17764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611563"/>
                        <a:ext cx="9318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33"/>
          <p:cNvGraphicFramePr>
            <a:graphicFrameLocks noChangeAspect="1"/>
          </p:cNvGraphicFramePr>
          <p:nvPr/>
        </p:nvGraphicFramePr>
        <p:xfrm>
          <a:off x="7308850" y="2925763"/>
          <a:ext cx="10080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cuación" r:id="rId17" imgW="457002" imgH="177723" progId="Equation.3">
                  <p:embed/>
                </p:oleObj>
              </mc:Choice>
              <mc:Fallback>
                <p:oleObj name="Ecuación" r:id="rId17" imgW="457002" imgH="177723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925763"/>
                        <a:ext cx="100806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35"/>
          <p:cNvGraphicFramePr>
            <a:graphicFrameLocks noChangeAspect="1"/>
          </p:cNvGraphicFramePr>
          <p:nvPr/>
        </p:nvGraphicFramePr>
        <p:xfrm>
          <a:off x="7124700" y="2205038"/>
          <a:ext cx="12636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cuación" r:id="rId19" imgW="545626" imgH="177646" progId="Equation.3">
                  <p:embed/>
                </p:oleObj>
              </mc:Choice>
              <mc:Fallback>
                <p:oleObj name="Ecuación" r:id="rId19" imgW="545626" imgH="177646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2205038"/>
                        <a:ext cx="126365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97" name="AutoShape 37"/>
          <p:cNvCxnSpPr>
            <a:cxnSpLocks noChangeShapeType="1"/>
          </p:cNvCxnSpPr>
          <p:nvPr/>
        </p:nvCxnSpPr>
        <p:spPr bwMode="auto">
          <a:xfrm>
            <a:off x="5653088" y="2390775"/>
            <a:ext cx="1471612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98" name="AutoShape 38"/>
          <p:cNvCxnSpPr>
            <a:cxnSpLocks noChangeShapeType="1"/>
          </p:cNvCxnSpPr>
          <p:nvPr/>
        </p:nvCxnSpPr>
        <p:spPr bwMode="auto">
          <a:xfrm>
            <a:off x="5940425" y="3113088"/>
            <a:ext cx="1368425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99" name="AutoShape 39"/>
          <p:cNvCxnSpPr>
            <a:cxnSpLocks noChangeShapeType="1"/>
          </p:cNvCxnSpPr>
          <p:nvPr/>
        </p:nvCxnSpPr>
        <p:spPr bwMode="auto">
          <a:xfrm flipV="1">
            <a:off x="6445250" y="3808413"/>
            <a:ext cx="935038" cy="14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200" name="AutoShape 40"/>
          <p:cNvCxnSpPr>
            <a:cxnSpLocks noChangeShapeType="1"/>
          </p:cNvCxnSpPr>
          <p:nvPr/>
        </p:nvCxnSpPr>
        <p:spPr bwMode="auto">
          <a:xfrm flipV="1">
            <a:off x="6156325" y="4489450"/>
            <a:ext cx="8175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7179" name="Object 41"/>
          <p:cNvGraphicFramePr>
            <a:graphicFrameLocks noChangeAspect="1"/>
          </p:cNvGraphicFramePr>
          <p:nvPr/>
        </p:nvGraphicFramePr>
        <p:xfrm>
          <a:off x="7235825" y="5567363"/>
          <a:ext cx="13684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cuación" r:id="rId21" imgW="647419" imgH="177723" progId="Equation.3">
                  <p:embed/>
                </p:oleObj>
              </mc:Choice>
              <mc:Fallback>
                <p:oleObj name="Ecuación" r:id="rId21" imgW="647419" imgH="177723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567363"/>
                        <a:ext cx="136842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42"/>
          <p:cNvGraphicFramePr>
            <a:graphicFrameLocks noChangeAspect="1"/>
          </p:cNvGraphicFramePr>
          <p:nvPr/>
        </p:nvGraphicFramePr>
        <p:xfrm>
          <a:off x="4500563" y="5548313"/>
          <a:ext cx="18002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cuación" r:id="rId23" imgW="812447" imgH="177723" progId="Equation.3">
                  <p:embed/>
                </p:oleObj>
              </mc:Choice>
              <mc:Fallback>
                <p:oleObj name="Ecuación" r:id="rId23" imgW="812447" imgH="177723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548313"/>
                        <a:ext cx="1800225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1" name="Text Box 43"/>
          <p:cNvSpPr txBox="1">
            <a:spLocks noChangeArrowheads="1"/>
          </p:cNvSpPr>
          <p:nvPr/>
        </p:nvSpPr>
        <p:spPr bwMode="auto">
          <a:xfrm>
            <a:off x="4694238" y="404813"/>
            <a:ext cx="333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Temperatura y energía.</a:t>
            </a:r>
            <a:endParaRPr lang="es-E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03575" y="10525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Mecánica estadística.</a:t>
            </a:r>
            <a:endParaRPr lang="es-ES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35150" y="476250"/>
            <a:ext cx="538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De lo microscópico a lo macroscópico.</a:t>
            </a:r>
            <a:endParaRPr lang="es-ES" sz="2400">
              <a:latin typeface="Arial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974975" y="1484313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(Maxwell, Boltzman, Gibbs)</a:t>
            </a:r>
            <a:endParaRPr lang="es-ES">
              <a:latin typeface="Arial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5437188" y="1844675"/>
          <a:ext cx="14398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cuación" r:id="rId3" imgW="723586" imgH="431613" progId="Equation.3">
                  <p:embed/>
                </p:oleObj>
              </mc:Choice>
              <mc:Fallback>
                <p:oleObj name="Ecuación" r:id="rId3" imgW="723586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844675"/>
                        <a:ext cx="1439862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384300" y="2060575"/>
            <a:ext cx="216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Factor de Boltzman</a:t>
            </a:r>
            <a:endParaRPr lang="es-ES">
              <a:latin typeface="Arial" charset="0"/>
            </a:endParaRPr>
          </a:p>
        </p:txBody>
      </p:sp>
      <p:graphicFrame>
        <p:nvGraphicFramePr>
          <p:cNvPr id="8195" name="Object 19"/>
          <p:cNvGraphicFramePr>
            <a:graphicFrameLocks noGrp="1" noChangeAspect="1"/>
          </p:cNvGraphicFramePr>
          <p:nvPr>
            <p:ph/>
          </p:nvPr>
        </p:nvGraphicFramePr>
        <p:xfrm>
          <a:off x="971550" y="2757488"/>
          <a:ext cx="7200900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Gráfico" r:id="rId6" imgW="4667402" imgH="2543251" progId="Excel.Chart.8">
                  <p:embed/>
                </p:oleObj>
              </mc:Choice>
              <mc:Fallback>
                <p:oleObj name="Gráfico" r:id="rId6" imgW="4667402" imgH="2543251" progId="Excel.Char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57488"/>
                        <a:ext cx="7200900" cy="39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4138613" y="1844675"/>
          <a:ext cx="20891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cuación" r:id="rId3" imgW="698197" imgH="203112" progId="Equation.3">
                  <p:embed/>
                </p:oleObj>
              </mc:Choice>
              <mc:Fallback>
                <p:oleObj name="Ecuación" r:id="rId3" imgW="698197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1844675"/>
                        <a:ext cx="208915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4283075" y="2695575"/>
          <a:ext cx="2160588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cuación" r:id="rId5" imgW="723586" imgH="393529" progId="Equation.3">
                  <p:embed/>
                </p:oleObj>
              </mc:Choice>
              <mc:Fallback>
                <p:oleObj name="Ecuación" r:id="rId5" imgW="723586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2695575"/>
                        <a:ext cx="2160588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673475" y="566738"/>
            <a:ext cx="176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El gas ideal</a:t>
            </a:r>
            <a:endParaRPr lang="es-ES" sz="2400">
              <a:latin typeface="Arial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663575" y="1989138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Ecuación de estado.</a:t>
            </a:r>
            <a:endParaRPr lang="es-ES">
              <a:latin typeface="Arial" charset="0"/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827088" y="31416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Energía interna</a:t>
            </a:r>
            <a:endParaRPr lang="es-ES">
              <a:latin typeface="Arial" charset="0"/>
            </a:endParaRP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755650" y="42926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Capacidad calorífica</a:t>
            </a:r>
            <a:endParaRPr lang="es-ES">
              <a:latin typeface="Arial" charset="0"/>
            </a:endParaRP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4284663" y="4005263"/>
          <a:ext cx="2160587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cuación" r:id="rId7" imgW="799753" imgH="444307" progId="Equation.3">
                  <p:embed/>
                </p:oleObj>
              </mc:Choice>
              <mc:Fallback>
                <p:oleObj name="Ecuación" r:id="rId7" imgW="799753" imgH="44430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005263"/>
                        <a:ext cx="2160587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555875" y="1911350"/>
            <a:ext cx="35099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>
                <a:latin typeface="Arial" charset="0"/>
              </a:rPr>
              <a:t>Gaseoso ------- AIRE</a:t>
            </a:r>
          </a:p>
          <a:p>
            <a:r>
              <a:rPr lang="es-MX" sz="2800">
                <a:latin typeface="Arial" charset="0"/>
              </a:rPr>
              <a:t>Líquido -------- AGUA</a:t>
            </a:r>
          </a:p>
          <a:p>
            <a:r>
              <a:rPr lang="es-MX" sz="2800">
                <a:latin typeface="Arial" charset="0"/>
              </a:rPr>
              <a:t>Sólido ------- TIERRA</a:t>
            </a:r>
            <a:endParaRPr lang="es-ES" sz="2800">
              <a:latin typeface="Arial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609850" y="4205288"/>
            <a:ext cx="3546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>
                <a:latin typeface="Arial" charset="0"/>
              </a:rPr>
              <a:t>Plasma ------ FUEGO</a:t>
            </a:r>
            <a:endParaRPr lang="es-ES" sz="2800">
              <a:latin typeface="Arial" charset="0"/>
            </a:endParaRPr>
          </a:p>
        </p:txBody>
      </p:sp>
      <p:sp>
        <p:nvSpPr>
          <p:cNvPr id="31748" name="5 CuadroTexto"/>
          <p:cNvSpPr txBox="1">
            <a:spLocks noChangeArrowheads="1"/>
          </p:cNvSpPr>
          <p:nvPr/>
        </p:nvSpPr>
        <p:spPr bwMode="auto">
          <a:xfrm>
            <a:off x="1692275" y="765175"/>
            <a:ext cx="53800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/>
              <a:t>Dentro de la cosmovisión griega.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7"/>
          <p:cNvSpPr txBox="1">
            <a:spLocks noChangeArrowheads="1"/>
          </p:cNvSpPr>
          <p:nvPr/>
        </p:nvSpPr>
        <p:spPr bwMode="auto">
          <a:xfrm>
            <a:off x="3043238" y="836613"/>
            <a:ext cx="3113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Capacidad calorífica del N</a:t>
            </a:r>
            <a:r>
              <a:rPr lang="es-MX" baseline="-25000">
                <a:latin typeface="Arial" charset="0"/>
              </a:rPr>
              <a:t>2</a:t>
            </a:r>
            <a:r>
              <a:rPr lang="es-MX">
                <a:latin typeface="Arial" charset="0"/>
              </a:rPr>
              <a:t>O</a:t>
            </a:r>
            <a:endParaRPr lang="es-ES">
              <a:latin typeface="Arial" charset="0"/>
            </a:endParaRPr>
          </a:p>
        </p:txBody>
      </p:sp>
      <p:graphicFrame>
        <p:nvGraphicFramePr>
          <p:cNvPr id="10242" name="Object 97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1268413"/>
          <a:ext cx="8218487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Gráfico" r:id="rId4" imgW="4667402" imgH="2543251" progId="Excel.Chart.8">
                  <p:embed/>
                </p:oleObj>
              </mc:Choice>
              <mc:Fallback>
                <p:oleObj name="Gráfico" r:id="rId4" imgW="4667402" imgH="2543251" progId="Excel.Chart.8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8218487" cy="447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7"/>
          <p:cNvSpPr txBox="1">
            <a:spLocks noChangeArrowheads="1"/>
          </p:cNvSpPr>
          <p:nvPr/>
        </p:nvSpPr>
        <p:spPr bwMode="auto">
          <a:xfrm>
            <a:off x="323850" y="3068638"/>
            <a:ext cx="85264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b="1">
                <a:latin typeface="Arial" charset="0"/>
              </a:rPr>
              <a:t>El incremento de la temperatura implica un </a:t>
            </a:r>
          </a:p>
          <a:p>
            <a:r>
              <a:rPr lang="es-MX" sz="2400" b="1">
                <a:latin typeface="Arial" charset="0"/>
              </a:rPr>
              <a:t>incremento en el número (W) de estados accesibles del</a:t>
            </a:r>
          </a:p>
          <a:p>
            <a:r>
              <a:rPr lang="es-MX" sz="2400" b="1">
                <a:latin typeface="Arial" charset="0"/>
              </a:rPr>
              <a:t>sistema mientras que la disminución restringe el número</a:t>
            </a:r>
          </a:p>
          <a:p>
            <a:r>
              <a:rPr lang="es-MX" sz="2400" b="1">
                <a:latin typeface="Arial" charset="0"/>
              </a:rPr>
              <a:t>de estados accesibles.</a:t>
            </a:r>
            <a:endParaRPr lang="es-ES" sz="2400" b="1">
              <a:latin typeface="Arial" charset="0"/>
            </a:endParaRPr>
          </a:p>
        </p:txBody>
      </p:sp>
      <p:sp>
        <p:nvSpPr>
          <p:cNvPr id="67587" name="2 CuadroTexto"/>
          <p:cNvSpPr txBox="1">
            <a:spLocks noChangeArrowheads="1"/>
          </p:cNvSpPr>
          <p:nvPr/>
        </p:nvSpPr>
        <p:spPr bwMode="auto">
          <a:xfrm>
            <a:off x="2843213" y="1700213"/>
            <a:ext cx="2735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600"/>
              <a:t>S = k Log 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landsil.com/imagenes/fisica/Figu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84248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data:image/jpeg;base64,/9j/4AAQSkZJRgABAQAAAQABAAD/2wCEAAkGBhQSERUSEhQUFBUUEhQVFRQUFBAVEBIVFBQVFBQVFBQXGyYeFxkjGRQUHy8gJCcpLCwsFR4xNTAqNSYrLCkBCQoKDgwOGg8PGi4iHCUsLCksLCksLCwpLCksKSkpKSksKSksLCwsLykpLCwpNCkpKSwsLCwpKSwsLCwsLCwpKf/AABEIAKkAwAMBIgACEQEDEQH/xAAbAAABBQEBAAAAAAAAAAAAAAAEAAIDBQYBB//EADcQAAEDAgQDBgUCBQUAAAAAAAEAAhEDBAUSITFBUWETIjJxgZEGobHB0XLwFEJSgvEVIzNi4f/EABoBAAIDAQEAAAAAAAAAAAAAAAMEAAECBQb/xAArEQACAgEEAQMDAwUAAAAAAAAAAQIDEQQSITETBUFRImFxFDJCgaGxwfD/2gAMAwEAAhEDEQA/APIk6lULXBw3aQR6GVbVMLp7yW9Z0+aArW7B4Xz/AGn6pzDQrlM1d1SbVaCeIkHiJEqmr2JbtqPmjMEr56WXizT0OrT++SfWRk+AckinIXEZVQb+ivJjaJE2jtUA55HFKlVMrEpG4Rw8lvdtESqp9fkFajvMVRWpGdkKE/YZurSw/kjcZXIT+zKXZlaBYGQllTiw8lxqhBpauKRNhQg0qW3oFxSZakkBaKxsGsbJQrLFAc0mjnqJYXXyR21AMbJVbiF9JhS4lfcAqkrMI/yZL7Ul44dI4kUkijCYxJIpKjRPVrF25/A8gmJJLRgIsbw035htsRzHJXxrNe3M0yD8uh6rMqa3uHNMtPmOBVplNFnVahqif/Hhw10Py91G7XbVayTANUSbSU5pwlCwzSQfZO0hQXdOFPh9FxOgPsSravgDyJIyiOO/sEu5KEuR+EJWV8LozC61quBhwHCT1TX2g5BbcvgDGr5K0BNcwcQjX2oQ76MdVSkbnW0gV9Dkn2ttmKla2dFb4XQA391J2bUSjT+WaiS22HBrcx4IDF8SjQKyxK/DRAWWuXZjKXpg5vfI6mt1EaIfp6f6v5B8xOpXUssJJ08+xLhSTXFQs4kkkqLJEpXHpUt1ZWDqeAl2Wq7CsoQCOt7bKOp3/CgtafH2VgwK8FxEyjJgCSrO2w3KM2WY3Md0dJUlna5Rrud/wrywvanYvoDL2bjLjHe4aA+nosS3ewSO3+RXWTDmEBatmH5qevDkqqlRDRAWiwl0iOaS1cOFJex0tBdhuHyZnEMANMguaQHagzv7IB+HN6+612JWlSq9tMGTs0EwB/6qi9tMlRzIIgxBIc7baW6Fars3JJ/GTFte3Ml84+5QXOCuDQ+DlOxI0PkVVVrQ7QtfWuHuYKRPdadBGv53KbRwwEHMCdNIiA6R4p4brM5utZkGpqV0lGP9zJ0LXnunXVfKICtMVtsmoWernMpW/Jyzeph+n+hdg9Z5dx8kEd0Woq7OKdXHBx55fJAQmFSsYToNUXRwhztSQ0e5WsAsla4pqvW/DrOL3ezUn/DE+GoP7mx9FNrImiiSVpU+G6w2DXfpcPoYQNaxezxMcPMfhVhl5NJUwdjtoQp+H+8I5qvpYw4Kyscck6pTbbHpndVuht/dFx/DE/ByFW1rRwJEcVqqWJtO6FY9j3TzMqV3T/kgOp0lGF4plQ2lAhWWGUJMnYfXgjv4JrtoWit/hyGCB1/fsEV6mEexNaKyXMecFPRoFx0GkwTwHqrenTAEDgjLTCHta4AkNJEjgSOK4+xcFuFql20Ztp2JYzn3/INCv6TKTCwUnl5LZd/1Pt5+yq7HDnVHtpjRzneInuBsbZecov8A03sqsEiWuEuEzp/SZ0BkSCg2vesLP4/2Hqgq5JyksPnP3+C4xAE0i0NEkyHfzNjkVnLcvpVBUADi0z3pM6cVsn25LBI3EjyVMMPOfUETqOoQKVsi1JBLmrJpxZW2lRzq/akNzFziWwe7A3PCCpMSeBJ0k66Im4z03nTu8NBBGXfNMzm0iFW4xUpljS15Lz42nYbpZRds+ejozmqIfT20ZrEDmlZ6vSgwtNXYq3F7Vgpsc18uM52x4eWvFOfsaSE45tTk/bkoa9Pim0qGbyU9TZMZUTMM4EbUkx9GmG6BFdpognv1T2VEdCTDWVU2tiYboNT8h5oCpcHYFDoiBORPXvnv3cY5DQewQ6SSsxkALVIx0JqSAMhL7gxAU1lWM78EIp7Pc+StJFbmXFtfEOB5arY2uNwAOiw7BAWgZsFiVMJ9oPXqLIdM3WH4uCwe6noYix+7Y0kagyJjWNjpsVlbM9xvkiWVCNilZaNZ+l4HYa57XvWTYWtpSIJB7w29URQw0NeCWh3Q7GVl8OviCfJagVyG03Od2gLfC3duix451yXJTthbF8BNHTTvNMlp4sHRp5JnZ5nNlxJGYZYA7vP6LlFhB1JLXS8Mbuw9V25Oku0Lmw1w3bwkpl9/Ziq647KvGntcwmSHA5Q2ADE8VRWz3Uw93ZdoHDJJ4EmB6Elaa5pMmJB6jYquubZ0ZQSGyDG2xkJCdqTwzpVUuS3RZkL+0dTOV7S0xMHkqW+ZofJbHFLJ7zmeS4xEnksvjNsWMJ9B6oqtjPHPJPDKGXjgy1R+qha9TOplDEJyJzJ5byx9R+y616HqO2UzBojR5FZvAiuLpSRQJxJRvuADG6b2/RVkmGQJJIzDsLfWdDdAPE4+Efk9EFDBDRpFxDWgknYBaTC/h1rXA1TmMeFpIaOhO59EZZ21Og2GnX+ZziMzvwOia68bMhw9wtYIHGgxuzWj0H3UgeC0aDbpwQtStIkKKnX3HqrJkPp3UAjT/KKZibXOMwwngNGaCNPZUbq8FMc6VTis7vc3G2Si4LpmxsKZLgR/lbGjZ9mJdyledYBjRonviaZOoHiZ1b9wtiMepQ4uJeC3uFpkTw+y59/km9qXB0KVXCLlnktK9Zx79GYa0iodOmgC4O8xUOFXpqP7IvNMPku1GUxw81Mxk1gQ+QwxoTBykzlgwQ7jO0Id0XCOPgLpnGyeXxn/ACBPvyCeA146iHEd4DwnjHJTnFXUyHXFNxa5hybehVfiFVz9XNjYwA4QdZaZGpEbjmhbu+fUDQ9xcGiG9P3oiRgrYpvkq6TpscY8de+Qh2Kzpmy6EyQT5CBz5rPfEN+CGjqT8gPuiKzlmcXry/yH3kqo6eKnlBHrJ+LacLmlMNu0oF9WEm3JCY2P2EnbF9onqYfJXHWhTbe+mUULsI0NyQtZ45MBdRIUFw4tHVXAqtKmZZsc3fVSy7YssJptE9RPbBmTRlGlmaCrqtgQO0LtthWVpHVLq+PyNz9L1CfMSjtbYeJ8x/SDBd5n+UfNHvxB5aGg5GjZrNGj7n3QySfUcHFlJs6E5NXQVZkIoVCNiQiW3RQDTCIYZUwRNh/a5kXat5oG3pwiK11pAQZ56Q3WklmQRcV0/CcSyOh8lh3AMEE7OnlzVR25UgqhRwTjgitcZqS9jZhH4RWgjhoAZMyZMuHLTgs7g19mZlJ1bt+nh7bKzoXIa7ce4Qbq1JDFFzg3j3LzGtQNCSQTw0AEndZ1tJznZWgknh6TxV9Wumup8DG2gWPxK7cHad0dN/dI6eUsOGTp6mFeY2NfkhvrvcD1/Cz987X0RtzWgaqpuaklOR7OfZjBESmVXaJxKgc6UZCjZNbcVISo7fipCjR6FpdnQ4qA4g5pPmpUJds1nn9VmxZRuqbi+GH0scI3V5b3ktE7nVZOhT1kqyZeJSdCl0jq6f1G2p/uIUkk2pUjzT5xUOSDhzHuFC9pylx9PVCBDcwqrLQI21pQoMKsnEao2q7JpxWPKpcLsOtNKEVZJcElSsANEG58qCpWMpzaqNFYF5y3PgcK3Ap4fKgqjiopWGWuSztauV4PofIq1LlmDUI4oh9y48T7lZkGi8G2s8VaGw4+m5VFjF+JOUH10VXZVoKJvhISHjULMnW80rKMfBWVKxduonnRNqVQFA98ptI5jmJ7pTV0LhRMAcj6DtfREIJpgyjAVuDBTXJ1ccJ3SSWzBEaHIp7KUJy6pgmRJtKjJlOVlZW0gFCtlhB6Ib5A15af7LiOEH2KHwzDsxkrVUrYBsHiI9DugyG0WpCV/aXZ6Cj05Sasm8RXZyrUFJvX6KhdfF7j8lHiN+XnTZC2/iCNTXt5fYl6hrPP9EeILpB66mpSnjijiUOK5U6FcNT5rEgkGPNVO/ieihSQwiYVQrnNoFoqVnnZqfZZigVp8LuhESlNSmllHZ9L2zs2T9yhvrINcd0CVb45Ug7FUhfKPXLMcnP1NfjscTpK6CmpImRbB1ymt6vD2UBTA5RPDJtysFgkh6V0OPuiA6dkZNMA4tCSXSon1wOqvJSTZIrvAqoILTuNR1CqKNEuMBX9tbim2T7pTVTSjt9zr+laadtu7+K7fsE3FcALO4jdZ9FLf3+YwFWPB5IVFG1ZfYf1H1BXPx18QX/ZBnUeqltqXFObQ5qYBORjycWU+MCSSSRQZ1CuOpRDnQJQrh8/2UObNwOEpSuJIYURqQj8EuIdCryFLbOyuBWJRysBqbPHNSXsaHGqGZs9FmA1antM9OOSztyyHINGUtrH/UpRss8kPciSSSTByhFRlPTXKjSOJJJKFilJJJQhsbKzDBJ3QOJYhmOUbfVWlz4D5LNuS+mXkk5y7O56tJ6WuOnq4j2/ucXEkl0TzAkkklZQl1cXVRAe7qcFLh1MPa5h3HeaeXA/ZB3HiKLwX/kP6D9kF/uGEsRIa9uWGCPXgVGre+8B8/sqcbKMtHUpSSWSy9wqtIjogsUowVLg6djCAuLB+X1UZfsVC4kkjiAk1ycmPVFiSSSULEkkkoQ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3513" y="-966788"/>
            <a:ext cx="2286000" cy="201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69635" name="Picture 6" descr="https://encrypted-tbn1.gstatic.com/images?q=tbn:ANd9GcQZmGyUou7NgbARHJp1VS-DoaUoi5EtGTV8ipv59rFa29Jblyd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268413"/>
            <a:ext cx="52562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6 CuadroTexto"/>
          <p:cNvSpPr txBox="1">
            <a:spLocks noChangeArrowheads="1"/>
          </p:cNvSpPr>
          <p:nvPr/>
        </p:nvSpPr>
        <p:spPr bwMode="auto">
          <a:xfrm>
            <a:off x="2051050" y="404813"/>
            <a:ext cx="4613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/>
              <a:t>Trampa magneto-óptica.</a:t>
            </a:r>
          </a:p>
        </p:txBody>
      </p:sp>
      <p:sp>
        <p:nvSpPr>
          <p:cNvPr id="69637" name="7 CuadroTexto"/>
          <p:cNvSpPr txBox="1">
            <a:spLocks noChangeArrowheads="1"/>
          </p:cNvSpPr>
          <p:nvPr/>
        </p:nvSpPr>
        <p:spPr bwMode="auto">
          <a:xfrm>
            <a:off x="1187450" y="1916113"/>
            <a:ext cx="1098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Bosones.</a:t>
            </a:r>
          </a:p>
        </p:txBody>
      </p:sp>
      <p:sp>
        <p:nvSpPr>
          <p:cNvPr id="69638" name="8 CuadroTexto"/>
          <p:cNvSpPr txBox="1">
            <a:spLocks noChangeArrowheads="1"/>
          </p:cNvSpPr>
          <p:nvPr/>
        </p:nvSpPr>
        <p:spPr bwMode="auto">
          <a:xfrm>
            <a:off x="684213" y="2420938"/>
            <a:ext cx="2106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Átomos de rubidio.</a:t>
            </a:r>
          </a:p>
        </p:txBody>
      </p:sp>
      <p:sp>
        <p:nvSpPr>
          <p:cNvPr id="69639" name="9 CuadroTexto"/>
          <p:cNvSpPr txBox="1">
            <a:spLocks noChangeArrowheads="1"/>
          </p:cNvSpPr>
          <p:nvPr/>
        </p:nvSpPr>
        <p:spPr bwMode="auto">
          <a:xfrm>
            <a:off x="971550" y="2924175"/>
            <a:ext cx="1550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Temperatura:</a:t>
            </a:r>
          </a:p>
        </p:txBody>
      </p:sp>
      <p:sp>
        <p:nvSpPr>
          <p:cNvPr id="69640" name="10 CuadroTexto"/>
          <p:cNvSpPr txBox="1">
            <a:spLocks noChangeArrowheads="1"/>
          </p:cNvSpPr>
          <p:nvPr/>
        </p:nvSpPr>
        <p:spPr bwMode="auto">
          <a:xfrm>
            <a:off x="971550" y="3429000"/>
            <a:ext cx="161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Menor a 1 mK</a:t>
            </a:r>
          </a:p>
        </p:txBody>
      </p:sp>
      <p:sp>
        <p:nvSpPr>
          <p:cNvPr id="69641" name="11 CuadroTexto"/>
          <p:cNvSpPr txBox="1">
            <a:spLocks noChangeArrowheads="1"/>
          </p:cNvSpPr>
          <p:nvPr/>
        </p:nvSpPr>
        <p:spPr bwMode="auto">
          <a:xfrm>
            <a:off x="611188" y="4221163"/>
            <a:ext cx="235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Casi el cero absoluto.</a:t>
            </a:r>
          </a:p>
        </p:txBody>
      </p:sp>
      <p:sp>
        <p:nvSpPr>
          <p:cNvPr id="69642" name="12 CuadroTexto"/>
          <p:cNvSpPr txBox="1">
            <a:spLocks noChangeArrowheads="1"/>
          </p:cNvSpPr>
          <p:nvPr/>
        </p:nvSpPr>
        <p:spPr bwMode="auto">
          <a:xfrm>
            <a:off x="1116013" y="4581525"/>
            <a:ext cx="1290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-273.15 °C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1"/>
          <p:cNvSpPr>
            <a:spLocks/>
          </p:cNvSpPr>
          <p:nvPr/>
        </p:nvSpPr>
        <p:spPr bwMode="auto">
          <a:xfrm>
            <a:off x="3516313" y="684213"/>
            <a:ext cx="3984625" cy="4060825"/>
          </a:xfrm>
          <a:custGeom>
            <a:avLst/>
            <a:gdLst>
              <a:gd name="T0" fmla="*/ 2147483647 w 2510"/>
              <a:gd name="T1" fmla="*/ 2147483647 h 2558"/>
              <a:gd name="T2" fmla="*/ 2147483647 w 2510"/>
              <a:gd name="T3" fmla="*/ 2147483647 h 2558"/>
              <a:gd name="T4" fmla="*/ 2147483647 w 2510"/>
              <a:gd name="T5" fmla="*/ 2147483647 h 2558"/>
              <a:gd name="T6" fmla="*/ 2147483647 w 2510"/>
              <a:gd name="T7" fmla="*/ 2147483647 h 2558"/>
              <a:gd name="T8" fmla="*/ 2147483647 w 2510"/>
              <a:gd name="T9" fmla="*/ 2147483647 h 2558"/>
              <a:gd name="T10" fmla="*/ 2147483647 w 2510"/>
              <a:gd name="T11" fmla="*/ 2147483647 h 2558"/>
              <a:gd name="T12" fmla="*/ 2147483647 w 2510"/>
              <a:gd name="T13" fmla="*/ 2147483647 h 2558"/>
              <a:gd name="T14" fmla="*/ 2147483647 w 2510"/>
              <a:gd name="T15" fmla="*/ 2147483647 h 2558"/>
              <a:gd name="T16" fmla="*/ 2147483647 w 2510"/>
              <a:gd name="T17" fmla="*/ 2147483647 h 2558"/>
              <a:gd name="T18" fmla="*/ 2147483647 w 2510"/>
              <a:gd name="T19" fmla="*/ 2147483647 h 2558"/>
              <a:gd name="T20" fmla="*/ 2147483647 w 2510"/>
              <a:gd name="T21" fmla="*/ 2147483647 h 2558"/>
              <a:gd name="T22" fmla="*/ 2147483647 w 2510"/>
              <a:gd name="T23" fmla="*/ 2147483647 h 2558"/>
              <a:gd name="T24" fmla="*/ 2147483647 w 2510"/>
              <a:gd name="T25" fmla="*/ 2147483647 h 2558"/>
              <a:gd name="T26" fmla="*/ 2147483647 w 2510"/>
              <a:gd name="T27" fmla="*/ 2147483647 h 2558"/>
              <a:gd name="T28" fmla="*/ 2147483647 w 2510"/>
              <a:gd name="T29" fmla="*/ 2147483647 h 2558"/>
              <a:gd name="T30" fmla="*/ 2147483647 w 2510"/>
              <a:gd name="T31" fmla="*/ 2147483647 h 2558"/>
              <a:gd name="T32" fmla="*/ 2147483647 w 2510"/>
              <a:gd name="T33" fmla="*/ 2147483647 h 2558"/>
              <a:gd name="T34" fmla="*/ 2147483647 w 2510"/>
              <a:gd name="T35" fmla="*/ 2147483647 h 2558"/>
              <a:gd name="T36" fmla="*/ 2147483647 w 2510"/>
              <a:gd name="T37" fmla="*/ 2147483647 h 2558"/>
              <a:gd name="T38" fmla="*/ 2147483647 w 2510"/>
              <a:gd name="T39" fmla="*/ 2147483647 h 2558"/>
              <a:gd name="T40" fmla="*/ 2147483647 w 2510"/>
              <a:gd name="T41" fmla="*/ 2147483647 h 2558"/>
              <a:gd name="T42" fmla="*/ 2147483647 w 2510"/>
              <a:gd name="T43" fmla="*/ 2147483647 h 2558"/>
              <a:gd name="T44" fmla="*/ 2147483647 w 2510"/>
              <a:gd name="T45" fmla="*/ 2147483647 h 2558"/>
              <a:gd name="T46" fmla="*/ 2147483647 w 2510"/>
              <a:gd name="T47" fmla="*/ 2147483647 h 2558"/>
              <a:gd name="T48" fmla="*/ 2147483647 w 2510"/>
              <a:gd name="T49" fmla="*/ 2147483647 h 2558"/>
              <a:gd name="T50" fmla="*/ 2147483647 w 2510"/>
              <a:gd name="T51" fmla="*/ 2147483647 h 2558"/>
              <a:gd name="T52" fmla="*/ 2147483647 w 2510"/>
              <a:gd name="T53" fmla="*/ 2147483647 h 2558"/>
              <a:gd name="T54" fmla="*/ 2147483647 w 2510"/>
              <a:gd name="T55" fmla="*/ 2147483647 h 2558"/>
              <a:gd name="T56" fmla="*/ 2147483647 w 2510"/>
              <a:gd name="T57" fmla="*/ 2147483647 h 2558"/>
              <a:gd name="T58" fmla="*/ 2147483647 w 2510"/>
              <a:gd name="T59" fmla="*/ 2147483647 h 2558"/>
              <a:gd name="T60" fmla="*/ 2147483647 w 2510"/>
              <a:gd name="T61" fmla="*/ 2147483647 h 2558"/>
              <a:gd name="T62" fmla="*/ 2147483647 w 2510"/>
              <a:gd name="T63" fmla="*/ 0 h 2558"/>
              <a:gd name="T64" fmla="*/ 2147483647 w 2510"/>
              <a:gd name="T65" fmla="*/ 2147483647 h 25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10"/>
              <a:gd name="T100" fmla="*/ 0 h 2558"/>
              <a:gd name="T101" fmla="*/ 2510 w 2510"/>
              <a:gd name="T102" fmla="*/ 2558 h 25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10" h="2558">
                <a:moveTo>
                  <a:pt x="1639" y="42"/>
                </a:moveTo>
                <a:cubicBezTo>
                  <a:pt x="1580" y="53"/>
                  <a:pt x="1521" y="60"/>
                  <a:pt x="1461" y="67"/>
                </a:cubicBezTo>
                <a:cubicBezTo>
                  <a:pt x="1403" y="88"/>
                  <a:pt x="1381" y="91"/>
                  <a:pt x="1326" y="127"/>
                </a:cubicBezTo>
                <a:cubicBezTo>
                  <a:pt x="1317" y="133"/>
                  <a:pt x="1309" y="138"/>
                  <a:pt x="1300" y="144"/>
                </a:cubicBezTo>
                <a:cubicBezTo>
                  <a:pt x="1292" y="149"/>
                  <a:pt x="1275" y="160"/>
                  <a:pt x="1275" y="160"/>
                </a:cubicBezTo>
                <a:cubicBezTo>
                  <a:pt x="1247" y="196"/>
                  <a:pt x="1240" y="217"/>
                  <a:pt x="1199" y="237"/>
                </a:cubicBezTo>
                <a:cubicBezTo>
                  <a:pt x="1169" y="281"/>
                  <a:pt x="1153" y="279"/>
                  <a:pt x="1097" y="288"/>
                </a:cubicBezTo>
                <a:cubicBezTo>
                  <a:pt x="1089" y="293"/>
                  <a:pt x="1081" y="300"/>
                  <a:pt x="1072" y="304"/>
                </a:cubicBezTo>
                <a:cubicBezTo>
                  <a:pt x="1056" y="311"/>
                  <a:pt x="1021" y="321"/>
                  <a:pt x="1021" y="321"/>
                </a:cubicBezTo>
                <a:cubicBezTo>
                  <a:pt x="997" y="345"/>
                  <a:pt x="966" y="362"/>
                  <a:pt x="945" y="389"/>
                </a:cubicBezTo>
                <a:cubicBezTo>
                  <a:pt x="925" y="414"/>
                  <a:pt x="901" y="473"/>
                  <a:pt x="868" y="491"/>
                </a:cubicBezTo>
                <a:cubicBezTo>
                  <a:pt x="852" y="500"/>
                  <a:pt x="834" y="502"/>
                  <a:pt x="817" y="508"/>
                </a:cubicBezTo>
                <a:cubicBezTo>
                  <a:pt x="798" y="514"/>
                  <a:pt x="786" y="536"/>
                  <a:pt x="767" y="542"/>
                </a:cubicBezTo>
                <a:cubicBezTo>
                  <a:pt x="733" y="553"/>
                  <a:pt x="750" y="547"/>
                  <a:pt x="716" y="559"/>
                </a:cubicBezTo>
                <a:cubicBezTo>
                  <a:pt x="703" y="596"/>
                  <a:pt x="669" y="617"/>
                  <a:pt x="640" y="643"/>
                </a:cubicBezTo>
                <a:cubicBezTo>
                  <a:pt x="622" y="659"/>
                  <a:pt x="609" y="681"/>
                  <a:pt x="589" y="694"/>
                </a:cubicBezTo>
                <a:cubicBezTo>
                  <a:pt x="572" y="705"/>
                  <a:pt x="555" y="717"/>
                  <a:pt x="538" y="728"/>
                </a:cubicBezTo>
                <a:cubicBezTo>
                  <a:pt x="530" y="734"/>
                  <a:pt x="513" y="745"/>
                  <a:pt x="513" y="745"/>
                </a:cubicBezTo>
                <a:cubicBezTo>
                  <a:pt x="483" y="789"/>
                  <a:pt x="423" y="833"/>
                  <a:pt x="377" y="864"/>
                </a:cubicBezTo>
                <a:cubicBezTo>
                  <a:pt x="351" y="903"/>
                  <a:pt x="319" y="935"/>
                  <a:pt x="284" y="965"/>
                </a:cubicBezTo>
                <a:cubicBezTo>
                  <a:pt x="267" y="979"/>
                  <a:pt x="260" y="1004"/>
                  <a:pt x="241" y="1016"/>
                </a:cubicBezTo>
                <a:cubicBezTo>
                  <a:pt x="232" y="1022"/>
                  <a:pt x="219" y="1021"/>
                  <a:pt x="208" y="1024"/>
                </a:cubicBezTo>
                <a:cubicBezTo>
                  <a:pt x="191" y="1029"/>
                  <a:pt x="157" y="1041"/>
                  <a:pt x="157" y="1041"/>
                </a:cubicBezTo>
                <a:cubicBezTo>
                  <a:pt x="128" y="1084"/>
                  <a:pt x="110" y="1125"/>
                  <a:pt x="81" y="1168"/>
                </a:cubicBezTo>
                <a:cubicBezTo>
                  <a:pt x="76" y="1176"/>
                  <a:pt x="76" y="1186"/>
                  <a:pt x="72" y="1194"/>
                </a:cubicBezTo>
                <a:cubicBezTo>
                  <a:pt x="62" y="1212"/>
                  <a:pt x="38" y="1245"/>
                  <a:pt x="38" y="1245"/>
                </a:cubicBezTo>
                <a:cubicBezTo>
                  <a:pt x="40" y="1294"/>
                  <a:pt x="0" y="1538"/>
                  <a:pt x="114" y="1575"/>
                </a:cubicBezTo>
                <a:cubicBezTo>
                  <a:pt x="123" y="1581"/>
                  <a:pt x="131" y="1587"/>
                  <a:pt x="140" y="1592"/>
                </a:cubicBezTo>
                <a:cubicBezTo>
                  <a:pt x="148" y="1596"/>
                  <a:pt x="157" y="1596"/>
                  <a:pt x="165" y="1600"/>
                </a:cubicBezTo>
                <a:cubicBezTo>
                  <a:pt x="258" y="1651"/>
                  <a:pt x="182" y="1622"/>
                  <a:pt x="241" y="1643"/>
                </a:cubicBezTo>
                <a:cubicBezTo>
                  <a:pt x="262" y="1659"/>
                  <a:pt x="289" y="1668"/>
                  <a:pt x="309" y="1685"/>
                </a:cubicBezTo>
                <a:cubicBezTo>
                  <a:pt x="317" y="1692"/>
                  <a:pt x="319" y="1704"/>
                  <a:pt x="326" y="1711"/>
                </a:cubicBezTo>
                <a:cubicBezTo>
                  <a:pt x="342" y="1727"/>
                  <a:pt x="361" y="1737"/>
                  <a:pt x="377" y="1753"/>
                </a:cubicBezTo>
                <a:cubicBezTo>
                  <a:pt x="400" y="1826"/>
                  <a:pt x="392" y="1908"/>
                  <a:pt x="436" y="1973"/>
                </a:cubicBezTo>
                <a:cubicBezTo>
                  <a:pt x="442" y="2070"/>
                  <a:pt x="436" y="2096"/>
                  <a:pt x="462" y="2168"/>
                </a:cubicBezTo>
                <a:cubicBezTo>
                  <a:pt x="471" y="2231"/>
                  <a:pt x="485" y="2308"/>
                  <a:pt x="521" y="2363"/>
                </a:cubicBezTo>
                <a:cubicBezTo>
                  <a:pt x="533" y="2412"/>
                  <a:pt x="576" y="2493"/>
                  <a:pt x="623" y="2524"/>
                </a:cubicBezTo>
                <a:cubicBezTo>
                  <a:pt x="655" y="2545"/>
                  <a:pt x="725" y="2543"/>
                  <a:pt x="767" y="2558"/>
                </a:cubicBezTo>
                <a:cubicBezTo>
                  <a:pt x="954" y="2553"/>
                  <a:pt x="1134" y="2553"/>
                  <a:pt x="1317" y="2524"/>
                </a:cubicBezTo>
                <a:cubicBezTo>
                  <a:pt x="1382" y="2502"/>
                  <a:pt x="1435" y="2467"/>
                  <a:pt x="1504" y="2456"/>
                </a:cubicBezTo>
                <a:cubicBezTo>
                  <a:pt x="1542" y="2444"/>
                  <a:pt x="1576" y="2426"/>
                  <a:pt x="1614" y="2414"/>
                </a:cubicBezTo>
                <a:cubicBezTo>
                  <a:pt x="1654" y="2387"/>
                  <a:pt x="1695" y="2360"/>
                  <a:pt x="1741" y="2346"/>
                </a:cubicBezTo>
                <a:cubicBezTo>
                  <a:pt x="1771" y="2326"/>
                  <a:pt x="1787" y="2298"/>
                  <a:pt x="1817" y="2278"/>
                </a:cubicBezTo>
                <a:cubicBezTo>
                  <a:pt x="1859" y="2214"/>
                  <a:pt x="1911" y="2156"/>
                  <a:pt x="1936" y="2083"/>
                </a:cubicBezTo>
                <a:cubicBezTo>
                  <a:pt x="1939" y="2066"/>
                  <a:pt x="1949" y="1999"/>
                  <a:pt x="1953" y="1982"/>
                </a:cubicBezTo>
                <a:cubicBezTo>
                  <a:pt x="1957" y="1965"/>
                  <a:pt x="1963" y="1948"/>
                  <a:pt x="1969" y="1931"/>
                </a:cubicBezTo>
                <a:cubicBezTo>
                  <a:pt x="1972" y="1922"/>
                  <a:pt x="1978" y="1905"/>
                  <a:pt x="1978" y="1905"/>
                </a:cubicBezTo>
                <a:cubicBezTo>
                  <a:pt x="1981" y="1767"/>
                  <a:pt x="1981" y="1628"/>
                  <a:pt x="1986" y="1490"/>
                </a:cubicBezTo>
                <a:cubicBezTo>
                  <a:pt x="1988" y="1446"/>
                  <a:pt x="2039" y="1426"/>
                  <a:pt x="2063" y="1397"/>
                </a:cubicBezTo>
                <a:cubicBezTo>
                  <a:pt x="2082" y="1374"/>
                  <a:pt x="2099" y="1340"/>
                  <a:pt x="2122" y="1321"/>
                </a:cubicBezTo>
                <a:cubicBezTo>
                  <a:pt x="2159" y="1290"/>
                  <a:pt x="2206" y="1263"/>
                  <a:pt x="2241" y="1228"/>
                </a:cubicBezTo>
                <a:cubicBezTo>
                  <a:pt x="2281" y="1188"/>
                  <a:pt x="2312" y="1133"/>
                  <a:pt x="2359" y="1101"/>
                </a:cubicBezTo>
                <a:cubicBezTo>
                  <a:pt x="2375" y="1070"/>
                  <a:pt x="2393" y="1045"/>
                  <a:pt x="2410" y="1016"/>
                </a:cubicBezTo>
                <a:cubicBezTo>
                  <a:pt x="2420" y="998"/>
                  <a:pt x="2444" y="965"/>
                  <a:pt x="2444" y="965"/>
                </a:cubicBezTo>
                <a:cubicBezTo>
                  <a:pt x="2454" y="923"/>
                  <a:pt x="2476" y="890"/>
                  <a:pt x="2486" y="847"/>
                </a:cubicBezTo>
                <a:cubicBezTo>
                  <a:pt x="2483" y="756"/>
                  <a:pt x="2510" y="576"/>
                  <a:pt x="2410" y="508"/>
                </a:cubicBezTo>
                <a:cubicBezTo>
                  <a:pt x="2380" y="463"/>
                  <a:pt x="2335" y="414"/>
                  <a:pt x="2291" y="381"/>
                </a:cubicBezTo>
                <a:cubicBezTo>
                  <a:pt x="2280" y="372"/>
                  <a:pt x="2269" y="363"/>
                  <a:pt x="2257" y="355"/>
                </a:cubicBezTo>
                <a:cubicBezTo>
                  <a:pt x="2241" y="343"/>
                  <a:pt x="2207" y="321"/>
                  <a:pt x="2207" y="321"/>
                </a:cubicBezTo>
                <a:cubicBezTo>
                  <a:pt x="2165" y="260"/>
                  <a:pt x="2096" y="251"/>
                  <a:pt x="2037" y="211"/>
                </a:cubicBezTo>
                <a:cubicBezTo>
                  <a:pt x="2002" y="187"/>
                  <a:pt x="1972" y="159"/>
                  <a:pt x="1936" y="135"/>
                </a:cubicBezTo>
                <a:cubicBezTo>
                  <a:pt x="1901" y="112"/>
                  <a:pt x="1880" y="71"/>
                  <a:pt x="1842" y="59"/>
                </a:cubicBezTo>
                <a:cubicBezTo>
                  <a:pt x="1819" y="44"/>
                  <a:pt x="1791" y="27"/>
                  <a:pt x="1766" y="16"/>
                </a:cubicBezTo>
                <a:cubicBezTo>
                  <a:pt x="1750" y="9"/>
                  <a:pt x="1715" y="0"/>
                  <a:pt x="1715" y="0"/>
                </a:cubicBezTo>
                <a:cubicBezTo>
                  <a:pt x="1698" y="3"/>
                  <a:pt x="1680" y="0"/>
                  <a:pt x="1665" y="8"/>
                </a:cubicBezTo>
                <a:cubicBezTo>
                  <a:pt x="1657" y="12"/>
                  <a:pt x="1661" y="26"/>
                  <a:pt x="1656" y="33"/>
                </a:cubicBezTo>
                <a:cubicBezTo>
                  <a:pt x="1652" y="38"/>
                  <a:pt x="1645" y="39"/>
                  <a:pt x="1639" y="42"/>
                </a:cubicBez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0659" name="Text Box 22"/>
          <p:cNvSpPr txBox="1">
            <a:spLocks noChangeArrowheads="1"/>
          </p:cNvSpPr>
          <p:nvPr/>
        </p:nvSpPr>
        <p:spPr bwMode="auto">
          <a:xfrm>
            <a:off x="5713413" y="8270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Quarks</a:t>
            </a:r>
            <a:endParaRPr lang="es-ES">
              <a:latin typeface="Arial" charset="0"/>
            </a:endParaRPr>
          </a:p>
        </p:txBody>
      </p:sp>
      <p:sp>
        <p:nvSpPr>
          <p:cNvPr id="70660" name="Text Box 23"/>
          <p:cNvSpPr txBox="1">
            <a:spLocks noChangeArrowheads="1"/>
          </p:cNvSpPr>
          <p:nvPr/>
        </p:nvSpPr>
        <p:spPr bwMode="auto">
          <a:xfrm>
            <a:off x="6275388" y="169227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Neutrones</a:t>
            </a:r>
            <a:endParaRPr lang="es-ES">
              <a:latin typeface="Arial" charset="0"/>
            </a:endParaRPr>
          </a:p>
        </p:txBody>
      </p:sp>
      <p:sp>
        <p:nvSpPr>
          <p:cNvPr id="70661" name="Text Box 24"/>
          <p:cNvSpPr txBox="1">
            <a:spLocks noChangeArrowheads="1"/>
          </p:cNvSpPr>
          <p:nvPr/>
        </p:nvSpPr>
        <p:spPr bwMode="auto">
          <a:xfrm>
            <a:off x="4975225" y="169227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Protones</a:t>
            </a:r>
            <a:endParaRPr lang="es-ES">
              <a:latin typeface="Arial" charset="0"/>
            </a:endParaRPr>
          </a:p>
        </p:txBody>
      </p:sp>
      <p:sp>
        <p:nvSpPr>
          <p:cNvPr id="70662" name="Text Box 25"/>
          <p:cNvSpPr txBox="1">
            <a:spLocks noChangeArrowheads="1"/>
          </p:cNvSpPr>
          <p:nvPr/>
        </p:nvSpPr>
        <p:spPr bwMode="auto">
          <a:xfrm>
            <a:off x="3913188" y="248443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Electrones</a:t>
            </a:r>
            <a:endParaRPr lang="es-ES">
              <a:latin typeface="Arial" charset="0"/>
            </a:endParaRPr>
          </a:p>
        </p:txBody>
      </p:sp>
      <p:sp>
        <p:nvSpPr>
          <p:cNvPr id="70663" name="Text Box 26"/>
          <p:cNvSpPr txBox="1">
            <a:spLocks noChangeArrowheads="1"/>
          </p:cNvSpPr>
          <p:nvPr/>
        </p:nvSpPr>
        <p:spPr bwMode="auto">
          <a:xfrm>
            <a:off x="5713413" y="248443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Núcleos</a:t>
            </a:r>
            <a:endParaRPr lang="es-ES">
              <a:latin typeface="Arial" charset="0"/>
            </a:endParaRPr>
          </a:p>
        </p:txBody>
      </p:sp>
      <p:sp>
        <p:nvSpPr>
          <p:cNvPr id="70664" name="Text Box 27"/>
          <p:cNvSpPr txBox="1">
            <a:spLocks noChangeArrowheads="1"/>
          </p:cNvSpPr>
          <p:nvPr/>
        </p:nvSpPr>
        <p:spPr bwMode="auto">
          <a:xfrm>
            <a:off x="4849813" y="32766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Átomos</a:t>
            </a:r>
            <a:endParaRPr lang="es-ES">
              <a:latin typeface="Arial" charset="0"/>
            </a:endParaRPr>
          </a:p>
        </p:txBody>
      </p:sp>
      <p:cxnSp>
        <p:nvCxnSpPr>
          <p:cNvPr id="70665" name="AutoShape 28"/>
          <p:cNvCxnSpPr>
            <a:cxnSpLocks noChangeShapeType="1"/>
            <a:stCxn id="70659" idx="2"/>
            <a:endCxn id="70660" idx="0"/>
          </p:cNvCxnSpPr>
          <p:nvPr/>
        </p:nvCxnSpPr>
        <p:spPr bwMode="auto">
          <a:xfrm>
            <a:off x="6173788" y="1193800"/>
            <a:ext cx="720725" cy="498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66" name="AutoShape 29"/>
          <p:cNvCxnSpPr>
            <a:cxnSpLocks noChangeShapeType="1"/>
            <a:stCxn id="70659" idx="2"/>
            <a:endCxn id="70661" idx="0"/>
          </p:cNvCxnSpPr>
          <p:nvPr/>
        </p:nvCxnSpPr>
        <p:spPr bwMode="auto">
          <a:xfrm flipH="1">
            <a:off x="5524500" y="1193800"/>
            <a:ext cx="649288" cy="498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67" name="AutoShape 30"/>
          <p:cNvCxnSpPr>
            <a:cxnSpLocks noChangeShapeType="1"/>
            <a:stCxn id="70660" idx="2"/>
            <a:endCxn id="70663" idx="0"/>
          </p:cNvCxnSpPr>
          <p:nvPr/>
        </p:nvCxnSpPr>
        <p:spPr bwMode="auto">
          <a:xfrm flipH="1">
            <a:off x="6218238" y="2058988"/>
            <a:ext cx="676275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68" name="AutoShape 31"/>
          <p:cNvCxnSpPr>
            <a:cxnSpLocks noChangeShapeType="1"/>
            <a:stCxn id="70661" idx="2"/>
            <a:endCxn id="70663" idx="0"/>
          </p:cNvCxnSpPr>
          <p:nvPr/>
        </p:nvCxnSpPr>
        <p:spPr bwMode="auto">
          <a:xfrm>
            <a:off x="5524500" y="2058988"/>
            <a:ext cx="693738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69" name="AutoShape 32"/>
          <p:cNvCxnSpPr>
            <a:cxnSpLocks noChangeShapeType="1"/>
            <a:stCxn id="70663" idx="2"/>
            <a:endCxn id="70664" idx="0"/>
          </p:cNvCxnSpPr>
          <p:nvPr/>
        </p:nvCxnSpPr>
        <p:spPr bwMode="auto">
          <a:xfrm flipH="1">
            <a:off x="5329238" y="2851150"/>
            <a:ext cx="88900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70" name="AutoShape 33"/>
          <p:cNvCxnSpPr>
            <a:cxnSpLocks noChangeShapeType="1"/>
            <a:stCxn id="70662" idx="2"/>
            <a:endCxn id="70664" idx="0"/>
          </p:cNvCxnSpPr>
          <p:nvPr/>
        </p:nvCxnSpPr>
        <p:spPr bwMode="auto">
          <a:xfrm>
            <a:off x="4545013" y="2851150"/>
            <a:ext cx="784225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671" name="Text Box 34"/>
          <p:cNvSpPr txBox="1">
            <a:spLocks noChangeArrowheads="1"/>
          </p:cNvSpPr>
          <p:nvPr/>
        </p:nvSpPr>
        <p:spPr bwMode="auto">
          <a:xfrm>
            <a:off x="4705350" y="40687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Moléculas</a:t>
            </a:r>
            <a:endParaRPr lang="es-ES">
              <a:latin typeface="Arial" charset="0"/>
            </a:endParaRPr>
          </a:p>
        </p:txBody>
      </p:sp>
      <p:cxnSp>
        <p:nvCxnSpPr>
          <p:cNvPr id="70672" name="AutoShape 35"/>
          <p:cNvCxnSpPr>
            <a:cxnSpLocks noChangeShapeType="1"/>
            <a:stCxn id="70664" idx="2"/>
            <a:endCxn id="70671" idx="0"/>
          </p:cNvCxnSpPr>
          <p:nvPr/>
        </p:nvCxnSpPr>
        <p:spPr bwMode="auto">
          <a:xfrm flipH="1">
            <a:off x="5311775" y="3643313"/>
            <a:ext cx="17463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673" name="Text Box 36"/>
          <p:cNvSpPr txBox="1">
            <a:spLocks noChangeArrowheads="1"/>
          </p:cNvSpPr>
          <p:nvPr/>
        </p:nvSpPr>
        <p:spPr bwMode="auto">
          <a:xfrm>
            <a:off x="2173288" y="306705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Gases</a:t>
            </a:r>
            <a:endParaRPr lang="es-ES">
              <a:latin typeface="Arial" charset="0"/>
            </a:endParaRPr>
          </a:p>
        </p:txBody>
      </p:sp>
      <p:sp>
        <p:nvSpPr>
          <p:cNvPr id="70674" name="Text Box 37"/>
          <p:cNvSpPr txBox="1">
            <a:spLocks noChangeArrowheads="1"/>
          </p:cNvSpPr>
          <p:nvPr/>
        </p:nvSpPr>
        <p:spPr bwMode="auto">
          <a:xfrm>
            <a:off x="2843213" y="4149725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Líquidos</a:t>
            </a:r>
            <a:endParaRPr lang="es-ES">
              <a:latin typeface="Arial" charset="0"/>
            </a:endParaRPr>
          </a:p>
        </p:txBody>
      </p:sp>
      <p:sp>
        <p:nvSpPr>
          <p:cNvPr id="70675" name="Text Box 38"/>
          <p:cNvSpPr txBox="1">
            <a:spLocks noChangeArrowheads="1"/>
          </p:cNvSpPr>
          <p:nvPr/>
        </p:nvSpPr>
        <p:spPr bwMode="auto">
          <a:xfrm>
            <a:off x="7454900" y="493236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Sólidos</a:t>
            </a:r>
            <a:endParaRPr lang="es-ES">
              <a:latin typeface="Arial" charset="0"/>
            </a:endParaRPr>
          </a:p>
        </p:txBody>
      </p:sp>
      <p:cxnSp>
        <p:nvCxnSpPr>
          <p:cNvPr id="70676" name="AutoShape 39"/>
          <p:cNvCxnSpPr>
            <a:cxnSpLocks noChangeShapeType="1"/>
            <a:stCxn id="70671" idx="1"/>
            <a:endCxn id="70673" idx="3"/>
          </p:cNvCxnSpPr>
          <p:nvPr/>
        </p:nvCxnSpPr>
        <p:spPr bwMode="auto">
          <a:xfrm flipH="1" flipV="1">
            <a:off x="3017838" y="3251200"/>
            <a:ext cx="1687512" cy="1001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77" name="AutoShape 40"/>
          <p:cNvCxnSpPr>
            <a:cxnSpLocks noChangeShapeType="1"/>
            <a:stCxn id="70671" idx="1"/>
            <a:endCxn id="70674" idx="3"/>
          </p:cNvCxnSpPr>
          <p:nvPr/>
        </p:nvCxnSpPr>
        <p:spPr bwMode="auto">
          <a:xfrm flipH="1">
            <a:off x="3890963" y="4252913"/>
            <a:ext cx="814387" cy="80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78" name="AutoShape 41"/>
          <p:cNvCxnSpPr>
            <a:cxnSpLocks noChangeShapeType="1"/>
            <a:stCxn id="70671" idx="3"/>
            <a:endCxn id="70675" idx="0"/>
          </p:cNvCxnSpPr>
          <p:nvPr/>
        </p:nvCxnSpPr>
        <p:spPr bwMode="auto">
          <a:xfrm>
            <a:off x="5918200" y="4252913"/>
            <a:ext cx="2003425" cy="679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79" name="AutoShape 42"/>
          <p:cNvCxnSpPr>
            <a:cxnSpLocks noChangeShapeType="1"/>
            <a:stCxn id="70664" idx="1"/>
            <a:endCxn id="70673" idx="3"/>
          </p:cNvCxnSpPr>
          <p:nvPr/>
        </p:nvCxnSpPr>
        <p:spPr bwMode="auto">
          <a:xfrm flipH="1" flipV="1">
            <a:off x="3017838" y="3251200"/>
            <a:ext cx="1831975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80" name="AutoShape 43"/>
          <p:cNvCxnSpPr>
            <a:cxnSpLocks noChangeShapeType="1"/>
            <a:stCxn id="70664" idx="1"/>
            <a:endCxn id="70674" idx="3"/>
          </p:cNvCxnSpPr>
          <p:nvPr/>
        </p:nvCxnSpPr>
        <p:spPr bwMode="auto">
          <a:xfrm flipH="1">
            <a:off x="3890963" y="3460750"/>
            <a:ext cx="958850" cy="873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81" name="AutoShape 44"/>
          <p:cNvCxnSpPr>
            <a:cxnSpLocks noChangeShapeType="1"/>
            <a:stCxn id="70664" idx="3"/>
            <a:endCxn id="70675" idx="0"/>
          </p:cNvCxnSpPr>
          <p:nvPr/>
        </p:nvCxnSpPr>
        <p:spPr bwMode="auto">
          <a:xfrm>
            <a:off x="5808663" y="3460750"/>
            <a:ext cx="2112962" cy="1471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682" name="Text Box 45"/>
          <p:cNvSpPr txBox="1">
            <a:spLocks noChangeArrowheads="1"/>
          </p:cNvSpPr>
          <p:nvPr/>
        </p:nvSpPr>
        <p:spPr bwMode="auto">
          <a:xfrm>
            <a:off x="7645400" y="249237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Neutronio</a:t>
            </a:r>
            <a:endParaRPr lang="es-ES">
              <a:latin typeface="Arial" charset="0"/>
            </a:endParaRPr>
          </a:p>
        </p:txBody>
      </p:sp>
      <p:cxnSp>
        <p:nvCxnSpPr>
          <p:cNvPr id="70683" name="AutoShape 46"/>
          <p:cNvCxnSpPr>
            <a:cxnSpLocks noChangeShapeType="1"/>
            <a:stCxn id="70660" idx="3"/>
            <a:endCxn id="70682" idx="0"/>
          </p:cNvCxnSpPr>
          <p:nvPr/>
        </p:nvCxnSpPr>
        <p:spPr bwMode="auto">
          <a:xfrm>
            <a:off x="7513638" y="1876425"/>
            <a:ext cx="719137" cy="615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684" name="Text Box 47"/>
          <p:cNvSpPr txBox="1">
            <a:spLocks noChangeArrowheads="1"/>
          </p:cNvSpPr>
          <p:nvPr/>
        </p:nvSpPr>
        <p:spPr bwMode="auto">
          <a:xfrm>
            <a:off x="2057400" y="176530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Materia extraña</a:t>
            </a:r>
            <a:endParaRPr lang="es-ES">
              <a:latin typeface="Arial" charset="0"/>
            </a:endParaRPr>
          </a:p>
        </p:txBody>
      </p:sp>
      <p:cxnSp>
        <p:nvCxnSpPr>
          <p:cNvPr id="70685" name="AutoShape 48"/>
          <p:cNvCxnSpPr>
            <a:cxnSpLocks noChangeShapeType="1"/>
            <a:stCxn id="70659" idx="1"/>
            <a:endCxn id="70684" idx="0"/>
          </p:cNvCxnSpPr>
          <p:nvPr/>
        </p:nvCxnSpPr>
        <p:spPr bwMode="auto">
          <a:xfrm flipH="1">
            <a:off x="2943225" y="1011238"/>
            <a:ext cx="2770188" cy="754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86" name="AutoShape 49"/>
          <p:cNvCxnSpPr>
            <a:cxnSpLocks noChangeShapeType="1"/>
            <a:stCxn id="70662" idx="2"/>
            <a:endCxn id="70673" idx="3"/>
          </p:cNvCxnSpPr>
          <p:nvPr/>
        </p:nvCxnSpPr>
        <p:spPr bwMode="auto">
          <a:xfrm flipH="1">
            <a:off x="3017838" y="2851150"/>
            <a:ext cx="1527175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687" name="Text Box 50"/>
          <p:cNvSpPr txBox="1">
            <a:spLocks noChangeArrowheads="1"/>
          </p:cNvSpPr>
          <p:nvPr/>
        </p:nvSpPr>
        <p:spPr bwMode="auto">
          <a:xfrm>
            <a:off x="733425" y="69056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Plasma</a:t>
            </a:r>
            <a:endParaRPr lang="es-ES">
              <a:latin typeface="Arial" charset="0"/>
            </a:endParaRPr>
          </a:p>
        </p:txBody>
      </p:sp>
      <p:cxnSp>
        <p:nvCxnSpPr>
          <p:cNvPr id="70688" name="AutoShape 51"/>
          <p:cNvCxnSpPr>
            <a:cxnSpLocks noChangeShapeType="1"/>
            <a:stCxn id="70673" idx="0"/>
            <a:endCxn id="70687" idx="2"/>
          </p:cNvCxnSpPr>
          <p:nvPr/>
        </p:nvCxnSpPr>
        <p:spPr bwMode="auto">
          <a:xfrm flipH="1" flipV="1">
            <a:off x="1206500" y="1057275"/>
            <a:ext cx="1389063" cy="2009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89" name="AutoShape 52"/>
          <p:cNvCxnSpPr>
            <a:cxnSpLocks noChangeShapeType="1"/>
            <a:stCxn id="70684" idx="0"/>
            <a:endCxn id="70687" idx="2"/>
          </p:cNvCxnSpPr>
          <p:nvPr/>
        </p:nvCxnSpPr>
        <p:spPr bwMode="auto">
          <a:xfrm flipH="1" flipV="1">
            <a:off x="1206500" y="1057275"/>
            <a:ext cx="17367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690" name="Text Box 53"/>
          <p:cNvSpPr txBox="1">
            <a:spLocks noChangeArrowheads="1"/>
          </p:cNvSpPr>
          <p:nvPr/>
        </p:nvSpPr>
        <p:spPr bwMode="auto">
          <a:xfrm>
            <a:off x="733425" y="399573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FDC</a:t>
            </a:r>
            <a:endParaRPr lang="es-ES">
              <a:latin typeface="Arial" charset="0"/>
            </a:endParaRPr>
          </a:p>
        </p:txBody>
      </p:sp>
      <p:sp>
        <p:nvSpPr>
          <p:cNvPr id="70691" name="Text Box 54"/>
          <p:cNvSpPr txBox="1">
            <a:spLocks noChangeArrowheads="1"/>
          </p:cNvSpPr>
          <p:nvPr/>
        </p:nvSpPr>
        <p:spPr bwMode="auto">
          <a:xfrm>
            <a:off x="2411413" y="50133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BEC</a:t>
            </a:r>
            <a:endParaRPr lang="es-ES">
              <a:latin typeface="Arial" charset="0"/>
            </a:endParaRPr>
          </a:p>
        </p:txBody>
      </p:sp>
      <p:cxnSp>
        <p:nvCxnSpPr>
          <p:cNvPr id="70692" name="AutoShape 55"/>
          <p:cNvCxnSpPr>
            <a:cxnSpLocks noChangeShapeType="1"/>
            <a:stCxn id="70674" idx="1"/>
            <a:endCxn id="70691" idx="0"/>
          </p:cNvCxnSpPr>
          <p:nvPr/>
        </p:nvCxnSpPr>
        <p:spPr bwMode="auto">
          <a:xfrm flipH="1">
            <a:off x="2738438" y="4333875"/>
            <a:ext cx="104775" cy="679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93" name="AutoShape 56"/>
          <p:cNvCxnSpPr>
            <a:cxnSpLocks noChangeShapeType="1"/>
            <a:stCxn id="70673" idx="2"/>
            <a:endCxn id="70691" idx="0"/>
          </p:cNvCxnSpPr>
          <p:nvPr/>
        </p:nvCxnSpPr>
        <p:spPr bwMode="auto">
          <a:xfrm>
            <a:off x="2595563" y="3433763"/>
            <a:ext cx="1428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94" name="AutoShape 57"/>
          <p:cNvCxnSpPr>
            <a:cxnSpLocks noChangeShapeType="1"/>
            <a:stCxn id="70673" idx="2"/>
            <a:endCxn id="70690" idx="3"/>
          </p:cNvCxnSpPr>
          <p:nvPr/>
        </p:nvCxnSpPr>
        <p:spPr bwMode="auto">
          <a:xfrm flipH="1">
            <a:off x="1387475" y="3433763"/>
            <a:ext cx="1208088" cy="746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95" name="AutoShape 58"/>
          <p:cNvCxnSpPr>
            <a:cxnSpLocks noChangeShapeType="1"/>
            <a:stCxn id="70674" idx="1"/>
            <a:endCxn id="70690" idx="3"/>
          </p:cNvCxnSpPr>
          <p:nvPr/>
        </p:nvCxnSpPr>
        <p:spPr bwMode="auto">
          <a:xfrm flipH="1" flipV="1">
            <a:off x="1387475" y="4179888"/>
            <a:ext cx="1455738" cy="15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696" name="Text Box 59"/>
          <p:cNvSpPr txBox="1">
            <a:spLocks noChangeArrowheads="1"/>
          </p:cNvSpPr>
          <p:nvPr/>
        </p:nvSpPr>
        <p:spPr bwMode="auto">
          <a:xfrm>
            <a:off x="703263" y="572452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Súper Fluído</a:t>
            </a:r>
            <a:endParaRPr lang="es-ES">
              <a:latin typeface="Arial" charset="0"/>
            </a:endParaRPr>
          </a:p>
        </p:txBody>
      </p:sp>
      <p:sp>
        <p:nvSpPr>
          <p:cNvPr id="70697" name="Text Box 60"/>
          <p:cNvSpPr txBox="1">
            <a:spLocks noChangeArrowheads="1"/>
          </p:cNvSpPr>
          <p:nvPr/>
        </p:nvSpPr>
        <p:spPr bwMode="auto">
          <a:xfrm>
            <a:off x="3203575" y="609282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Súper Sólido</a:t>
            </a:r>
            <a:endParaRPr lang="es-ES">
              <a:latin typeface="Arial" charset="0"/>
            </a:endParaRPr>
          </a:p>
        </p:txBody>
      </p:sp>
      <p:cxnSp>
        <p:nvCxnSpPr>
          <p:cNvPr id="70698" name="AutoShape 61"/>
          <p:cNvCxnSpPr>
            <a:cxnSpLocks noChangeShapeType="1"/>
            <a:stCxn id="70691" idx="2"/>
            <a:endCxn id="70696" idx="0"/>
          </p:cNvCxnSpPr>
          <p:nvPr/>
        </p:nvCxnSpPr>
        <p:spPr bwMode="auto">
          <a:xfrm flipH="1">
            <a:off x="1449388" y="5380038"/>
            <a:ext cx="1289050" cy="344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699" name="AutoShape 62"/>
          <p:cNvCxnSpPr>
            <a:cxnSpLocks noChangeShapeType="1"/>
            <a:stCxn id="70691" idx="2"/>
            <a:endCxn id="70697" idx="0"/>
          </p:cNvCxnSpPr>
          <p:nvPr/>
        </p:nvCxnSpPr>
        <p:spPr bwMode="auto">
          <a:xfrm>
            <a:off x="2738438" y="5380038"/>
            <a:ext cx="1211262" cy="71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0700" name="Text Box 63"/>
          <p:cNvSpPr txBox="1">
            <a:spLocks noChangeArrowheads="1"/>
          </p:cNvSpPr>
          <p:nvPr/>
        </p:nvSpPr>
        <p:spPr bwMode="auto">
          <a:xfrm>
            <a:off x="6443663" y="5805488"/>
            <a:ext cx="1262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Cristalinos</a:t>
            </a:r>
            <a:endParaRPr lang="es-ES">
              <a:latin typeface="Arial" charset="0"/>
            </a:endParaRPr>
          </a:p>
        </p:txBody>
      </p:sp>
      <p:sp>
        <p:nvSpPr>
          <p:cNvPr id="70701" name="Text Box 64"/>
          <p:cNvSpPr txBox="1">
            <a:spLocks noChangeArrowheads="1"/>
          </p:cNvSpPr>
          <p:nvPr/>
        </p:nvSpPr>
        <p:spPr bwMode="auto">
          <a:xfrm>
            <a:off x="7956550" y="579755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Amorfos</a:t>
            </a:r>
            <a:endParaRPr lang="es-ES">
              <a:latin typeface="Arial" charset="0"/>
            </a:endParaRPr>
          </a:p>
        </p:txBody>
      </p:sp>
      <p:cxnSp>
        <p:nvCxnSpPr>
          <p:cNvPr id="70702" name="AutoShape 65"/>
          <p:cNvCxnSpPr>
            <a:cxnSpLocks noChangeShapeType="1"/>
            <a:stCxn id="70675" idx="2"/>
            <a:endCxn id="70700" idx="0"/>
          </p:cNvCxnSpPr>
          <p:nvPr/>
        </p:nvCxnSpPr>
        <p:spPr bwMode="auto">
          <a:xfrm flipH="1">
            <a:off x="7075488" y="5299075"/>
            <a:ext cx="846137" cy="506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703" name="AutoShape 66"/>
          <p:cNvCxnSpPr>
            <a:cxnSpLocks noChangeShapeType="1"/>
            <a:stCxn id="70675" idx="2"/>
            <a:endCxn id="70701" idx="0"/>
          </p:cNvCxnSpPr>
          <p:nvPr/>
        </p:nvCxnSpPr>
        <p:spPr bwMode="auto">
          <a:xfrm>
            <a:off x="7921625" y="5299075"/>
            <a:ext cx="552450" cy="498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704" name="AutoShape 67"/>
          <p:cNvCxnSpPr>
            <a:cxnSpLocks noChangeShapeType="1"/>
            <a:stCxn id="70675" idx="1"/>
            <a:endCxn id="70674" idx="2"/>
          </p:cNvCxnSpPr>
          <p:nvPr/>
        </p:nvCxnSpPr>
        <p:spPr bwMode="auto">
          <a:xfrm rot="10800000">
            <a:off x="3367088" y="4516438"/>
            <a:ext cx="4087812" cy="600075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70705" name="AutoShape 69"/>
          <p:cNvCxnSpPr>
            <a:cxnSpLocks noChangeShapeType="1"/>
            <a:stCxn id="70674" idx="0"/>
            <a:endCxn id="70673" idx="2"/>
          </p:cNvCxnSpPr>
          <p:nvPr/>
        </p:nvCxnSpPr>
        <p:spPr bwMode="auto">
          <a:xfrm rot="5400000" flipH="1">
            <a:off x="2623345" y="3405981"/>
            <a:ext cx="715962" cy="771525"/>
          </a:xfrm>
          <a:prstGeom prst="curvedConnector3">
            <a:avLst>
              <a:gd name="adj1" fmla="val 50111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70706" name="Line 70"/>
          <p:cNvSpPr>
            <a:spLocks noChangeShapeType="1"/>
          </p:cNvSpPr>
          <p:nvPr/>
        </p:nvSpPr>
        <p:spPr bwMode="auto">
          <a:xfrm flipV="1">
            <a:off x="468313" y="333375"/>
            <a:ext cx="0" cy="619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0707" name="Text Box 71"/>
          <p:cNvSpPr txBox="1">
            <a:spLocks noChangeArrowheads="1"/>
          </p:cNvSpPr>
          <p:nvPr/>
        </p:nvSpPr>
        <p:spPr bwMode="auto">
          <a:xfrm rot="-5400000">
            <a:off x="-266700" y="3254376"/>
            <a:ext cx="119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>
                <a:latin typeface="Arial" charset="0"/>
              </a:rPr>
              <a:t>Temperatura</a:t>
            </a:r>
            <a:endParaRPr lang="es-ES" sz="1400">
              <a:latin typeface="Arial" charset="0"/>
            </a:endParaRPr>
          </a:p>
        </p:txBody>
      </p:sp>
      <p:sp>
        <p:nvSpPr>
          <p:cNvPr id="70708" name="Text Box 72"/>
          <p:cNvSpPr txBox="1">
            <a:spLocks noChangeArrowheads="1"/>
          </p:cNvSpPr>
          <p:nvPr/>
        </p:nvSpPr>
        <p:spPr bwMode="auto">
          <a:xfrm>
            <a:off x="2268538" y="6491288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???</a:t>
            </a:r>
            <a:endParaRPr lang="es-ES"/>
          </a:p>
        </p:txBody>
      </p:sp>
      <p:cxnSp>
        <p:nvCxnSpPr>
          <p:cNvPr id="70709" name="AutoShape 73"/>
          <p:cNvCxnSpPr>
            <a:cxnSpLocks noChangeShapeType="1"/>
            <a:stCxn id="70691" idx="2"/>
            <a:endCxn id="70708" idx="0"/>
          </p:cNvCxnSpPr>
          <p:nvPr/>
        </p:nvCxnSpPr>
        <p:spPr bwMode="auto">
          <a:xfrm flipH="1">
            <a:off x="2522538" y="5380038"/>
            <a:ext cx="215900" cy="1111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6"/>
          <p:cNvSpPr txBox="1">
            <a:spLocks noChangeArrowheads="1"/>
          </p:cNvSpPr>
          <p:nvPr/>
        </p:nvSpPr>
        <p:spPr bwMode="auto">
          <a:xfrm>
            <a:off x="2103438" y="1792288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http://www.nist.gov</a:t>
            </a:r>
            <a:endParaRPr lang="es-ES">
              <a:latin typeface="Arial" charset="0"/>
            </a:endParaRPr>
          </a:p>
        </p:txBody>
      </p:sp>
      <p:sp>
        <p:nvSpPr>
          <p:cNvPr id="71683" name="Text Box 7"/>
          <p:cNvSpPr txBox="1">
            <a:spLocks noChangeArrowheads="1"/>
          </p:cNvSpPr>
          <p:nvPr/>
        </p:nvSpPr>
        <p:spPr bwMode="auto">
          <a:xfrm>
            <a:off x="950913" y="1360488"/>
            <a:ext cx="517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Avances en el estudio de la materia condensada.</a:t>
            </a:r>
            <a:endParaRPr lang="es-ES">
              <a:latin typeface="Arial" charset="0"/>
            </a:endParaRPr>
          </a:p>
        </p:txBody>
      </p:sp>
      <p:sp>
        <p:nvSpPr>
          <p:cNvPr id="71684" name="Text Box 8"/>
          <p:cNvSpPr txBox="1">
            <a:spLocks noChangeArrowheads="1"/>
          </p:cNvSpPr>
          <p:nvPr/>
        </p:nvSpPr>
        <p:spPr bwMode="auto">
          <a:xfrm>
            <a:off x="1239838" y="2533650"/>
            <a:ext cx="68294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Dr. Jesús Flores Mijangos.</a:t>
            </a:r>
          </a:p>
          <a:p>
            <a:r>
              <a:rPr lang="es-MX">
                <a:hlinkClick r:id="rId2"/>
              </a:rPr>
              <a:t>flores@nucleares.unam.mx</a:t>
            </a:r>
            <a:endParaRPr lang="es-MX"/>
          </a:p>
          <a:p>
            <a:r>
              <a:rPr lang="es-MX"/>
              <a:t>Tel. (55) 5622 4672 Ext. 2277</a:t>
            </a:r>
          </a:p>
          <a:p>
            <a:r>
              <a:rPr lang="es-MX"/>
              <a:t>Lab. de átomos fríos.</a:t>
            </a:r>
          </a:p>
          <a:p>
            <a:r>
              <a:rPr lang="es-MX"/>
              <a:t>Depto. de Física de Plasmas e Interacción de Radiación y Materia.</a:t>
            </a:r>
          </a:p>
          <a:p>
            <a:r>
              <a:rPr lang="es-MX"/>
              <a:t>Instituto de Ciencias Nucleares, UNAM</a:t>
            </a:r>
            <a:endParaRPr lang="es-ES"/>
          </a:p>
        </p:txBody>
      </p:sp>
      <p:sp>
        <p:nvSpPr>
          <p:cNvPr id="71685" name="Text Box 9"/>
          <p:cNvSpPr txBox="1">
            <a:spLocks noChangeArrowheads="1"/>
          </p:cNvSpPr>
          <p:nvPr/>
        </p:nvSpPr>
        <p:spPr bwMode="auto">
          <a:xfrm>
            <a:off x="3086100" y="5132388"/>
            <a:ext cx="343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Gracias por su atención.</a:t>
            </a:r>
            <a:endParaRPr lang="es-ES" sz="2400"/>
          </a:p>
        </p:txBody>
      </p:sp>
      <p:sp>
        <p:nvSpPr>
          <p:cNvPr id="71686" name="7 CuadroTexto"/>
          <p:cNvSpPr txBox="1">
            <a:spLocks noChangeArrowheads="1"/>
          </p:cNvSpPr>
          <p:nvPr/>
        </p:nvSpPr>
        <p:spPr bwMode="auto">
          <a:xfrm>
            <a:off x="5943600" y="5949950"/>
            <a:ext cx="2483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dirty="0" smtClean="0"/>
              <a:t>29 </a:t>
            </a:r>
            <a:r>
              <a:rPr lang="es-MX" dirty="0"/>
              <a:t>de </a:t>
            </a:r>
            <a:r>
              <a:rPr lang="es-MX" dirty="0" smtClean="0"/>
              <a:t>agosto </a:t>
            </a:r>
            <a:r>
              <a:rPr lang="es-MX" dirty="0"/>
              <a:t>de </a:t>
            </a:r>
            <a:r>
              <a:rPr lang="es-MX" dirty="0" smtClean="0"/>
              <a:t>2015.</a:t>
            </a: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8"/>
          <p:cNvSpPr txBox="1">
            <a:spLocks noChangeArrowheads="1"/>
          </p:cNvSpPr>
          <p:nvPr/>
        </p:nvSpPr>
        <p:spPr bwMode="auto">
          <a:xfrm>
            <a:off x="2916238" y="333375"/>
            <a:ext cx="2757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>
                <a:latin typeface="Arial" charset="0"/>
              </a:rPr>
              <a:t>Primeros pasos.</a:t>
            </a:r>
            <a:endParaRPr lang="es-ES" sz="2800">
              <a:latin typeface="Arial" charset="0"/>
            </a:endParaRPr>
          </a:p>
        </p:txBody>
      </p:sp>
      <p:sp>
        <p:nvSpPr>
          <p:cNvPr id="72707" name="Text Box 9"/>
          <p:cNvSpPr txBox="1">
            <a:spLocks noChangeArrowheads="1"/>
          </p:cNvSpPr>
          <p:nvPr/>
        </p:nvSpPr>
        <p:spPr bwMode="auto">
          <a:xfrm>
            <a:off x="539750" y="2420938"/>
            <a:ext cx="7439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Dalton:</a:t>
            </a:r>
          </a:p>
          <a:p>
            <a:r>
              <a:rPr lang="es-MX" sz="2400">
                <a:latin typeface="Arial" charset="0"/>
              </a:rPr>
              <a:t>El primero en formular una teoría atómica predictiva y</a:t>
            </a:r>
          </a:p>
          <a:p>
            <a:r>
              <a:rPr lang="es-MX" sz="2400">
                <a:latin typeface="Arial" charset="0"/>
              </a:rPr>
              <a:t>explicativa de algunos fenómenos químico.</a:t>
            </a:r>
            <a:endParaRPr lang="es-ES" sz="2400">
              <a:latin typeface="Arial" charset="0"/>
            </a:endParaRPr>
          </a:p>
        </p:txBody>
      </p:sp>
      <p:sp>
        <p:nvSpPr>
          <p:cNvPr id="72708" name="Oval 19"/>
          <p:cNvSpPr>
            <a:spLocks noChangeArrowheads="1"/>
          </p:cNvSpPr>
          <p:nvPr/>
        </p:nvSpPr>
        <p:spPr bwMode="auto">
          <a:xfrm>
            <a:off x="468313" y="25654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2709" name="Oval 20"/>
          <p:cNvSpPr>
            <a:spLocks noChangeArrowheads="1"/>
          </p:cNvSpPr>
          <p:nvPr/>
        </p:nvSpPr>
        <p:spPr bwMode="auto">
          <a:xfrm>
            <a:off x="395288" y="11255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2710" name="Oval 26"/>
          <p:cNvSpPr>
            <a:spLocks noChangeArrowheads="1"/>
          </p:cNvSpPr>
          <p:nvPr/>
        </p:nvSpPr>
        <p:spPr bwMode="auto">
          <a:xfrm>
            <a:off x="468313" y="37893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2711" name="Text Box 27"/>
          <p:cNvSpPr txBox="1">
            <a:spLocks noChangeArrowheads="1"/>
          </p:cNvSpPr>
          <p:nvPr/>
        </p:nvSpPr>
        <p:spPr bwMode="auto">
          <a:xfrm>
            <a:off x="531813" y="955675"/>
            <a:ext cx="850423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Demócrito:</a:t>
            </a:r>
          </a:p>
          <a:p>
            <a:r>
              <a:rPr lang="es-MX" sz="2400">
                <a:latin typeface="Arial" charset="0"/>
              </a:rPr>
              <a:t>Propuso la idea del ÁTOMO como la estructura mínima de la </a:t>
            </a:r>
          </a:p>
          <a:p>
            <a:r>
              <a:rPr lang="es-MX" sz="2400">
                <a:latin typeface="Arial" charset="0"/>
              </a:rPr>
              <a:t>materia, (palabra de origen griego </a:t>
            </a:r>
            <a:r>
              <a:rPr lang="es-MX" sz="2400">
                <a:latin typeface="Arial" charset="0"/>
                <a:sym typeface="Symbol" pitchFamily="18" charset="2"/>
              </a:rPr>
              <a:t> = lo indivisible</a:t>
            </a:r>
            <a:r>
              <a:rPr lang="es-MX" sz="2800">
                <a:latin typeface="Arial" charset="0"/>
                <a:sym typeface="Symbol" pitchFamily="18" charset="2"/>
              </a:rPr>
              <a:t>)</a:t>
            </a:r>
          </a:p>
        </p:txBody>
      </p:sp>
      <p:sp>
        <p:nvSpPr>
          <p:cNvPr id="72712" name="14 CuadroTexto"/>
          <p:cNvSpPr txBox="1">
            <a:spLocks noChangeArrowheads="1"/>
          </p:cNvSpPr>
          <p:nvPr/>
        </p:nvSpPr>
        <p:spPr bwMode="auto">
          <a:xfrm>
            <a:off x="6588125" y="5949950"/>
            <a:ext cx="873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Agua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/>
          <p:cNvSpPr txBox="1">
            <a:spLocks noChangeArrowheads="1"/>
          </p:cNvSpPr>
          <p:nvPr/>
        </p:nvSpPr>
        <p:spPr bwMode="auto">
          <a:xfrm>
            <a:off x="539750" y="3860800"/>
            <a:ext cx="4746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R. A. Millikan:</a:t>
            </a:r>
          </a:p>
          <a:p>
            <a:r>
              <a:rPr lang="es-MX" sz="2400">
                <a:latin typeface="Arial" charset="0"/>
              </a:rPr>
              <a:t>Medición de la carga del electrón.</a:t>
            </a:r>
            <a:endParaRPr lang="es-ES" sz="2400">
              <a:latin typeface="Arial" charset="0"/>
            </a:endParaRP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539750" y="3068638"/>
            <a:ext cx="825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J. J. Thomson:</a:t>
            </a:r>
          </a:p>
          <a:p>
            <a:r>
              <a:rPr lang="es-MX" sz="2400">
                <a:latin typeface="Arial" charset="0"/>
              </a:rPr>
              <a:t>Comprobó la existencia de los electrones (rayos catódicos).</a:t>
            </a:r>
            <a:endParaRPr lang="es-ES" sz="2400">
              <a:latin typeface="Arial" charset="0"/>
            </a:endParaRPr>
          </a:p>
        </p:txBody>
      </p:sp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39750" y="5373688"/>
            <a:ext cx="4203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Chadwick:</a:t>
            </a:r>
          </a:p>
          <a:p>
            <a:r>
              <a:rPr lang="es-MX" sz="2400">
                <a:latin typeface="Arial" charset="0"/>
              </a:rPr>
              <a:t>Descubre el neutrón en 1932.</a:t>
            </a:r>
            <a:endParaRPr lang="es-ES" sz="2400">
              <a:latin typeface="Arial" charset="0"/>
            </a:endParaRPr>
          </a:p>
        </p:txBody>
      </p:sp>
      <p:sp>
        <p:nvSpPr>
          <p:cNvPr id="73733" name="Oval 8"/>
          <p:cNvSpPr>
            <a:spLocks noChangeArrowheads="1"/>
          </p:cNvSpPr>
          <p:nvPr/>
        </p:nvSpPr>
        <p:spPr bwMode="auto">
          <a:xfrm>
            <a:off x="468313" y="55165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3734" name="Oval 9"/>
          <p:cNvSpPr>
            <a:spLocks noChangeArrowheads="1"/>
          </p:cNvSpPr>
          <p:nvPr/>
        </p:nvSpPr>
        <p:spPr bwMode="auto">
          <a:xfrm>
            <a:off x="468313" y="47974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3735" name="Oval 10"/>
          <p:cNvSpPr>
            <a:spLocks noChangeArrowheads="1"/>
          </p:cNvSpPr>
          <p:nvPr/>
        </p:nvSpPr>
        <p:spPr bwMode="auto">
          <a:xfrm>
            <a:off x="468313" y="40052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3736" name="Oval 11"/>
          <p:cNvSpPr>
            <a:spLocks noChangeArrowheads="1"/>
          </p:cNvSpPr>
          <p:nvPr/>
        </p:nvSpPr>
        <p:spPr bwMode="auto">
          <a:xfrm>
            <a:off x="468313" y="32131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3737" name="Text Box 12"/>
          <p:cNvSpPr txBox="1">
            <a:spLocks noChangeArrowheads="1"/>
          </p:cNvSpPr>
          <p:nvPr/>
        </p:nvSpPr>
        <p:spPr bwMode="auto">
          <a:xfrm>
            <a:off x="539750" y="765175"/>
            <a:ext cx="6765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Balmer:</a:t>
            </a:r>
          </a:p>
          <a:p>
            <a:r>
              <a:rPr lang="es-MX" sz="2400">
                <a:latin typeface="Arial" charset="0"/>
              </a:rPr>
              <a:t>Registro del espectro del hidrógeno en el visible.</a:t>
            </a:r>
            <a:endParaRPr lang="es-ES" sz="2400">
              <a:latin typeface="Arial" charset="0"/>
            </a:endParaRPr>
          </a:p>
        </p:txBody>
      </p:sp>
      <p:sp>
        <p:nvSpPr>
          <p:cNvPr id="73738" name="Oval 13"/>
          <p:cNvSpPr>
            <a:spLocks noChangeArrowheads="1"/>
          </p:cNvSpPr>
          <p:nvPr/>
        </p:nvSpPr>
        <p:spPr bwMode="auto">
          <a:xfrm>
            <a:off x="468313" y="9810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3739" name="Text Box 14"/>
          <p:cNvSpPr txBox="1">
            <a:spLocks noChangeArrowheads="1"/>
          </p:cNvSpPr>
          <p:nvPr/>
        </p:nvSpPr>
        <p:spPr bwMode="auto">
          <a:xfrm>
            <a:off x="539750" y="1773238"/>
            <a:ext cx="7426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Rydberg:</a:t>
            </a:r>
          </a:p>
          <a:p>
            <a:r>
              <a:rPr lang="es-MX" sz="2400">
                <a:latin typeface="Arial" charset="0"/>
              </a:rPr>
              <a:t>Predicción de la posición de las líneas espectrales de</a:t>
            </a:r>
          </a:p>
          <a:p>
            <a:r>
              <a:rPr lang="es-MX" sz="2400">
                <a:latin typeface="Arial" charset="0"/>
              </a:rPr>
              <a:t>diferentes compuestos.</a:t>
            </a:r>
            <a:endParaRPr lang="es-ES" sz="2400">
              <a:latin typeface="Arial" charset="0"/>
            </a:endParaRPr>
          </a:p>
        </p:txBody>
      </p:sp>
      <p:sp>
        <p:nvSpPr>
          <p:cNvPr id="73740" name="Oval 15"/>
          <p:cNvSpPr>
            <a:spLocks noChangeArrowheads="1"/>
          </p:cNvSpPr>
          <p:nvPr/>
        </p:nvSpPr>
        <p:spPr bwMode="auto">
          <a:xfrm>
            <a:off x="468313" y="19891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3741" name="Text Box 16"/>
          <p:cNvSpPr txBox="1">
            <a:spLocks noChangeArrowheads="1"/>
          </p:cNvSpPr>
          <p:nvPr/>
        </p:nvSpPr>
        <p:spPr bwMode="auto">
          <a:xfrm>
            <a:off x="522288" y="4622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Rutherford:</a:t>
            </a:r>
          </a:p>
          <a:p>
            <a:r>
              <a:rPr lang="es-MX" sz="2400">
                <a:latin typeface="Arial" charset="0"/>
              </a:rPr>
              <a:t>Primera evidencia experimental de la estructura del átomo.</a:t>
            </a:r>
            <a:endParaRPr lang="es-ES" sz="2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6"/>
          <p:cNvSpPr>
            <a:spLocks noChangeArrowheads="1"/>
          </p:cNvSpPr>
          <p:nvPr/>
        </p:nvSpPr>
        <p:spPr bwMode="auto">
          <a:xfrm>
            <a:off x="1835150" y="55911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4755" name="Freeform 10"/>
          <p:cNvSpPr>
            <a:spLocks/>
          </p:cNvSpPr>
          <p:nvPr/>
        </p:nvSpPr>
        <p:spPr bwMode="auto">
          <a:xfrm>
            <a:off x="538163" y="2493963"/>
            <a:ext cx="6192837" cy="3863975"/>
          </a:xfrm>
          <a:custGeom>
            <a:avLst/>
            <a:gdLst>
              <a:gd name="T0" fmla="*/ 0 w 3901"/>
              <a:gd name="T1" fmla="*/ 0 h 2434"/>
              <a:gd name="T2" fmla="*/ 2147483647 w 3901"/>
              <a:gd name="T3" fmla="*/ 2147483647 h 2434"/>
              <a:gd name="T4" fmla="*/ 2147483647 w 3901"/>
              <a:gd name="T5" fmla="*/ 2147483647 h 2434"/>
              <a:gd name="T6" fmla="*/ 2147483647 w 3901"/>
              <a:gd name="T7" fmla="*/ 2147483647 h 2434"/>
              <a:gd name="T8" fmla="*/ 2147483647 w 3901"/>
              <a:gd name="T9" fmla="*/ 2147483647 h 2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01"/>
              <a:gd name="T16" fmla="*/ 0 h 2434"/>
              <a:gd name="T17" fmla="*/ 3901 w 3901"/>
              <a:gd name="T18" fmla="*/ 2434 h 24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01" h="2434">
                <a:moveTo>
                  <a:pt x="0" y="0"/>
                </a:moveTo>
                <a:cubicBezTo>
                  <a:pt x="314" y="960"/>
                  <a:pt x="628" y="1920"/>
                  <a:pt x="953" y="2177"/>
                </a:cubicBezTo>
                <a:cubicBezTo>
                  <a:pt x="1278" y="2434"/>
                  <a:pt x="1632" y="1602"/>
                  <a:pt x="1950" y="1542"/>
                </a:cubicBezTo>
                <a:cubicBezTo>
                  <a:pt x="2268" y="1482"/>
                  <a:pt x="2533" y="1762"/>
                  <a:pt x="2858" y="1815"/>
                </a:cubicBezTo>
                <a:cubicBezTo>
                  <a:pt x="3183" y="1868"/>
                  <a:pt x="3727" y="1853"/>
                  <a:pt x="3901" y="18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4756" name="Oval 11"/>
          <p:cNvSpPr>
            <a:spLocks noChangeArrowheads="1"/>
          </p:cNvSpPr>
          <p:nvPr/>
        </p:nvSpPr>
        <p:spPr bwMode="auto">
          <a:xfrm>
            <a:off x="754063" y="30702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4757" name="Oval 12"/>
          <p:cNvSpPr>
            <a:spLocks noChangeArrowheads="1"/>
          </p:cNvSpPr>
          <p:nvPr/>
        </p:nvSpPr>
        <p:spPr bwMode="auto">
          <a:xfrm>
            <a:off x="1401763" y="47990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1042988" y="3141663"/>
            <a:ext cx="71294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1619250" y="4868863"/>
            <a:ext cx="64817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2122488" y="5662613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4761" name="Text Box 16"/>
          <p:cNvSpPr txBox="1">
            <a:spLocks noChangeArrowheads="1"/>
          </p:cNvSpPr>
          <p:nvPr/>
        </p:nvSpPr>
        <p:spPr bwMode="auto">
          <a:xfrm>
            <a:off x="827088" y="2565400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A</a:t>
            </a:r>
            <a:endParaRPr lang="es-ES"/>
          </a:p>
        </p:txBody>
      </p:sp>
      <p:sp>
        <p:nvSpPr>
          <p:cNvPr id="74762" name="Text Box 17"/>
          <p:cNvSpPr txBox="1">
            <a:spLocks noChangeArrowheads="1"/>
          </p:cNvSpPr>
          <p:nvPr/>
        </p:nvSpPr>
        <p:spPr bwMode="auto">
          <a:xfrm>
            <a:off x="1476375" y="4292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B</a:t>
            </a:r>
            <a:endParaRPr lang="es-ES"/>
          </a:p>
        </p:txBody>
      </p:sp>
      <p:sp>
        <p:nvSpPr>
          <p:cNvPr id="74763" name="Text Box 18"/>
          <p:cNvSpPr txBox="1">
            <a:spLocks noChangeArrowheads="1"/>
          </p:cNvSpPr>
          <p:nvPr/>
        </p:nvSpPr>
        <p:spPr bwMode="auto">
          <a:xfrm>
            <a:off x="2051050" y="5157788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C</a:t>
            </a:r>
            <a:endParaRPr lang="es-ES"/>
          </a:p>
        </p:txBody>
      </p:sp>
      <p:sp>
        <p:nvSpPr>
          <p:cNvPr id="74764" name="Text Box 19"/>
          <p:cNvSpPr txBox="1">
            <a:spLocks noChangeArrowheads="1"/>
          </p:cNvSpPr>
          <p:nvPr/>
        </p:nvSpPr>
        <p:spPr bwMode="auto">
          <a:xfrm>
            <a:off x="1403350" y="1341438"/>
            <a:ext cx="607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¿Cuál de los tres balines llegará al punto D?</a:t>
            </a:r>
            <a:endParaRPr lang="es-ES" sz="2400"/>
          </a:p>
        </p:txBody>
      </p:sp>
      <p:sp>
        <p:nvSpPr>
          <p:cNvPr id="74765" name="Text Box 20"/>
          <p:cNvSpPr txBox="1">
            <a:spLocks noChangeArrowheads="1"/>
          </p:cNvSpPr>
          <p:nvPr/>
        </p:nvSpPr>
        <p:spPr bwMode="auto">
          <a:xfrm>
            <a:off x="6856413" y="51006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D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 animBg="1"/>
      <p:bldP spid="56334" grpId="0" animBg="1"/>
      <p:bldP spid="563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reeform 5"/>
          <p:cNvSpPr>
            <a:spLocks/>
          </p:cNvSpPr>
          <p:nvPr/>
        </p:nvSpPr>
        <p:spPr bwMode="auto">
          <a:xfrm>
            <a:off x="684213" y="692150"/>
            <a:ext cx="6192837" cy="3863975"/>
          </a:xfrm>
          <a:custGeom>
            <a:avLst/>
            <a:gdLst>
              <a:gd name="T0" fmla="*/ 0 w 3901"/>
              <a:gd name="T1" fmla="*/ 0 h 2434"/>
              <a:gd name="T2" fmla="*/ 2147483647 w 3901"/>
              <a:gd name="T3" fmla="*/ 2147483647 h 2434"/>
              <a:gd name="T4" fmla="*/ 2147483647 w 3901"/>
              <a:gd name="T5" fmla="*/ 2147483647 h 2434"/>
              <a:gd name="T6" fmla="*/ 2147483647 w 3901"/>
              <a:gd name="T7" fmla="*/ 2147483647 h 2434"/>
              <a:gd name="T8" fmla="*/ 2147483647 w 3901"/>
              <a:gd name="T9" fmla="*/ 2147483647 h 2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01"/>
              <a:gd name="T16" fmla="*/ 0 h 2434"/>
              <a:gd name="T17" fmla="*/ 3901 w 3901"/>
              <a:gd name="T18" fmla="*/ 2434 h 24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01" h="2434">
                <a:moveTo>
                  <a:pt x="0" y="0"/>
                </a:moveTo>
                <a:cubicBezTo>
                  <a:pt x="314" y="960"/>
                  <a:pt x="628" y="1920"/>
                  <a:pt x="953" y="2177"/>
                </a:cubicBezTo>
                <a:cubicBezTo>
                  <a:pt x="1278" y="2434"/>
                  <a:pt x="1632" y="1602"/>
                  <a:pt x="1950" y="1542"/>
                </a:cubicBezTo>
                <a:cubicBezTo>
                  <a:pt x="2268" y="1482"/>
                  <a:pt x="2533" y="1762"/>
                  <a:pt x="2858" y="1815"/>
                </a:cubicBezTo>
                <a:cubicBezTo>
                  <a:pt x="3183" y="1868"/>
                  <a:pt x="3727" y="1853"/>
                  <a:pt x="3901" y="18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5779" name="Oval 6"/>
          <p:cNvSpPr>
            <a:spLocks noChangeArrowheads="1"/>
          </p:cNvSpPr>
          <p:nvPr/>
        </p:nvSpPr>
        <p:spPr bwMode="auto">
          <a:xfrm>
            <a:off x="612775" y="49403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5780" name="Oval 7"/>
          <p:cNvSpPr>
            <a:spLocks noChangeArrowheads="1"/>
          </p:cNvSpPr>
          <p:nvPr/>
        </p:nvSpPr>
        <p:spPr bwMode="auto">
          <a:xfrm>
            <a:off x="1258888" y="494188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5781" name="Line 10"/>
          <p:cNvSpPr>
            <a:spLocks noChangeShapeType="1"/>
          </p:cNvSpPr>
          <p:nvPr/>
        </p:nvSpPr>
        <p:spPr bwMode="auto">
          <a:xfrm>
            <a:off x="2413000" y="36449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5782" name="Line 15"/>
          <p:cNvSpPr>
            <a:spLocks noChangeShapeType="1"/>
          </p:cNvSpPr>
          <p:nvPr/>
        </p:nvSpPr>
        <p:spPr bwMode="auto">
          <a:xfrm>
            <a:off x="612775" y="3644900"/>
            <a:ext cx="6983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5783" name="Text Box 16"/>
          <p:cNvSpPr txBox="1">
            <a:spLocks noChangeArrowheads="1"/>
          </p:cNvSpPr>
          <p:nvPr/>
        </p:nvSpPr>
        <p:spPr bwMode="auto">
          <a:xfrm>
            <a:off x="7524750" y="3284538"/>
            <a:ext cx="26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r</a:t>
            </a:r>
            <a:endParaRPr lang="es-ES"/>
          </a:p>
        </p:txBody>
      </p:sp>
      <p:sp>
        <p:nvSpPr>
          <p:cNvPr id="75784" name="Text Box 17"/>
          <p:cNvSpPr txBox="1">
            <a:spLocks noChangeArrowheads="1"/>
          </p:cNvSpPr>
          <p:nvPr/>
        </p:nvSpPr>
        <p:spPr bwMode="auto">
          <a:xfrm>
            <a:off x="2268538" y="32131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r</a:t>
            </a:r>
            <a:r>
              <a:rPr lang="es-MX" baseline="-25000"/>
              <a:t>0</a:t>
            </a:r>
            <a:endParaRPr lang="es-ES" baseline="-25000"/>
          </a:p>
        </p:txBody>
      </p:sp>
      <p:sp>
        <p:nvSpPr>
          <p:cNvPr id="75785" name="Line 18"/>
          <p:cNvSpPr>
            <a:spLocks noChangeShapeType="1"/>
          </p:cNvSpPr>
          <p:nvPr/>
        </p:nvSpPr>
        <p:spPr bwMode="auto">
          <a:xfrm flipV="1">
            <a:off x="684213" y="404813"/>
            <a:ext cx="0" cy="4462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5786" name="Line 19"/>
          <p:cNvSpPr>
            <a:spLocks noChangeShapeType="1"/>
          </p:cNvSpPr>
          <p:nvPr/>
        </p:nvSpPr>
        <p:spPr bwMode="auto">
          <a:xfrm>
            <a:off x="1187450" y="1771650"/>
            <a:ext cx="2174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5787" name="Line 20"/>
          <p:cNvSpPr>
            <a:spLocks noChangeShapeType="1"/>
          </p:cNvSpPr>
          <p:nvPr/>
        </p:nvSpPr>
        <p:spPr bwMode="auto">
          <a:xfrm flipH="1">
            <a:off x="2916238" y="3429000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5788" name="Line 21"/>
          <p:cNvSpPr>
            <a:spLocks noChangeShapeType="1"/>
          </p:cNvSpPr>
          <p:nvPr/>
        </p:nvSpPr>
        <p:spPr bwMode="auto">
          <a:xfrm>
            <a:off x="4716463" y="3213100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5789" name="Line 22"/>
          <p:cNvSpPr>
            <a:spLocks noChangeShapeType="1"/>
          </p:cNvSpPr>
          <p:nvPr/>
        </p:nvSpPr>
        <p:spPr bwMode="auto">
          <a:xfrm>
            <a:off x="3924300" y="31400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5790" name="Text Box 23"/>
          <p:cNvSpPr txBox="1">
            <a:spLocks noChangeArrowheads="1"/>
          </p:cNvSpPr>
          <p:nvPr/>
        </p:nvSpPr>
        <p:spPr bwMode="auto">
          <a:xfrm>
            <a:off x="3779838" y="37163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r</a:t>
            </a:r>
            <a:r>
              <a:rPr lang="es-MX" baseline="-25000"/>
              <a:t>1</a:t>
            </a:r>
            <a:endParaRPr lang="es-ES" baseline="-25000"/>
          </a:p>
        </p:txBody>
      </p:sp>
      <p:sp>
        <p:nvSpPr>
          <p:cNvPr id="75791" name="Oval 24"/>
          <p:cNvSpPr>
            <a:spLocks noChangeArrowheads="1"/>
          </p:cNvSpPr>
          <p:nvPr/>
        </p:nvSpPr>
        <p:spPr bwMode="auto">
          <a:xfrm>
            <a:off x="611188" y="52292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5792" name="Oval 25"/>
          <p:cNvSpPr>
            <a:spLocks noChangeArrowheads="1"/>
          </p:cNvSpPr>
          <p:nvPr/>
        </p:nvSpPr>
        <p:spPr bwMode="auto">
          <a:xfrm>
            <a:off x="2771775" y="522922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5793" name="Oval 26"/>
          <p:cNvSpPr>
            <a:spLocks noChangeArrowheads="1"/>
          </p:cNvSpPr>
          <p:nvPr/>
        </p:nvSpPr>
        <p:spPr bwMode="auto">
          <a:xfrm>
            <a:off x="611188" y="55165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5794" name="Oval 27"/>
          <p:cNvSpPr>
            <a:spLocks noChangeArrowheads="1"/>
          </p:cNvSpPr>
          <p:nvPr/>
        </p:nvSpPr>
        <p:spPr bwMode="auto">
          <a:xfrm>
            <a:off x="4572000" y="55165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75795" name="AutoShape 31"/>
          <p:cNvCxnSpPr>
            <a:cxnSpLocks noChangeShapeType="1"/>
            <a:stCxn id="75780" idx="6"/>
          </p:cNvCxnSpPr>
          <p:nvPr/>
        </p:nvCxnSpPr>
        <p:spPr bwMode="auto">
          <a:xfrm flipV="1">
            <a:off x="1403350" y="5013325"/>
            <a:ext cx="6477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796" name="AutoShape 32"/>
          <p:cNvCxnSpPr>
            <a:cxnSpLocks noChangeShapeType="1"/>
            <a:stCxn id="75792" idx="2"/>
          </p:cNvCxnSpPr>
          <p:nvPr/>
        </p:nvCxnSpPr>
        <p:spPr bwMode="auto">
          <a:xfrm flipH="1" flipV="1">
            <a:off x="2339975" y="5300663"/>
            <a:ext cx="431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797" name="AutoShape 33"/>
          <p:cNvCxnSpPr>
            <a:cxnSpLocks noChangeShapeType="1"/>
            <a:stCxn id="75794" idx="6"/>
          </p:cNvCxnSpPr>
          <p:nvPr/>
        </p:nvCxnSpPr>
        <p:spPr bwMode="auto">
          <a:xfrm>
            <a:off x="4716463" y="5589588"/>
            <a:ext cx="431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798" name="Line 35"/>
          <p:cNvSpPr>
            <a:spLocks noChangeShapeType="1"/>
          </p:cNvSpPr>
          <p:nvPr/>
        </p:nvSpPr>
        <p:spPr bwMode="auto">
          <a:xfrm flipV="1">
            <a:off x="1331913" y="36449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5799" name="Line 36"/>
          <p:cNvSpPr>
            <a:spLocks noChangeShapeType="1"/>
          </p:cNvSpPr>
          <p:nvPr/>
        </p:nvSpPr>
        <p:spPr bwMode="auto">
          <a:xfrm flipV="1">
            <a:off x="2843213" y="36449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5800" name="Line 37"/>
          <p:cNvSpPr>
            <a:spLocks noChangeShapeType="1"/>
          </p:cNvSpPr>
          <p:nvPr/>
        </p:nvSpPr>
        <p:spPr bwMode="auto">
          <a:xfrm flipV="1">
            <a:off x="4643438" y="36449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79475" y="758825"/>
            <a:ext cx="280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latin typeface="Arial" charset="0"/>
              </a:rPr>
              <a:t>Estados de la materia:</a:t>
            </a:r>
            <a:endParaRPr lang="es-ES" sz="2000">
              <a:latin typeface="Arial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763713" y="1196975"/>
            <a:ext cx="49545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>
                <a:latin typeface="Arial" charset="0"/>
              </a:rPr>
              <a:t>1.-  Sólido.</a:t>
            </a:r>
          </a:p>
          <a:p>
            <a:r>
              <a:rPr lang="es-MX" sz="2000">
                <a:latin typeface="Arial" charset="0"/>
              </a:rPr>
              <a:t>2.-  Líquido.</a:t>
            </a:r>
          </a:p>
          <a:p>
            <a:r>
              <a:rPr lang="es-MX" sz="2000">
                <a:latin typeface="Arial" charset="0"/>
              </a:rPr>
              <a:t>3.-  Gaseoso.</a:t>
            </a:r>
          </a:p>
          <a:p>
            <a:r>
              <a:rPr lang="es-MX" sz="2000">
                <a:latin typeface="Arial" charset="0"/>
              </a:rPr>
              <a:t>4.-  Plasma.</a:t>
            </a:r>
          </a:p>
          <a:p>
            <a:r>
              <a:rPr lang="es-MX" sz="2000">
                <a:latin typeface="Arial" charset="0"/>
              </a:rPr>
              <a:t>5.-  Sólido amorfo.</a:t>
            </a:r>
          </a:p>
          <a:p>
            <a:r>
              <a:rPr lang="es-MX" sz="2000">
                <a:latin typeface="Arial" charset="0"/>
              </a:rPr>
              <a:t>6.-  Superfluido.</a:t>
            </a:r>
          </a:p>
          <a:p>
            <a:r>
              <a:rPr lang="es-MX" sz="2000">
                <a:latin typeface="Arial" charset="0"/>
              </a:rPr>
              <a:t>7.-  Supersólido.</a:t>
            </a:r>
          </a:p>
          <a:p>
            <a:r>
              <a:rPr lang="es-MX" sz="2000">
                <a:latin typeface="Arial" charset="0"/>
              </a:rPr>
              <a:t>8.-  Materia degenerada.</a:t>
            </a:r>
          </a:p>
          <a:p>
            <a:r>
              <a:rPr lang="es-MX" sz="2000">
                <a:latin typeface="Arial" charset="0"/>
              </a:rPr>
              <a:t>9.-  Neutronio.</a:t>
            </a:r>
          </a:p>
          <a:p>
            <a:r>
              <a:rPr lang="es-MX" sz="2000">
                <a:latin typeface="Arial" charset="0"/>
              </a:rPr>
              <a:t>10.- Materia fuertemente simétrica.</a:t>
            </a:r>
          </a:p>
          <a:p>
            <a:r>
              <a:rPr lang="es-MX" sz="2000">
                <a:latin typeface="Arial" charset="0"/>
              </a:rPr>
              <a:t>11.- Materia débilmente simétrica.</a:t>
            </a:r>
          </a:p>
          <a:p>
            <a:r>
              <a:rPr lang="es-MX" sz="2000">
                <a:latin typeface="Arial" charset="0"/>
              </a:rPr>
              <a:t>12.- Plasma de quarks-gluones.</a:t>
            </a:r>
          </a:p>
          <a:p>
            <a:r>
              <a:rPr lang="es-MX" sz="2000">
                <a:latin typeface="Arial" charset="0"/>
              </a:rPr>
              <a:t>13.- Condensado fermiónico.</a:t>
            </a:r>
          </a:p>
          <a:p>
            <a:r>
              <a:rPr lang="es-MX" sz="2000">
                <a:latin typeface="Arial" charset="0"/>
              </a:rPr>
              <a:t>14.- Materia extraña o de quarks.</a:t>
            </a:r>
          </a:p>
          <a:p>
            <a:r>
              <a:rPr lang="es-MX" sz="2000">
                <a:latin typeface="Arial" charset="0"/>
              </a:rPr>
              <a:t>15.- Condensado de Bose-Einstein (BEC).</a:t>
            </a:r>
            <a:endParaRPr lang="es-E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835150" y="404813"/>
            <a:ext cx="547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Interacción entre electrón-núcleo de O.</a:t>
            </a:r>
            <a:endParaRPr lang="es-ES" sz="2400"/>
          </a:p>
        </p:txBody>
      </p:sp>
      <p:sp>
        <p:nvSpPr>
          <p:cNvPr id="11269" name="Oval 11"/>
          <p:cNvSpPr>
            <a:spLocks noChangeArrowheads="1"/>
          </p:cNvSpPr>
          <p:nvPr/>
        </p:nvSpPr>
        <p:spPr bwMode="auto">
          <a:xfrm>
            <a:off x="4932363" y="48688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270" name="Oval 12"/>
          <p:cNvSpPr>
            <a:spLocks noChangeArrowheads="1"/>
          </p:cNvSpPr>
          <p:nvPr/>
        </p:nvSpPr>
        <p:spPr bwMode="auto">
          <a:xfrm>
            <a:off x="1692275" y="47974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1033463" y="558958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Potencial efectivo:</a:t>
            </a:r>
            <a:endParaRPr lang="es-ES"/>
          </a:p>
        </p:txBody>
      </p:sp>
      <p:graphicFrame>
        <p:nvGraphicFramePr>
          <p:cNvPr id="11266" name="Object 28"/>
          <p:cNvGraphicFramePr>
            <a:graphicFrameLocks noGrp="1" noChangeAspect="1"/>
          </p:cNvGraphicFramePr>
          <p:nvPr>
            <p:ph/>
          </p:nvPr>
        </p:nvGraphicFramePr>
        <p:xfrm>
          <a:off x="1042988" y="927100"/>
          <a:ext cx="6911975" cy="376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Gráfico" r:id="rId4" imgW="4667402" imgH="2543251" progId="Excel.Chart.8">
                  <p:embed/>
                </p:oleObj>
              </mc:Choice>
              <mc:Fallback>
                <p:oleObj name="Gráfico" r:id="rId4" imgW="4667402" imgH="2543251" progId="Excel.Char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27100"/>
                        <a:ext cx="6911975" cy="376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3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11267" name="Object 30"/>
          <p:cNvGraphicFramePr>
            <a:graphicFrameLocks noChangeAspect="1"/>
          </p:cNvGraphicFramePr>
          <p:nvPr/>
        </p:nvGraphicFramePr>
        <p:xfrm>
          <a:off x="4572000" y="4941888"/>
          <a:ext cx="40322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cuación" r:id="rId6" imgW="1447172" imgH="533169" progId="Equation.3">
                  <p:embed/>
                </p:oleObj>
              </mc:Choice>
              <mc:Fallback>
                <p:oleObj name="Ecuación" r:id="rId6" imgW="1447172" imgH="53316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41888"/>
                        <a:ext cx="40322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7"/>
          <p:cNvSpPr>
            <a:spLocks noChangeArrowheads="1"/>
          </p:cNvSpPr>
          <p:nvPr/>
        </p:nvSpPr>
        <p:spPr bwMode="auto">
          <a:xfrm>
            <a:off x="3348038" y="49434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6803" name="Oval 9"/>
          <p:cNvSpPr>
            <a:spLocks noChangeArrowheads="1"/>
          </p:cNvSpPr>
          <p:nvPr/>
        </p:nvSpPr>
        <p:spPr bwMode="auto">
          <a:xfrm>
            <a:off x="3668713" y="44402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6804" name="Oval 11"/>
          <p:cNvSpPr>
            <a:spLocks noChangeArrowheads="1"/>
          </p:cNvSpPr>
          <p:nvPr/>
        </p:nvSpPr>
        <p:spPr bwMode="auto">
          <a:xfrm rot="2461063">
            <a:off x="3419475" y="1916113"/>
            <a:ext cx="2087563" cy="345598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6805" name="Text Box 14"/>
          <p:cNvSpPr txBox="1">
            <a:spLocks noChangeArrowheads="1"/>
          </p:cNvSpPr>
          <p:nvPr/>
        </p:nvSpPr>
        <p:spPr bwMode="auto">
          <a:xfrm>
            <a:off x="2827338" y="47625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Átomo monoelectrónico.</a:t>
            </a:r>
            <a:endParaRPr lang="es-ES" sz="2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042988" y="5661025"/>
            <a:ext cx="216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Potencial de Morse:</a:t>
            </a:r>
            <a:endParaRPr lang="es-ES"/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051050" y="188913"/>
            <a:ext cx="503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Interacción entre los átomos del O</a:t>
            </a:r>
            <a:r>
              <a:rPr lang="es-MX" sz="2400" baseline="-25000"/>
              <a:t>2</a:t>
            </a:r>
            <a:r>
              <a:rPr lang="es-MX" sz="2400"/>
              <a:t>.</a:t>
            </a:r>
            <a:endParaRPr lang="es-ES" sz="2400"/>
          </a:p>
        </p:txBody>
      </p:sp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1417638" y="48688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5" name="Oval 10"/>
          <p:cNvSpPr>
            <a:spLocks noChangeArrowheads="1"/>
          </p:cNvSpPr>
          <p:nvPr/>
        </p:nvSpPr>
        <p:spPr bwMode="auto">
          <a:xfrm>
            <a:off x="2784475" y="48688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2296" name="AutoShape 11"/>
          <p:cNvCxnSpPr>
            <a:cxnSpLocks noChangeShapeType="1"/>
            <a:stCxn id="12294" idx="6"/>
            <a:endCxn id="12295" idx="2"/>
          </p:cNvCxnSpPr>
          <p:nvPr/>
        </p:nvCxnSpPr>
        <p:spPr bwMode="auto">
          <a:xfrm>
            <a:off x="1562100" y="4941888"/>
            <a:ext cx="1222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7" name="Rectangle 1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2299" name="Rectangle 2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12290" name="Object 21"/>
          <p:cNvGraphicFramePr>
            <a:graphicFrameLocks noChangeAspect="1"/>
          </p:cNvGraphicFramePr>
          <p:nvPr/>
        </p:nvGraphicFramePr>
        <p:xfrm>
          <a:off x="3892550" y="5516563"/>
          <a:ext cx="50006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cuación" r:id="rId3" imgW="1727200" imgH="241300" progId="Equation.3">
                  <p:embed/>
                </p:oleObj>
              </mc:Choice>
              <mc:Fallback>
                <p:oleObj name="Ecuación" r:id="rId3" imgW="1727200" imgH="2413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5516563"/>
                        <a:ext cx="5000625" cy="690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23"/>
          <p:cNvSpPr txBox="1">
            <a:spLocks noChangeArrowheads="1"/>
          </p:cNvSpPr>
          <p:nvPr/>
        </p:nvSpPr>
        <p:spPr bwMode="auto">
          <a:xfrm>
            <a:off x="912813" y="4724400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O</a:t>
            </a:r>
            <a:endParaRPr lang="es-ES"/>
          </a:p>
        </p:txBody>
      </p:sp>
      <p:sp>
        <p:nvSpPr>
          <p:cNvPr id="12301" name="Text Box 24"/>
          <p:cNvSpPr txBox="1">
            <a:spLocks noChangeArrowheads="1"/>
          </p:cNvSpPr>
          <p:nvPr/>
        </p:nvSpPr>
        <p:spPr bwMode="auto">
          <a:xfrm>
            <a:off x="3217863" y="4724400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O</a:t>
            </a:r>
            <a:endParaRPr lang="es-ES"/>
          </a:p>
        </p:txBody>
      </p:sp>
      <p:graphicFrame>
        <p:nvGraphicFramePr>
          <p:cNvPr id="12291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877888" y="692150"/>
          <a:ext cx="7510462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Gráfico" r:id="rId6" imgW="4667402" imgH="2543251" progId="Excel.Chart.8">
                  <p:embed/>
                </p:oleObj>
              </mc:Choice>
              <mc:Fallback>
                <p:oleObj name="Gráfico" r:id="rId6" imgW="4667402" imgH="2543251" progId="Excel.Char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692150"/>
                        <a:ext cx="7510462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544513" y="5805488"/>
            <a:ext cx="302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Potencial de Lennard-Jones:</a:t>
            </a:r>
            <a:endParaRPr lang="es-ES"/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2339975" y="188913"/>
            <a:ext cx="400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Interacción entre moléculas.</a:t>
            </a:r>
            <a:endParaRPr lang="es-ES" sz="2400"/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684213" y="4772025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O</a:t>
            </a:r>
            <a:r>
              <a:rPr lang="es-MX" sz="2400" baseline="-25000"/>
              <a:t>2</a:t>
            </a:r>
            <a:endParaRPr lang="es-ES" sz="2400" baseline="-25000"/>
          </a:p>
        </p:txBody>
      </p:sp>
      <p:sp>
        <p:nvSpPr>
          <p:cNvPr id="13319" name="Oval 15"/>
          <p:cNvSpPr>
            <a:spLocks noChangeArrowheads="1"/>
          </p:cNvSpPr>
          <p:nvPr/>
        </p:nvSpPr>
        <p:spPr bwMode="auto">
          <a:xfrm>
            <a:off x="1568450" y="47196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320" name="Oval 16"/>
          <p:cNvSpPr>
            <a:spLocks noChangeArrowheads="1"/>
          </p:cNvSpPr>
          <p:nvPr/>
        </p:nvSpPr>
        <p:spPr bwMode="auto">
          <a:xfrm>
            <a:off x="1855788" y="5080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3321" name="AutoShape 18"/>
          <p:cNvCxnSpPr>
            <a:cxnSpLocks noChangeShapeType="1"/>
            <a:stCxn id="13319" idx="5"/>
            <a:endCxn id="13320" idx="1"/>
          </p:cNvCxnSpPr>
          <p:nvPr/>
        </p:nvCxnSpPr>
        <p:spPr bwMode="auto">
          <a:xfrm>
            <a:off x="1692275" y="4843463"/>
            <a:ext cx="184150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2" name="Oval 19"/>
          <p:cNvSpPr>
            <a:spLocks noChangeArrowheads="1"/>
          </p:cNvSpPr>
          <p:nvPr/>
        </p:nvSpPr>
        <p:spPr bwMode="auto">
          <a:xfrm>
            <a:off x="7524750" y="469900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323" name="Oval 20"/>
          <p:cNvSpPr>
            <a:spLocks noChangeArrowheads="1"/>
          </p:cNvSpPr>
          <p:nvPr/>
        </p:nvSpPr>
        <p:spPr bwMode="auto">
          <a:xfrm>
            <a:off x="7235825" y="50593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3324" name="AutoShape 21"/>
          <p:cNvCxnSpPr>
            <a:cxnSpLocks noChangeShapeType="1"/>
            <a:stCxn id="13322" idx="3"/>
            <a:endCxn id="13323" idx="7"/>
          </p:cNvCxnSpPr>
          <p:nvPr/>
        </p:nvCxnSpPr>
        <p:spPr bwMode="auto">
          <a:xfrm flipH="1">
            <a:off x="7359650" y="4822825"/>
            <a:ext cx="18573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3314" name="Object 22"/>
          <p:cNvGraphicFramePr>
            <a:graphicFrameLocks noChangeAspect="1"/>
          </p:cNvGraphicFramePr>
          <p:nvPr/>
        </p:nvGraphicFramePr>
        <p:xfrm>
          <a:off x="4022725" y="5300663"/>
          <a:ext cx="4437063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cuación" r:id="rId3" imgW="1625600" imgH="469900" progId="Equation.3">
                  <p:embed/>
                </p:oleObj>
              </mc:Choice>
              <mc:Fallback>
                <p:oleObj name="Ecuación" r:id="rId3" imgW="1625600" imgH="4699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5300663"/>
                        <a:ext cx="4437063" cy="127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25"/>
          <p:cNvGraphicFramePr>
            <a:graphicFrameLocks noGrp="1" noChangeAspect="1"/>
          </p:cNvGraphicFramePr>
          <p:nvPr>
            <p:ph/>
          </p:nvPr>
        </p:nvGraphicFramePr>
        <p:xfrm>
          <a:off x="971550" y="774700"/>
          <a:ext cx="698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Gráfico" r:id="rId6" imgW="4667402" imgH="2543251" progId="Excel.Chart.8">
                  <p:embed/>
                </p:oleObj>
              </mc:Choice>
              <mc:Fallback>
                <p:oleObj name="Gráfico" r:id="rId6" imgW="4667402" imgH="2543251" progId="Excel.Char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774700"/>
                        <a:ext cx="6985000" cy="380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23"/>
          <p:cNvSpPr>
            <a:spLocks noChangeShapeType="1"/>
          </p:cNvSpPr>
          <p:nvPr/>
        </p:nvSpPr>
        <p:spPr bwMode="auto">
          <a:xfrm>
            <a:off x="539750" y="191611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0" name="Line 84"/>
          <p:cNvSpPr>
            <a:spLocks noChangeShapeType="1"/>
          </p:cNvSpPr>
          <p:nvPr/>
        </p:nvSpPr>
        <p:spPr bwMode="auto">
          <a:xfrm>
            <a:off x="3997325" y="1916113"/>
            <a:ext cx="0" cy="10080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1" name="Line 108"/>
          <p:cNvSpPr>
            <a:spLocks noChangeShapeType="1"/>
          </p:cNvSpPr>
          <p:nvPr/>
        </p:nvSpPr>
        <p:spPr bwMode="auto">
          <a:xfrm>
            <a:off x="5724525" y="1916113"/>
            <a:ext cx="0" cy="1008062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2" name="Line 120"/>
          <p:cNvSpPr>
            <a:spLocks noChangeShapeType="1"/>
          </p:cNvSpPr>
          <p:nvPr/>
        </p:nvSpPr>
        <p:spPr bwMode="auto">
          <a:xfrm>
            <a:off x="6588125" y="1916113"/>
            <a:ext cx="0" cy="1008062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3" name="Line 158"/>
          <p:cNvSpPr>
            <a:spLocks noChangeShapeType="1"/>
          </p:cNvSpPr>
          <p:nvPr/>
        </p:nvSpPr>
        <p:spPr bwMode="auto">
          <a:xfrm>
            <a:off x="8602663" y="1916113"/>
            <a:ext cx="0" cy="1008062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4" name="Line 161"/>
          <p:cNvSpPr>
            <a:spLocks noChangeShapeType="1"/>
          </p:cNvSpPr>
          <p:nvPr/>
        </p:nvSpPr>
        <p:spPr bwMode="auto">
          <a:xfrm>
            <a:off x="250825" y="2924175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345" name="Text Box 162"/>
          <p:cNvSpPr txBox="1">
            <a:spLocks noChangeArrowheads="1"/>
          </p:cNvSpPr>
          <p:nvPr/>
        </p:nvSpPr>
        <p:spPr bwMode="auto">
          <a:xfrm>
            <a:off x="1908175" y="1125538"/>
            <a:ext cx="495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Serie de Balmer del espectro de emisión del H.</a:t>
            </a:r>
            <a:endParaRPr lang="es-ES">
              <a:latin typeface="Arial" charset="0"/>
            </a:endParaRPr>
          </a:p>
        </p:txBody>
      </p:sp>
      <p:graphicFrame>
        <p:nvGraphicFramePr>
          <p:cNvPr id="14338" name="Object 163"/>
          <p:cNvGraphicFramePr>
            <a:graphicFrameLocks noChangeAspect="1"/>
          </p:cNvGraphicFramePr>
          <p:nvPr/>
        </p:nvGraphicFramePr>
        <p:xfrm>
          <a:off x="1692275" y="4476750"/>
          <a:ext cx="20875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cuación" r:id="rId3" imgW="1066800" imgH="457200" progId="Equation.3">
                  <p:embed/>
                </p:oleObj>
              </mc:Choice>
              <mc:Fallback>
                <p:oleObj name="Ecuación" r:id="rId3" imgW="1066800" imgH="457200" progId="Equation.3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476750"/>
                        <a:ext cx="208756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165"/>
          <p:cNvSpPr txBox="1">
            <a:spLocks noChangeArrowheads="1"/>
          </p:cNvSpPr>
          <p:nvPr/>
        </p:nvSpPr>
        <p:spPr bwMode="auto">
          <a:xfrm>
            <a:off x="971550" y="3783013"/>
            <a:ext cx="706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Fórmula de Rydberg para calcular la posición de líneas espectrales.</a:t>
            </a:r>
            <a:endParaRPr lang="es-ES">
              <a:latin typeface="Arial" charset="0"/>
            </a:endParaRPr>
          </a:p>
        </p:txBody>
      </p:sp>
      <p:sp>
        <p:nvSpPr>
          <p:cNvPr id="14347" name="Text Box 166"/>
          <p:cNvSpPr txBox="1">
            <a:spLocks noChangeArrowheads="1"/>
          </p:cNvSpPr>
          <p:nvPr/>
        </p:nvSpPr>
        <p:spPr bwMode="auto">
          <a:xfrm>
            <a:off x="879475" y="5583238"/>
            <a:ext cx="582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La serie de Balmer corresponde a </a:t>
            </a:r>
            <a:r>
              <a:rPr lang="es-MX" i="1">
                <a:latin typeface="Arial" charset="0"/>
              </a:rPr>
              <a:t>p</a:t>
            </a:r>
            <a:r>
              <a:rPr lang="es-MX">
                <a:latin typeface="Arial" charset="0"/>
              </a:rPr>
              <a:t>=2 y </a:t>
            </a:r>
            <a:r>
              <a:rPr lang="es-MX" i="1">
                <a:latin typeface="Arial" charset="0"/>
              </a:rPr>
              <a:t>q</a:t>
            </a:r>
            <a:r>
              <a:rPr lang="es-MX">
                <a:latin typeface="Arial" charset="0"/>
              </a:rPr>
              <a:t>=3, 4, 5, 6, …</a:t>
            </a:r>
            <a:endParaRPr lang="es-ES">
              <a:latin typeface="Arial" charset="0"/>
            </a:endParaRPr>
          </a:p>
        </p:txBody>
      </p:sp>
      <p:sp>
        <p:nvSpPr>
          <p:cNvPr id="14348" name="Text Box 169"/>
          <p:cNvSpPr txBox="1">
            <a:spLocks noChangeArrowheads="1"/>
          </p:cNvSpPr>
          <p:nvPr/>
        </p:nvSpPr>
        <p:spPr bwMode="auto">
          <a:xfrm>
            <a:off x="5435600" y="4699000"/>
            <a:ext cx="249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i="1">
                <a:latin typeface="Arial" charset="0"/>
              </a:rPr>
              <a:t>R</a:t>
            </a:r>
            <a:r>
              <a:rPr lang="es-MX" sz="2000">
                <a:latin typeface="Arial" charset="0"/>
              </a:rPr>
              <a:t>=10973731.57 m</a:t>
            </a:r>
            <a:r>
              <a:rPr lang="es-MX" sz="2000" baseline="30000">
                <a:latin typeface="Arial" charset="0"/>
              </a:rPr>
              <a:t>-1</a:t>
            </a:r>
            <a:endParaRPr lang="es-ES" sz="2000" baseline="30000">
              <a:latin typeface="Arial" charset="0"/>
            </a:endParaRPr>
          </a:p>
        </p:txBody>
      </p:sp>
      <p:sp>
        <p:nvSpPr>
          <p:cNvPr id="14349" name="Text Box 170"/>
          <p:cNvSpPr txBox="1">
            <a:spLocks noChangeArrowheads="1"/>
          </p:cNvSpPr>
          <p:nvPr/>
        </p:nvSpPr>
        <p:spPr bwMode="auto">
          <a:xfrm rot="-5400000">
            <a:off x="-142081" y="2166144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6562.79</a:t>
            </a:r>
            <a:endParaRPr lang="es-ES">
              <a:latin typeface="Arial" charset="0"/>
            </a:endParaRPr>
          </a:p>
        </p:txBody>
      </p:sp>
      <p:sp>
        <p:nvSpPr>
          <p:cNvPr id="14350" name="Text Box 171"/>
          <p:cNvSpPr txBox="1">
            <a:spLocks noChangeArrowheads="1"/>
          </p:cNvSpPr>
          <p:nvPr/>
        </p:nvSpPr>
        <p:spPr bwMode="auto">
          <a:xfrm rot="-5400000">
            <a:off x="3315494" y="2166144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4861.33</a:t>
            </a:r>
            <a:endParaRPr lang="es-ES">
              <a:latin typeface="Arial" charset="0"/>
            </a:endParaRPr>
          </a:p>
        </p:txBody>
      </p:sp>
      <p:sp>
        <p:nvSpPr>
          <p:cNvPr id="14351" name="Text Box 172"/>
          <p:cNvSpPr txBox="1">
            <a:spLocks noChangeArrowheads="1"/>
          </p:cNvSpPr>
          <p:nvPr/>
        </p:nvSpPr>
        <p:spPr bwMode="auto">
          <a:xfrm rot="-5400000">
            <a:off x="5044282" y="2235993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4340.47</a:t>
            </a:r>
            <a:endParaRPr lang="es-ES">
              <a:latin typeface="Arial" charset="0"/>
            </a:endParaRPr>
          </a:p>
        </p:txBody>
      </p:sp>
      <p:sp>
        <p:nvSpPr>
          <p:cNvPr id="14352" name="Text Box 173"/>
          <p:cNvSpPr txBox="1">
            <a:spLocks noChangeArrowheads="1"/>
          </p:cNvSpPr>
          <p:nvPr/>
        </p:nvSpPr>
        <p:spPr bwMode="auto">
          <a:xfrm rot="-5400000">
            <a:off x="5907882" y="2235993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4101.74</a:t>
            </a:r>
            <a:endParaRPr lang="es-ES">
              <a:latin typeface="Arial" charset="0"/>
            </a:endParaRPr>
          </a:p>
        </p:txBody>
      </p:sp>
      <p:sp>
        <p:nvSpPr>
          <p:cNvPr id="14353" name="Text Box 174"/>
          <p:cNvSpPr txBox="1">
            <a:spLocks noChangeArrowheads="1"/>
          </p:cNvSpPr>
          <p:nvPr/>
        </p:nvSpPr>
        <p:spPr bwMode="auto">
          <a:xfrm rot="-5400000">
            <a:off x="7924007" y="2235993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3645.07</a:t>
            </a:r>
            <a:endParaRPr lang="es-ES">
              <a:latin typeface="Arial" charset="0"/>
            </a:endParaRPr>
          </a:p>
        </p:txBody>
      </p:sp>
      <p:sp>
        <p:nvSpPr>
          <p:cNvPr id="14354" name="Text Box 176"/>
          <p:cNvSpPr txBox="1">
            <a:spLocks noChangeArrowheads="1"/>
          </p:cNvSpPr>
          <p:nvPr/>
        </p:nvSpPr>
        <p:spPr bwMode="auto">
          <a:xfrm>
            <a:off x="2411413" y="495300"/>
            <a:ext cx="350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Espectroscopia atómica.</a:t>
            </a:r>
            <a:endParaRPr lang="es-ES" sz="2400">
              <a:latin typeface="Arial" charset="0"/>
            </a:endParaRPr>
          </a:p>
        </p:txBody>
      </p:sp>
      <p:sp>
        <p:nvSpPr>
          <p:cNvPr id="14355" name="Text Box 177"/>
          <p:cNvSpPr txBox="1">
            <a:spLocks noChangeArrowheads="1"/>
          </p:cNvSpPr>
          <p:nvPr/>
        </p:nvSpPr>
        <p:spPr bwMode="auto">
          <a:xfrm>
            <a:off x="250825" y="3068638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rojo</a:t>
            </a:r>
            <a:endParaRPr lang="es-ES"/>
          </a:p>
        </p:txBody>
      </p:sp>
      <p:sp>
        <p:nvSpPr>
          <p:cNvPr id="14356" name="Text Box 178"/>
          <p:cNvSpPr txBox="1">
            <a:spLocks noChangeArrowheads="1"/>
          </p:cNvSpPr>
          <p:nvPr/>
        </p:nvSpPr>
        <p:spPr bwMode="auto">
          <a:xfrm>
            <a:off x="7740650" y="306863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violeta</a:t>
            </a:r>
            <a:endParaRPr lang="es-ES"/>
          </a:p>
        </p:txBody>
      </p:sp>
      <p:cxnSp>
        <p:nvCxnSpPr>
          <p:cNvPr id="14357" name="AutoShape 179"/>
          <p:cNvCxnSpPr>
            <a:cxnSpLocks noChangeShapeType="1"/>
            <a:stCxn id="14355" idx="3"/>
            <a:endCxn id="14356" idx="1"/>
          </p:cNvCxnSpPr>
          <p:nvPr/>
        </p:nvCxnSpPr>
        <p:spPr bwMode="auto">
          <a:xfrm>
            <a:off x="830263" y="3252788"/>
            <a:ext cx="69103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42"/>
          <p:cNvSpPr txBox="1">
            <a:spLocks noChangeArrowheads="1"/>
          </p:cNvSpPr>
          <p:nvPr/>
        </p:nvSpPr>
        <p:spPr bwMode="auto">
          <a:xfrm>
            <a:off x="468313" y="619125"/>
            <a:ext cx="5457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Mecánica cuántica.</a:t>
            </a:r>
          </a:p>
          <a:p>
            <a:r>
              <a:rPr lang="es-MX" sz="2400">
                <a:latin typeface="Arial" charset="0"/>
              </a:rPr>
              <a:t>(Bohr, Schrödinger, Heisenberg, Dirac)</a:t>
            </a:r>
            <a:endParaRPr lang="es-ES" sz="2400">
              <a:latin typeface="Arial" charset="0"/>
            </a:endParaRPr>
          </a:p>
        </p:txBody>
      </p:sp>
      <p:graphicFrame>
        <p:nvGraphicFramePr>
          <p:cNvPr id="15362" name="Object 43"/>
          <p:cNvGraphicFramePr>
            <a:graphicFrameLocks noChangeAspect="1"/>
          </p:cNvGraphicFramePr>
          <p:nvPr/>
        </p:nvGraphicFramePr>
        <p:xfrm>
          <a:off x="6516688" y="1989138"/>
          <a:ext cx="1368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cuación" r:id="rId3" imgW="482391" imgH="253890" progId="Equation.3">
                  <p:embed/>
                </p:oleObj>
              </mc:Choice>
              <mc:Fallback>
                <p:oleObj name="Ecuación" r:id="rId3" imgW="482391" imgH="25389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989138"/>
                        <a:ext cx="13684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4"/>
          <p:cNvGraphicFramePr>
            <a:graphicFrameLocks noChangeAspect="1"/>
          </p:cNvGraphicFramePr>
          <p:nvPr/>
        </p:nvGraphicFramePr>
        <p:xfrm>
          <a:off x="6011863" y="3429000"/>
          <a:ext cx="20891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cuación" r:id="rId5" imgW="875920" imgH="393529" progId="Equation.3">
                  <p:embed/>
                </p:oleObj>
              </mc:Choice>
              <mc:Fallback>
                <p:oleObj name="Ecuación" r:id="rId5" imgW="875920" imgH="393529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429000"/>
                        <a:ext cx="208915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45"/>
          <p:cNvSpPr txBox="1">
            <a:spLocks noChangeArrowheads="1"/>
          </p:cNvSpPr>
          <p:nvPr/>
        </p:nvSpPr>
        <p:spPr bwMode="auto">
          <a:xfrm>
            <a:off x="6372225" y="162877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Arial" charset="0"/>
              </a:rPr>
              <a:t>Estado</a:t>
            </a:r>
            <a:endParaRPr lang="es-ES" sz="2400">
              <a:latin typeface="Arial" charset="0"/>
            </a:endParaRPr>
          </a:p>
        </p:txBody>
      </p:sp>
      <p:sp>
        <p:nvSpPr>
          <p:cNvPr id="15367" name="Text Box 46"/>
          <p:cNvSpPr txBox="1">
            <a:spLocks noChangeArrowheads="1"/>
          </p:cNvSpPr>
          <p:nvPr/>
        </p:nvSpPr>
        <p:spPr bwMode="auto">
          <a:xfrm>
            <a:off x="6300788" y="2997200"/>
            <a:ext cx="125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Energía</a:t>
            </a:r>
            <a:endParaRPr lang="es-ES" sz="2400">
              <a:latin typeface="Arial" charset="0"/>
            </a:endParaRPr>
          </a:p>
        </p:txBody>
      </p:sp>
      <p:sp>
        <p:nvSpPr>
          <p:cNvPr id="15368" name="Line 47"/>
          <p:cNvSpPr>
            <a:spLocks noChangeShapeType="1"/>
          </p:cNvSpPr>
          <p:nvPr/>
        </p:nvSpPr>
        <p:spPr bwMode="auto">
          <a:xfrm>
            <a:off x="611188" y="16287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369" name="Line 48"/>
          <p:cNvSpPr>
            <a:spLocks noChangeShapeType="1"/>
          </p:cNvSpPr>
          <p:nvPr/>
        </p:nvSpPr>
        <p:spPr bwMode="auto">
          <a:xfrm>
            <a:off x="468313" y="17732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370" name="Line 49"/>
          <p:cNvSpPr>
            <a:spLocks noChangeShapeType="1"/>
          </p:cNvSpPr>
          <p:nvPr/>
        </p:nvSpPr>
        <p:spPr bwMode="auto">
          <a:xfrm>
            <a:off x="468313" y="21336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371" name="Line 50"/>
          <p:cNvSpPr>
            <a:spLocks noChangeShapeType="1"/>
          </p:cNvSpPr>
          <p:nvPr/>
        </p:nvSpPr>
        <p:spPr bwMode="auto">
          <a:xfrm>
            <a:off x="468313" y="1916113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372" name="Line 51"/>
          <p:cNvSpPr>
            <a:spLocks noChangeShapeType="1"/>
          </p:cNvSpPr>
          <p:nvPr/>
        </p:nvSpPr>
        <p:spPr bwMode="auto">
          <a:xfrm>
            <a:off x="468313" y="19891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373" name="Line 60"/>
          <p:cNvSpPr>
            <a:spLocks noChangeShapeType="1"/>
          </p:cNvSpPr>
          <p:nvPr/>
        </p:nvSpPr>
        <p:spPr bwMode="auto">
          <a:xfrm>
            <a:off x="468313" y="26368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374" name="Line 76"/>
          <p:cNvSpPr>
            <a:spLocks noChangeShapeType="1"/>
          </p:cNvSpPr>
          <p:nvPr/>
        </p:nvSpPr>
        <p:spPr bwMode="auto">
          <a:xfrm>
            <a:off x="468313" y="537368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375" name="Line 79"/>
          <p:cNvSpPr>
            <a:spLocks noChangeShapeType="1"/>
          </p:cNvSpPr>
          <p:nvPr/>
        </p:nvSpPr>
        <p:spPr bwMode="auto">
          <a:xfrm>
            <a:off x="3419475" y="2636838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76" name="Line 80"/>
          <p:cNvSpPr>
            <a:spLocks noChangeShapeType="1"/>
          </p:cNvSpPr>
          <p:nvPr/>
        </p:nvSpPr>
        <p:spPr bwMode="auto">
          <a:xfrm>
            <a:off x="3635375" y="21336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77" name="Line 81"/>
          <p:cNvSpPr>
            <a:spLocks noChangeShapeType="1"/>
          </p:cNvSpPr>
          <p:nvPr/>
        </p:nvSpPr>
        <p:spPr bwMode="auto">
          <a:xfrm>
            <a:off x="3924300" y="198913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78" name="Line 82"/>
          <p:cNvSpPr>
            <a:spLocks noChangeShapeType="1"/>
          </p:cNvSpPr>
          <p:nvPr/>
        </p:nvSpPr>
        <p:spPr bwMode="auto">
          <a:xfrm>
            <a:off x="4140200" y="1916113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79" name="Line 83"/>
          <p:cNvSpPr>
            <a:spLocks noChangeShapeType="1"/>
          </p:cNvSpPr>
          <p:nvPr/>
        </p:nvSpPr>
        <p:spPr bwMode="auto">
          <a:xfrm>
            <a:off x="4643438" y="1773238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80" name="Line 84"/>
          <p:cNvSpPr>
            <a:spLocks noChangeShapeType="1"/>
          </p:cNvSpPr>
          <p:nvPr/>
        </p:nvSpPr>
        <p:spPr bwMode="auto">
          <a:xfrm>
            <a:off x="900113" y="2133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81" name="Line 85"/>
          <p:cNvSpPr>
            <a:spLocks noChangeShapeType="1"/>
          </p:cNvSpPr>
          <p:nvPr/>
        </p:nvSpPr>
        <p:spPr bwMode="auto">
          <a:xfrm>
            <a:off x="1116013" y="19891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82" name="Line 86"/>
          <p:cNvSpPr>
            <a:spLocks noChangeShapeType="1"/>
          </p:cNvSpPr>
          <p:nvPr/>
        </p:nvSpPr>
        <p:spPr bwMode="auto">
          <a:xfrm>
            <a:off x="1331913" y="19161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83" name="Line 87"/>
          <p:cNvSpPr>
            <a:spLocks noChangeShapeType="1"/>
          </p:cNvSpPr>
          <p:nvPr/>
        </p:nvSpPr>
        <p:spPr bwMode="auto">
          <a:xfrm>
            <a:off x="1835150" y="17732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84" name="Text Box 88"/>
          <p:cNvSpPr txBox="1">
            <a:spLocks noChangeArrowheads="1"/>
          </p:cNvSpPr>
          <p:nvPr/>
        </p:nvSpPr>
        <p:spPr bwMode="auto">
          <a:xfrm>
            <a:off x="5056188" y="5105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1</a:t>
            </a:r>
            <a:endParaRPr lang="es-ES">
              <a:latin typeface="Arial" charset="0"/>
            </a:endParaRPr>
          </a:p>
        </p:txBody>
      </p:sp>
      <p:sp>
        <p:nvSpPr>
          <p:cNvPr id="15385" name="Text Box 89"/>
          <p:cNvSpPr txBox="1">
            <a:spLocks noChangeArrowheads="1"/>
          </p:cNvSpPr>
          <p:nvPr/>
        </p:nvSpPr>
        <p:spPr bwMode="auto">
          <a:xfrm>
            <a:off x="4932363" y="2420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2</a:t>
            </a:r>
            <a:endParaRPr lang="es-ES">
              <a:latin typeface="Arial" charset="0"/>
            </a:endParaRPr>
          </a:p>
        </p:txBody>
      </p:sp>
      <p:sp>
        <p:nvSpPr>
          <p:cNvPr id="15386" name="Text Box 91"/>
          <p:cNvSpPr txBox="1">
            <a:spLocks noChangeArrowheads="1"/>
          </p:cNvSpPr>
          <p:nvPr/>
        </p:nvSpPr>
        <p:spPr bwMode="auto">
          <a:xfrm>
            <a:off x="5508625" y="2493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3</a:t>
            </a:r>
            <a:endParaRPr lang="es-ES">
              <a:latin typeface="Arial" charset="0"/>
            </a:endParaRPr>
          </a:p>
        </p:txBody>
      </p:sp>
      <p:sp>
        <p:nvSpPr>
          <p:cNvPr id="15387" name="Text Box 92"/>
          <p:cNvSpPr txBox="1">
            <a:spLocks noChangeArrowheads="1"/>
          </p:cNvSpPr>
          <p:nvPr/>
        </p:nvSpPr>
        <p:spPr bwMode="auto">
          <a:xfrm>
            <a:off x="5508625" y="2205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4</a:t>
            </a:r>
            <a:endParaRPr lang="es-ES">
              <a:latin typeface="Arial" charset="0"/>
            </a:endParaRPr>
          </a:p>
        </p:txBody>
      </p:sp>
      <p:sp>
        <p:nvSpPr>
          <p:cNvPr id="15388" name="Text Box 93"/>
          <p:cNvSpPr txBox="1">
            <a:spLocks noChangeArrowheads="1"/>
          </p:cNvSpPr>
          <p:nvPr/>
        </p:nvSpPr>
        <p:spPr bwMode="auto">
          <a:xfrm>
            <a:off x="5508625" y="19177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>
                <a:latin typeface="Arial" charset="0"/>
              </a:rPr>
              <a:t>5</a:t>
            </a:r>
            <a:endParaRPr lang="es-ES">
              <a:latin typeface="Arial" charset="0"/>
            </a:endParaRPr>
          </a:p>
        </p:txBody>
      </p:sp>
      <p:sp>
        <p:nvSpPr>
          <p:cNvPr id="15389" name="Text Box 94"/>
          <p:cNvSpPr txBox="1">
            <a:spLocks noChangeArrowheads="1"/>
          </p:cNvSpPr>
          <p:nvPr/>
        </p:nvSpPr>
        <p:spPr bwMode="auto">
          <a:xfrm>
            <a:off x="5508625" y="1628775"/>
            <a:ext cx="347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Arial" charset="0"/>
                <a:cs typeface="Arial" charset="0"/>
              </a:rPr>
              <a:t>∞</a:t>
            </a:r>
          </a:p>
        </p:txBody>
      </p:sp>
      <p:sp>
        <p:nvSpPr>
          <p:cNvPr id="15390" name="Line 95"/>
          <p:cNvSpPr>
            <a:spLocks noChangeShapeType="1"/>
          </p:cNvSpPr>
          <p:nvPr/>
        </p:nvSpPr>
        <p:spPr bwMode="auto">
          <a:xfrm flipH="1" flipV="1">
            <a:off x="4643438" y="2133600"/>
            <a:ext cx="8651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91" name="Line 96"/>
          <p:cNvSpPr>
            <a:spLocks noChangeShapeType="1"/>
          </p:cNvSpPr>
          <p:nvPr/>
        </p:nvSpPr>
        <p:spPr bwMode="auto">
          <a:xfrm flipH="1" flipV="1">
            <a:off x="4643438" y="1989138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92" name="Line 97"/>
          <p:cNvSpPr>
            <a:spLocks noChangeShapeType="1"/>
          </p:cNvSpPr>
          <p:nvPr/>
        </p:nvSpPr>
        <p:spPr bwMode="auto">
          <a:xfrm flipH="1" flipV="1">
            <a:off x="4643438" y="1916113"/>
            <a:ext cx="9366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93" name="Line 98"/>
          <p:cNvSpPr>
            <a:spLocks noChangeShapeType="1"/>
          </p:cNvSpPr>
          <p:nvPr/>
        </p:nvSpPr>
        <p:spPr bwMode="auto">
          <a:xfrm flipH="1">
            <a:off x="4716463" y="17732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394" name="Text Box 99"/>
          <p:cNvSpPr txBox="1">
            <a:spLocks noChangeArrowheads="1"/>
          </p:cNvSpPr>
          <p:nvPr/>
        </p:nvSpPr>
        <p:spPr bwMode="auto">
          <a:xfrm>
            <a:off x="5076825" y="1341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i="1">
                <a:latin typeface="Arial" charset="0"/>
              </a:rPr>
              <a:t>n</a:t>
            </a:r>
            <a:endParaRPr lang="es-ES" i="1">
              <a:latin typeface="Arial" charset="0"/>
            </a:endParaRPr>
          </a:p>
        </p:txBody>
      </p:sp>
      <p:sp>
        <p:nvSpPr>
          <p:cNvPr id="15395" name="Text Box 102"/>
          <p:cNvSpPr txBox="1">
            <a:spLocks noChangeArrowheads="1"/>
          </p:cNvSpPr>
          <p:nvPr/>
        </p:nvSpPr>
        <p:spPr bwMode="auto">
          <a:xfrm>
            <a:off x="827088" y="27813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Balmer</a:t>
            </a:r>
            <a:endParaRPr lang="es-ES">
              <a:latin typeface="Arial" charset="0"/>
            </a:endParaRPr>
          </a:p>
        </p:txBody>
      </p:sp>
      <p:sp>
        <p:nvSpPr>
          <p:cNvPr id="15396" name="Text Box 103"/>
          <p:cNvSpPr txBox="1">
            <a:spLocks noChangeArrowheads="1"/>
          </p:cNvSpPr>
          <p:nvPr/>
        </p:nvSpPr>
        <p:spPr bwMode="auto">
          <a:xfrm>
            <a:off x="3492500" y="544512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Lyman</a:t>
            </a:r>
            <a:endParaRPr lang="es-ES">
              <a:latin typeface="Arial" charset="0"/>
            </a:endParaRPr>
          </a:p>
        </p:txBody>
      </p:sp>
      <p:sp>
        <p:nvSpPr>
          <p:cNvPr id="15397" name="Text Box 104"/>
          <p:cNvSpPr txBox="1">
            <a:spLocks noChangeArrowheads="1"/>
          </p:cNvSpPr>
          <p:nvPr/>
        </p:nvSpPr>
        <p:spPr bwMode="auto">
          <a:xfrm rot="-5400000">
            <a:off x="2737644" y="3679032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1215.68</a:t>
            </a:r>
            <a:endParaRPr lang="es-ES">
              <a:latin typeface="Arial" charset="0"/>
            </a:endParaRPr>
          </a:p>
        </p:txBody>
      </p:sp>
      <p:sp>
        <p:nvSpPr>
          <p:cNvPr id="15398" name="Text Box 105"/>
          <p:cNvSpPr txBox="1">
            <a:spLocks noChangeArrowheads="1"/>
          </p:cNvSpPr>
          <p:nvPr/>
        </p:nvSpPr>
        <p:spPr bwMode="auto">
          <a:xfrm rot="-5400000">
            <a:off x="4026694" y="3615532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911.28</a:t>
            </a:r>
            <a:endParaRPr lang="es-ES">
              <a:latin typeface="Arial" charset="0"/>
            </a:endParaRPr>
          </a:p>
        </p:txBody>
      </p:sp>
      <p:sp>
        <p:nvSpPr>
          <p:cNvPr id="15399" name="Rectangle 10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15364" name="Object 106"/>
          <p:cNvGraphicFramePr>
            <a:graphicFrameLocks noChangeAspect="1"/>
          </p:cNvGraphicFramePr>
          <p:nvPr/>
        </p:nvGraphicFramePr>
        <p:xfrm>
          <a:off x="5724525" y="4508500"/>
          <a:ext cx="3024188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cuación" r:id="rId7" imgW="1333500" imgH="457200" progId="Equation.3">
                  <p:embed/>
                </p:oleObj>
              </mc:Choice>
              <mc:Fallback>
                <p:oleObj name="Ecuación" r:id="rId7" imgW="1333500" imgH="457200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508500"/>
                        <a:ext cx="3024188" cy="103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850" y="2636838"/>
          <a:ext cx="43672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cuación" r:id="rId3" imgW="1663700" imgH="457200" progId="Equation.3">
                  <p:embed/>
                </p:oleObj>
              </mc:Choice>
              <mc:Fallback>
                <p:oleObj name="Ecuación" r:id="rId3" imgW="16637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838"/>
                        <a:ext cx="4367213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468438" y="2133600"/>
            <a:ext cx="612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Balance energético entre el potencial y la energía atómica.</a:t>
            </a:r>
            <a:endParaRPr lang="es-ES">
              <a:latin typeface="Arial" charset="0"/>
            </a:endParaRP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2484438" y="4221163"/>
            <a:ext cx="369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¿Qué valor de </a:t>
            </a:r>
            <a:r>
              <a:rPr lang="es-MX" i="1">
                <a:latin typeface="Arial" charset="0"/>
              </a:rPr>
              <a:t>r</a:t>
            </a:r>
            <a:r>
              <a:rPr lang="es-MX">
                <a:latin typeface="Arial" charset="0"/>
              </a:rPr>
              <a:t> hace que </a:t>
            </a:r>
            <a:r>
              <a:rPr lang="es-MX" i="1">
                <a:latin typeface="Arial" charset="0"/>
              </a:rPr>
              <a:t>E </a:t>
            </a:r>
            <a:r>
              <a:rPr lang="es-MX">
                <a:latin typeface="Arial" charset="0"/>
              </a:rPr>
              <a:t>= </a:t>
            </a:r>
            <a:r>
              <a:rPr lang="es-MX" i="1">
                <a:latin typeface="Arial" charset="0"/>
              </a:rPr>
              <a:t>V</a:t>
            </a:r>
            <a:r>
              <a:rPr lang="es-MX" i="1" baseline="-25000">
                <a:latin typeface="Arial" charset="0"/>
              </a:rPr>
              <a:t>ne</a:t>
            </a:r>
            <a:r>
              <a:rPr lang="es-MX">
                <a:latin typeface="Arial" charset="0"/>
              </a:rPr>
              <a:t>?</a:t>
            </a:r>
            <a:endParaRPr lang="es-ES">
              <a:latin typeface="Arial" charset="0"/>
            </a:endParaRPr>
          </a:p>
        </p:txBody>
      </p:sp>
      <p:graphicFrame>
        <p:nvGraphicFramePr>
          <p:cNvPr id="16387" name="Object 14"/>
          <p:cNvGraphicFramePr>
            <a:graphicFrameLocks noChangeAspect="1"/>
          </p:cNvGraphicFramePr>
          <p:nvPr/>
        </p:nvGraphicFramePr>
        <p:xfrm>
          <a:off x="1187450" y="4868863"/>
          <a:ext cx="3582988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cuación" r:id="rId5" imgW="1638300" imgH="457200" progId="Equation.3">
                  <p:embed/>
                </p:oleObj>
              </mc:Choice>
              <mc:Fallback>
                <p:oleObj name="Ecuación" r:id="rId5" imgW="16383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868863"/>
                        <a:ext cx="3582988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6248400" y="515778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Radio de Bohr.</a:t>
            </a:r>
            <a:endParaRPr lang="es-ES">
              <a:latin typeface="Arial" charset="0"/>
            </a:endParaRPr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2627313" y="981075"/>
            <a:ext cx="333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Dimensiones atómicas.</a:t>
            </a:r>
            <a:endParaRPr lang="es-ES" sz="2400">
              <a:latin typeface="Arial" charset="0"/>
            </a:endParaRPr>
          </a:p>
        </p:txBody>
      </p:sp>
      <p:graphicFrame>
        <p:nvGraphicFramePr>
          <p:cNvPr id="16388" name="Object 18"/>
          <p:cNvGraphicFramePr>
            <a:graphicFrameLocks noChangeAspect="1"/>
          </p:cNvGraphicFramePr>
          <p:nvPr/>
        </p:nvGraphicFramePr>
        <p:xfrm>
          <a:off x="6084888" y="2636838"/>
          <a:ext cx="18002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cuación" r:id="rId7" imgW="723586" imgH="457002" progId="Equation.3">
                  <p:embed/>
                </p:oleObj>
              </mc:Choice>
              <mc:Fallback>
                <p:oleObj name="Ecuación" r:id="rId7" imgW="723586" imgH="45700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636838"/>
                        <a:ext cx="1800225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1619250" y="19891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3492500" y="2060575"/>
            <a:ext cx="103188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7415" name="AutoShape 8"/>
          <p:cNvCxnSpPr>
            <a:cxnSpLocks noChangeShapeType="1"/>
            <a:stCxn id="17413" idx="6"/>
            <a:endCxn id="17414" idx="2"/>
          </p:cNvCxnSpPr>
          <p:nvPr/>
        </p:nvCxnSpPr>
        <p:spPr bwMode="auto">
          <a:xfrm>
            <a:off x="1835150" y="2097088"/>
            <a:ext cx="165735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1692275" y="1701800"/>
            <a:ext cx="792163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755650" y="765175"/>
            <a:ext cx="2808288" cy="265747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212407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V="1">
            <a:off x="3563938" y="836613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1692275" y="2133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7421" name="Oval 23"/>
          <p:cNvSpPr>
            <a:spLocks noChangeArrowheads="1"/>
          </p:cNvSpPr>
          <p:nvPr/>
        </p:nvSpPr>
        <p:spPr bwMode="auto">
          <a:xfrm>
            <a:off x="6299200" y="206057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422" name="Oval 24"/>
          <p:cNvSpPr>
            <a:spLocks noChangeArrowheads="1"/>
          </p:cNvSpPr>
          <p:nvPr/>
        </p:nvSpPr>
        <p:spPr bwMode="auto">
          <a:xfrm>
            <a:off x="8172450" y="2132013"/>
            <a:ext cx="103188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17423" name="AutoShape 25"/>
          <p:cNvCxnSpPr>
            <a:cxnSpLocks noChangeShapeType="1"/>
            <a:stCxn id="17421" idx="6"/>
            <a:endCxn id="17422" idx="2"/>
          </p:cNvCxnSpPr>
          <p:nvPr/>
        </p:nvCxnSpPr>
        <p:spPr bwMode="auto">
          <a:xfrm>
            <a:off x="6515100" y="2168525"/>
            <a:ext cx="165735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4" name="Text Box 31"/>
          <p:cNvSpPr txBox="1">
            <a:spLocks noChangeArrowheads="1"/>
          </p:cNvSpPr>
          <p:nvPr/>
        </p:nvSpPr>
        <p:spPr bwMode="auto">
          <a:xfrm>
            <a:off x="5435600" y="29972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Reposo</a:t>
            </a:r>
            <a:endParaRPr lang="es-ES">
              <a:latin typeface="Arial" charset="0"/>
            </a:endParaRPr>
          </a:p>
        </p:txBody>
      </p:sp>
      <p:sp>
        <p:nvSpPr>
          <p:cNvPr id="17425" name="Text Box 32"/>
          <p:cNvSpPr txBox="1">
            <a:spLocks noChangeArrowheads="1"/>
          </p:cNvSpPr>
          <p:nvPr/>
        </p:nvSpPr>
        <p:spPr bwMode="auto">
          <a:xfrm>
            <a:off x="3148013" y="2997200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Movimiento</a:t>
            </a:r>
            <a:endParaRPr lang="es-ES">
              <a:latin typeface="Arial" charset="0"/>
            </a:endParaRPr>
          </a:p>
        </p:txBody>
      </p:sp>
      <p:sp>
        <p:nvSpPr>
          <p:cNvPr id="17426" name="Rectangle 3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7427" name="Text Box 35"/>
          <p:cNvSpPr txBox="1">
            <a:spLocks noChangeArrowheads="1"/>
          </p:cNvSpPr>
          <p:nvPr/>
        </p:nvSpPr>
        <p:spPr bwMode="auto">
          <a:xfrm>
            <a:off x="735013" y="4581525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Interacción espín-orbita (SO).</a:t>
            </a:r>
            <a:endParaRPr lang="es-ES">
              <a:latin typeface="Arial" charset="0"/>
            </a:endParaRPr>
          </a:p>
        </p:txBody>
      </p:sp>
      <p:sp>
        <p:nvSpPr>
          <p:cNvPr id="17428" name="Rectangle 3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17410" name="Object 36"/>
          <p:cNvGraphicFramePr>
            <a:graphicFrameLocks noChangeAspect="1"/>
          </p:cNvGraphicFramePr>
          <p:nvPr/>
        </p:nvGraphicFramePr>
        <p:xfrm>
          <a:off x="468313" y="4868863"/>
          <a:ext cx="784066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cuación" r:id="rId3" imgW="3632040" imgH="469800" progId="Equation.3">
                  <p:embed/>
                </p:oleObj>
              </mc:Choice>
              <mc:Fallback>
                <p:oleObj name="Ecuación" r:id="rId3" imgW="3632040" imgH="4698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868863"/>
                        <a:ext cx="7840662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Rectangle 3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17411" name="Object 38"/>
          <p:cNvGraphicFramePr>
            <a:graphicFrameLocks noChangeAspect="1"/>
          </p:cNvGraphicFramePr>
          <p:nvPr/>
        </p:nvGraphicFramePr>
        <p:xfrm>
          <a:off x="6084888" y="3500438"/>
          <a:ext cx="1871662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cuación" r:id="rId5" imgW="837836" imgH="431613" progId="Equation.3">
                  <p:embed/>
                </p:oleObj>
              </mc:Choice>
              <mc:Fallback>
                <p:oleObj name="Ecuación" r:id="rId5" imgW="837836" imgH="431613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500438"/>
                        <a:ext cx="1871662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41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17412" name="Object 42"/>
          <p:cNvGraphicFramePr>
            <a:graphicFrameLocks noChangeAspect="1"/>
          </p:cNvGraphicFramePr>
          <p:nvPr/>
        </p:nvGraphicFramePr>
        <p:xfrm>
          <a:off x="504825" y="3573463"/>
          <a:ext cx="421163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cuación" r:id="rId7" imgW="1892300" imgH="431800" progId="Equation.3">
                  <p:embed/>
                </p:oleObj>
              </mc:Choice>
              <mc:Fallback>
                <p:oleObj name="Ecuación" r:id="rId7" imgW="1892300" imgH="4318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3573463"/>
                        <a:ext cx="4211638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Text Box 44"/>
          <p:cNvSpPr txBox="1">
            <a:spLocks noChangeArrowheads="1"/>
          </p:cNvSpPr>
          <p:nvPr/>
        </p:nvSpPr>
        <p:spPr bwMode="auto">
          <a:xfrm>
            <a:off x="4730750" y="379413"/>
            <a:ext cx="250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Efecto relativista.</a:t>
            </a:r>
            <a:endParaRPr lang="es-ES" sz="240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1042988" y="1412875"/>
          <a:ext cx="18669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cuación" r:id="rId3" imgW="685800" imgH="431640" progId="Equation.3">
                  <p:embed/>
                </p:oleObj>
              </mc:Choice>
              <mc:Fallback>
                <p:oleObj name="Ecuación" r:id="rId3" imgW="6858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12875"/>
                        <a:ext cx="1866900" cy="1185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6"/>
          <p:cNvSpPr txBox="1">
            <a:spLocks noChangeArrowheads="1"/>
          </p:cNvSpPr>
          <p:nvPr/>
        </p:nvSpPr>
        <p:spPr bwMode="auto">
          <a:xfrm>
            <a:off x="2771775" y="1052513"/>
            <a:ext cx="311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Constante de estructura fina.</a:t>
            </a:r>
            <a:endParaRPr lang="es-ES">
              <a:latin typeface="Arial" charset="0"/>
            </a:endParaRP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8443" name="Text Box 20"/>
          <p:cNvSpPr txBox="1">
            <a:spLocks noChangeArrowheads="1"/>
          </p:cNvSpPr>
          <p:nvPr/>
        </p:nvSpPr>
        <p:spPr bwMode="auto">
          <a:xfrm>
            <a:off x="3046413" y="4149725"/>
            <a:ext cx="253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Constante de Rydberg.</a:t>
            </a:r>
            <a:endParaRPr lang="es-ES">
              <a:latin typeface="Arial" charset="0"/>
            </a:endParaRPr>
          </a:p>
        </p:txBody>
      </p:sp>
      <p:graphicFrame>
        <p:nvGraphicFramePr>
          <p:cNvPr id="18435" name="Object 23"/>
          <p:cNvGraphicFramePr>
            <a:graphicFrameLocks noChangeAspect="1"/>
          </p:cNvGraphicFramePr>
          <p:nvPr/>
        </p:nvGraphicFramePr>
        <p:xfrm>
          <a:off x="611188" y="4687888"/>
          <a:ext cx="20161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cuación" r:id="rId5" imgW="812447" imgH="393529" progId="Equation.3">
                  <p:embed/>
                </p:oleObj>
              </mc:Choice>
              <mc:Fallback>
                <p:oleObj name="Ecuación" r:id="rId5" imgW="812447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687888"/>
                        <a:ext cx="2016125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25"/>
          <p:cNvGraphicFramePr>
            <a:graphicFrameLocks noChangeAspect="1"/>
          </p:cNvGraphicFramePr>
          <p:nvPr/>
        </p:nvGraphicFramePr>
        <p:xfrm>
          <a:off x="3276600" y="4687888"/>
          <a:ext cx="20161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cuación" r:id="rId7" imgW="812520" imgH="393480" progId="Equation.3">
                  <p:embed/>
                </p:oleObj>
              </mc:Choice>
              <mc:Fallback>
                <p:oleObj name="Ecuación" r:id="rId7" imgW="812520" imgH="393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87888"/>
                        <a:ext cx="2016125" cy="97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27"/>
          <p:cNvGraphicFramePr>
            <a:graphicFrameLocks noChangeAspect="1"/>
          </p:cNvGraphicFramePr>
          <p:nvPr/>
        </p:nvGraphicFramePr>
        <p:xfrm>
          <a:off x="6048375" y="4652963"/>
          <a:ext cx="2411413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cuación" r:id="rId9" imgW="952087" imgH="431613" progId="Equation.3">
                  <p:embed/>
                </p:oleObj>
              </mc:Choice>
              <mc:Fallback>
                <p:oleObj name="Ecuación" r:id="rId9" imgW="952087" imgH="431613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4652963"/>
                        <a:ext cx="2411413" cy="1084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29"/>
          <p:cNvGraphicFramePr>
            <a:graphicFrameLocks noChangeAspect="1"/>
          </p:cNvGraphicFramePr>
          <p:nvPr/>
        </p:nvGraphicFramePr>
        <p:xfrm>
          <a:off x="2843213" y="2708275"/>
          <a:ext cx="2881312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cuación" r:id="rId11" imgW="1066680" imgH="457200" progId="Equation.3">
                  <p:embed/>
                </p:oleObj>
              </mc:Choice>
              <mc:Fallback>
                <p:oleObj name="Ecuación" r:id="rId11" imgW="1066680" imgH="457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08275"/>
                        <a:ext cx="2881312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31"/>
          <p:cNvSpPr txBox="1">
            <a:spLocks noChangeArrowheads="1"/>
          </p:cNvSpPr>
          <p:nvPr/>
        </p:nvSpPr>
        <p:spPr bwMode="auto">
          <a:xfrm>
            <a:off x="2751138" y="379413"/>
            <a:ext cx="311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Constantes atómicas.</a:t>
            </a:r>
            <a:endParaRPr lang="es-ES" sz="2400">
              <a:latin typeface="Arial" charset="0"/>
            </a:endParaRPr>
          </a:p>
        </p:txBody>
      </p:sp>
      <p:graphicFrame>
        <p:nvGraphicFramePr>
          <p:cNvPr id="18439" name="Object 32"/>
          <p:cNvGraphicFramePr>
            <a:graphicFrameLocks noChangeAspect="1"/>
          </p:cNvGraphicFramePr>
          <p:nvPr/>
        </p:nvGraphicFramePr>
        <p:xfrm>
          <a:off x="3421063" y="1338263"/>
          <a:ext cx="19431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cuación" r:id="rId13" imgW="723586" imgH="457002" progId="Equation.3">
                  <p:embed/>
                </p:oleObj>
              </mc:Choice>
              <mc:Fallback>
                <p:oleObj name="Ecuación" r:id="rId13" imgW="723586" imgH="457002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1338263"/>
                        <a:ext cx="1943100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34"/>
          <p:cNvGraphicFramePr>
            <a:graphicFrameLocks noChangeAspect="1"/>
          </p:cNvGraphicFramePr>
          <p:nvPr/>
        </p:nvGraphicFramePr>
        <p:xfrm>
          <a:off x="6156325" y="1363663"/>
          <a:ext cx="2303463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cuación" r:id="rId15" imgW="876300" imgH="457200" progId="Equation.3">
                  <p:embed/>
                </p:oleObj>
              </mc:Choice>
              <mc:Fallback>
                <p:oleObj name="Ecuación" r:id="rId15" imgW="876300" imgH="457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363663"/>
                        <a:ext cx="2303463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Text Box 36"/>
          <p:cNvSpPr txBox="1">
            <a:spLocks noChangeArrowheads="1"/>
          </p:cNvSpPr>
          <p:nvPr/>
        </p:nvSpPr>
        <p:spPr bwMode="auto">
          <a:xfrm>
            <a:off x="1042988" y="6108700"/>
            <a:ext cx="94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Energía</a:t>
            </a:r>
            <a:endParaRPr lang="es-ES"/>
          </a:p>
        </p:txBody>
      </p:sp>
      <p:sp>
        <p:nvSpPr>
          <p:cNvPr id="18446" name="Text Box 37"/>
          <p:cNvSpPr txBox="1">
            <a:spLocks noChangeArrowheads="1"/>
          </p:cNvSpPr>
          <p:nvPr/>
        </p:nvSpPr>
        <p:spPr bwMode="auto">
          <a:xfrm>
            <a:off x="3668713" y="61087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Frecuencia</a:t>
            </a:r>
            <a:endParaRPr lang="es-ES"/>
          </a:p>
        </p:txBody>
      </p:sp>
      <p:sp>
        <p:nvSpPr>
          <p:cNvPr id="18447" name="Text Box 38"/>
          <p:cNvSpPr txBox="1">
            <a:spLocks noChangeArrowheads="1"/>
          </p:cNvSpPr>
          <p:nvPr/>
        </p:nvSpPr>
        <p:spPr bwMode="auto">
          <a:xfrm>
            <a:off x="6681788" y="6092825"/>
            <a:ext cx="105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Longitud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Line 26"/>
          <p:cNvSpPr>
            <a:spLocks noChangeShapeType="1"/>
          </p:cNvSpPr>
          <p:nvPr/>
        </p:nvSpPr>
        <p:spPr bwMode="auto">
          <a:xfrm>
            <a:off x="4425950" y="2997200"/>
            <a:ext cx="2233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68" name="Line 27"/>
          <p:cNvSpPr>
            <a:spLocks noChangeShapeType="1"/>
          </p:cNvSpPr>
          <p:nvPr/>
        </p:nvSpPr>
        <p:spPr bwMode="auto">
          <a:xfrm flipV="1">
            <a:off x="6659563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9469" name="Line 40"/>
          <p:cNvSpPr>
            <a:spLocks noChangeShapeType="1"/>
          </p:cNvSpPr>
          <p:nvPr/>
        </p:nvSpPr>
        <p:spPr bwMode="auto">
          <a:xfrm flipV="1">
            <a:off x="4427538" y="5013325"/>
            <a:ext cx="2235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70" name="Line 45"/>
          <p:cNvSpPr>
            <a:spLocks noChangeShapeType="1"/>
          </p:cNvSpPr>
          <p:nvPr/>
        </p:nvSpPr>
        <p:spPr bwMode="auto">
          <a:xfrm flipV="1">
            <a:off x="6659563" y="29972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9471" name="Rectangle 4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19458" name="Object 46"/>
          <p:cNvGraphicFramePr>
            <a:graphicFrameLocks noChangeAspect="1"/>
          </p:cNvGraphicFramePr>
          <p:nvPr/>
        </p:nvGraphicFramePr>
        <p:xfrm>
          <a:off x="7019925" y="2276475"/>
          <a:ext cx="13684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cuación" r:id="rId3" imgW="634725" imgH="393529" progId="Equation.3">
                  <p:embed/>
                </p:oleObj>
              </mc:Choice>
              <mc:Fallback>
                <p:oleObj name="Ecuación" r:id="rId3" imgW="634725" imgH="393529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276475"/>
                        <a:ext cx="13684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2" name="Rectangle 4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sp>
        <p:nvSpPr>
          <p:cNvPr id="19473" name="Rectangle 5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19459" name="Object 50"/>
          <p:cNvGraphicFramePr>
            <a:graphicFrameLocks noChangeAspect="1"/>
          </p:cNvGraphicFramePr>
          <p:nvPr/>
        </p:nvGraphicFramePr>
        <p:xfrm>
          <a:off x="7164388" y="3500438"/>
          <a:ext cx="13684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cuación" r:id="rId5" imgW="634725" imgH="393529" progId="Equation.3">
                  <p:embed/>
                </p:oleObj>
              </mc:Choice>
              <mc:Fallback>
                <p:oleObj name="Ecuación" r:id="rId5" imgW="634725" imgH="393529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500438"/>
                        <a:ext cx="13684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56"/>
          <p:cNvGraphicFramePr>
            <a:graphicFrameLocks noChangeAspect="1"/>
          </p:cNvGraphicFramePr>
          <p:nvPr/>
        </p:nvGraphicFramePr>
        <p:xfrm>
          <a:off x="4749800" y="5013325"/>
          <a:ext cx="6858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cuación" r:id="rId7" imgW="317160" imgH="253800" progId="Equation.3">
                  <p:embed/>
                </p:oleObj>
              </mc:Choice>
              <mc:Fallback>
                <p:oleObj name="Ecuación" r:id="rId7" imgW="317160" imgH="2538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5013325"/>
                        <a:ext cx="6858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5"/>
          <p:cNvGraphicFramePr>
            <a:graphicFrameLocks noChangeAspect="1"/>
          </p:cNvGraphicFramePr>
          <p:nvPr/>
        </p:nvGraphicFramePr>
        <p:xfrm>
          <a:off x="6010275" y="5041900"/>
          <a:ext cx="6492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cuación" r:id="rId9" imgW="304536" imgH="253780" progId="Equation.3">
                  <p:embed/>
                </p:oleObj>
              </mc:Choice>
              <mc:Fallback>
                <p:oleObj name="Ecuación" r:id="rId9" imgW="304536" imgH="25378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5041900"/>
                        <a:ext cx="649288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54"/>
          <p:cNvGraphicFramePr>
            <a:graphicFrameLocks noChangeAspect="1"/>
          </p:cNvGraphicFramePr>
          <p:nvPr/>
        </p:nvGraphicFramePr>
        <p:xfrm>
          <a:off x="4716463" y="3027363"/>
          <a:ext cx="647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cuación" r:id="rId11" imgW="304536" imgH="253780" progId="Equation.3">
                  <p:embed/>
                </p:oleObj>
              </mc:Choice>
              <mc:Fallback>
                <p:oleObj name="Ecuación" r:id="rId11" imgW="304536" imgH="2537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027363"/>
                        <a:ext cx="6477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4" name="Line 60"/>
          <p:cNvSpPr>
            <a:spLocks noChangeShapeType="1"/>
          </p:cNvSpPr>
          <p:nvPr/>
        </p:nvSpPr>
        <p:spPr bwMode="auto">
          <a:xfrm>
            <a:off x="828675" y="2492375"/>
            <a:ext cx="2230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75" name="Line 61"/>
          <p:cNvSpPr>
            <a:spLocks noChangeShapeType="1"/>
          </p:cNvSpPr>
          <p:nvPr/>
        </p:nvSpPr>
        <p:spPr bwMode="auto">
          <a:xfrm>
            <a:off x="828675" y="50133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76" name="Line 62"/>
          <p:cNvSpPr>
            <a:spLocks noChangeShapeType="1"/>
          </p:cNvSpPr>
          <p:nvPr/>
        </p:nvSpPr>
        <p:spPr bwMode="auto">
          <a:xfrm>
            <a:off x="827088" y="1557338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aphicFrame>
        <p:nvGraphicFramePr>
          <p:cNvPr id="19463" name="Object 64"/>
          <p:cNvGraphicFramePr>
            <a:graphicFrameLocks noChangeAspect="1"/>
          </p:cNvGraphicFramePr>
          <p:nvPr/>
        </p:nvGraphicFramePr>
        <p:xfrm>
          <a:off x="828675" y="2087563"/>
          <a:ext cx="7191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Ecuación" r:id="rId13" imgW="355138" imgH="177569" progId="Equation.3">
                  <p:embed/>
                </p:oleObj>
              </mc:Choice>
              <mc:Fallback>
                <p:oleObj name="Ecuación" r:id="rId13" imgW="355138" imgH="177569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087563"/>
                        <a:ext cx="719138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63"/>
          <p:cNvGraphicFramePr>
            <a:graphicFrameLocks noChangeAspect="1"/>
          </p:cNvGraphicFramePr>
          <p:nvPr/>
        </p:nvGraphicFramePr>
        <p:xfrm>
          <a:off x="828675" y="4624388"/>
          <a:ext cx="71913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Ecuación" r:id="rId15" imgW="329914" imgH="177646" progId="Equation.3">
                  <p:embed/>
                </p:oleObj>
              </mc:Choice>
              <mc:Fallback>
                <p:oleObj name="Ecuación" r:id="rId15" imgW="329914" imgH="177646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624388"/>
                        <a:ext cx="719138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67"/>
          <p:cNvGraphicFramePr>
            <a:graphicFrameLocks noChangeAspect="1"/>
          </p:cNvGraphicFramePr>
          <p:nvPr/>
        </p:nvGraphicFramePr>
        <p:xfrm>
          <a:off x="4716463" y="5805488"/>
          <a:ext cx="18716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Ecuación" r:id="rId17" imgW="685502" imgH="177723" progId="Equation.3">
                  <p:embed/>
                </p:oleObj>
              </mc:Choice>
              <mc:Fallback>
                <p:oleObj name="Ecuación" r:id="rId17" imgW="685502" imgH="177723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805488"/>
                        <a:ext cx="1871662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Text Box 69"/>
          <p:cNvSpPr txBox="1">
            <a:spLocks noChangeArrowheads="1"/>
          </p:cNvSpPr>
          <p:nvPr/>
        </p:nvSpPr>
        <p:spPr bwMode="auto">
          <a:xfrm rot="-5400000">
            <a:off x="15082" y="3521868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Energía</a:t>
            </a:r>
            <a:endParaRPr lang="es-ES">
              <a:latin typeface="Arial" charset="0"/>
            </a:endParaRPr>
          </a:p>
        </p:txBody>
      </p:sp>
      <p:sp>
        <p:nvSpPr>
          <p:cNvPr id="19478" name="Text Box 70"/>
          <p:cNvSpPr txBox="1">
            <a:spLocks noChangeArrowheads="1"/>
          </p:cNvSpPr>
          <p:nvPr/>
        </p:nvSpPr>
        <p:spPr bwMode="auto">
          <a:xfrm>
            <a:off x="2019300" y="711200"/>
            <a:ext cx="464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Estructura fina en el átomo de H.</a:t>
            </a:r>
            <a:endParaRPr lang="es-ES" sz="2400">
              <a:latin typeface="Arial" charset="0"/>
            </a:endParaRPr>
          </a:p>
        </p:txBody>
      </p:sp>
      <p:graphicFrame>
        <p:nvGraphicFramePr>
          <p:cNvPr id="19466" name="Object 71"/>
          <p:cNvGraphicFramePr>
            <a:graphicFrameLocks noChangeAspect="1"/>
          </p:cNvGraphicFramePr>
          <p:nvPr/>
        </p:nvGraphicFramePr>
        <p:xfrm>
          <a:off x="2339975" y="3357563"/>
          <a:ext cx="6762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cuación" r:id="rId19" imgW="330057" imgH="393529" progId="Equation.3">
                  <p:embed/>
                </p:oleObj>
              </mc:Choice>
              <mc:Fallback>
                <p:oleObj name="Ecuación" r:id="rId19" imgW="330057" imgH="393529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357563"/>
                        <a:ext cx="6762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9" name="Line 73"/>
          <p:cNvSpPr>
            <a:spLocks noChangeShapeType="1"/>
          </p:cNvSpPr>
          <p:nvPr/>
        </p:nvSpPr>
        <p:spPr bwMode="auto">
          <a:xfrm flipV="1">
            <a:off x="2051050" y="2492375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cxnSp>
        <p:nvCxnSpPr>
          <p:cNvPr id="19480" name="AutoShape 74"/>
          <p:cNvCxnSpPr>
            <a:cxnSpLocks noChangeShapeType="1"/>
          </p:cNvCxnSpPr>
          <p:nvPr/>
        </p:nvCxnSpPr>
        <p:spPr bwMode="auto">
          <a:xfrm flipH="1" flipV="1">
            <a:off x="3059113" y="2492375"/>
            <a:ext cx="1368425" cy="5032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19481" name="AutoShape 75"/>
          <p:cNvCxnSpPr>
            <a:cxnSpLocks noChangeShapeType="1"/>
            <a:endCxn id="19474" idx="1"/>
          </p:cNvCxnSpPr>
          <p:nvPr/>
        </p:nvCxnSpPr>
        <p:spPr bwMode="auto">
          <a:xfrm flipH="1" flipV="1">
            <a:off x="3059113" y="2492375"/>
            <a:ext cx="1366837" cy="25209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19482" name="Line 77"/>
          <p:cNvSpPr>
            <a:spLocks noChangeShapeType="1"/>
          </p:cNvSpPr>
          <p:nvPr/>
        </p:nvSpPr>
        <p:spPr bwMode="auto">
          <a:xfrm>
            <a:off x="4427538" y="2492375"/>
            <a:ext cx="22304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CuadroTexto"/>
          <p:cNvSpPr txBox="1">
            <a:spLocks noChangeArrowheads="1"/>
          </p:cNvSpPr>
          <p:nvPr/>
        </p:nvSpPr>
        <p:spPr bwMode="auto">
          <a:xfrm>
            <a:off x="468313" y="1125538"/>
            <a:ext cx="82026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¿Cómo es que la materia puede tomar todos esos estados?</a:t>
            </a:r>
          </a:p>
        </p:txBody>
      </p:sp>
      <p:pic>
        <p:nvPicPr>
          <p:cNvPr id="33795" name="Picture 2" descr="http://buenasalud.net/wp-content/uploads/imagenes/tazadecafeblanca4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25" y="2565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84"/>
          <p:cNvSpPr txBox="1">
            <a:spLocks noChangeArrowheads="1"/>
          </p:cNvSpPr>
          <p:nvPr/>
        </p:nvSpPr>
        <p:spPr bwMode="auto">
          <a:xfrm>
            <a:off x="1733550" y="668338"/>
            <a:ext cx="528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Sistemas atómicos multi-electrónicos.</a:t>
            </a:r>
            <a:endParaRPr lang="es-ES" sz="2400">
              <a:latin typeface="Arial" charset="0"/>
            </a:endParaRPr>
          </a:p>
        </p:txBody>
      </p:sp>
      <p:graphicFrame>
        <p:nvGraphicFramePr>
          <p:cNvPr id="20482" name="Object 85"/>
          <p:cNvGraphicFramePr>
            <a:graphicFrameLocks noChangeAspect="1"/>
          </p:cNvGraphicFramePr>
          <p:nvPr/>
        </p:nvGraphicFramePr>
        <p:xfrm>
          <a:off x="900113" y="2114550"/>
          <a:ext cx="19446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cuación" r:id="rId3" imgW="812447" imgH="457002" progId="Equation.3">
                  <p:embed/>
                </p:oleObj>
              </mc:Choice>
              <mc:Fallback>
                <p:oleObj name="Ecuación" r:id="rId3" imgW="812447" imgH="457002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14550"/>
                        <a:ext cx="1944687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87"/>
          <p:cNvSpPr txBox="1">
            <a:spLocks noChangeArrowheads="1"/>
          </p:cNvSpPr>
          <p:nvPr/>
        </p:nvSpPr>
        <p:spPr bwMode="auto">
          <a:xfrm>
            <a:off x="684213" y="1341438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Repulsión electrónica</a:t>
            </a:r>
            <a:endParaRPr lang="es-ES">
              <a:latin typeface="Arial" charset="0"/>
            </a:endParaRPr>
          </a:p>
        </p:txBody>
      </p:sp>
      <p:sp>
        <p:nvSpPr>
          <p:cNvPr id="20485" name="Oval 88"/>
          <p:cNvSpPr>
            <a:spLocks noChangeArrowheads="1"/>
          </p:cNvSpPr>
          <p:nvPr/>
        </p:nvSpPr>
        <p:spPr bwMode="auto">
          <a:xfrm>
            <a:off x="5653088" y="1838325"/>
            <a:ext cx="103187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6588125" y="2701925"/>
            <a:ext cx="103188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20487" name="AutoShape 90"/>
          <p:cNvCxnSpPr>
            <a:cxnSpLocks noChangeShapeType="1"/>
            <a:stCxn id="20485" idx="1"/>
          </p:cNvCxnSpPr>
          <p:nvPr/>
        </p:nvCxnSpPr>
        <p:spPr bwMode="auto">
          <a:xfrm flipH="1" flipV="1">
            <a:off x="5292725" y="1484313"/>
            <a:ext cx="376238" cy="366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88" name="AutoShape 91"/>
          <p:cNvCxnSpPr>
            <a:cxnSpLocks noChangeShapeType="1"/>
          </p:cNvCxnSpPr>
          <p:nvPr/>
        </p:nvCxnSpPr>
        <p:spPr bwMode="auto">
          <a:xfrm>
            <a:off x="6661150" y="2773363"/>
            <a:ext cx="287338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89" name="Oval 92"/>
          <p:cNvSpPr>
            <a:spLocks noChangeArrowheads="1"/>
          </p:cNvSpPr>
          <p:nvPr/>
        </p:nvSpPr>
        <p:spPr bwMode="auto">
          <a:xfrm>
            <a:off x="4859338" y="27733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20490" name="AutoShape 93"/>
          <p:cNvCxnSpPr>
            <a:cxnSpLocks noChangeShapeType="1"/>
            <a:stCxn id="20485" idx="3"/>
            <a:endCxn id="20489" idx="7"/>
          </p:cNvCxnSpPr>
          <p:nvPr/>
        </p:nvCxnSpPr>
        <p:spPr bwMode="auto">
          <a:xfrm flipH="1">
            <a:off x="5043488" y="1917700"/>
            <a:ext cx="625475" cy="887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1" name="AutoShape 94"/>
          <p:cNvCxnSpPr>
            <a:cxnSpLocks noChangeShapeType="1"/>
            <a:stCxn id="20486" idx="2"/>
            <a:endCxn id="20489" idx="6"/>
          </p:cNvCxnSpPr>
          <p:nvPr/>
        </p:nvCxnSpPr>
        <p:spPr bwMode="auto">
          <a:xfrm flipH="1">
            <a:off x="5075238" y="2747963"/>
            <a:ext cx="151288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92" name="Text Box 95"/>
          <p:cNvSpPr txBox="1">
            <a:spLocks noChangeArrowheads="1"/>
          </p:cNvSpPr>
          <p:nvPr/>
        </p:nvSpPr>
        <p:spPr bwMode="auto">
          <a:xfrm>
            <a:off x="2728913" y="3925888"/>
            <a:ext cx="354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>
                <a:latin typeface="Arial" charset="0"/>
              </a:rPr>
              <a:t>Principio de exclusión de Pauli</a:t>
            </a:r>
            <a:endParaRPr lang="es-ES" b="1">
              <a:latin typeface="Arial" charset="0"/>
            </a:endParaRPr>
          </a:p>
        </p:txBody>
      </p:sp>
      <p:cxnSp>
        <p:nvCxnSpPr>
          <p:cNvPr id="20493" name="AutoShape 96"/>
          <p:cNvCxnSpPr>
            <a:cxnSpLocks noChangeShapeType="1"/>
            <a:stCxn id="20485" idx="5"/>
            <a:endCxn id="20486" idx="1"/>
          </p:cNvCxnSpPr>
          <p:nvPr/>
        </p:nvCxnSpPr>
        <p:spPr bwMode="auto">
          <a:xfrm>
            <a:off x="5740400" y="1917700"/>
            <a:ext cx="863600" cy="796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4" name="Text Box 97"/>
          <p:cNvSpPr txBox="1">
            <a:spLocks noChangeArrowheads="1"/>
          </p:cNvSpPr>
          <p:nvPr/>
        </p:nvSpPr>
        <p:spPr bwMode="auto">
          <a:xfrm>
            <a:off x="6084888" y="1838325"/>
            <a:ext cx="42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r</a:t>
            </a:r>
            <a:r>
              <a:rPr lang="es-MX" baseline="-25000">
                <a:latin typeface="Arial" charset="0"/>
              </a:rPr>
              <a:t>12</a:t>
            </a:r>
            <a:endParaRPr lang="es-ES" baseline="-25000">
              <a:latin typeface="Arial" charset="0"/>
            </a:endParaRPr>
          </a:p>
        </p:txBody>
      </p:sp>
      <p:sp>
        <p:nvSpPr>
          <p:cNvPr id="20495" name="Text Box 98"/>
          <p:cNvSpPr txBox="1">
            <a:spLocks noChangeArrowheads="1"/>
          </p:cNvSpPr>
          <p:nvPr/>
        </p:nvSpPr>
        <p:spPr bwMode="auto">
          <a:xfrm>
            <a:off x="5508625" y="14049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1</a:t>
            </a:r>
            <a:endParaRPr lang="es-ES">
              <a:latin typeface="Arial" charset="0"/>
            </a:endParaRPr>
          </a:p>
        </p:txBody>
      </p:sp>
      <p:sp>
        <p:nvSpPr>
          <p:cNvPr id="20496" name="Text Box 99"/>
          <p:cNvSpPr txBox="1">
            <a:spLocks noChangeArrowheads="1"/>
          </p:cNvSpPr>
          <p:nvPr/>
        </p:nvSpPr>
        <p:spPr bwMode="auto">
          <a:xfrm>
            <a:off x="6445250" y="2846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2</a:t>
            </a:r>
            <a:endParaRPr lang="es-ES">
              <a:latin typeface="Arial" charset="0"/>
            </a:endParaRPr>
          </a:p>
        </p:txBody>
      </p:sp>
      <p:sp>
        <p:nvSpPr>
          <p:cNvPr id="20497" name="Text Box 164"/>
          <p:cNvSpPr txBox="1">
            <a:spLocks noChangeArrowheads="1"/>
          </p:cNvSpPr>
          <p:nvPr/>
        </p:nvSpPr>
        <p:spPr bwMode="auto">
          <a:xfrm>
            <a:off x="735013" y="4437063"/>
            <a:ext cx="7564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i="1"/>
              <a:t>En un sistema multi-electrónico, no pueden ocuparse los mismos estados</a:t>
            </a:r>
          </a:p>
          <a:p>
            <a:r>
              <a:rPr lang="es-MX" i="1"/>
              <a:t>cuánticos para describir a cada electrón.</a:t>
            </a:r>
            <a:endParaRPr lang="es-ES" i="1"/>
          </a:p>
        </p:txBody>
      </p:sp>
      <p:sp>
        <p:nvSpPr>
          <p:cNvPr id="20498" name="Text Box 165"/>
          <p:cNvSpPr txBox="1">
            <a:spLocks noChangeArrowheads="1"/>
          </p:cNvSpPr>
          <p:nvPr/>
        </p:nvSpPr>
        <p:spPr bwMode="auto">
          <a:xfrm>
            <a:off x="2801938" y="5157788"/>
            <a:ext cx="31384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n: núm. cuántico principal.</a:t>
            </a:r>
          </a:p>
          <a:p>
            <a:r>
              <a:rPr lang="es-MX"/>
              <a:t>l: núm. cuántico orbital.</a:t>
            </a:r>
          </a:p>
          <a:p>
            <a:r>
              <a:rPr lang="es-MX"/>
              <a:t>m: núm. cuántico magnético.</a:t>
            </a:r>
          </a:p>
          <a:p>
            <a:r>
              <a:rPr lang="es-MX"/>
              <a:t>m</a:t>
            </a:r>
            <a:r>
              <a:rPr lang="es-MX" baseline="-25000"/>
              <a:t>s</a:t>
            </a:r>
            <a:r>
              <a:rPr lang="es-MX"/>
              <a:t>: núm. cuántico espinorial.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9"/>
          <p:cNvSpPr>
            <a:spLocks noChangeArrowheads="1"/>
          </p:cNvSpPr>
          <p:nvPr/>
        </p:nvSpPr>
        <p:spPr bwMode="auto">
          <a:xfrm>
            <a:off x="2124075" y="2062163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27" name="Rectangle 50"/>
          <p:cNvSpPr>
            <a:spLocks noChangeArrowheads="1"/>
          </p:cNvSpPr>
          <p:nvPr/>
        </p:nvSpPr>
        <p:spPr bwMode="auto">
          <a:xfrm>
            <a:off x="2916238" y="2062163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28" name="Rectangle 51"/>
          <p:cNvSpPr>
            <a:spLocks noChangeArrowheads="1"/>
          </p:cNvSpPr>
          <p:nvPr/>
        </p:nvSpPr>
        <p:spPr bwMode="auto">
          <a:xfrm>
            <a:off x="3708400" y="2062163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29" name="Rectangle 52"/>
          <p:cNvSpPr>
            <a:spLocks noChangeArrowheads="1"/>
          </p:cNvSpPr>
          <p:nvPr/>
        </p:nvSpPr>
        <p:spPr bwMode="auto">
          <a:xfrm>
            <a:off x="4500563" y="2062163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30" name="Rectangle 53"/>
          <p:cNvSpPr>
            <a:spLocks noChangeArrowheads="1"/>
          </p:cNvSpPr>
          <p:nvPr/>
        </p:nvSpPr>
        <p:spPr bwMode="auto">
          <a:xfrm>
            <a:off x="5292725" y="2062163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31" name="Rectangle 54"/>
          <p:cNvSpPr>
            <a:spLocks noChangeArrowheads="1"/>
          </p:cNvSpPr>
          <p:nvPr/>
        </p:nvSpPr>
        <p:spPr bwMode="auto">
          <a:xfrm>
            <a:off x="6084888" y="2062163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32" name="Oval 55"/>
          <p:cNvSpPr>
            <a:spLocks noChangeArrowheads="1"/>
          </p:cNvSpPr>
          <p:nvPr/>
        </p:nvSpPr>
        <p:spPr bwMode="auto">
          <a:xfrm>
            <a:off x="2484438" y="2279650"/>
            <a:ext cx="103187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33" name="Oval 56"/>
          <p:cNvSpPr>
            <a:spLocks noChangeArrowheads="1"/>
          </p:cNvSpPr>
          <p:nvPr/>
        </p:nvSpPr>
        <p:spPr bwMode="auto">
          <a:xfrm>
            <a:off x="3276600" y="2279650"/>
            <a:ext cx="103188" cy="920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34" name="Oval 57"/>
          <p:cNvSpPr>
            <a:spLocks noChangeArrowheads="1"/>
          </p:cNvSpPr>
          <p:nvPr/>
        </p:nvSpPr>
        <p:spPr bwMode="auto">
          <a:xfrm>
            <a:off x="4068763" y="2279650"/>
            <a:ext cx="103187" cy="920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35" name="Oval 58"/>
          <p:cNvSpPr>
            <a:spLocks noChangeArrowheads="1"/>
          </p:cNvSpPr>
          <p:nvPr/>
        </p:nvSpPr>
        <p:spPr bwMode="auto">
          <a:xfrm>
            <a:off x="4787900" y="2279650"/>
            <a:ext cx="103188" cy="920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77836" name="Oval 59"/>
          <p:cNvSpPr>
            <a:spLocks noChangeArrowheads="1"/>
          </p:cNvSpPr>
          <p:nvPr/>
        </p:nvSpPr>
        <p:spPr bwMode="auto">
          <a:xfrm>
            <a:off x="5580063" y="2279650"/>
            <a:ext cx="103187" cy="920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37" name="Oval 60"/>
          <p:cNvSpPr>
            <a:spLocks noChangeArrowheads="1"/>
          </p:cNvSpPr>
          <p:nvPr/>
        </p:nvSpPr>
        <p:spPr bwMode="auto">
          <a:xfrm>
            <a:off x="6372225" y="2279650"/>
            <a:ext cx="103188" cy="920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38" name="Rectangle 61"/>
          <p:cNvSpPr>
            <a:spLocks noChangeArrowheads="1"/>
          </p:cNvSpPr>
          <p:nvPr/>
        </p:nvSpPr>
        <p:spPr bwMode="auto">
          <a:xfrm>
            <a:off x="2124075" y="2565400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39" name="Rectangle 62"/>
          <p:cNvSpPr>
            <a:spLocks noChangeArrowheads="1"/>
          </p:cNvSpPr>
          <p:nvPr/>
        </p:nvSpPr>
        <p:spPr bwMode="auto">
          <a:xfrm>
            <a:off x="2916238" y="2565400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0" name="Rectangle 63"/>
          <p:cNvSpPr>
            <a:spLocks noChangeArrowheads="1"/>
          </p:cNvSpPr>
          <p:nvPr/>
        </p:nvSpPr>
        <p:spPr bwMode="auto">
          <a:xfrm>
            <a:off x="3708400" y="2565400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1" name="Rectangle 64"/>
          <p:cNvSpPr>
            <a:spLocks noChangeArrowheads="1"/>
          </p:cNvSpPr>
          <p:nvPr/>
        </p:nvSpPr>
        <p:spPr bwMode="auto">
          <a:xfrm>
            <a:off x="4500563" y="2565400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2" name="Rectangle 65"/>
          <p:cNvSpPr>
            <a:spLocks noChangeArrowheads="1"/>
          </p:cNvSpPr>
          <p:nvPr/>
        </p:nvSpPr>
        <p:spPr bwMode="auto">
          <a:xfrm>
            <a:off x="5292725" y="2565400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3" name="Rectangle 66"/>
          <p:cNvSpPr>
            <a:spLocks noChangeArrowheads="1"/>
          </p:cNvSpPr>
          <p:nvPr/>
        </p:nvSpPr>
        <p:spPr bwMode="auto">
          <a:xfrm>
            <a:off x="6084888" y="2565400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4" name="Oval 67"/>
          <p:cNvSpPr>
            <a:spLocks noChangeArrowheads="1"/>
          </p:cNvSpPr>
          <p:nvPr/>
        </p:nvSpPr>
        <p:spPr bwMode="auto">
          <a:xfrm>
            <a:off x="2484438" y="2782888"/>
            <a:ext cx="103187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5" name="Oval 68"/>
          <p:cNvSpPr>
            <a:spLocks noChangeArrowheads="1"/>
          </p:cNvSpPr>
          <p:nvPr/>
        </p:nvSpPr>
        <p:spPr bwMode="auto">
          <a:xfrm>
            <a:off x="3276600" y="2782888"/>
            <a:ext cx="103188" cy="920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6" name="Oval 69"/>
          <p:cNvSpPr>
            <a:spLocks noChangeArrowheads="1"/>
          </p:cNvSpPr>
          <p:nvPr/>
        </p:nvSpPr>
        <p:spPr bwMode="auto">
          <a:xfrm>
            <a:off x="4068763" y="2782888"/>
            <a:ext cx="103187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7" name="Oval 70"/>
          <p:cNvSpPr>
            <a:spLocks noChangeArrowheads="1"/>
          </p:cNvSpPr>
          <p:nvPr/>
        </p:nvSpPr>
        <p:spPr bwMode="auto">
          <a:xfrm>
            <a:off x="4787900" y="2782888"/>
            <a:ext cx="103188" cy="920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8" name="Oval 71"/>
          <p:cNvSpPr>
            <a:spLocks noChangeArrowheads="1"/>
          </p:cNvSpPr>
          <p:nvPr/>
        </p:nvSpPr>
        <p:spPr bwMode="auto">
          <a:xfrm>
            <a:off x="5580063" y="2782888"/>
            <a:ext cx="103187" cy="920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49" name="Oval 72"/>
          <p:cNvSpPr>
            <a:spLocks noChangeArrowheads="1"/>
          </p:cNvSpPr>
          <p:nvPr/>
        </p:nvSpPr>
        <p:spPr bwMode="auto">
          <a:xfrm>
            <a:off x="6372225" y="2782888"/>
            <a:ext cx="103188" cy="920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50" name="Rectangle 73"/>
          <p:cNvSpPr>
            <a:spLocks noChangeArrowheads="1"/>
          </p:cNvSpPr>
          <p:nvPr/>
        </p:nvSpPr>
        <p:spPr bwMode="auto">
          <a:xfrm>
            <a:off x="2124075" y="1557338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51" name="Rectangle 74"/>
          <p:cNvSpPr>
            <a:spLocks noChangeArrowheads="1"/>
          </p:cNvSpPr>
          <p:nvPr/>
        </p:nvSpPr>
        <p:spPr bwMode="auto">
          <a:xfrm>
            <a:off x="2916238" y="1557338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52" name="Rectangle 75"/>
          <p:cNvSpPr>
            <a:spLocks noChangeArrowheads="1"/>
          </p:cNvSpPr>
          <p:nvPr/>
        </p:nvSpPr>
        <p:spPr bwMode="auto">
          <a:xfrm>
            <a:off x="3708400" y="1557338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53" name="Rectangle 76"/>
          <p:cNvSpPr>
            <a:spLocks noChangeArrowheads="1"/>
          </p:cNvSpPr>
          <p:nvPr/>
        </p:nvSpPr>
        <p:spPr bwMode="auto">
          <a:xfrm>
            <a:off x="4500563" y="1557338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54" name="Rectangle 77"/>
          <p:cNvSpPr>
            <a:spLocks noChangeArrowheads="1"/>
          </p:cNvSpPr>
          <p:nvPr/>
        </p:nvSpPr>
        <p:spPr bwMode="auto">
          <a:xfrm>
            <a:off x="5292725" y="1557338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55" name="Rectangle 78"/>
          <p:cNvSpPr>
            <a:spLocks noChangeArrowheads="1"/>
          </p:cNvSpPr>
          <p:nvPr/>
        </p:nvSpPr>
        <p:spPr bwMode="auto">
          <a:xfrm>
            <a:off x="6084888" y="1557338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56" name="Rectangle 85"/>
          <p:cNvSpPr>
            <a:spLocks noChangeArrowheads="1"/>
          </p:cNvSpPr>
          <p:nvPr/>
        </p:nvSpPr>
        <p:spPr bwMode="auto">
          <a:xfrm>
            <a:off x="3419475" y="3789363"/>
            <a:ext cx="2016125" cy="17287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57" name="Text Box 86"/>
          <p:cNvSpPr txBox="1">
            <a:spLocks noChangeArrowheads="1"/>
          </p:cNvSpPr>
          <p:nvPr/>
        </p:nvSpPr>
        <p:spPr bwMode="auto">
          <a:xfrm>
            <a:off x="2722563" y="5872163"/>
            <a:ext cx="3578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Caja con los estados electrónicos.</a:t>
            </a:r>
            <a:endParaRPr lang="es-ES"/>
          </a:p>
        </p:txBody>
      </p:sp>
      <p:sp>
        <p:nvSpPr>
          <p:cNvPr id="63575" name="Line 87"/>
          <p:cNvSpPr>
            <a:spLocks noChangeShapeType="1"/>
          </p:cNvSpPr>
          <p:nvPr/>
        </p:nvSpPr>
        <p:spPr bwMode="auto">
          <a:xfrm>
            <a:off x="7092950" y="2638425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3576" name="Line 88"/>
          <p:cNvSpPr>
            <a:spLocks noChangeShapeType="1"/>
          </p:cNvSpPr>
          <p:nvPr/>
        </p:nvSpPr>
        <p:spPr bwMode="auto">
          <a:xfrm flipV="1">
            <a:off x="7092950" y="2638425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3577" name="Line 89"/>
          <p:cNvSpPr>
            <a:spLocks noChangeShapeType="1"/>
          </p:cNvSpPr>
          <p:nvPr/>
        </p:nvSpPr>
        <p:spPr bwMode="auto">
          <a:xfrm>
            <a:off x="7019925" y="22066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3578" name="Line 90"/>
          <p:cNvSpPr>
            <a:spLocks noChangeShapeType="1"/>
          </p:cNvSpPr>
          <p:nvPr/>
        </p:nvSpPr>
        <p:spPr bwMode="auto">
          <a:xfrm flipV="1">
            <a:off x="7235825" y="1630363"/>
            <a:ext cx="7921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7862" name="Text Box 91"/>
          <p:cNvSpPr txBox="1">
            <a:spLocks noChangeArrowheads="1"/>
          </p:cNvSpPr>
          <p:nvPr/>
        </p:nvSpPr>
        <p:spPr bwMode="auto">
          <a:xfrm>
            <a:off x="2728913" y="620713"/>
            <a:ext cx="354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>
                <a:latin typeface="Arial" charset="0"/>
              </a:rPr>
              <a:t>Principio de exclusión de Pauli</a:t>
            </a:r>
            <a:endParaRPr lang="es-ES" b="1">
              <a:latin typeface="Arial" charset="0"/>
            </a:endParaRPr>
          </a:p>
        </p:txBody>
      </p:sp>
      <p:sp>
        <p:nvSpPr>
          <p:cNvPr id="77863" name="Oval 92"/>
          <p:cNvSpPr>
            <a:spLocks noChangeArrowheads="1"/>
          </p:cNvSpPr>
          <p:nvPr/>
        </p:nvSpPr>
        <p:spPr bwMode="auto">
          <a:xfrm>
            <a:off x="3563938" y="4005263"/>
            <a:ext cx="103187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64" name="Oval 93"/>
          <p:cNvSpPr>
            <a:spLocks noChangeArrowheads="1"/>
          </p:cNvSpPr>
          <p:nvPr/>
        </p:nvSpPr>
        <p:spPr bwMode="auto">
          <a:xfrm>
            <a:off x="3851275" y="4005263"/>
            <a:ext cx="103188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65" name="Oval 94"/>
          <p:cNvSpPr>
            <a:spLocks noChangeArrowheads="1"/>
          </p:cNvSpPr>
          <p:nvPr/>
        </p:nvSpPr>
        <p:spPr bwMode="auto">
          <a:xfrm>
            <a:off x="3563938" y="4221163"/>
            <a:ext cx="103187" cy="920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66" name="Oval 95"/>
          <p:cNvSpPr>
            <a:spLocks noChangeArrowheads="1"/>
          </p:cNvSpPr>
          <p:nvPr/>
        </p:nvSpPr>
        <p:spPr bwMode="auto">
          <a:xfrm>
            <a:off x="3563938" y="4437063"/>
            <a:ext cx="103187" cy="920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67" name="Oval 96"/>
          <p:cNvSpPr>
            <a:spLocks noChangeArrowheads="1"/>
          </p:cNvSpPr>
          <p:nvPr/>
        </p:nvSpPr>
        <p:spPr bwMode="auto">
          <a:xfrm>
            <a:off x="3563938" y="4652963"/>
            <a:ext cx="103187" cy="920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77868" name="Oval 97"/>
          <p:cNvSpPr>
            <a:spLocks noChangeArrowheads="1"/>
          </p:cNvSpPr>
          <p:nvPr/>
        </p:nvSpPr>
        <p:spPr bwMode="auto">
          <a:xfrm>
            <a:off x="3563938" y="4849813"/>
            <a:ext cx="103187" cy="920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69" name="Oval 98"/>
          <p:cNvSpPr>
            <a:spLocks noChangeArrowheads="1"/>
          </p:cNvSpPr>
          <p:nvPr/>
        </p:nvSpPr>
        <p:spPr bwMode="auto">
          <a:xfrm>
            <a:off x="3563938" y="5084763"/>
            <a:ext cx="103187" cy="920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70" name="Oval 99"/>
          <p:cNvSpPr>
            <a:spLocks noChangeArrowheads="1"/>
          </p:cNvSpPr>
          <p:nvPr/>
        </p:nvSpPr>
        <p:spPr bwMode="auto">
          <a:xfrm>
            <a:off x="3892550" y="4652963"/>
            <a:ext cx="103188" cy="920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77871" name="Oval 100"/>
          <p:cNvSpPr>
            <a:spLocks noChangeArrowheads="1"/>
          </p:cNvSpPr>
          <p:nvPr/>
        </p:nvSpPr>
        <p:spPr bwMode="auto">
          <a:xfrm>
            <a:off x="4181475" y="4849813"/>
            <a:ext cx="103188" cy="920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7872" name="Oval 101"/>
          <p:cNvSpPr>
            <a:spLocks noChangeArrowheads="1"/>
          </p:cNvSpPr>
          <p:nvPr/>
        </p:nvSpPr>
        <p:spPr bwMode="auto">
          <a:xfrm>
            <a:off x="3892550" y="4849813"/>
            <a:ext cx="103188" cy="920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75" grpId="0" animBg="1"/>
      <p:bldP spid="63576" grpId="0" animBg="1"/>
      <p:bldP spid="63577" grpId="0" animBg="1"/>
      <p:bldP spid="6357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4"/>
          <p:cNvSpPr>
            <a:spLocks noChangeShapeType="1"/>
          </p:cNvSpPr>
          <p:nvPr/>
        </p:nvSpPr>
        <p:spPr bwMode="auto">
          <a:xfrm>
            <a:off x="82708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51" name="Line 5"/>
          <p:cNvSpPr>
            <a:spLocks noChangeShapeType="1"/>
          </p:cNvSpPr>
          <p:nvPr/>
        </p:nvSpPr>
        <p:spPr bwMode="auto">
          <a:xfrm>
            <a:off x="1763713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52" name="Line 6"/>
          <p:cNvSpPr>
            <a:spLocks noChangeShapeType="1"/>
          </p:cNvSpPr>
          <p:nvPr/>
        </p:nvSpPr>
        <p:spPr bwMode="auto">
          <a:xfrm>
            <a:off x="2700338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53" name="Line 7"/>
          <p:cNvSpPr>
            <a:spLocks noChangeShapeType="1"/>
          </p:cNvSpPr>
          <p:nvPr/>
        </p:nvSpPr>
        <p:spPr bwMode="auto">
          <a:xfrm>
            <a:off x="3635375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54" name="Line 8"/>
          <p:cNvSpPr>
            <a:spLocks noChangeShapeType="1"/>
          </p:cNvSpPr>
          <p:nvPr/>
        </p:nvSpPr>
        <p:spPr bwMode="auto">
          <a:xfrm>
            <a:off x="827088" y="4221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55" name="Line 9"/>
          <p:cNvSpPr>
            <a:spLocks noChangeShapeType="1"/>
          </p:cNvSpPr>
          <p:nvPr/>
        </p:nvSpPr>
        <p:spPr bwMode="auto">
          <a:xfrm>
            <a:off x="1763713" y="4221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56" name="Line 10"/>
          <p:cNvSpPr>
            <a:spLocks noChangeShapeType="1"/>
          </p:cNvSpPr>
          <p:nvPr/>
        </p:nvSpPr>
        <p:spPr bwMode="auto">
          <a:xfrm>
            <a:off x="2700338" y="4221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57" name="Line 11"/>
          <p:cNvSpPr>
            <a:spLocks noChangeShapeType="1"/>
          </p:cNvSpPr>
          <p:nvPr/>
        </p:nvSpPr>
        <p:spPr bwMode="auto">
          <a:xfrm>
            <a:off x="827088" y="45815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58" name="Line 12"/>
          <p:cNvSpPr>
            <a:spLocks noChangeShapeType="1"/>
          </p:cNvSpPr>
          <p:nvPr/>
        </p:nvSpPr>
        <p:spPr bwMode="auto">
          <a:xfrm>
            <a:off x="1763713" y="45815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59" name="Line 13"/>
          <p:cNvSpPr>
            <a:spLocks noChangeShapeType="1"/>
          </p:cNvSpPr>
          <p:nvPr/>
        </p:nvSpPr>
        <p:spPr bwMode="auto">
          <a:xfrm>
            <a:off x="827088" y="49418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468313" y="4724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1</a:t>
            </a:r>
            <a:endParaRPr lang="es-ES">
              <a:latin typeface="Arial" charset="0"/>
            </a:endParaRP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468313" y="43656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2</a:t>
            </a:r>
            <a:endParaRPr lang="es-ES">
              <a:latin typeface="Arial" charset="0"/>
            </a:endParaRP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468313" y="4005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3</a:t>
            </a:r>
            <a:endParaRPr lang="es-ES">
              <a:latin typeface="Arial" charset="0"/>
            </a:endParaRP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468313" y="364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4</a:t>
            </a:r>
            <a:endParaRPr lang="es-ES">
              <a:latin typeface="Arial" charset="0"/>
            </a:endParaRPr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827088" y="515143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s</a:t>
            </a:r>
            <a:endParaRPr lang="es-ES">
              <a:latin typeface="Arial" charset="0"/>
            </a:endParaRPr>
          </a:p>
        </p:txBody>
      </p:sp>
      <p:sp>
        <p:nvSpPr>
          <p:cNvPr id="78865" name="Text Box 19"/>
          <p:cNvSpPr txBox="1">
            <a:spLocks noChangeArrowheads="1"/>
          </p:cNvSpPr>
          <p:nvPr/>
        </p:nvSpPr>
        <p:spPr bwMode="auto">
          <a:xfrm>
            <a:off x="1763713" y="5151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p</a:t>
            </a:r>
            <a:endParaRPr lang="es-ES">
              <a:latin typeface="Arial" charset="0"/>
            </a:endParaRPr>
          </a:p>
        </p:txBody>
      </p:sp>
      <p:sp>
        <p:nvSpPr>
          <p:cNvPr id="78866" name="Text Box 20"/>
          <p:cNvSpPr txBox="1">
            <a:spLocks noChangeArrowheads="1"/>
          </p:cNvSpPr>
          <p:nvPr/>
        </p:nvSpPr>
        <p:spPr bwMode="auto">
          <a:xfrm>
            <a:off x="2700338" y="5151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d</a:t>
            </a:r>
            <a:endParaRPr lang="es-ES">
              <a:latin typeface="Arial" charset="0"/>
            </a:endParaRPr>
          </a:p>
        </p:txBody>
      </p:sp>
      <p:sp>
        <p:nvSpPr>
          <p:cNvPr id="78867" name="Text Box 21"/>
          <p:cNvSpPr txBox="1">
            <a:spLocks noChangeArrowheads="1"/>
          </p:cNvSpPr>
          <p:nvPr/>
        </p:nvSpPr>
        <p:spPr bwMode="auto">
          <a:xfrm>
            <a:off x="3635375" y="5151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f</a:t>
            </a:r>
            <a:endParaRPr lang="es-ES">
              <a:latin typeface="Arial" charset="0"/>
            </a:endParaRPr>
          </a:p>
        </p:txBody>
      </p:sp>
      <p:sp>
        <p:nvSpPr>
          <p:cNvPr id="78868" name="Text Box 22"/>
          <p:cNvSpPr txBox="1">
            <a:spLocks noChangeArrowheads="1"/>
          </p:cNvSpPr>
          <p:nvPr/>
        </p:nvSpPr>
        <p:spPr bwMode="auto">
          <a:xfrm>
            <a:off x="5076825" y="3860800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1s, 2s, 2p,3s, 3p,4s, 3d,4p,5s,</a:t>
            </a:r>
            <a:endParaRPr lang="es-ES">
              <a:latin typeface="Arial" charset="0"/>
            </a:endParaRPr>
          </a:p>
        </p:txBody>
      </p:sp>
      <p:sp>
        <p:nvSpPr>
          <p:cNvPr id="78869" name="Text Box 23"/>
          <p:cNvSpPr txBox="1">
            <a:spLocks noChangeArrowheads="1"/>
          </p:cNvSpPr>
          <p:nvPr/>
        </p:nvSpPr>
        <p:spPr bwMode="auto">
          <a:xfrm>
            <a:off x="827088" y="5432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2</a:t>
            </a:r>
            <a:endParaRPr lang="es-ES">
              <a:latin typeface="Arial" charset="0"/>
            </a:endParaRPr>
          </a:p>
        </p:txBody>
      </p:sp>
      <p:sp>
        <p:nvSpPr>
          <p:cNvPr id="78870" name="Text Box 24"/>
          <p:cNvSpPr txBox="1">
            <a:spLocks noChangeArrowheads="1"/>
          </p:cNvSpPr>
          <p:nvPr/>
        </p:nvSpPr>
        <p:spPr bwMode="auto">
          <a:xfrm>
            <a:off x="1739900" y="543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6</a:t>
            </a:r>
            <a:endParaRPr lang="es-ES">
              <a:latin typeface="Arial" charset="0"/>
            </a:endParaRPr>
          </a:p>
        </p:txBody>
      </p:sp>
      <p:sp>
        <p:nvSpPr>
          <p:cNvPr id="78871" name="Text Box 25"/>
          <p:cNvSpPr txBox="1">
            <a:spLocks noChangeArrowheads="1"/>
          </p:cNvSpPr>
          <p:nvPr/>
        </p:nvSpPr>
        <p:spPr bwMode="auto">
          <a:xfrm>
            <a:off x="2693988" y="54387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10</a:t>
            </a:r>
            <a:endParaRPr lang="es-ES">
              <a:latin typeface="Arial" charset="0"/>
            </a:endParaRPr>
          </a:p>
        </p:txBody>
      </p:sp>
      <p:sp>
        <p:nvSpPr>
          <p:cNvPr id="78872" name="Text Box 26"/>
          <p:cNvSpPr txBox="1">
            <a:spLocks noChangeArrowheads="1"/>
          </p:cNvSpPr>
          <p:nvPr/>
        </p:nvSpPr>
        <p:spPr bwMode="auto">
          <a:xfrm>
            <a:off x="3563938" y="54387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18</a:t>
            </a:r>
            <a:endParaRPr lang="es-ES">
              <a:latin typeface="Arial" charset="0"/>
            </a:endParaRPr>
          </a:p>
        </p:txBody>
      </p:sp>
      <p:sp>
        <p:nvSpPr>
          <p:cNvPr id="78873" name="Text Box 27"/>
          <p:cNvSpPr txBox="1">
            <a:spLocks noChangeArrowheads="1"/>
          </p:cNvSpPr>
          <p:nvPr/>
        </p:nvSpPr>
        <p:spPr bwMode="auto">
          <a:xfrm>
            <a:off x="825500" y="3284538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C (Z=6)</a:t>
            </a:r>
            <a:endParaRPr lang="es-ES" sz="2400">
              <a:latin typeface="Arial" charset="0"/>
            </a:endParaRPr>
          </a:p>
        </p:txBody>
      </p:sp>
      <p:sp>
        <p:nvSpPr>
          <p:cNvPr id="78874" name="Line 28"/>
          <p:cNvSpPr>
            <a:spLocks noChangeShapeType="1"/>
          </p:cNvSpPr>
          <p:nvPr/>
        </p:nvSpPr>
        <p:spPr bwMode="auto">
          <a:xfrm flipV="1">
            <a:off x="1042988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8875" name="Line 29"/>
          <p:cNvSpPr>
            <a:spLocks noChangeShapeType="1"/>
          </p:cNvSpPr>
          <p:nvPr/>
        </p:nvSpPr>
        <p:spPr bwMode="auto">
          <a:xfrm flipV="1">
            <a:off x="1042988" y="4437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8876" name="Line 30"/>
          <p:cNvSpPr>
            <a:spLocks noChangeShapeType="1"/>
          </p:cNvSpPr>
          <p:nvPr/>
        </p:nvSpPr>
        <p:spPr bwMode="auto">
          <a:xfrm>
            <a:off x="1331913" y="47974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8877" name="Line 31"/>
          <p:cNvSpPr>
            <a:spLocks noChangeShapeType="1"/>
          </p:cNvSpPr>
          <p:nvPr/>
        </p:nvSpPr>
        <p:spPr bwMode="auto">
          <a:xfrm flipV="1">
            <a:off x="2195513" y="4437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8878" name="Line 32"/>
          <p:cNvSpPr>
            <a:spLocks noChangeShapeType="1"/>
          </p:cNvSpPr>
          <p:nvPr/>
        </p:nvSpPr>
        <p:spPr bwMode="auto">
          <a:xfrm>
            <a:off x="1331913" y="4437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8879" name="Line 33"/>
          <p:cNvSpPr>
            <a:spLocks noChangeShapeType="1"/>
          </p:cNvSpPr>
          <p:nvPr/>
        </p:nvSpPr>
        <p:spPr bwMode="auto">
          <a:xfrm flipV="1">
            <a:off x="2411413" y="4437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8880" name="Rectangle 34"/>
          <p:cNvSpPr>
            <a:spLocks noChangeArrowheads="1"/>
          </p:cNvSpPr>
          <p:nvPr/>
        </p:nvSpPr>
        <p:spPr bwMode="auto">
          <a:xfrm>
            <a:off x="7812088" y="5661025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8881" name="Rectangle 35"/>
          <p:cNvSpPr>
            <a:spLocks noChangeArrowheads="1"/>
          </p:cNvSpPr>
          <p:nvPr/>
        </p:nvSpPr>
        <p:spPr bwMode="auto">
          <a:xfrm>
            <a:off x="7812088" y="5157788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8882" name="Rectangle 36"/>
          <p:cNvSpPr>
            <a:spLocks noChangeArrowheads="1"/>
          </p:cNvSpPr>
          <p:nvPr/>
        </p:nvSpPr>
        <p:spPr bwMode="auto">
          <a:xfrm>
            <a:off x="7019925" y="5661025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8883" name="Rectangle 37"/>
          <p:cNvSpPr>
            <a:spLocks noChangeArrowheads="1"/>
          </p:cNvSpPr>
          <p:nvPr/>
        </p:nvSpPr>
        <p:spPr bwMode="auto">
          <a:xfrm>
            <a:off x="7019925" y="5157788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8884" name="Rectangle 38"/>
          <p:cNvSpPr>
            <a:spLocks noChangeArrowheads="1"/>
          </p:cNvSpPr>
          <p:nvPr/>
        </p:nvSpPr>
        <p:spPr bwMode="auto">
          <a:xfrm>
            <a:off x="6227763" y="5661025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8885" name="Rectangle 39"/>
          <p:cNvSpPr>
            <a:spLocks noChangeArrowheads="1"/>
          </p:cNvSpPr>
          <p:nvPr/>
        </p:nvSpPr>
        <p:spPr bwMode="auto">
          <a:xfrm>
            <a:off x="6227763" y="5157788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8886" name="Text Box 40"/>
          <p:cNvSpPr txBox="1">
            <a:spLocks noChangeArrowheads="1"/>
          </p:cNvSpPr>
          <p:nvPr/>
        </p:nvSpPr>
        <p:spPr bwMode="auto">
          <a:xfrm>
            <a:off x="5795963" y="47974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2p</a:t>
            </a:r>
            <a:endParaRPr lang="es-ES">
              <a:latin typeface="Arial" charset="0"/>
            </a:endParaRPr>
          </a:p>
        </p:txBody>
      </p:sp>
      <p:sp>
        <p:nvSpPr>
          <p:cNvPr id="78887" name="Text Box 41"/>
          <p:cNvSpPr txBox="1">
            <a:spLocks noChangeArrowheads="1"/>
          </p:cNvSpPr>
          <p:nvPr/>
        </p:nvSpPr>
        <p:spPr bwMode="auto">
          <a:xfrm>
            <a:off x="6443663" y="4797425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-1</a:t>
            </a:r>
            <a:endParaRPr lang="es-ES">
              <a:latin typeface="Arial" charset="0"/>
            </a:endParaRPr>
          </a:p>
        </p:txBody>
      </p:sp>
      <p:sp>
        <p:nvSpPr>
          <p:cNvPr id="78888" name="Text Box 42"/>
          <p:cNvSpPr txBox="1">
            <a:spLocks noChangeArrowheads="1"/>
          </p:cNvSpPr>
          <p:nvPr/>
        </p:nvSpPr>
        <p:spPr bwMode="auto">
          <a:xfrm>
            <a:off x="7235825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0</a:t>
            </a:r>
            <a:endParaRPr lang="es-ES">
              <a:latin typeface="Arial" charset="0"/>
            </a:endParaRPr>
          </a:p>
        </p:txBody>
      </p:sp>
      <p:sp>
        <p:nvSpPr>
          <p:cNvPr id="78889" name="Text Box 43"/>
          <p:cNvSpPr txBox="1">
            <a:spLocks noChangeArrowheads="1"/>
          </p:cNvSpPr>
          <p:nvPr/>
        </p:nvSpPr>
        <p:spPr bwMode="auto">
          <a:xfrm>
            <a:off x="7956550" y="4797425"/>
            <a:ext cx="44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+1</a:t>
            </a:r>
            <a:endParaRPr lang="es-ES">
              <a:latin typeface="Arial" charset="0"/>
            </a:endParaRPr>
          </a:p>
        </p:txBody>
      </p:sp>
      <p:sp>
        <p:nvSpPr>
          <p:cNvPr id="78890" name="Line 44"/>
          <p:cNvSpPr>
            <a:spLocks noChangeShapeType="1"/>
          </p:cNvSpPr>
          <p:nvPr/>
        </p:nvSpPr>
        <p:spPr bwMode="auto">
          <a:xfrm flipV="1">
            <a:off x="6011863" y="57340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8891" name="Line 45"/>
          <p:cNvSpPr>
            <a:spLocks noChangeShapeType="1"/>
          </p:cNvSpPr>
          <p:nvPr/>
        </p:nvSpPr>
        <p:spPr bwMode="auto">
          <a:xfrm>
            <a:off x="6011863" y="5300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8892" name="Oval 46"/>
          <p:cNvSpPr>
            <a:spLocks noChangeArrowheads="1"/>
          </p:cNvSpPr>
          <p:nvPr/>
        </p:nvSpPr>
        <p:spPr bwMode="auto">
          <a:xfrm>
            <a:off x="8101013" y="5876925"/>
            <a:ext cx="103187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8893" name="Oval 47"/>
          <p:cNvSpPr>
            <a:spLocks noChangeArrowheads="1"/>
          </p:cNvSpPr>
          <p:nvPr/>
        </p:nvSpPr>
        <p:spPr bwMode="auto">
          <a:xfrm>
            <a:off x="7380288" y="5876925"/>
            <a:ext cx="103187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8894" name="Text Box 48"/>
          <p:cNvSpPr txBox="1">
            <a:spLocks noChangeArrowheads="1"/>
          </p:cNvSpPr>
          <p:nvPr/>
        </p:nvSpPr>
        <p:spPr bwMode="auto">
          <a:xfrm>
            <a:off x="768350" y="5734050"/>
            <a:ext cx="337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Número de estados accesibles.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1"/>
          <p:cNvSpPr txBox="1">
            <a:spLocks noChangeArrowheads="1"/>
          </p:cNvSpPr>
          <p:nvPr/>
        </p:nvSpPr>
        <p:spPr bwMode="auto">
          <a:xfrm>
            <a:off x="1900238" y="1125538"/>
            <a:ext cx="504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Reglas de Hund para el nivel de menor energía.</a:t>
            </a:r>
          </a:p>
          <a:p>
            <a:r>
              <a:rPr lang="es-MX">
                <a:latin typeface="Arial" charset="0"/>
              </a:rPr>
              <a:t>1.- Regla de máxima multiplicidad (2S+1).</a:t>
            </a:r>
          </a:p>
        </p:txBody>
      </p:sp>
      <p:sp>
        <p:nvSpPr>
          <p:cNvPr id="79875" name="Text Box 12"/>
          <p:cNvSpPr txBox="1">
            <a:spLocks noChangeArrowheads="1"/>
          </p:cNvSpPr>
          <p:nvPr/>
        </p:nvSpPr>
        <p:spPr bwMode="auto">
          <a:xfrm>
            <a:off x="1763713" y="4953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Consecuencias del principio de Pauli.</a:t>
            </a:r>
            <a:endParaRPr lang="es-ES" sz="2400">
              <a:latin typeface="Arial" charset="0"/>
            </a:endParaRPr>
          </a:p>
        </p:txBody>
      </p:sp>
      <p:sp>
        <p:nvSpPr>
          <p:cNvPr id="79876" name="Text Box 14"/>
          <p:cNvSpPr txBox="1">
            <a:spLocks noChangeArrowheads="1"/>
          </p:cNvSpPr>
          <p:nvPr/>
        </p:nvSpPr>
        <p:spPr bwMode="auto">
          <a:xfrm>
            <a:off x="1816100" y="22510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C</a:t>
            </a:r>
            <a:endParaRPr lang="es-ES" sz="2400">
              <a:latin typeface="Arial" charset="0"/>
            </a:endParaRPr>
          </a:p>
        </p:txBody>
      </p:sp>
      <p:sp>
        <p:nvSpPr>
          <p:cNvPr id="79877" name="Text Box 16"/>
          <p:cNvSpPr txBox="1">
            <a:spLocks noChangeArrowheads="1"/>
          </p:cNvSpPr>
          <p:nvPr/>
        </p:nvSpPr>
        <p:spPr bwMode="auto">
          <a:xfrm>
            <a:off x="2771775" y="2230438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1s</a:t>
            </a:r>
            <a:r>
              <a:rPr lang="es-MX" sz="2400" baseline="30000">
                <a:latin typeface="Arial" charset="0"/>
              </a:rPr>
              <a:t>2</a:t>
            </a:r>
            <a:r>
              <a:rPr lang="es-MX" sz="2400">
                <a:latin typeface="Arial" charset="0"/>
              </a:rPr>
              <a:t>2s</a:t>
            </a:r>
            <a:r>
              <a:rPr lang="es-MX" sz="2400" baseline="30000">
                <a:latin typeface="Arial" charset="0"/>
              </a:rPr>
              <a:t>2</a:t>
            </a:r>
            <a:r>
              <a:rPr lang="es-MX" sz="2400">
                <a:latin typeface="Arial" charset="0"/>
              </a:rPr>
              <a:t>2p</a:t>
            </a:r>
            <a:r>
              <a:rPr lang="es-MX" sz="2400" baseline="30000">
                <a:latin typeface="Arial" charset="0"/>
              </a:rPr>
              <a:t>2</a:t>
            </a:r>
            <a:endParaRPr lang="es-ES" sz="2400" baseline="30000">
              <a:latin typeface="Arial" charset="0"/>
            </a:endParaRPr>
          </a:p>
        </p:txBody>
      </p:sp>
      <p:sp>
        <p:nvSpPr>
          <p:cNvPr id="79878" name="Text Box 17"/>
          <p:cNvSpPr txBox="1">
            <a:spLocks noChangeArrowheads="1"/>
          </p:cNvSpPr>
          <p:nvPr/>
        </p:nvSpPr>
        <p:spPr bwMode="auto">
          <a:xfrm>
            <a:off x="4746625" y="2251075"/>
            <a:ext cx="184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baseline="30000">
                <a:latin typeface="Arial" charset="0"/>
              </a:rPr>
              <a:t>3</a:t>
            </a:r>
            <a:r>
              <a:rPr lang="es-MX" sz="2400">
                <a:latin typeface="Arial" charset="0"/>
              </a:rPr>
              <a:t>P &lt; </a:t>
            </a:r>
            <a:r>
              <a:rPr lang="es-MX" sz="2400" baseline="30000">
                <a:latin typeface="Arial" charset="0"/>
              </a:rPr>
              <a:t>1</a:t>
            </a:r>
            <a:r>
              <a:rPr lang="es-MX" sz="2400">
                <a:latin typeface="Arial" charset="0"/>
              </a:rPr>
              <a:t>D &lt; </a:t>
            </a:r>
            <a:r>
              <a:rPr lang="es-MX" sz="2400" baseline="30000">
                <a:latin typeface="Arial" charset="0"/>
              </a:rPr>
              <a:t>1</a:t>
            </a:r>
            <a:r>
              <a:rPr lang="es-MX" sz="2400">
                <a:latin typeface="Arial" charset="0"/>
              </a:rPr>
              <a:t>S</a:t>
            </a:r>
            <a:endParaRPr lang="es-ES" sz="2400">
              <a:latin typeface="Arial" charset="0"/>
            </a:endParaRPr>
          </a:p>
        </p:txBody>
      </p:sp>
      <p:sp>
        <p:nvSpPr>
          <p:cNvPr id="79879" name="Text Box 18"/>
          <p:cNvSpPr txBox="1">
            <a:spLocks noChangeArrowheads="1"/>
          </p:cNvSpPr>
          <p:nvPr/>
        </p:nvSpPr>
        <p:spPr bwMode="auto">
          <a:xfrm>
            <a:off x="2535238" y="1916113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Conf. electrónica</a:t>
            </a:r>
            <a:endParaRPr lang="es-ES">
              <a:latin typeface="Arial" charset="0"/>
            </a:endParaRPr>
          </a:p>
        </p:txBody>
      </p:sp>
      <p:sp>
        <p:nvSpPr>
          <p:cNvPr id="79880" name="Text Box 19"/>
          <p:cNvSpPr txBox="1">
            <a:spLocks noChangeArrowheads="1"/>
          </p:cNvSpPr>
          <p:nvPr/>
        </p:nvSpPr>
        <p:spPr bwMode="auto">
          <a:xfrm>
            <a:off x="4625975" y="191611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Términos atómicos.</a:t>
            </a:r>
            <a:endParaRPr lang="es-ES">
              <a:latin typeface="Arial" charset="0"/>
            </a:endParaRPr>
          </a:p>
        </p:txBody>
      </p:sp>
      <p:sp>
        <p:nvSpPr>
          <p:cNvPr id="79881" name="Oval 24"/>
          <p:cNvSpPr>
            <a:spLocks noChangeArrowheads="1"/>
          </p:cNvSpPr>
          <p:nvPr/>
        </p:nvSpPr>
        <p:spPr bwMode="auto">
          <a:xfrm>
            <a:off x="6443663" y="33575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9882" name="Oval 25"/>
          <p:cNvSpPr>
            <a:spLocks noChangeArrowheads="1"/>
          </p:cNvSpPr>
          <p:nvPr/>
        </p:nvSpPr>
        <p:spPr bwMode="auto">
          <a:xfrm rot="5400000">
            <a:off x="6372225" y="1628775"/>
            <a:ext cx="468313" cy="3636963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9883" name="Line 29"/>
          <p:cNvSpPr>
            <a:spLocks noChangeShapeType="1"/>
          </p:cNvSpPr>
          <p:nvPr/>
        </p:nvSpPr>
        <p:spPr bwMode="auto">
          <a:xfrm flipV="1">
            <a:off x="4787900" y="32845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9884" name="Line 30"/>
          <p:cNvSpPr>
            <a:spLocks noChangeShapeType="1"/>
          </p:cNvSpPr>
          <p:nvPr/>
        </p:nvSpPr>
        <p:spPr bwMode="auto">
          <a:xfrm>
            <a:off x="4859338" y="33575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9885" name="Oval 31"/>
          <p:cNvSpPr>
            <a:spLocks noChangeArrowheads="1"/>
          </p:cNvSpPr>
          <p:nvPr/>
        </p:nvSpPr>
        <p:spPr bwMode="auto">
          <a:xfrm>
            <a:off x="2698750" y="52943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9886" name="Oval 32"/>
          <p:cNvSpPr>
            <a:spLocks noChangeArrowheads="1"/>
          </p:cNvSpPr>
          <p:nvPr/>
        </p:nvSpPr>
        <p:spPr bwMode="auto">
          <a:xfrm rot="5400000">
            <a:off x="2628107" y="3564731"/>
            <a:ext cx="503238" cy="367347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9887" name="Line 33"/>
          <p:cNvSpPr>
            <a:spLocks noChangeShapeType="1"/>
          </p:cNvSpPr>
          <p:nvPr/>
        </p:nvSpPr>
        <p:spPr bwMode="auto">
          <a:xfrm flipV="1">
            <a:off x="1042988" y="52212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9888" name="Line 34"/>
          <p:cNvSpPr>
            <a:spLocks noChangeShapeType="1"/>
          </p:cNvSpPr>
          <p:nvPr/>
        </p:nvSpPr>
        <p:spPr bwMode="auto">
          <a:xfrm flipV="1">
            <a:off x="4716463" y="52212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79889" name="Text Box 35"/>
          <p:cNvSpPr txBox="1">
            <a:spLocks noChangeArrowheads="1"/>
          </p:cNvSpPr>
          <p:nvPr/>
        </p:nvSpPr>
        <p:spPr bwMode="auto">
          <a:xfrm>
            <a:off x="2330450" y="57991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Triplete</a:t>
            </a:r>
            <a:endParaRPr lang="es-ES">
              <a:latin typeface="Arial" charset="0"/>
            </a:endParaRPr>
          </a:p>
        </p:txBody>
      </p:sp>
      <p:sp>
        <p:nvSpPr>
          <p:cNvPr id="79890" name="Text Box 36"/>
          <p:cNvSpPr txBox="1">
            <a:spLocks noChangeArrowheads="1"/>
          </p:cNvSpPr>
          <p:nvPr/>
        </p:nvSpPr>
        <p:spPr bwMode="auto">
          <a:xfrm>
            <a:off x="5956300" y="3862388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Singulete</a:t>
            </a:r>
            <a:endParaRPr lang="es-ES">
              <a:latin typeface="Arial" charset="0"/>
            </a:endParaRPr>
          </a:p>
        </p:txBody>
      </p:sp>
      <p:sp>
        <p:nvSpPr>
          <p:cNvPr id="79891" name="Text Box 37"/>
          <p:cNvSpPr txBox="1">
            <a:spLocks noChangeArrowheads="1"/>
          </p:cNvSpPr>
          <p:nvPr/>
        </p:nvSpPr>
        <p:spPr bwMode="auto">
          <a:xfrm>
            <a:off x="5487988" y="5529263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E(</a:t>
            </a:r>
            <a:r>
              <a:rPr lang="es-MX" sz="2400" baseline="30000"/>
              <a:t>3</a:t>
            </a:r>
            <a:r>
              <a:rPr lang="es-MX" sz="2400"/>
              <a:t>P)&lt;E(</a:t>
            </a:r>
            <a:r>
              <a:rPr lang="es-MX" sz="2400" baseline="30000"/>
              <a:t>1</a:t>
            </a:r>
            <a:r>
              <a:rPr lang="es-MX" sz="2400"/>
              <a:t>D)</a:t>
            </a:r>
            <a:endParaRPr lang="es-ES" sz="24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1252538" y="1125538"/>
            <a:ext cx="655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Los bosones están descritos por funciones de onda simétricas.</a:t>
            </a:r>
          </a:p>
          <a:p>
            <a:r>
              <a:rPr lang="es-MX">
                <a:latin typeface="Arial" charset="0"/>
              </a:rPr>
              <a:t>Admiten la repetición de estados por partícula.</a:t>
            </a:r>
            <a:endParaRPr lang="es-ES">
              <a:latin typeface="Arial" charset="0"/>
            </a:endParaRP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1249363" y="3062288"/>
            <a:ext cx="706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Los fermiones están descritos por funciones de onda antisimétricas.</a:t>
            </a:r>
          </a:p>
          <a:p>
            <a:r>
              <a:rPr lang="es-MX">
                <a:latin typeface="Arial" charset="0"/>
              </a:rPr>
              <a:t>No admiten la repetición de estados por partícula.</a:t>
            </a:r>
            <a:endParaRPr lang="es-ES">
              <a:latin typeface="Arial" charset="0"/>
            </a:endParaRPr>
          </a:p>
        </p:txBody>
      </p:sp>
      <p:sp>
        <p:nvSpPr>
          <p:cNvPr id="80900" name="Rectangle 32"/>
          <p:cNvSpPr>
            <a:spLocks noChangeArrowheads="1"/>
          </p:cNvSpPr>
          <p:nvPr/>
        </p:nvSpPr>
        <p:spPr bwMode="auto">
          <a:xfrm>
            <a:off x="2124075" y="1916113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01" name="Rectangle 33"/>
          <p:cNvSpPr>
            <a:spLocks noChangeArrowheads="1"/>
          </p:cNvSpPr>
          <p:nvPr/>
        </p:nvSpPr>
        <p:spPr bwMode="auto">
          <a:xfrm>
            <a:off x="2916238" y="1916113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02" name="Rectangle 34"/>
          <p:cNvSpPr>
            <a:spLocks noChangeArrowheads="1"/>
          </p:cNvSpPr>
          <p:nvPr/>
        </p:nvSpPr>
        <p:spPr bwMode="auto">
          <a:xfrm>
            <a:off x="3708400" y="1916113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03" name="Rectangle 35"/>
          <p:cNvSpPr>
            <a:spLocks noChangeArrowheads="1"/>
          </p:cNvSpPr>
          <p:nvPr/>
        </p:nvSpPr>
        <p:spPr bwMode="auto">
          <a:xfrm>
            <a:off x="4500563" y="1916113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04" name="Rectangle 36"/>
          <p:cNvSpPr>
            <a:spLocks noChangeArrowheads="1"/>
          </p:cNvSpPr>
          <p:nvPr/>
        </p:nvSpPr>
        <p:spPr bwMode="auto">
          <a:xfrm>
            <a:off x="5292725" y="1916113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05" name="Rectangle 37"/>
          <p:cNvSpPr>
            <a:spLocks noChangeArrowheads="1"/>
          </p:cNvSpPr>
          <p:nvPr/>
        </p:nvSpPr>
        <p:spPr bwMode="auto">
          <a:xfrm>
            <a:off x="6084888" y="1916113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06" name="Oval 38"/>
          <p:cNvSpPr>
            <a:spLocks noChangeArrowheads="1"/>
          </p:cNvSpPr>
          <p:nvPr/>
        </p:nvSpPr>
        <p:spPr bwMode="auto">
          <a:xfrm>
            <a:off x="2484438" y="2133600"/>
            <a:ext cx="103187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07" name="Oval 39"/>
          <p:cNvSpPr>
            <a:spLocks noChangeArrowheads="1"/>
          </p:cNvSpPr>
          <p:nvPr/>
        </p:nvSpPr>
        <p:spPr bwMode="auto">
          <a:xfrm>
            <a:off x="3276600" y="2133600"/>
            <a:ext cx="103188" cy="920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08" name="Oval 40"/>
          <p:cNvSpPr>
            <a:spLocks noChangeArrowheads="1"/>
          </p:cNvSpPr>
          <p:nvPr/>
        </p:nvSpPr>
        <p:spPr bwMode="auto">
          <a:xfrm>
            <a:off x="4068763" y="2133600"/>
            <a:ext cx="103187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09" name="Oval 41"/>
          <p:cNvSpPr>
            <a:spLocks noChangeArrowheads="1"/>
          </p:cNvSpPr>
          <p:nvPr/>
        </p:nvSpPr>
        <p:spPr bwMode="auto">
          <a:xfrm>
            <a:off x="4787900" y="2133600"/>
            <a:ext cx="103188" cy="920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0" name="Oval 42"/>
          <p:cNvSpPr>
            <a:spLocks noChangeArrowheads="1"/>
          </p:cNvSpPr>
          <p:nvPr/>
        </p:nvSpPr>
        <p:spPr bwMode="auto">
          <a:xfrm>
            <a:off x="5580063" y="2133600"/>
            <a:ext cx="103187" cy="920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1" name="Oval 43"/>
          <p:cNvSpPr>
            <a:spLocks noChangeArrowheads="1"/>
          </p:cNvSpPr>
          <p:nvPr/>
        </p:nvSpPr>
        <p:spPr bwMode="auto">
          <a:xfrm>
            <a:off x="6372225" y="2133600"/>
            <a:ext cx="103188" cy="920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2" name="Rectangle 44"/>
          <p:cNvSpPr>
            <a:spLocks noChangeArrowheads="1"/>
          </p:cNvSpPr>
          <p:nvPr/>
        </p:nvSpPr>
        <p:spPr bwMode="auto">
          <a:xfrm>
            <a:off x="2124075" y="4148138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3" name="Rectangle 45"/>
          <p:cNvSpPr>
            <a:spLocks noChangeArrowheads="1"/>
          </p:cNvSpPr>
          <p:nvPr/>
        </p:nvSpPr>
        <p:spPr bwMode="auto">
          <a:xfrm>
            <a:off x="2916238" y="4148138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4" name="Rectangle 46"/>
          <p:cNvSpPr>
            <a:spLocks noChangeArrowheads="1"/>
          </p:cNvSpPr>
          <p:nvPr/>
        </p:nvSpPr>
        <p:spPr bwMode="auto">
          <a:xfrm>
            <a:off x="3708400" y="4148138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5" name="Rectangle 47"/>
          <p:cNvSpPr>
            <a:spLocks noChangeArrowheads="1"/>
          </p:cNvSpPr>
          <p:nvPr/>
        </p:nvSpPr>
        <p:spPr bwMode="auto">
          <a:xfrm>
            <a:off x="4500563" y="4148138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6" name="Rectangle 48"/>
          <p:cNvSpPr>
            <a:spLocks noChangeArrowheads="1"/>
          </p:cNvSpPr>
          <p:nvPr/>
        </p:nvSpPr>
        <p:spPr bwMode="auto">
          <a:xfrm>
            <a:off x="5292725" y="4148138"/>
            <a:ext cx="79216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7" name="Rectangle 49"/>
          <p:cNvSpPr>
            <a:spLocks noChangeArrowheads="1"/>
          </p:cNvSpPr>
          <p:nvPr/>
        </p:nvSpPr>
        <p:spPr bwMode="auto">
          <a:xfrm>
            <a:off x="6084888" y="4148138"/>
            <a:ext cx="792162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8" name="Oval 50"/>
          <p:cNvSpPr>
            <a:spLocks noChangeArrowheads="1"/>
          </p:cNvSpPr>
          <p:nvPr/>
        </p:nvSpPr>
        <p:spPr bwMode="auto">
          <a:xfrm>
            <a:off x="2484438" y="4365625"/>
            <a:ext cx="103187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19" name="Oval 51"/>
          <p:cNvSpPr>
            <a:spLocks noChangeArrowheads="1"/>
          </p:cNvSpPr>
          <p:nvPr/>
        </p:nvSpPr>
        <p:spPr bwMode="auto">
          <a:xfrm>
            <a:off x="3276600" y="4365625"/>
            <a:ext cx="103188" cy="920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20" name="Oval 52"/>
          <p:cNvSpPr>
            <a:spLocks noChangeArrowheads="1"/>
          </p:cNvSpPr>
          <p:nvPr/>
        </p:nvSpPr>
        <p:spPr bwMode="auto">
          <a:xfrm>
            <a:off x="4068763" y="4365625"/>
            <a:ext cx="103187" cy="920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21" name="Oval 53"/>
          <p:cNvSpPr>
            <a:spLocks noChangeArrowheads="1"/>
          </p:cNvSpPr>
          <p:nvPr/>
        </p:nvSpPr>
        <p:spPr bwMode="auto">
          <a:xfrm>
            <a:off x="4787900" y="4365625"/>
            <a:ext cx="103188" cy="920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MX"/>
          </a:p>
        </p:txBody>
      </p:sp>
      <p:sp>
        <p:nvSpPr>
          <p:cNvPr id="80922" name="Oval 54"/>
          <p:cNvSpPr>
            <a:spLocks noChangeArrowheads="1"/>
          </p:cNvSpPr>
          <p:nvPr/>
        </p:nvSpPr>
        <p:spPr bwMode="auto">
          <a:xfrm>
            <a:off x="5580063" y="4365625"/>
            <a:ext cx="103187" cy="92075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0923" name="Oval 55"/>
          <p:cNvSpPr>
            <a:spLocks noChangeArrowheads="1"/>
          </p:cNvSpPr>
          <p:nvPr/>
        </p:nvSpPr>
        <p:spPr bwMode="auto">
          <a:xfrm>
            <a:off x="6372225" y="4365625"/>
            <a:ext cx="103188" cy="920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21506" name="Object 25"/>
          <p:cNvGraphicFramePr>
            <a:graphicFrameLocks noChangeAspect="1"/>
          </p:cNvGraphicFramePr>
          <p:nvPr/>
        </p:nvGraphicFramePr>
        <p:xfrm>
          <a:off x="5651500" y="1268413"/>
          <a:ext cx="10810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cuación" r:id="rId3" imgW="482391" imgH="393529" progId="Equation.3">
                  <p:embed/>
                </p:oleObj>
              </mc:Choice>
              <mc:Fallback>
                <p:oleObj name="Ecuación" r:id="rId3" imgW="482391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1081088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24"/>
          <p:cNvGraphicFramePr>
            <a:graphicFrameLocks noChangeAspect="1"/>
          </p:cNvGraphicFramePr>
          <p:nvPr/>
        </p:nvGraphicFramePr>
        <p:xfrm>
          <a:off x="5651500" y="2205038"/>
          <a:ext cx="1584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cuación" r:id="rId5" imgW="634725" imgH="228501" progId="Equation.3">
                  <p:embed/>
                </p:oleObj>
              </mc:Choice>
              <mc:Fallback>
                <p:oleObj name="Ecuación" r:id="rId5" imgW="634725" imgH="228501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205038"/>
                        <a:ext cx="1584325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Text Box 30"/>
          <p:cNvSpPr txBox="1">
            <a:spLocks noChangeArrowheads="1"/>
          </p:cNvSpPr>
          <p:nvPr/>
        </p:nvSpPr>
        <p:spPr bwMode="auto">
          <a:xfrm>
            <a:off x="776288" y="155733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Radio atómico:</a:t>
            </a:r>
            <a:endParaRPr lang="es-ES">
              <a:latin typeface="Arial" charset="0"/>
            </a:endParaRPr>
          </a:p>
        </p:txBody>
      </p:sp>
      <p:sp>
        <p:nvSpPr>
          <p:cNvPr id="21517" name="Text Box 31"/>
          <p:cNvSpPr txBox="1">
            <a:spLocks noChangeArrowheads="1"/>
          </p:cNvSpPr>
          <p:nvPr/>
        </p:nvSpPr>
        <p:spPr bwMode="auto">
          <a:xfrm>
            <a:off x="763588" y="2341563"/>
            <a:ext cx="236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Repulsión electrónica</a:t>
            </a:r>
            <a:endParaRPr lang="es-ES">
              <a:latin typeface="Arial" charset="0"/>
            </a:endParaRPr>
          </a:p>
        </p:txBody>
      </p:sp>
      <p:sp>
        <p:nvSpPr>
          <p:cNvPr id="21518" name="Text Box 33"/>
          <p:cNvSpPr txBox="1">
            <a:spLocks noChangeArrowheads="1"/>
          </p:cNvSpPr>
          <p:nvPr/>
        </p:nvSpPr>
        <p:spPr bwMode="auto">
          <a:xfrm>
            <a:off x="735013" y="3068638"/>
            <a:ext cx="257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Interacción espín-órbita</a:t>
            </a:r>
            <a:endParaRPr lang="es-ES">
              <a:latin typeface="Arial" charset="0"/>
            </a:endParaRPr>
          </a:p>
        </p:txBody>
      </p:sp>
      <p:cxnSp>
        <p:nvCxnSpPr>
          <p:cNvPr id="21519" name="AutoShape 34"/>
          <p:cNvCxnSpPr>
            <a:cxnSpLocks noChangeShapeType="1"/>
            <a:stCxn id="21518" idx="3"/>
          </p:cNvCxnSpPr>
          <p:nvPr/>
        </p:nvCxnSpPr>
        <p:spPr bwMode="auto">
          <a:xfrm flipV="1">
            <a:off x="3306763" y="3238500"/>
            <a:ext cx="2344737" cy="1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20" name="AutoShape 35"/>
          <p:cNvCxnSpPr>
            <a:cxnSpLocks noChangeShapeType="1"/>
            <a:stCxn id="21517" idx="3"/>
          </p:cNvCxnSpPr>
          <p:nvPr/>
        </p:nvCxnSpPr>
        <p:spPr bwMode="auto">
          <a:xfrm flipV="1">
            <a:off x="3132138" y="2489200"/>
            <a:ext cx="2519362" cy="36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21" name="AutoShape 36"/>
          <p:cNvCxnSpPr>
            <a:cxnSpLocks noChangeShapeType="1"/>
            <a:stCxn id="21516" idx="3"/>
          </p:cNvCxnSpPr>
          <p:nvPr/>
        </p:nvCxnSpPr>
        <p:spPr bwMode="auto">
          <a:xfrm flipV="1">
            <a:off x="2484438" y="1703388"/>
            <a:ext cx="3167062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2" name="Text Box 37"/>
          <p:cNvSpPr txBox="1">
            <a:spLocks noChangeArrowheads="1"/>
          </p:cNvSpPr>
          <p:nvPr/>
        </p:nvSpPr>
        <p:spPr bwMode="auto">
          <a:xfrm>
            <a:off x="2682875" y="549275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Ligeros contra Pesados.</a:t>
            </a:r>
            <a:endParaRPr lang="es-ES" sz="2400">
              <a:latin typeface="Arial" charset="0"/>
            </a:endParaRPr>
          </a:p>
        </p:txBody>
      </p:sp>
      <p:graphicFrame>
        <p:nvGraphicFramePr>
          <p:cNvPr id="21508" name="Object 39"/>
          <p:cNvGraphicFramePr>
            <a:graphicFrameLocks noChangeAspect="1"/>
          </p:cNvGraphicFramePr>
          <p:nvPr/>
        </p:nvGraphicFramePr>
        <p:xfrm>
          <a:off x="5651500" y="2759075"/>
          <a:ext cx="251936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cuación" r:id="rId7" imgW="1028254" imgH="393529" progId="Equation.3">
                  <p:embed/>
                </p:oleObj>
              </mc:Choice>
              <mc:Fallback>
                <p:oleObj name="Ecuación" r:id="rId7" imgW="1028254" imgH="393529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759075"/>
                        <a:ext cx="2519363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4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21509" name="Object 41"/>
          <p:cNvGraphicFramePr>
            <a:graphicFrameLocks noChangeAspect="1"/>
          </p:cNvGraphicFramePr>
          <p:nvPr/>
        </p:nvGraphicFramePr>
        <p:xfrm>
          <a:off x="5651500" y="3817938"/>
          <a:ext cx="27368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cuación" r:id="rId9" imgW="1180588" imgH="266584" progId="Equation.3">
                  <p:embed/>
                </p:oleObj>
              </mc:Choice>
              <mc:Fallback>
                <p:oleObj name="Ecuación" r:id="rId9" imgW="1180588" imgH="266584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17938"/>
                        <a:ext cx="27368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43"/>
          <p:cNvGraphicFramePr>
            <a:graphicFrameLocks noChangeAspect="1"/>
          </p:cNvGraphicFramePr>
          <p:nvPr/>
        </p:nvGraphicFramePr>
        <p:xfrm>
          <a:off x="900113" y="3860800"/>
          <a:ext cx="13684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cuación" r:id="rId11" imgW="558800" imgH="228600" progId="Equation.3">
                  <p:embed/>
                </p:oleObj>
              </mc:Choice>
              <mc:Fallback>
                <p:oleObj name="Ecuación" r:id="rId11" imgW="55880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860800"/>
                        <a:ext cx="136842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524" name="AutoShape 45"/>
          <p:cNvCxnSpPr>
            <a:cxnSpLocks noChangeShapeType="1"/>
          </p:cNvCxnSpPr>
          <p:nvPr/>
        </p:nvCxnSpPr>
        <p:spPr bwMode="auto">
          <a:xfrm flipV="1">
            <a:off x="2268538" y="4127500"/>
            <a:ext cx="3382962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5" name="Text Box 46"/>
          <p:cNvSpPr txBox="1">
            <a:spLocks noChangeArrowheads="1"/>
          </p:cNvSpPr>
          <p:nvPr/>
        </p:nvSpPr>
        <p:spPr bwMode="auto">
          <a:xfrm>
            <a:off x="735013" y="4791075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Para átomos ligeros:</a:t>
            </a:r>
            <a:endParaRPr lang="es-ES">
              <a:latin typeface="Arial" charset="0"/>
            </a:endParaRPr>
          </a:p>
        </p:txBody>
      </p:sp>
      <p:sp>
        <p:nvSpPr>
          <p:cNvPr id="21526" name="Rectangle 4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21511" name="Object 47"/>
          <p:cNvGraphicFramePr>
            <a:graphicFrameLocks noChangeAspect="1"/>
          </p:cNvGraphicFramePr>
          <p:nvPr/>
        </p:nvGraphicFramePr>
        <p:xfrm>
          <a:off x="3455988" y="4724400"/>
          <a:ext cx="1079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Ecuación" r:id="rId13" imgW="444240" imgH="177480" progId="Equation.3">
                  <p:embed/>
                </p:oleObj>
              </mc:Choice>
              <mc:Fallback>
                <p:oleObj name="Ecuación" r:id="rId13" imgW="444240" imgH="17748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4724400"/>
                        <a:ext cx="1079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7" name="Rectangle 5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21512" name="Object 49"/>
          <p:cNvGraphicFramePr>
            <a:graphicFrameLocks noChangeAspect="1"/>
          </p:cNvGraphicFramePr>
          <p:nvPr/>
        </p:nvGraphicFramePr>
        <p:xfrm>
          <a:off x="5651500" y="4652963"/>
          <a:ext cx="1584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cuación" r:id="rId15" imgW="634725" imgH="228501" progId="Equation.3">
                  <p:embed/>
                </p:oleObj>
              </mc:Choice>
              <mc:Fallback>
                <p:oleObj name="Ecuación" r:id="rId15" imgW="634725" imgH="228501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652963"/>
                        <a:ext cx="1584325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528" name="AutoShape 51"/>
          <p:cNvCxnSpPr>
            <a:cxnSpLocks noChangeShapeType="1"/>
          </p:cNvCxnSpPr>
          <p:nvPr/>
        </p:nvCxnSpPr>
        <p:spPr bwMode="auto">
          <a:xfrm flipV="1">
            <a:off x="4535488" y="4937125"/>
            <a:ext cx="1116012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9" name="Text Box 52"/>
          <p:cNvSpPr txBox="1">
            <a:spLocks noChangeArrowheads="1"/>
          </p:cNvSpPr>
          <p:nvPr/>
        </p:nvSpPr>
        <p:spPr bwMode="auto">
          <a:xfrm>
            <a:off x="733425" y="55895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Para átomos pesados:</a:t>
            </a:r>
            <a:endParaRPr lang="es-ES">
              <a:latin typeface="Arial" charset="0"/>
            </a:endParaRPr>
          </a:p>
        </p:txBody>
      </p:sp>
      <p:graphicFrame>
        <p:nvGraphicFramePr>
          <p:cNvPr id="21513" name="Object 53"/>
          <p:cNvGraphicFramePr>
            <a:graphicFrameLocks noChangeAspect="1"/>
          </p:cNvGraphicFramePr>
          <p:nvPr/>
        </p:nvGraphicFramePr>
        <p:xfrm>
          <a:off x="3492500" y="5589588"/>
          <a:ext cx="1079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cuación" r:id="rId17" imgW="444240" imgH="177480" progId="Equation.3">
                  <p:embed/>
                </p:oleObj>
              </mc:Choice>
              <mc:Fallback>
                <p:oleObj name="Ecuación" r:id="rId17" imgW="444240" imgH="177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89588"/>
                        <a:ext cx="1079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54"/>
          <p:cNvGraphicFramePr>
            <a:graphicFrameLocks noChangeAspect="1"/>
          </p:cNvGraphicFramePr>
          <p:nvPr/>
        </p:nvGraphicFramePr>
        <p:xfrm>
          <a:off x="5651500" y="5516563"/>
          <a:ext cx="1584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cuación" r:id="rId19" imgW="634680" imgH="228600" progId="Equation.3">
                  <p:embed/>
                </p:oleObj>
              </mc:Choice>
              <mc:Fallback>
                <p:oleObj name="Ecuación" r:id="rId19" imgW="634680" imgH="2286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516563"/>
                        <a:ext cx="1584325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530" name="AutoShape 55"/>
          <p:cNvCxnSpPr>
            <a:cxnSpLocks noChangeShapeType="1"/>
          </p:cNvCxnSpPr>
          <p:nvPr/>
        </p:nvCxnSpPr>
        <p:spPr bwMode="auto">
          <a:xfrm flipV="1">
            <a:off x="4572000" y="5800725"/>
            <a:ext cx="107950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661988" y="1346200"/>
            <a:ext cx="7853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/>
              <a:t>A temperatura ambiente 300K el elemento químico He se encuentra en fase</a:t>
            </a:r>
          </a:p>
          <a:p>
            <a:pPr algn="ctr"/>
            <a:r>
              <a:rPr lang="es-MX"/>
              <a:t>gaseosa.</a:t>
            </a:r>
            <a:endParaRPr lang="es-ES"/>
          </a:p>
        </p:txBody>
      </p:sp>
      <p:sp>
        <p:nvSpPr>
          <p:cNvPr id="81923" name="Oval 5"/>
          <p:cNvSpPr>
            <a:spLocks noChangeArrowheads="1"/>
          </p:cNvSpPr>
          <p:nvPr/>
        </p:nvSpPr>
        <p:spPr bwMode="auto">
          <a:xfrm>
            <a:off x="3871913" y="23399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24" name="Oval 6"/>
          <p:cNvSpPr>
            <a:spLocks noChangeArrowheads="1"/>
          </p:cNvSpPr>
          <p:nvPr/>
        </p:nvSpPr>
        <p:spPr bwMode="auto">
          <a:xfrm>
            <a:off x="5168900" y="40687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25" name="Oval 7"/>
          <p:cNvSpPr>
            <a:spLocks noChangeArrowheads="1"/>
          </p:cNvSpPr>
          <p:nvPr/>
        </p:nvSpPr>
        <p:spPr bwMode="auto">
          <a:xfrm>
            <a:off x="3943350" y="36369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26" name="Oval 8"/>
          <p:cNvSpPr>
            <a:spLocks noChangeArrowheads="1"/>
          </p:cNvSpPr>
          <p:nvPr/>
        </p:nvSpPr>
        <p:spPr bwMode="auto">
          <a:xfrm>
            <a:off x="4808538" y="29162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27" name="Oval 9"/>
          <p:cNvSpPr>
            <a:spLocks noChangeArrowheads="1"/>
          </p:cNvSpPr>
          <p:nvPr/>
        </p:nvSpPr>
        <p:spPr bwMode="auto">
          <a:xfrm>
            <a:off x="4664075" y="3563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28" name="Oval 10"/>
          <p:cNvSpPr>
            <a:spLocks noChangeArrowheads="1"/>
          </p:cNvSpPr>
          <p:nvPr/>
        </p:nvSpPr>
        <p:spPr bwMode="auto">
          <a:xfrm>
            <a:off x="4087813" y="29876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29" name="Oval 11"/>
          <p:cNvSpPr>
            <a:spLocks noChangeArrowheads="1"/>
          </p:cNvSpPr>
          <p:nvPr/>
        </p:nvSpPr>
        <p:spPr bwMode="auto">
          <a:xfrm>
            <a:off x="4376738" y="42132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30" name="Rectangle 12"/>
          <p:cNvSpPr>
            <a:spLocks noChangeArrowheads="1"/>
          </p:cNvSpPr>
          <p:nvPr/>
        </p:nvSpPr>
        <p:spPr bwMode="auto">
          <a:xfrm>
            <a:off x="3727450" y="2195513"/>
            <a:ext cx="1727200" cy="22320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931" name="Text Box 13"/>
          <p:cNvSpPr txBox="1">
            <a:spLocks noChangeArrowheads="1"/>
          </p:cNvSpPr>
          <p:nvPr/>
        </p:nvSpPr>
        <p:spPr bwMode="auto">
          <a:xfrm>
            <a:off x="1042988" y="4875213"/>
            <a:ext cx="743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Al bajar la temperatura se restringen los estados de movimientos de los</a:t>
            </a:r>
          </a:p>
          <a:p>
            <a:r>
              <a:rPr lang="es-MX"/>
              <a:t>átomos, en este caso estados vibracionales y rotacionales no existen.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514350" y="404813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/>
              <a:t>A temperaturas del orden de 4.2 K el elemento químico He se encuentra en fase</a:t>
            </a:r>
          </a:p>
          <a:p>
            <a:pPr algn="ctr"/>
            <a:r>
              <a:rPr lang="es-MX"/>
              <a:t>líquida.</a:t>
            </a:r>
            <a:endParaRPr lang="es-ES"/>
          </a:p>
        </p:txBody>
      </p:sp>
      <p:sp>
        <p:nvSpPr>
          <p:cNvPr id="82947" name="Oval 5"/>
          <p:cNvSpPr>
            <a:spLocks noChangeArrowheads="1"/>
          </p:cNvSpPr>
          <p:nvPr/>
        </p:nvSpPr>
        <p:spPr bwMode="auto">
          <a:xfrm>
            <a:off x="3900488" y="32115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2948" name="Oval 6"/>
          <p:cNvSpPr>
            <a:spLocks noChangeArrowheads="1"/>
          </p:cNvSpPr>
          <p:nvPr/>
        </p:nvSpPr>
        <p:spPr bwMode="auto">
          <a:xfrm>
            <a:off x="4908550" y="33559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2949" name="Oval 7"/>
          <p:cNvSpPr>
            <a:spLocks noChangeArrowheads="1"/>
          </p:cNvSpPr>
          <p:nvPr/>
        </p:nvSpPr>
        <p:spPr bwMode="auto">
          <a:xfrm>
            <a:off x="4476750" y="3140075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2950" name="Oval 8"/>
          <p:cNvSpPr>
            <a:spLocks noChangeArrowheads="1"/>
          </p:cNvSpPr>
          <p:nvPr/>
        </p:nvSpPr>
        <p:spPr bwMode="auto">
          <a:xfrm>
            <a:off x="5195888" y="328295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2951" name="Oval 9"/>
          <p:cNvSpPr>
            <a:spLocks noChangeArrowheads="1"/>
          </p:cNvSpPr>
          <p:nvPr/>
        </p:nvSpPr>
        <p:spPr bwMode="auto">
          <a:xfrm>
            <a:off x="4260850" y="3282950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2952" name="Oval 10"/>
          <p:cNvSpPr>
            <a:spLocks noChangeArrowheads="1"/>
          </p:cNvSpPr>
          <p:nvPr/>
        </p:nvSpPr>
        <p:spPr bwMode="auto">
          <a:xfrm>
            <a:off x="4548188" y="33559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2953" name="Oval 11"/>
          <p:cNvSpPr>
            <a:spLocks noChangeArrowheads="1"/>
          </p:cNvSpPr>
          <p:nvPr/>
        </p:nvSpPr>
        <p:spPr bwMode="auto">
          <a:xfrm>
            <a:off x="4979988" y="31400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3756025" y="1339850"/>
            <a:ext cx="1727200" cy="22320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2955" name="Text Box 14"/>
          <p:cNvSpPr txBox="1">
            <a:spLocks noChangeArrowheads="1"/>
          </p:cNvSpPr>
          <p:nvPr/>
        </p:nvSpPr>
        <p:spPr bwMode="auto">
          <a:xfrm>
            <a:off x="808038" y="4019550"/>
            <a:ext cx="80660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Si tenemos He-4, los bosones podrán ocupar todos el mismo estado cuántico.</a:t>
            </a:r>
          </a:p>
          <a:p>
            <a:r>
              <a:rPr lang="es-MX"/>
              <a:t>El conjunto de átomos se comporta como una gran partícula pues todos los</a:t>
            </a:r>
          </a:p>
          <a:p>
            <a:r>
              <a:rPr lang="es-MX"/>
              <a:t>átomos interactúan aunque estén muy alejados. Estamos ante un sistema con</a:t>
            </a:r>
          </a:p>
          <a:p>
            <a:r>
              <a:rPr lang="es-MX"/>
              <a:t>una gran coherencia que da origen a nuevas y extraordinarias características.</a:t>
            </a:r>
          </a:p>
          <a:p>
            <a:r>
              <a:rPr lang="es-MX"/>
              <a:t>Se tiene un sistema condensado, Condensado de Bose-Einstein.</a:t>
            </a:r>
            <a:endParaRPr lang="es-ES"/>
          </a:p>
        </p:txBody>
      </p:sp>
      <p:sp>
        <p:nvSpPr>
          <p:cNvPr id="82956" name="Text Box 15"/>
          <p:cNvSpPr txBox="1">
            <a:spLocks noChangeArrowheads="1"/>
          </p:cNvSpPr>
          <p:nvPr/>
        </p:nvSpPr>
        <p:spPr bwMode="auto">
          <a:xfrm>
            <a:off x="2505075" y="5870575"/>
            <a:ext cx="415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Propiedades: Superfluidez, supersólido.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30"/>
          <p:cNvSpPr txBox="1">
            <a:spLocks noChangeArrowheads="1"/>
          </p:cNvSpPr>
          <p:nvPr/>
        </p:nvSpPr>
        <p:spPr bwMode="auto">
          <a:xfrm>
            <a:off x="2876550" y="25654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Capacidad calorífica de los gases</a:t>
            </a:r>
            <a:endParaRPr lang="es-ES">
              <a:latin typeface="Arial" charset="0"/>
            </a:endParaRPr>
          </a:p>
        </p:txBody>
      </p:sp>
      <p:graphicFrame>
        <p:nvGraphicFramePr>
          <p:cNvPr id="22530" name="Object 31"/>
          <p:cNvGraphicFramePr>
            <a:graphicFrameLocks noChangeAspect="1"/>
          </p:cNvGraphicFramePr>
          <p:nvPr/>
        </p:nvGraphicFramePr>
        <p:xfrm>
          <a:off x="4211638" y="3289300"/>
          <a:ext cx="13684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cuación" r:id="rId3" imgW="672808" imgH="393529" progId="Equation.3">
                  <p:embed/>
                </p:oleObj>
              </mc:Choice>
              <mc:Fallback>
                <p:oleObj name="Ecuación" r:id="rId3" imgW="672808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289300"/>
                        <a:ext cx="1368425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3"/>
          <p:cNvGraphicFramePr>
            <a:graphicFrameLocks noChangeAspect="1"/>
          </p:cNvGraphicFramePr>
          <p:nvPr/>
        </p:nvGraphicFramePr>
        <p:xfrm>
          <a:off x="4140200" y="4294188"/>
          <a:ext cx="2016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cuación" r:id="rId5" imgW="1002865" imgH="393529" progId="Equation.3">
                  <p:embed/>
                </p:oleObj>
              </mc:Choice>
              <mc:Fallback>
                <p:oleObj name="Ecuación" r:id="rId5" imgW="1002865" imgH="393529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294188"/>
                        <a:ext cx="20161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35"/>
          <p:cNvGraphicFramePr>
            <a:graphicFrameLocks noChangeAspect="1"/>
          </p:cNvGraphicFramePr>
          <p:nvPr/>
        </p:nvGraphicFramePr>
        <p:xfrm>
          <a:off x="4213225" y="5373688"/>
          <a:ext cx="23034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cuación" r:id="rId7" imgW="1129810" imgH="393529" progId="Equation.3">
                  <p:embed/>
                </p:oleObj>
              </mc:Choice>
              <mc:Fallback>
                <p:oleObj name="Ecuación" r:id="rId7" imgW="1129810" imgH="39352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373688"/>
                        <a:ext cx="2303463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37"/>
          <p:cNvSpPr txBox="1">
            <a:spLocks noChangeArrowheads="1"/>
          </p:cNvSpPr>
          <p:nvPr/>
        </p:nvSpPr>
        <p:spPr bwMode="auto">
          <a:xfrm>
            <a:off x="539750" y="3498850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Monoatómicos.</a:t>
            </a:r>
            <a:endParaRPr lang="es-ES">
              <a:latin typeface="Arial" charset="0"/>
            </a:endParaRPr>
          </a:p>
        </p:txBody>
      </p:sp>
      <p:sp>
        <p:nvSpPr>
          <p:cNvPr id="22536" name="Text Box 39"/>
          <p:cNvSpPr txBox="1">
            <a:spLocks noChangeArrowheads="1"/>
          </p:cNvSpPr>
          <p:nvPr/>
        </p:nvSpPr>
        <p:spPr bwMode="auto">
          <a:xfrm>
            <a:off x="539750" y="451008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Diatómicos lineales.</a:t>
            </a:r>
            <a:endParaRPr lang="es-ES">
              <a:latin typeface="Arial" charset="0"/>
            </a:endParaRPr>
          </a:p>
        </p:txBody>
      </p:sp>
      <p:sp>
        <p:nvSpPr>
          <p:cNvPr id="22537" name="Text Box 40"/>
          <p:cNvSpPr txBox="1">
            <a:spLocks noChangeArrowheads="1"/>
          </p:cNvSpPr>
          <p:nvPr/>
        </p:nvSpPr>
        <p:spPr bwMode="auto">
          <a:xfrm>
            <a:off x="611188" y="5583238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Poliatómicos</a:t>
            </a:r>
            <a:endParaRPr lang="es-ES">
              <a:latin typeface="Arial" charset="0"/>
            </a:endParaRPr>
          </a:p>
        </p:txBody>
      </p:sp>
      <p:cxnSp>
        <p:nvCxnSpPr>
          <p:cNvPr id="22538" name="AutoShape 41"/>
          <p:cNvCxnSpPr>
            <a:cxnSpLocks noChangeShapeType="1"/>
            <a:stCxn id="22537" idx="3"/>
          </p:cNvCxnSpPr>
          <p:nvPr/>
        </p:nvCxnSpPr>
        <p:spPr bwMode="auto">
          <a:xfrm>
            <a:off x="2090738" y="5767388"/>
            <a:ext cx="2122487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39" name="AutoShape 42"/>
          <p:cNvCxnSpPr>
            <a:cxnSpLocks noChangeShapeType="1"/>
            <a:stCxn id="22536" idx="3"/>
          </p:cNvCxnSpPr>
          <p:nvPr/>
        </p:nvCxnSpPr>
        <p:spPr bwMode="auto">
          <a:xfrm flipV="1">
            <a:off x="2755900" y="4687888"/>
            <a:ext cx="13843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0" name="AutoShape 43"/>
          <p:cNvCxnSpPr>
            <a:cxnSpLocks noChangeShapeType="1"/>
            <a:stCxn id="22535" idx="3"/>
          </p:cNvCxnSpPr>
          <p:nvPr/>
        </p:nvCxnSpPr>
        <p:spPr bwMode="auto">
          <a:xfrm>
            <a:off x="2273300" y="3683000"/>
            <a:ext cx="19383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41" name="Text Box 44"/>
          <p:cNvSpPr txBox="1">
            <a:spLocks noChangeArrowheads="1"/>
          </p:cNvSpPr>
          <p:nvPr/>
        </p:nvSpPr>
        <p:spPr bwMode="auto">
          <a:xfrm>
            <a:off x="2462213" y="692150"/>
            <a:ext cx="419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Principio de equipartición de la energía.</a:t>
            </a:r>
            <a:endParaRPr lang="es-ES">
              <a:latin typeface="Arial" charset="0"/>
            </a:endParaRPr>
          </a:p>
        </p:txBody>
      </p:sp>
      <p:graphicFrame>
        <p:nvGraphicFramePr>
          <p:cNvPr id="22533" name="Object 45"/>
          <p:cNvGraphicFramePr>
            <a:graphicFrameLocks noChangeAspect="1"/>
          </p:cNvGraphicFramePr>
          <p:nvPr/>
        </p:nvGraphicFramePr>
        <p:xfrm>
          <a:off x="4110038" y="1484313"/>
          <a:ext cx="4826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cuación" r:id="rId9" imgW="241195" imgH="393529" progId="Equation.3">
                  <p:embed/>
                </p:oleObj>
              </mc:Choice>
              <mc:Fallback>
                <p:oleObj name="Ecuación" r:id="rId9" imgW="241195" imgH="393529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38" y="1484313"/>
                        <a:ext cx="48260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Text Box 47"/>
          <p:cNvSpPr txBox="1">
            <a:spLocks noChangeArrowheads="1"/>
          </p:cNvSpPr>
          <p:nvPr/>
        </p:nvSpPr>
        <p:spPr bwMode="auto">
          <a:xfrm>
            <a:off x="893763" y="1125538"/>
            <a:ext cx="742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Por cada grado de libertad de movimiento hay una contribución para </a:t>
            </a:r>
            <a:r>
              <a:rPr lang="es-MX" i="1">
                <a:latin typeface="Arial" charset="0"/>
              </a:rPr>
              <a:t>C</a:t>
            </a:r>
            <a:r>
              <a:rPr lang="es-MX" i="1" baseline="-25000">
                <a:latin typeface="Arial" charset="0"/>
              </a:rPr>
              <a:t>v</a:t>
            </a:r>
            <a:endParaRPr lang="es-ES" i="1" baseline="-25000">
              <a:latin typeface="Arial" charset="0"/>
            </a:endParaRPr>
          </a:p>
        </p:txBody>
      </p:sp>
      <p:sp>
        <p:nvSpPr>
          <p:cNvPr id="22543" name="Oval 48"/>
          <p:cNvSpPr>
            <a:spLocks noChangeArrowheads="1"/>
          </p:cNvSpPr>
          <p:nvPr/>
        </p:nvSpPr>
        <p:spPr bwMode="auto">
          <a:xfrm>
            <a:off x="7380288" y="35004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2544" name="Oval 49"/>
          <p:cNvSpPr>
            <a:spLocks noChangeArrowheads="1"/>
          </p:cNvSpPr>
          <p:nvPr/>
        </p:nvSpPr>
        <p:spPr bwMode="auto">
          <a:xfrm>
            <a:off x="7092950" y="45085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2545" name="Oval 50"/>
          <p:cNvSpPr>
            <a:spLocks noChangeArrowheads="1"/>
          </p:cNvSpPr>
          <p:nvPr/>
        </p:nvSpPr>
        <p:spPr bwMode="auto">
          <a:xfrm>
            <a:off x="7812088" y="45085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22546" name="AutoShape 51"/>
          <p:cNvCxnSpPr>
            <a:cxnSpLocks noChangeShapeType="1"/>
            <a:stCxn id="22544" idx="6"/>
            <a:endCxn id="22545" idx="2"/>
          </p:cNvCxnSpPr>
          <p:nvPr/>
        </p:nvCxnSpPr>
        <p:spPr bwMode="auto">
          <a:xfrm>
            <a:off x="7308850" y="4616450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7" name="Oval 52"/>
          <p:cNvSpPr>
            <a:spLocks noChangeArrowheads="1"/>
          </p:cNvSpPr>
          <p:nvPr/>
        </p:nvSpPr>
        <p:spPr bwMode="auto">
          <a:xfrm>
            <a:off x="6877050" y="59499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2548" name="Oval 53"/>
          <p:cNvSpPr>
            <a:spLocks noChangeArrowheads="1"/>
          </p:cNvSpPr>
          <p:nvPr/>
        </p:nvSpPr>
        <p:spPr bwMode="auto">
          <a:xfrm>
            <a:off x="7453313" y="54451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2549" name="Oval 54"/>
          <p:cNvSpPr>
            <a:spLocks noChangeArrowheads="1"/>
          </p:cNvSpPr>
          <p:nvPr/>
        </p:nvSpPr>
        <p:spPr bwMode="auto">
          <a:xfrm>
            <a:off x="8101013" y="59499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cxnSp>
        <p:nvCxnSpPr>
          <p:cNvPr id="22550" name="AutoShape 55"/>
          <p:cNvCxnSpPr>
            <a:cxnSpLocks noChangeShapeType="1"/>
            <a:stCxn id="22547" idx="7"/>
            <a:endCxn id="22548" idx="3"/>
          </p:cNvCxnSpPr>
          <p:nvPr/>
        </p:nvCxnSpPr>
        <p:spPr bwMode="auto">
          <a:xfrm flipV="1">
            <a:off x="7061200" y="5629275"/>
            <a:ext cx="423863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1" name="AutoShape 56"/>
          <p:cNvCxnSpPr>
            <a:cxnSpLocks noChangeShapeType="1"/>
            <a:stCxn id="22548" idx="5"/>
            <a:endCxn id="22549" idx="1"/>
          </p:cNvCxnSpPr>
          <p:nvPr/>
        </p:nvCxnSpPr>
        <p:spPr bwMode="auto">
          <a:xfrm>
            <a:off x="7637463" y="5629275"/>
            <a:ext cx="495300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52" name="Line 57"/>
          <p:cNvSpPr>
            <a:spLocks noChangeShapeType="1"/>
          </p:cNvSpPr>
          <p:nvPr/>
        </p:nvSpPr>
        <p:spPr bwMode="auto">
          <a:xfrm flipV="1">
            <a:off x="7596188" y="43656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2553" name="Line 58"/>
          <p:cNvSpPr>
            <a:spLocks noChangeShapeType="1"/>
          </p:cNvSpPr>
          <p:nvPr/>
        </p:nvSpPr>
        <p:spPr bwMode="auto">
          <a:xfrm>
            <a:off x="7451725" y="4508500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2554" name="Line 59"/>
          <p:cNvSpPr>
            <a:spLocks noChangeShapeType="1"/>
          </p:cNvSpPr>
          <p:nvPr/>
        </p:nvSpPr>
        <p:spPr bwMode="auto">
          <a:xfrm flipV="1">
            <a:off x="7596188" y="508476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2555" name="Line 60"/>
          <p:cNvSpPr>
            <a:spLocks noChangeShapeType="1"/>
          </p:cNvSpPr>
          <p:nvPr/>
        </p:nvSpPr>
        <p:spPr bwMode="auto">
          <a:xfrm flipV="1">
            <a:off x="7164388" y="58054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2556" name="Line 61"/>
          <p:cNvSpPr>
            <a:spLocks noChangeShapeType="1"/>
          </p:cNvSpPr>
          <p:nvPr/>
        </p:nvSpPr>
        <p:spPr bwMode="auto">
          <a:xfrm>
            <a:off x="7524750" y="5734050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657475" y="620713"/>
            <a:ext cx="349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Capacidad calorífica en metales.</a:t>
            </a:r>
            <a:endParaRPr lang="es-ES">
              <a:latin typeface="Arial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166813" y="1647825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Ley de Dulong-Petit</a:t>
            </a:r>
            <a:endParaRPr lang="es-ES">
              <a:latin typeface="Arial" charset="0"/>
            </a:endParaRPr>
          </a:p>
        </p:txBody>
      </p:sp>
      <p:graphicFrame>
        <p:nvGraphicFramePr>
          <p:cNvPr id="23554" name="Object 6"/>
          <p:cNvGraphicFramePr>
            <a:graphicFrameLocks noChangeAspect="1"/>
          </p:cNvGraphicFramePr>
          <p:nvPr/>
        </p:nvGraphicFramePr>
        <p:xfrm>
          <a:off x="3851275" y="3203575"/>
          <a:ext cx="3744913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cuación" r:id="rId3" imgW="1308100" imgH="508000" progId="Equation.3">
                  <p:embed/>
                </p:oleObj>
              </mc:Choice>
              <mc:Fallback>
                <p:oleObj name="Ecuación" r:id="rId3" imgW="13081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203575"/>
                        <a:ext cx="3744913" cy="144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8"/>
          <p:cNvGraphicFramePr>
            <a:graphicFrameLocks noChangeAspect="1"/>
          </p:cNvGraphicFramePr>
          <p:nvPr/>
        </p:nvGraphicFramePr>
        <p:xfrm>
          <a:off x="3779838" y="1566863"/>
          <a:ext cx="17287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cuación" r:id="rId5" imgW="622030" imgH="228501" progId="Equation.3">
                  <p:embed/>
                </p:oleObj>
              </mc:Choice>
              <mc:Fallback>
                <p:oleObj name="Ecuación" r:id="rId5" imgW="622030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566863"/>
                        <a:ext cx="1728787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1331913" y="38512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Debye</a:t>
            </a:r>
            <a:endParaRPr lang="es-ES">
              <a:latin typeface="Arial" charset="0"/>
            </a:endParaRP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1331913" y="4149725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(A bajas temperatura)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emocritu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692150"/>
            <a:ext cx="4033837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1835150" y="98107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Demócrito.</a:t>
            </a:r>
          </a:p>
        </p:txBody>
      </p:sp>
      <p:sp>
        <p:nvSpPr>
          <p:cNvPr id="34820" name="6 CuadroTexto"/>
          <p:cNvSpPr txBox="1">
            <a:spLocks noChangeArrowheads="1"/>
          </p:cNvSpPr>
          <p:nvPr/>
        </p:nvSpPr>
        <p:spPr bwMode="auto">
          <a:xfrm>
            <a:off x="1403350" y="1412875"/>
            <a:ext cx="2386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460 A. C. al 370 A. C.</a:t>
            </a:r>
          </a:p>
        </p:txBody>
      </p:sp>
      <p:sp>
        <p:nvSpPr>
          <p:cNvPr id="34821" name="7 CuadroTexto"/>
          <p:cNvSpPr txBox="1">
            <a:spLocks noChangeArrowheads="1"/>
          </p:cNvSpPr>
          <p:nvPr/>
        </p:nvSpPr>
        <p:spPr bwMode="auto">
          <a:xfrm>
            <a:off x="179388" y="3500438"/>
            <a:ext cx="4371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Los átomos son eternos, indivisibles,</a:t>
            </a:r>
          </a:p>
          <a:p>
            <a:r>
              <a:rPr lang="es-MX"/>
              <a:t>homogéneos, incompresibles e invisibles.</a:t>
            </a:r>
          </a:p>
        </p:txBody>
      </p:sp>
      <p:sp>
        <p:nvSpPr>
          <p:cNvPr id="34822" name="8 CuadroTexto"/>
          <p:cNvSpPr txBox="1">
            <a:spLocks noChangeArrowheads="1"/>
          </p:cNvSpPr>
          <p:nvPr/>
        </p:nvSpPr>
        <p:spPr bwMode="auto">
          <a:xfrm>
            <a:off x="179388" y="4221163"/>
            <a:ext cx="448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Los átomos se diferencian solo en forma y</a:t>
            </a:r>
          </a:p>
          <a:p>
            <a:r>
              <a:rPr lang="es-MX"/>
              <a:t>tamaño, pero no por cualidades internas.</a:t>
            </a:r>
          </a:p>
        </p:txBody>
      </p:sp>
      <p:sp>
        <p:nvSpPr>
          <p:cNvPr id="34823" name="9 CuadroTexto"/>
          <p:cNvSpPr txBox="1">
            <a:spLocks noChangeArrowheads="1"/>
          </p:cNvSpPr>
          <p:nvPr/>
        </p:nvSpPr>
        <p:spPr bwMode="auto">
          <a:xfrm>
            <a:off x="179388" y="494188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/>
              <a:t>Las propiedades de la materia varían según</a:t>
            </a:r>
          </a:p>
          <a:p>
            <a:r>
              <a:rPr lang="es-MX"/>
              <a:t>el agrupamiento de los átomos.</a:t>
            </a:r>
          </a:p>
        </p:txBody>
      </p:sp>
      <p:sp>
        <p:nvSpPr>
          <p:cNvPr id="34824" name="10 CuadroTexto"/>
          <p:cNvSpPr txBox="1">
            <a:spLocks noChangeArrowheads="1"/>
          </p:cNvSpPr>
          <p:nvPr/>
        </p:nvSpPr>
        <p:spPr bwMode="auto">
          <a:xfrm>
            <a:off x="395288" y="1916113"/>
            <a:ext cx="385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Los postulados de la teoría atómica.</a:t>
            </a:r>
          </a:p>
        </p:txBody>
      </p:sp>
      <p:sp>
        <p:nvSpPr>
          <p:cNvPr id="34825" name="11 CuadroTexto"/>
          <p:cNvSpPr txBox="1">
            <a:spLocks noChangeArrowheads="1"/>
          </p:cNvSpPr>
          <p:nvPr/>
        </p:nvSpPr>
        <p:spPr bwMode="auto">
          <a:xfrm>
            <a:off x="1447800" y="2339975"/>
            <a:ext cx="2332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Demócrito y Leucipo.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805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Sistemas bosónicos admiten que todas las partícula ocupen el mismo estado.</a:t>
            </a:r>
            <a:endParaRPr lang="es-ES">
              <a:latin typeface="Arial" charset="0"/>
            </a:endParaRPr>
          </a:p>
        </p:txBody>
      </p:sp>
      <p:graphicFrame>
        <p:nvGraphicFramePr>
          <p:cNvPr id="24578" name="Object 11"/>
          <p:cNvGraphicFramePr>
            <a:graphicFrameLocks noChangeAspect="1"/>
          </p:cNvGraphicFramePr>
          <p:nvPr/>
        </p:nvGraphicFramePr>
        <p:xfrm>
          <a:off x="1403350" y="1773238"/>
          <a:ext cx="7191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cuación" r:id="rId3" imgW="291973" imgH="241195" progId="Equation.3">
                  <p:embed/>
                </p:oleObj>
              </mc:Choice>
              <mc:Fallback>
                <p:oleObj name="Ecuación" r:id="rId3" imgW="291973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73238"/>
                        <a:ext cx="719138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0"/>
          <p:cNvGraphicFramePr>
            <a:graphicFrameLocks noChangeAspect="1"/>
          </p:cNvGraphicFramePr>
          <p:nvPr/>
        </p:nvGraphicFramePr>
        <p:xfrm>
          <a:off x="2195513" y="1773238"/>
          <a:ext cx="1008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cuación" r:id="rId5" imgW="419100" imgH="228600" progId="Equation.3">
                  <p:embed/>
                </p:oleObj>
              </mc:Choice>
              <mc:Fallback>
                <p:oleObj name="Ecuación" r:id="rId5" imgW="4191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238"/>
                        <a:ext cx="1008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9"/>
          <p:cNvGraphicFramePr>
            <a:graphicFrameLocks noChangeAspect="1"/>
          </p:cNvGraphicFramePr>
          <p:nvPr/>
        </p:nvGraphicFramePr>
        <p:xfrm>
          <a:off x="3348038" y="1773238"/>
          <a:ext cx="8636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cuación" r:id="rId7" imgW="368300" imgH="241300" progId="Equation.3">
                  <p:embed/>
                </p:oleObj>
              </mc:Choice>
              <mc:Fallback>
                <p:oleObj name="Ecuación" r:id="rId7" imgW="3683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773238"/>
                        <a:ext cx="86360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4283075" y="1817688"/>
          <a:ext cx="9366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cuación" r:id="rId9" imgW="418918" imgH="241195" progId="Equation.3">
                  <p:embed/>
                </p:oleObj>
              </mc:Choice>
              <mc:Fallback>
                <p:oleObj name="Ecuación" r:id="rId9" imgW="418918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1817688"/>
                        <a:ext cx="9366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7"/>
          <p:cNvGraphicFramePr>
            <a:graphicFrameLocks noChangeAspect="1"/>
          </p:cNvGraphicFramePr>
          <p:nvPr/>
        </p:nvGraphicFramePr>
        <p:xfrm>
          <a:off x="5349875" y="1809750"/>
          <a:ext cx="9509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cuación" r:id="rId11" imgW="418918" imgH="241195" progId="Equation.3">
                  <p:embed/>
                </p:oleObj>
              </mc:Choice>
              <mc:Fallback>
                <p:oleObj name="Ecuación" r:id="rId11" imgW="418918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1809750"/>
                        <a:ext cx="95091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6"/>
          <p:cNvGraphicFramePr>
            <a:graphicFrameLocks noChangeAspect="1"/>
          </p:cNvGraphicFramePr>
          <p:nvPr/>
        </p:nvGraphicFramePr>
        <p:xfrm>
          <a:off x="6572250" y="1838325"/>
          <a:ext cx="10953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cuación" r:id="rId13" imgW="444307" imgH="241195" progId="Equation.3">
                  <p:embed/>
                </p:oleObj>
              </mc:Choice>
              <mc:Fallback>
                <p:oleObj name="Ecuación" r:id="rId13" imgW="444307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838325"/>
                        <a:ext cx="109537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6300788" y="5084763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Reloj atómico.</a:t>
            </a:r>
            <a:endParaRPr lang="es-ES">
              <a:latin typeface="Arial" charset="0"/>
            </a:endParaRPr>
          </a:p>
        </p:txBody>
      </p:sp>
      <p:cxnSp>
        <p:nvCxnSpPr>
          <p:cNvPr id="24586" name="AutoShape 19"/>
          <p:cNvCxnSpPr>
            <a:cxnSpLocks noChangeShapeType="1"/>
            <a:endCxn id="24585" idx="0"/>
          </p:cNvCxnSpPr>
          <p:nvPr/>
        </p:nvCxnSpPr>
        <p:spPr bwMode="auto">
          <a:xfrm flipH="1">
            <a:off x="7116763" y="2420938"/>
            <a:ext cx="3175" cy="2663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3132138" y="36449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Átomos Rydberg</a:t>
            </a:r>
            <a:endParaRPr lang="es-ES">
              <a:latin typeface="Arial" charset="0"/>
            </a:endParaRPr>
          </a:p>
        </p:txBody>
      </p:sp>
      <p:cxnSp>
        <p:nvCxnSpPr>
          <p:cNvPr id="24588" name="AutoShape 21"/>
          <p:cNvCxnSpPr>
            <a:cxnSpLocks noChangeShapeType="1"/>
            <a:endCxn id="24587" idx="0"/>
          </p:cNvCxnSpPr>
          <p:nvPr/>
        </p:nvCxnSpPr>
        <p:spPr bwMode="auto">
          <a:xfrm>
            <a:off x="2700338" y="2322513"/>
            <a:ext cx="1374775" cy="1322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9" name="AutoShape 22"/>
          <p:cNvCxnSpPr>
            <a:cxnSpLocks noChangeShapeType="1"/>
            <a:endCxn id="24587" idx="0"/>
          </p:cNvCxnSpPr>
          <p:nvPr/>
        </p:nvCxnSpPr>
        <p:spPr bwMode="auto">
          <a:xfrm flipH="1">
            <a:off x="4075113" y="2349500"/>
            <a:ext cx="1751012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0" name="AutoShape 23"/>
          <p:cNvCxnSpPr>
            <a:cxnSpLocks noChangeShapeType="1"/>
            <a:endCxn id="24587" idx="0"/>
          </p:cNvCxnSpPr>
          <p:nvPr/>
        </p:nvCxnSpPr>
        <p:spPr bwMode="auto">
          <a:xfrm flipH="1">
            <a:off x="4075113" y="2349500"/>
            <a:ext cx="676275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591" name="Text Box 24"/>
          <p:cNvSpPr txBox="1">
            <a:spLocks noChangeArrowheads="1"/>
          </p:cNvSpPr>
          <p:nvPr/>
        </p:nvSpPr>
        <p:spPr bwMode="auto">
          <a:xfrm>
            <a:off x="3276600" y="400526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Plasmas fríos</a:t>
            </a:r>
            <a:endParaRPr lang="es-ES">
              <a:latin typeface="Arial" charset="0"/>
            </a:endParaRPr>
          </a:p>
        </p:txBody>
      </p:sp>
      <p:sp>
        <p:nvSpPr>
          <p:cNvPr id="24592" name="Text Box 25"/>
          <p:cNvSpPr txBox="1">
            <a:spLocks noChangeArrowheads="1"/>
          </p:cNvSpPr>
          <p:nvPr/>
        </p:nvSpPr>
        <p:spPr bwMode="auto">
          <a:xfrm>
            <a:off x="3132138" y="4365625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Chips atómicos</a:t>
            </a:r>
            <a:endParaRPr lang="es-ES">
              <a:latin typeface="Arial" charset="0"/>
            </a:endParaRPr>
          </a:p>
        </p:txBody>
      </p:sp>
      <p:sp>
        <p:nvSpPr>
          <p:cNvPr id="24593" name="Text Box 26"/>
          <p:cNvSpPr txBox="1">
            <a:spLocks noChangeArrowheads="1"/>
          </p:cNvSpPr>
          <p:nvPr/>
        </p:nvSpPr>
        <p:spPr bwMode="auto">
          <a:xfrm>
            <a:off x="3708400" y="47244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BEC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1649413" y="1700213"/>
            <a:ext cx="191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Materia viva.</a:t>
            </a:r>
            <a:endParaRPr lang="es-ES" sz="2400">
              <a:latin typeface="Arial" charset="0"/>
            </a:endParaRPr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1649413" y="4411663"/>
            <a:ext cx="243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>
                <a:latin typeface="Arial" charset="0"/>
              </a:rPr>
              <a:t>Materia obscura</a:t>
            </a:r>
            <a:r>
              <a:rPr lang="es-MX">
                <a:latin typeface="Arial" charset="0"/>
              </a:rPr>
              <a:t>.</a:t>
            </a:r>
            <a:endParaRPr lang="es-ES">
              <a:latin typeface="Arial" charset="0"/>
            </a:endParaRP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4508500" y="1628775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Orden de organización.</a:t>
            </a:r>
          </a:p>
          <a:p>
            <a:r>
              <a:rPr lang="es-MX">
                <a:latin typeface="Arial" charset="0"/>
              </a:rPr>
              <a:t>Propiedades emergentes.</a:t>
            </a:r>
            <a:endParaRPr lang="es-ES">
              <a:latin typeface="Arial" charset="0"/>
            </a:endParaRPr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4508500" y="44831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>
                <a:latin typeface="Arial" charset="0"/>
              </a:rPr>
              <a:t>¿Existe?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upload.wikimedia.org/wikipedia/commons/thumb/f/fe/Periodic_table_large-es.svg/400px-Periodic_table_large-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93763"/>
            <a:ext cx="89281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rújula">
  <a:themeElements>
    <a:clrScheme name="Brúju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rúju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úju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úju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úju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5685</TotalTime>
  <Words>2870</Words>
  <Application>Microsoft Macintosh PowerPoint</Application>
  <PresentationFormat>Presentación en pantalla (4:3)</PresentationFormat>
  <Paragraphs>632</Paragraphs>
  <Slides>81</Slides>
  <Notes>0</Notes>
  <HiddenSlides>26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81</vt:i4>
      </vt:variant>
    </vt:vector>
  </HeadingPairs>
  <TitlesOfParts>
    <vt:vector size="84" baseType="lpstr">
      <vt:lpstr>Brújula</vt:lpstr>
      <vt:lpstr>Ecuación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Jesus Flores Mijangos</dc:creator>
  <cp:lastModifiedBy>Serafín Pérez Delgado</cp:lastModifiedBy>
  <cp:revision>90</cp:revision>
  <dcterms:created xsi:type="dcterms:W3CDTF">2011-02-16T23:40:00Z</dcterms:created>
  <dcterms:modified xsi:type="dcterms:W3CDTF">2019-08-24T14:39:36Z</dcterms:modified>
</cp:coreProperties>
</file>