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9" r:id="rId2"/>
    <p:sldId id="279" r:id="rId3"/>
    <p:sldId id="291" r:id="rId4"/>
    <p:sldId id="280" r:id="rId5"/>
    <p:sldId id="267" r:id="rId6"/>
    <p:sldId id="284" r:id="rId7"/>
    <p:sldId id="285" r:id="rId8"/>
    <p:sldId id="293" r:id="rId9"/>
    <p:sldId id="294" r:id="rId10"/>
    <p:sldId id="295" r:id="rId11"/>
    <p:sldId id="296" r:id="rId12"/>
    <p:sldId id="297" r:id="rId13"/>
    <p:sldId id="298" r:id="rId14"/>
    <p:sldId id="286" r:id="rId15"/>
    <p:sldId id="287" r:id="rId16"/>
    <p:sldId id="288" r:id="rId17"/>
    <p:sldId id="292" r:id="rId18"/>
    <p:sldId id="268" r:id="rId19"/>
    <p:sldId id="278" r:id="rId20"/>
    <p:sldId id="289" r:id="rId21"/>
    <p:sldId id="282" r:id="rId22"/>
    <p:sldId id="283" r:id="rId23"/>
    <p:sldId id="290" r:id="rId24"/>
    <p:sldId id="299" r:id="rId25"/>
  </p:sldIdLst>
  <p:sldSz cx="12192000" cy="6858000"/>
  <p:notesSz cx="6858000" cy="9144000"/>
  <p:defaultTextStyle>
    <a:defPPr rtl="0">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1280" y="544"/>
      </p:cViewPr>
      <p:guideLst>
        <p:guide orient="horz" pos="2160"/>
        <p:guide pos="3840"/>
      </p:guideLst>
    </p:cSldViewPr>
  </p:slideViewPr>
  <p:notesTextViewPr>
    <p:cViewPr>
      <p:scale>
        <a:sx n="1" d="1"/>
        <a:sy n="1" d="1"/>
      </p:scale>
      <p:origin x="0" y="0"/>
    </p:cViewPr>
  </p:notesTextViewPr>
  <p:sorterViewPr>
    <p:cViewPr>
      <p:scale>
        <a:sx n="100" d="100"/>
        <a:sy n="100" d="100"/>
      </p:scale>
      <p:origin x="0" y="8736"/>
    </p:cViewPr>
  </p:sorterViewPr>
  <p:notesViewPr>
    <p:cSldViewPr snapToGrid="0">
      <p:cViewPr varScale="1">
        <p:scale>
          <a:sx n="72" d="100"/>
          <a:sy n="72" d="100"/>
        </p:scale>
        <p:origin x="4146" y="6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68E7AD-4105-4619-864B-5AC5B67AF28D}" type="doc">
      <dgm:prSet loTypeId="urn:microsoft.com/office/officeart/2005/8/layout/chart3" loCatId="cycle" qsTypeId="urn:microsoft.com/office/officeart/2005/8/quickstyle/simple1" qsCatId="simple" csTypeId="urn:microsoft.com/office/officeart/2005/8/colors/accent1_2" csCatId="accent1" phldr="1"/>
      <dgm:spPr/>
    </dgm:pt>
    <dgm:pt modelId="{4ED82A0E-3BDA-404A-B545-B884EFF2222F}">
      <dgm:prSet phldrT="[Texto]" custT="1"/>
      <dgm:spPr/>
      <dgm:t>
        <a:bodyPr/>
        <a:lstStyle/>
        <a:p>
          <a:r>
            <a:rPr lang="es-MX" sz="1800" b="1" dirty="0">
              <a:solidFill>
                <a:schemeClr val="tx1"/>
              </a:solidFill>
            </a:rPr>
            <a:t>Consecuencias</a:t>
          </a:r>
        </a:p>
      </dgm:t>
    </dgm:pt>
    <dgm:pt modelId="{D79F3C82-2716-4FCB-B3FD-3CABEBEA39B2}" type="parTrans" cxnId="{6F99CFD4-1D49-4549-AB05-641751C6B655}">
      <dgm:prSet/>
      <dgm:spPr/>
      <dgm:t>
        <a:bodyPr/>
        <a:lstStyle/>
        <a:p>
          <a:endParaRPr lang="es-MX"/>
        </a:p>
      </dgm:t>
    </dgm:pt>
    <dgm:pt modelId="{2388101E-D5DB-4DEC-8AA7-2BE5D71E20DB}" type="sibTrans" cxnId="{6F99CFD4-1D49-4549-AB05-641751C6B655}">
      <dgm:prSet/>
      <dgm:spPr/>
      <dgm:t>
        <a:bodyPr/>
        <a:lstStyle/>
        <a:p>
          <a:endParaRPr lang="es-MX"/>
        </a:p>
      </dgm:t>
    </dgm:pt>
    <dgm:pt modelId="{9536A302-F553-4E77-AB9E-7359F03E9C43}">
      <dgm:prSet phldrT="[Texto]" custT="1"/>
      <dgm:spPr/>
      <dgm:t>
        <a:bodyPr/>
        <a:lstStyle/>
        <a:p>
          <a:r>
            <a:rPr lang="es-MX" sz="1800" b="1" dirty="0">
              <a:solidFill>
                <a:schemeClr val="tx1"/>
              </a:solidFill>
            </a:rPr>
            <a:t>Evidencias </a:t>
          </a:r>
        </a:p>
      </dgm:t>
    </dgm:pt>
    <dgm:pt modelId="{8F6F1C18-A634-4ABB-B5DB-FBA7A8F9CDAD}" type="parTrans" cxnId="{4D80DE19-1499-4B1B-88E6-D5C4E8C39879}">
      <dgm:prSet/>
      <dgm:spPr/>
      <dgm:t>
        <a:bodyPr/>
        <a:lstStyle/>
        <a:p>
          <a:endParaRPr lang="es-MX"/>
        </a:p>
      </dgm:t>
    </dgm:pt>
    <dgm:pt modelId="{1084163C-1196-4EE7-A3AA-C3C513F2057D}" type="sibTrans" cxnId="{4D80DE19-1499-4B1B-88E6-D5C4E8C39879}">
      <dgm:prSet/>
      <dgm:spPr/>
      <dgm:t>
        <a:bodyPr/>
        <a:lstStyle/>
        <a:p>
          <a:endParaRPr lang="es-MX"/>
        </a:p>
      </dgm:t>
    </dgm:pt>
    <dgm:pt modelId="{71ECCA01-308E-4B01-968B-E5D956A655F2}">
      <dgm:prSet phldrT="[Texto]" custT="1"/>
      <dgm:spPr/>
      <dgm:t>
        <a:bodyPr/>
        <a:lstStyle/>
        <a:p>
          <a:r>
            <a:rPr lang="es-MX" sz="1800" b="1" dirty="0">
              <a:solidFill>
                <a:schemeClr val="tx1"/>
              </a:solidFill>
            </a:rPr>
            <a:t>Fuerzas</a:t>
          </a:r>
          <a:r>
            <a:rPr lang="es-MX" sz="1300" dirty="0"/>
            <a:t> </a:t>
          </a:r>
        </a:p>
      </dgm:t>
    </dgm:pt>
    <dgm:pt modelId="{623BD97F-D702-428E-BD00-057088ED63C4}" type="parTrans" cxnId="{9A91CB2C-2F0C-40C9-9CC0-1FE3174954E1}">
      <dgm:prSet/>
      <dgm:spPr/>
      <dgm:t>
        <a:bodyPr/>
        <a:lstStyle/>
        <a:p>
          <a:endParaRPr lang="es-MX"/>
        </a:p>
      </dgm:t>
    </dgm:pt>
    <dgm:pt modelId="{656AEFD4-C0B2-4DB3-97DC-C2894927F06A}" type="sibTrans" cxnId="{9A91CB2C-2F0C-40C9-9CC0-1FE3174954E1}">
      <dgm:prSet/>
      <dgm:spPr/>
      <dgm:t>
        <a:bodyPr/>
        <a:lstStyle/>
        <a:p>
          <a:endParaRPr lang="es-MX"/>
        </a:p>
      </dgm:t>
    </dgm:pt>
    <dgm:pt modelId="{2459352E-B607-49B2-A2F1-D5BF49C3AB17}" type="pres">
      <dgm:prSet presAssocID="{6368E7AD-4105-4619-864B-5AC5B67AF28D}" presName="compositeShape" presStyleCnt="0">
        <dgm:presLayoutVars>
          <dgm:chMax val="7"/>
          <dgm:dir/>
          <dgm:resizeHandles val="exact"/>
        </dgm:presLayoutVars>
      </dgm:prSet>
      <dgm:spPr/>
    </dgm:pt>
    <dgm:pt modelId="{C8B59C78-0A3C-4B1F-9A63-3FBDE227C9A0}" type="pres">
      <dgm:prSet presAssocID="{6368E7AD-4105-4619-864B-5AC5B67AF28D}" presName="wedge1" presStyleLbl="node1" presStyleIdx="0" presStyleCnt="3" custScaleX="143232" custScaleY="108877"/>
      <dgm:spPr/>
      <dgm:t>
        <a:bodyPr/>
        <a:lstStyle/>
        <a:p>
          <a:endParaRPr lang="es-ES"/>
        </a:p>
      </dgm:t>
    </dgm:pt>
    <dgm:pt modelId="{4DE47055-DA33-4818-85DC-80D3D3E62DB8}" type="pres">
      <dgm:prSet presAssocID="{6368E7AD-4105-4619-864B-5AC5B67AF28D}" presName="wedge1Tx" presStyleLbl="node1" presStyleIdx="0" presStyleCnt="3">
        <dgm:presLayoutVars>
          <dgm:chMax val="0"/>
          <dgm:chPref val="0"/>
          <dgm:bulletEnabled val="1"/>
        </dgm:presLayoutVars>
      </dgm:prSet>
      <dgm:spPr/>
      <dgm:t>
        <a:bodyPr/>
        <a:lstStyle/>
        <a:p>
          <a:endParaRPr lang="es-ES"/>
        </a:p>
      </dgm:t>
    </dgm:pt>
    <dgm:pt modelId="{9EAAC9F9-6754-4A81-9C4F-BFB7F0A279A2}" type="pres">
      <dgm:prSet presAssocID="{6368E7AD-4105-4619-864B-5AC5B67AF28D}" presName="wedge2" presStyleLbl="node1" presStyleIdx="1" presStyleCnt="3"/>
      <dgm:spPr/>
      <dgm:t>
        <a:bodyPr/>
        <a:lstStyle/>
        <a:p>
          <a:endParaRPr lang="es-ES"/>
        </a:p>
      </dgm:t>
    </dgm:pt>
    <dgm:pt modelId="{C7D8C242-5634-4295-B1AA-EC67418E6E03}" type="pres">
      <dgm:prSet presAssocID="{6368E7AD-4105-4619-864B-5AC5B67AF28D}" presName="wedge2Tx" presStyleLbl="node1" presStyleIdx="1" presStyleCnt="3">
        <dgm:presLayoutVars>
          <dgm:chMax val="0"/>
          <dgm:chPref val="0"/>
          <dgm:bulletEnabled val="1"/>
        </dgm:presLayoutVars>
      </dgm:prSet>
      <dgm:spPr/>
      <dgm:t>
        <a:bodyPr/>
        <a:lstStyle/>
        <a:p>
          <a:endParaRPr lang="es-ES"/>
        </a:p>
      </dgm:t>
    </dgm:pt>
    <dgm:pt modelId="{3BB84494-1460-466D-AC58-856159261101}" type="pres">
      <dgm:prSet presAssocID="{6368E7AD-4105-4619-864B-5AC5B67AF28D}" presName="wedge3" presStyleLbl="node1" presStyleIdx="2" presStyleCnt="3"/>
      <dgm:spPr/>
      <dgm:t>
        <a:bodyPr/>
        <a:lstStyle/>
        <a:p>
          <a:endParaRPr lang="es-ES"/>
        </a:p>
      </dgm:t>
    </dgm:pt>
    <dgm:pt modelId="{084991C8-4B69-4A38-AD3E-6EEAC6D0B32C}" type="pres">
      <dgm:prSet presAssocID="{6368E7AD-4105-4619-864B-5AC5B67AF28D}" presName="wedge3Tx" presStyleLbl="node1" presStyleIdx="2" presStyleCnt="3">
        <dgm:presLayoutVars>
          <dgm:chMax val="0"/>
          <dgm:chPref val="0"/>
          <dgm:bulletEnabled val="1"/>
        </dgm:presLayoutVars>
      </dgm:prSet>
      <dgm:spPr/>
      <dgm:t>
        <a:bodyPr/>
        <a:lstStyle/>
        <a:p>
          <a:endParaRPr lang="es-ES"/>
        </a:p>
      </dgm:t>
    </dgm:pt>
  </dgm:ptLst>
  <dgm:cxnLst>
    <dgm:cxn modelId="{7AE37866-FD1A-4633-B50A-C2E0145B326E}" type="presOf" srcId="{9536A302-F553-4E77-AB9E-7359F03E9C43}" destId="{C7D8C242-5634-4295-B1AA-EC67418E6E03}" srcOrd="1" destOrd="0" presId="urn:microsoft.com/office/officeart/2005/8/layout/chart3"/>
    <dgm:cxn modelId="{B920C4CE-E10B-48C3-B790-562BAFF26B27}" type="presOf" srcId="{9536A302-F553-4E77-AB9E-7359F03E9C43}" destId="{9EAAC9F9-6754-4A81-9C4F-BFB7F0A279A2}" srcOrd="0" destOrd="0" presId="urn:microsoft.com/office/officeart/2005/8/layout/chart3"/>
    <dgm:cxn modelId="{DFF343BA-3844-4D22-A201-C42527A50E78}" type="presOf" srcId="{71ECCA01-308E-4B01-968B-E5D956A655F2}" destId="{3BB84494-1460-466D-AC58-856159261101}" srcOrd="0" destOrd="0" presId="urn:microsoft.com/office/officeart/2005/8/layout/chart3"/>
    <dgm:cxn modelId="{9A91CB2C-2F0C-40C9-9CC0-1FE3174954E1}" srcId="{6368E7AD-4105-4619-864B-5AC5B67AF28D}" destId="{71ECCA01-308E-4B01-968B-E5D956A655F2}" srcOrd="2" destOrd="0" parTransId="{623BD97F-D702-428E-BD00-057088ED63C4}" sibTransId="{656AEFD4-C0B2-4DB3-97DC-C2894927F06A}"/>
    <dgm:cxn modelId="{687A2C19-0622-4B6A-8B7D-DFAD01384612}" type="presOf" srcId="{4ED82A0E-3BDA-404A-B545-B884EFF2222F}" destId="{C8B59C78-0A3C-4B1F-9A63-3FBDE227C9A0}" srcOrd="0" destOrd="0" presId="urn:microsoft.com/office/officeart/2005/8/layout/chart3"/>
    <dgm:cxn modelId="{B9F98FC2-3461-4D1D-9574-F2542D381342}" type="presOf" srcId="{71ECCA01-308E-4B01-968B-E5D956A655F2}" destId="{084991C8-4B69-4A38-AD3E-6EEAC6D0B32C}" srcOrd="1" destOrd="0" presId="urn:microsoft.com/office/officeart/2005/8/layout/chart3"/>
    <dgm:cxn modelId="{4D80DE19-1499-4B1B-88E6-D5C4E8C39879}" srcId="{6368E7AD-4105-4619-864B-5AC5B67AF28D}" destId="{9536A302-F553-4E77-AB9E-7359F03E9C43}" srcOrd="1" destOrd="0" parTransId="{8F6F1C18-A634-4ABB-B5DB-FBA7A8F9CDAD}" sibTransId="{1084163C-1196-4EE7-A3AA-C3C513F2057D}"/>
    <dgm:cxn modelId="{6F99CFD4-1D49-4549-AB05-641751C6B655}" srcId="{6368E7AD-4105-4619-864B-5AC5B67AF28D}" destId="{4ED82A0E-3BDA-404A-B545-B884EFF2222F}" srcOrd="0" destOrd="0" parTransId="{D79F3C82-2716-4FCB-B3FD-3CABEBEA39B2}" sibTransId="{2388101E-D5DB-4DEC-8AA7-2BE5D71E20DB}"/>
    <dgm:cxn modelId="{8BAD9DAC-BB75-4A55-A6E1-63BDF0332DFB}" type="presOf" srcId="{6368E7AD-4105-4619-864B-5AC5B67AF28D}" destId="{2459352E-B607-49B2-A2F1-D5BF49C3AB17}" srcOrd="0" destOrd="0" presId="urn:microsoft.com/office/officeart/2005/8/layout/chart3"/>
    <dgm:cxn modelId="{294AD4F0-9A38-42B9-AE1F-B5EC46B8E782}" type="presOf" srcId="{4ED82A0E-3BDA-404A-B545-B884EFF2222F}" destId="{4DE47055-DA33-4818-85DC-80D3D3E62DB8}" srcOrd="1" destOrd="0" presId="urn:microsoft.com/office/officeart/2005/8/layout/chart3"/>
    <dgm:cxn modelId="{3CBA446C-A66B-4515-816D-C444E3F6E903}" type="presParOf" srcId="{2459352E-B607-49B2-A2F1-D5BF49C3AB17}" destId="{C8B59C78-0A3C-4B1F-9A63-3FBDE227C9A0}" srcOrd="0" destOrd="0" presId="urn:microsoft.com/office/officeart/2005/8/layout/chart3"/>
    <dgm:cxn modelId="{AF6FA8FD-C64D-4B3F-842F-CE48746BCC6A}" type="presParOf" srcId="{2459352E-B607-49B2-A2F1-D5BF49C3AB17}" destId="{4DE47055-DA33-4818-85DC-80D3D3E62DB8}" srcOrd="1" destOrd="0" presId="urn:microsoft.com/office/officeart/2005/8/layout/chart3"/>
    <dgm:cxn modelId="{111F0777-A250-48FF-877C-BAC258A20758}" type="presParOf" srcId="{2459352E-B607-49B2-A2F1-D5BF49C3AB17}" destId="{9EAAC9F9-6754-4A81-9C4F-BFB7F0A279A2}" srcOrd="2" destOrd="0" presId="urn:microsoft.com/office/officeart/2005/8/layout/chart3"/>
    <dgm:cxn modelId="{2C687C43-288F-415A-959C-B2EAFCF83F2E}" type="presParOf" srcId="{2459352E-B607-49B2-A2F1-D5BF49C3AB17}" destId="{C7D8C242-5634-4295-B1AA-EC67418E6E03}" srcOrd="3" destOrd="0" presId="urn:microsoft.com/office/officeart/2005/8/layout/chart3"/>
    <dgm:cxn modelId="{813204F0-D76A-47B0-85BF-84E87875840D}" type="presParOf" srcId="{2459352E-B607-49B2-A2F1-D5BF49C3AB17}" destId="{3BB84494-1460-466D-AC58-856159261101}" srcOrd="4" destOrd="0" presId="urn:microsoft.com/office/officeart/2005/8/layout/chart3"/>
    <dgm:cxn modelId="{11696DEE-08DA-438D-B67F-0B9DF86B3B2F}" type="presParOf" srcId="{2459352E-B607-49B2-A2F1-D5BF49C3AB17}" destId="{084991C8-4B69-4A38-AD3E-6EEAC6D0B32C}" srcOrd="5"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59C78-0A3C-4B1F-9A63-3FBDE227C9A0}">
      <dsp:nvSpPr>
        <dsp:cNvPr id="0" name=""/>
        <dsp:cNvSpPr/>
      </dsp:nvSpPr>
      <dsp:spPr>
        <a:xfrm>
          <a:off x="761239" y="154356"/>
          <a:ext cx="4347574" cy="3304784"/>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b="1" kern="1200" dirty="0">
              <a:solidFill>
                <a:schemeClr val="tx1"/>
              </a:solidFill>
            </a:rPr>
            <a:t>Consecuencias</a:t>
          </a:r>
        </a:p>
      </dsp:txBody>
      <dsp:txXfrm>
        <a:off x="3124974" y="764167"/>
        <a:ext cx="1475069" cy="1101594"/>
      </dsp:txXfrm>
    </dsp:sp>
    <dsp:sp modelId="{9EAAC9F9-6754-4A81-9C4F-BFB7F0A279A2}">
      <dsp:nvSpPr>
        <dsp:cNvPr id="0" name=""/>
        <dsp:cNvSpPr/>
      </dsp:nvSpPr>
      <dsp:spPr>
        <a:xfrm>
          <a:off x="1260893" y="379417"/>
          <a:ext cx="3035337" cy="3035337"/>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b="1" kern="1200" dirty="0">
              <a:solidFill>
                <a:schemeClr val="tx1"/>
              </a:solidFill>
            </a:rPr>
            <a:t>Evidencias </a:t>
          </a:r>
        </a:p>
      </dsp:txBody>
      <dsp:txXfrm>
        <a:off x="2091998" y="2294570"/>
        <a:ext cx="1373128" cy="939509"/>
      </dsp:txXfrm>
    </dsp:sp>
    <dsp:sp modelId="{3BB84494-1460-466D-AC58-856159261101}">
      <dsp:nvSpPr>
        <dsp:cNvPr id="0" name=""/>
        <dsp:cNvSpPr/>
      </dsp:nvSpPr>
      <dsp:spPr>
        <a:xfrm>
          <a:off x="1260893" y="379417"/>
          <a:ext cx="3035337" cy="3035337"/>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b="1" kern="1200" dirty="0">
              <a:solidFill>
                <a:schemeClr val="tx1"/>
              </a:solidFill>
            </a:rPr>
            <a:t>Fuerzas</a:t>
          </a:r>
          <a:r>
            <a:rPr lang="es-MX" sz="1300" kern="1200" dirty="0"/>
            <a:t> </a:t>
          </a:r>
        </a:p>
      </dsp:txBody>
      <dsp:txXfrm>
        <a:off x="1586108" y="975644"/>
        <a:ext cx="1029846" cy="1011779"/>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317122B-E03E-43C6-9233-BC6E77498F22}" type="datetime1">
              <a:rPr lang="es-ES" smtClean="0"/>
              <a:t>24/02/18</a:t>
            </a:fld>
            <a:endParaRPr lang="es-ES" dirty="0"/>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A5BAD6D-9C3B-46AE-9ED7-53C2ADD3C885}" type="slidenum">
              <a:rPr lang="es-ES" smtClean="0"/>
              <a:t>‹Nr.›</a:t>
            </a:fld>
            <a:endParaRPr lang="es-ES" dirty="0"/>
          </a:p>
        </p:txBody>
      </p:sp>
    </p:spTree>
    <p:extLst>
      <p:ext uri="{BB962C8B-B14F-4D97-AF65-F5344CB8AC3E}">
        <p14:creationId xmlns:p14="http://schemas.microsoft.com/office/powerpoint/2010/main" val="40114199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B2172C8-27C4-47B3-888D-5C63DE5F4460}" type="datetime1">
              <a:rPr lang="es-ES" noProof="0" smtClean="0"/>
              <a:t>24/02/18</a:t>
            </a:fld>
            <a:endParaRPr lang="es-ES" noProof="0"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86C1AB1-D682-4F2C-8579-D9DF0DCC073A}" type="slidenum">
              <a:rPr lang="es-ES" noProof="0" smtClean="0"/>
              <a:t>‹Nr.›</a:t>
            </a:fld>
            <a:endParaRPr lang="es-ES" noProof="0" dirty="0"/>
          </a:p>
        </p:txBody>
      </p:sp>
    </p:spTree>
    <p:extLst>
      <p:ext uri="{BB962C8B-B14F-4D97-AF65-F5344CB8AC3E}">
        <p14:creationId xmlns:p14="http://schemas.microsoft.com/office/powerpoint/2010/main" val="24107587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86C1AB1-D682-4F2C-8579-D9DF0DCC073A}" type="slidenum">
              <a:rPr lang="es-ES" smtClean="0"/>
              <a:t>1</a:t>
            </a:fld>
            <a:endParaRPr lang="es-ES" dirty="0"/>
          </a:p>
        </p:txBody>
      </p:sp>
    </p:spTree>
    <p:extLst>
      <p:ext uri="{BB962C8B-B14F-4D97-AF65-F5344CB8AC3E}">
        <p14:creationId xmlns:p14="http://schemas.microsoft.com/office/powerpoint/2010/main" val="3108632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86C1AB1-D682-4F2C-8579-D9DF0DCC073A}" type="slidenum">
              <a:rPr lang="es-ES" smtClean="0"/>
              <a:t>10</a:t>
            </a:fld>
            <a:endParaRPr lang="es-ES" dirty="0"/>
          </a:p>
        </p:txBody>
      </p:sp>
    </p:spTree>
    <p:extLst>
      <p:ext uri="{BB962C8B-B14F-4D97-AF65-F5344CB8AC3E}">
        <p14:creationId xmlns:p14="http://schemas.microsoft.com/office/powerpoint/2010/main" val="3512445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86C1AB1-D682-4F2C-8579-D9DF0DCC073A}" type="slidenum">
              <a:rPr lang="es-ES" smtClean="0"/>
              <a:t>11</a:t>
            </a:fld>
            <a:endParaRPr lang="es-ES" dirty="0"/>
          </a:p>
        </p:txBody>
      </p:sp>
    </p:spTree>
    <p:extLst>
      <p:ext uri="{BB962C8B-B14F-4D97-AF65-F5344CB8AC3E}">
        <p14:creationId xmlns:p14="http://schemas.microsoft.com/office/powerpoint/2010/main" val="474629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86C1AB1-D682-4F2C-8579-D9DF0DCC073A}" type="slidenum">
              <a:rPr lang="es-ES" smtClean="0"/>
              <a:t>12</a:t>
            </a:fld>
            <a:endParaRPr lang="es-ES" dirty="0"/>
          </a:p>
        </p:txBody>
      </p:sp>
    </p:spTree>
    <p:extLst>
      <p:ext uri="{BB962C8B-B14F-4D97-AF65-F5344CB8AC3E}">
        <p14:creationId xmlns:p14="http://schemas.microsoft.com/office/powerpoint/2010/main" val="991976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86C1AB1-D682-4F2C-8579-D9DF0DCC073A}" type="slidenum">
              <a:rPr lang="es-ES" smtClean="0"/>
              <a:t>13</a:t>
            </a:fld>
            <a:endParaRPr lang="es-ES" dirty="0"/>
          </a:p>
        </p:txBody>
      </p:sp>
    </p:spTree>
    <p:extLst>
      <p:ext uri="{BB962C8B-B14F-4D97-AF65-F5344CB8AC3E}">
        <p14:creationId xmlns:p14="http://schemas.microsoft.com/office/powerpoint/2010/main" val="780564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86C1AB1-D682-4F2C-8579-D9DF0DCC073A}" type="slidenum">
              <a:rPr lang="es-ES" smtClean="0"/>
              <a:t>14</a:t>
            </a:fld>
            <a:endParaRPr lang="es-ES" dirty="0"/>
          </a:p>
        </p:txBody>
      </p:sp>
    </p:spTree>
    <p:extLst>
      <p:ext uri="{BB962C8B-B14F-4D97-AF65-F5344CB8AC3E}">
        <p14:creationId xmlns:p14="http://schemas.microsoft.com/office/powerpoint/2010/main" val="3792451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86C1AB1-D682-4F2C-8579-D9DF0DCC073A}" type="slidenum">
              <a:rPr lang="es-ES" smtClean="0"/>
              <a:t>15</a:t>
            </a:fld>
            <a:endParaRPr lang="es-ES" dirty="0"/>
          </a:p>
        </p:txBody>
      </p:sp>
    </p:spTree>
    <p:extLst>
      <p:ext uri="{BB962C8B-B14F-4D97-AF65-F5344CB8AC3E}">
        <p14:creationId xmlns:p14="http://schemas.microsoft.com/office/powerpoint/2010/main" val="3400257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86C1AB1-D682-4F2C-8579-D9DF0DCC073A}" type="slidenum">
              <a:rPr lang="es-ES" smtClean="0"/>
              <a:t>16</a:t>
            </a:fld>
            <a:endParaRPr lang="es-ES" dirty="0"/>
          </a:p>
        </p:txBody>
      </p:sp>
    </p:spTree>
    <p:extLst>
      <p:ext uri="{BB962C8B-B14F-4D97-AF65-F5344CB8AC3E}">
        <p14:creationId xmlns:p14="http://schemas.microsoft.com/office/powerpoint/2010/main" val="1290333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86C1AB1-D682-4F2C-8579-D9DF0DCC073A}" type="slidenum">
              <a:rPr lang="es-ES" smtClean="0"/>
              <a:t>17</a:t>
            </a:fld>
            <a:endParaRPr lang="es-ES" dirty="0"/>
          </a:p>
        </p:txBody>
      </p:sp>
    </p:spTree>
    <p:extLst>
      <p:ext uri="{BB962C8B-B14F-4D97-AF65-F5344CB8AC3E}">
        <p14:creationId xmlns:p14="http://schemas.microsoft.com/office/powerpoint/2010/main" val="348310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86C1AB1-D682-4F2C-8579-D9DF0DCC073A}" type="slidenum">
              <a:rPr lang="es-ES" smtClean="0"/>
              <a:t>18</a:t>
            </a:fld>
            <a:endParaRPr lang="es-ES" dirty="0"/>
          </a:p>
        </p:txBody>
      </p:sp>
    </p:spTree>
    <p:extLst>
      <p:ext uri="{BB962C8B-B14F-4D97-AF65-F5344CB8AC3E}">
        <p14:creationId xmlns:p14="http://schemas.microsoft.com/office/powerpoint/2010/main" val="106716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86C1AB1-D682-4F2C-8579-D9DF0DCC073A}" type="slidenum">
              <a:rPr lang="es-ES" smtClean="0"/>
              <a:t>19</a:t>
            </a:fld>
            <a:endParaRPr lang="es-ES" dirty="0"/>
          </a:p>
        </p:txBody>
      </p:sp>
    </p:spTree>
    <p:extLst>
      <p:ext uri="{BB962C8B-B14F-4D97-AF65-F5344CB8AC3E}">
        <p14:creationId xmlns:p14="http://schemas.microsoft.com/office/powerpoint/2010/main" val="255533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86C1AB1-D682-4F2C-8579-D9DF0DCC073A}" type="slidenum">
              <a:rPr lang="es-ES" smtClean="0"/>
              <a:t>2</a:t>
            </a:fld>
            <a:endParaRPr lang="es-ES" dirty="0"/>
          </a:p>
        </p:txBody>
      </p:sp>
    </p:spTree>
    <p:extLst>
      <p:ext uri="{BB962C8B-B14F-4D97-AF65-F5344CB8AC3E}">
        <p14:creationId xmlns:p14="http://schemas.microsoft.com/office/powerpoint/2010/main" val="113073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86C1AB1-D682-4F2C-8579-D9DF0DCC073A}" type="slidenum">
              <a:rPr lang="es-ES" smtClean="0"/>
              <a:t>20</a:t>
            </a:fld>
            <a:endParaRPr lang="es-ES" dirty="0"/>
          </a:p>
        </p:txBody>
      </p:sp>
    </p:spTree>
    <p:extLst>
      <p:ext uri="{BB962C8B-B14F-4D97-AF65-F5344CB8AC3E}">
        <p14:creationId xmlns:p14="http://schemas.microsoft.com/office/powerpoint/2010/main" val="3092523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86C1AB1-D682-4F2C-8579-D9DF0DCC073A}" type="slidenum">
              <a:rPr lang="es-ES" smtClean="0"/>
              <a:t>21</a:t>
            </a:fld>
            <a:endParaRPr lang="es-ES" dirty="0"/>
          </a:p>
        </p:txBody>
      </p:sp>
    </p:spTree>
    <p:extLst>
      <p:ext uri="{BB962C8B-B14F-4D97-AF65-F5344CB8AC3E}">
        <p14:creationId xmlns:p14="http://schemas.microsoft.com/office/powerpoint/2010/main" val="723818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86C1AB1-D682-4F2C-8579-D9DF0DCC073A}" type="slidenum">
              <a:rPr lang="es-ES" smtClean="0"/>
              <a:t>22</a:t>
            </a:fld>
            <a:endParaRPr lang="es-ES" dirty="0"/>
          </a:p>
        </p:txBody>
      </p:sp>
    </p:spTree>
    <p:extLst>
      <p:ext uri="{BB962C8B-B14F-4D97-AF65-F5344CB8AC3E}">
        <p14:creationId xmlns:p14="http://schemas.microsoft.com/office/powerpoint/2010/main" val="1948076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86C1AB1-D682-4F2C-8579-D9DF0DCC073A}" type="slidenum">
              <a:rPr lang="es-ES" smtClean="0"/>
              <a:t>23</a:t>
            </a:fld>
            <a:endParaRPr lang="es-ES" dirty="0"/>
          </a:p>
        </p:txBody>
      </p:sp>
    </p:spTree>
    <p:extLst>
      <p:ext uri="{BB962C8B-B14F-4D97-AF65-F5344CB8AC3E}">
        <p14:creationId xmlns:p14="http://schemas.microsoft.com/office/powerpoint/2010/main" val="3967185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86C1AB1-D682-4F2C-8579-D9DF0DCC073A}" type="slidenum">
              <a:rPr lang="es-ES" smtClean="0"/>
              <a:t>3</a:t>
            </a:fld>
            <a:endParaRPr lang="es-ES" dirty="0"/>
          </a:p>
        </p:txBody>
      </p:sp>
    </p:spTree>
    <p:extLst>
      <p:ext uri="{BB962C8B-B14F-4D97-AF65-F5344CB8AC3E}">
        <p14:creationId xmlns:p14="http://schemas.microsoft.com/office/powerpoint/2010/main" val="1725080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86C1AB1-D682-4F2C-8579-D9DF0DCC073A}" type="slidenum">
              <a:rPr lang="es-ES" smtClean="0"/>
              <a:t>4</a:t>
            </a:fld>
            <a:endParaRPr lang="es-ES" dirty="0"/>
          </a:p>
        </p:txBody>
      </p:sp>
    </p:spTree>
    <p:extLst>
      <p:ext uri="{BB962C8B-B14F-4D97-AF65-F5344CB8AC3E}">
        <p14:creationId xmlns:p14="http://schemas.microsoft.com/office/powerpoint/2010/main" val="3169166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86C1AB1-D682-4F2C-8579-D9DF0DCC073A}" type="slidenum">
              <a:rPr lang="es-ES" smtClean="0"/>
              <a:t>5</a:t>
            </a:fld>
            <a:endParaRPr lang="es-ES" dirty="0"/>
          </a:p>
        </p:txBody>
      </p:sp>
    </p:spTree>
    <p:extLst>
      <p:ext uri="{BB962C8B-B14F-4D97-AF65-F5344CB8AC3E}">
        <p14:creationId xmlns:p14="http://schemas.microsoft.com/office/powerpoint/2010/main" val="472716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86C1AB1-D682-4F2C-8579-D9DF0DCC073A}" type="slidenum">
              <a:rPr lang="es-ES" smtClean="0"/>
              <a:t>6</a:t>
            </a:fld>
            <a:endParaRPr lang="es-ES" dirty="0"/>
          </a:p>
        </p:txBody>
      </p:sp>
    </p:spTree>
    <p:extLst>
      <p:ext uri="{BB962C8B-B14F-4D97-AF65-F5344CB8AC3E}">
        <p14:creationId xmlns:p14="http://schemas.microsoft.com/office/powerpoint/2010/main" val="421402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86C1AB1-D682-4F2C-8579-D9DF0DCC073A}" type="slidenum">
              <a:rPr lang="es-ES" smtClean="0"/>
              <a:t>7</a:t>
            </a:fld>
            <a:endParaRPr lang="es-ES" dirty="0"/>
          </a:p>
        </p:txBody>
      </p:sp>
    </p:spTree>
    <p:extLst>
      <p:ext uri="{BB962C8B-B14F-4D97-AF65-F5344CB8AC3E}">
        <p14:creationId xmlns:p14="http://schemas.microsoft.com/office/powerpoint/2010/main" val="1487296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86C1AB1-D682-4F2C-8579-D9DF0DCC073A}" type="slidenum">
              <a:rPr lang="es-ES" smtClean="0"/>
              <a:t>8</a:t>
            </a:fld>
            <a:endParaRPr lang="es-ES" dirty="0"/>
          </a:p>
        </p:txBody>
      </p:sp>
    </p:spTree>
    <p:extLst>
      <p:ext uri="{BB962C8B-B14F-4D97-AF65-F5344CB8AC3E}">
        <p14:creationId xmlns:p14="http://schemas.microsoft.com/office/powerpoint/2010/main" val="3531610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E86C1AB1-D682-4F2C-8579-D9DF0DCC073A}" type="slidenum">
              <a:rPr lang="es-ES" smtClean="0"/>
              <a:t>9</a:t>
            </a:fld>
            <a:endParaRPr lang="es-ES" dirty="0"/>
          </a:p>
        </p:txBody>
      </p:sp>
    </p:spTree>
    <p:extLst>
      <p:ext uri="{BB962C8B-B14F-4D97-AF65-F5344CB8AC3E}">
        <p14:creationId xmlns:p14="http://schemas.microsoft.com/office/powerpoint/2010/main" val="2289027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bwMode="ltGray">
          <a:xfrm>
            <a:off x="2513012" y="1371600"/>
            <a:ext cx="7162800" cy="41148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ctrTitle"/>
          </p:nvPr>
        </p:nvSpPr>
        <p:spPr>
          <a:xfrm>
            <a:off x="2804160" y="1557867"/>
            <a:ext cx="6583680" cy="2560320"/>
          </a:xfrm>
        </p:spPr>
        <p:txBody>
          <a:bodyPr rtlCol="0" anchor="b">
            <a:normAutofit/>
          </a:bodyPr>
          <a:lstStyle>
            <a:lvl1pPr algn="ctr">
              <a:lnSpc>
                <a:spcPct val="80000"/>
              </a:lnSpc>
              <a:defRPr sz="6600"/>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2804160" y="4185919"/>
            <a:ext cx="6583680" cy="1097278"/>
          </a:xfrm>
        </p:spPr>
        <p:txBody>
          <a:bodyPr rtlCol="0">
            <a:normAutofit/>
          </a:bodyPr>
          <a:lstStyle>
            <a:lvl1pPr marL="0" indent="0" algn="ctr">
              <a:spcBef>
                <a:spcPts val="120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Tree>
    <p:extLst>
      <p:ext uri="{BB962C8B-B14F-4D97-AF65-F5344CB8AC3E}">
        <p14:creationId xmlns:p14="http://schemas.microsoft.com/office/powerpoint/2010/main" val="246849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osición de pie de página 2"/>
          <p:cNvSpPr>
            <a:spLocks noGrp="1"/>
          </p:cNvSpPr>
          <p:nvPr>
            <p:ph type="ftr" sz="quarter" idx="11"/>
          </p:nvPr>
        </p:nvSpPr>
        <p:spPr/>
        <p:txBody>
          <a:bodyPr rtlCol="0"/>
          <a:lstStyle/>
          <a:p>
            <a:pPr rtl="0"/>
            <a:r>
              <a:rPr lang="es-ES" noProof="0" dirty="0"/>
              <a:t>Agregar un pie de página</a:t>
            </a:r>
          </a:p>
        </p:txBody>
      </p:sp>
      <p:sp>
        <p:nvSpPr>
          <p:cNvPr id="2" name="Marcador de posición de fecha 1"/>
          <p:cNvSpPr>
            <a:spLocks noGrp="1"/>
          </p:cNvSpPr>
          <p:nvPr>
            <p:ph type="dt" sz="half" idx="10"/>
          </p:nvPr>
        </p:nvSpPr>
        <p:spPr/>
        <p:txBody>
          <a:bodyPr rtlCol="0"/>
          <a:lstStyle/>
          <a:p>
            <a:pPr rtl="0"/>
            <a:fld id="{87347371-C2E2-441F-A824-C67A76B45AB8}" type="datetime1">
              <a:rPr lang="es-ES" noProof="0" smtClean="0"/>
              <a:t>24/02/18</a:t>
            </a:fld>
            <a:endParaRPr lang="es-ES" noProof="0" dirty="0"/>
          </a:p>
        </p:txBody>
      </p:sp>
      <p:sp>
        <p:nvSpPr>
          <p:cNvPr id="4" name="Marcador de posición de número de diapositiva 3"/>
          <p:cNvSpPr>
            <a:spLocks noGrp="1"/>
          </p:cNvSpPr>
          <p:nvPr>
            <p:ph type="sldNum" sz="quarter" idx="12"/>
          </p:nvPr>
        </p:nvSpPr>
        <p:spPr/>
        <p:txBody>
          <a:bodyPr rtlCol="0"/>
          <a:lstStyle/>
          <a:p>
            <a:pPr rtl="0"/>
            <a:fld id="{5E3DCFCC-8C7B-4574-91B2-C3342261C6C2}" type="slidenum">
              <a:rPr lang="es-ES" noProof="0" smtClean="0"/>
              <a:t>‹Nr.›</a:t>
            </a:fld>
            <a:endParaRPr lang="es-ES" noProof="0" dirty="0"/>
          </a:p>
        </p:txBody>
      </p:sp>
    </p:spTree>
    <p:extLst>
      <p:ext uri="{BB962C8B-B14F-4D97-AF65-F5344CB8AC3E}">
        <p14:creationId xmlns:p14="http://schemas.microsoft.com/office/powerpoint/2010/main" val="309224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8111067" y="1143000"/>
            <a:ext cx="3471334" cy="2285999"/>
          </a:xfrm>
        </p:spPr>
        <p:txBody>
          <a:bodyPr rtlCol="0" anchor="b"/>
          <a:lstStyle>
            <a:lvl1pPr>
              <a:defRPr sz="3200"/>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609599" y="982132"/>
            <a:ext cx="6995160" cy="507492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a:xfrm>
            <a:off x="8111067" y="3513665"/>
            <a:ext cx="3471333" cy="2103120"/>
          </a:xfrm>
        </p:spPr>
        <p:txBody>
          <a:bodyPr rtlCol="0"/>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los estilos de texto del patrón</a:t>
            </a:r>
          </a:p>
        </p:txBody>
      </p:sp>
      <p:sp>
        <p:nvSpPr>
          <p:cNvPr id="6" name="Marcador de posición de pie de página 5"/>
          <p:cNvSpPr>
            <a:spLocks noGrp="1"/>
          </p:cNvSpPr>
          <p:nvPr>
            <p:ph type="ftr" sz="quarter" idx="11"/>
          </p:nvPr>
        </p:nvSpPr>
        <p:spPr/>
        <p:txBody>
          <a:bodyPr rtlCol="0"/>
          <a:lstStyle/>
          <a:p>
            <a:pPr rtl="0"/>
            <a:r>
              <a:rPr lang="es-ES" noProof="0" dirty="0"/>
              <a:t>Agregar un pie de página</a:t>
            </a:r>
          </a:p>
        </p:txBody>
      </p:sp>
      <p:sp>
        <p:nvSpPr>
          <p:cNvPr id="5" name="Marcador de posición de fecha 4"/>
          <p:cNvSpPr>
            <a:spLocks noGrp="1"/>
          </p:cNvSpPr>
          <p:nvPr>
            <p:ph type="dt" sz="half" idx="10"/>
          </p:nvPr>
        </p:nvSpPr>
        <p:spPr/>
        <p:txBody>
          <a:bodyPr rtlCol="0"/>
          <a:lstStyle/>
          <a:p>
            <a:pPr rtl="0"/>
            <a:fld id="{2DE6A926-A092-49A3-8491-6CD3925EF394}" type="datetime1">
              <a:rPr lang="es-ES" noProof="0" smtClean="0"/>
              <a:t>24/02/18</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5E3DCFCC-8C7B-4574-91B2-C3342261C6C2}" type="slidenum">
              <a:rPr lang="es-ES" noProof="0" smtClean="0"/>
              <a:t>‹Nr.›</a:t>
            </a:fld>
            <a:endParaRPr lang="es-ES" noProof="0" dirty="0"/>
          </a:p>
        </p:txBody>
      </p:sp>
    </p:spTree>
    <p:extLst>
      <p:ext uri="{BB962C8B-B14F-4D97-AF65-F5344CB8AC3E}">
        <p14:creationId xmlns:p14="http://schemas.microsoft.com/office/powerpoint/2010/main" val="375345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8111067" y="1143000"/>
            <a:ext cx="3471334" cy="2285999"/>
          </a:xfrm>
        </p:spPr>
        <p:txBody>
          <a:bodyPr rtlCol="0" anchor="b"/>
          <a:lstStyle>
            <a:lvl1pPr>
              <a:defRPr sz="3200"/>
            </a:lvl1pPr>
          </a:lstStyle>
          <a:p>
            <a:pPr rtl="0"/>
            <a:r>
              <a:rPr lang="es-ES" noProof="0"/>
              <a:t>Haga clic para modificar el estilo de título del patrón</a:t>
            </a:r>
            <a:endParaRPr lang="es-ES" noProof="0" dirty="0"/>
          </a:p>
        </p:txBody>
      </p:sp>
      <p:sp>
        <p:nvSpPr>
          <p:cNvPr id="8" name="Rectángulo 7"/>
          <p:cNvSpPr/>
          <p:nvPr/>
        </p:nvSpPr>
        <p:spPr bwMode="ltGray">
          <a:xfrm>
            <a:off x="694265" y="1051560"/>
            <a:ext cx="6858000" cy="4937760"/>
          </a:xfrm>
          <a:prstGeom prst="rect">
            <a:avLst/>
          </a:prstGeom>
          <a:solidFill>
            <a:schemeClr val="bg1"/>
          </a:soli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772051" y="1143000"/>
            <a:ext cx="6686024" cy="4754880"/>
          </a:xfrm>
          <a:solidFill>
            <a:schemeClr val="bg2">
              <a:lumMod val="40000"/>
              <a:lumOff val="60000"/>
            </a:schemeClr>
          </a:solidFill>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4" name="Marcador de posición de texto 3"/>
          <p:cNvSpPr>
            <a:spLocks noGrp="1"/>
          </p:cNvSpPr>
          <p:nvPr>
            <p:ph type="body" sz="half" idx="2"/>
          </p:nvPr>
        </p:nvSpPr>
        <p:spPr>
          <a:xfrm>
            <a:off x="8111067" y="3513665"/>
            <a:ext cx="3471333" cy="2103120"/>
          </a:xfrm>
        </p:spPr>
        <p:txBody>
          <a:bodyPr rtlCol="0"/>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los estilos de texto del patrón</a:t>
            </a:r>
          </a:p>
        </p:txBody>
      </p:sp>
      <p:sp>
        <p:nvSpPr>
          <p:cNvPr id="10" name="Marcador de posición de pie de página 9"/>
          <p:cNvSpPr>
            <a:spLocks noGrp="1"/>
          </p:cNvSpPr>
          <p:nvPr>
            <p:ph type="ftr" sz="quarter" idx="11"/>
          </p:nvPr>
        </p:nvSpPr>
        <p:spPr/>
        <p:txBody>
          <a:bodyPr rtlCol="0"/>
          <a:lstStyle/>
          <a:p>
            <a:pPr rtl="0"/>
            <a:r>
              <a:rPr lang="es-ES" noProof="0" dirty="0"/>
              <a:t>Agregar un pie de página</a:t>
            </a:r>
          </a:p>
        </p:txBody>
      </p:sp>
      <p:sp>
        <p:nvSpPr>
          <p:cNvPr id="9" name="Marcador de posición de fecha 8"/>
          <p:cNvSpPr>
            <a:spLocks noGrp="1"/>
          </p:cNvSpPr>
          <p:nvPr>
            <p:ph type="dt" sz="half" idx="10"/>
          </p:nvPr>
        </p:nvSpPr>
        <p:spPr/>
        <p:txBody>
          <a:bodyPr rtlCol="0"/>
          <a:lstStyle/>
          <a:p>
            <a:pPr rtl="0"/>
            <a:fld id="{7FD07251-1B3E-4C28-99D5-1A3F511A8C55}" type="datetime1">
              <a:rPr lang="es-ES" noProof="0" smtClean="0"/>
              <a:t>24/02/18</a:t>
            </a:fld>
            <a:endParaRPr lang="es-ES" noProof="0" dirty="0"/>
          </a:p>
        </p:txBody>
      </p:sp>
      <p:sp>
        <p:nvSpPr>
          <p:cNvPr id="11" name="Marcador de posición de número de diapositiva 10"/>
          <p:cNvSpPr>
            <a:spLocks noGrp="1"/>
          </p:cNvSpPr>
          <p:nvPr>
            <p:ph type="sldNum" sz="quarter" idx="12"/>
          </p:nvPr>
        </p:nvSpPr>
        <p:spPr/>
        <p:txBody>
          <a:bodyPr rtlCol="0"/>
          <a:lstStyle/>
          <a:p>
            <a:pPr rtl="0"/>
            <a:fld id="{5E3DCFCC-8C7B-4574-91B2-C3342261C6C2}" type="slidenum">
              <a:rPr lang="es-ES" noProof="0" smtClean="0"/>
              <a:pPr rtl="0"/>
              <a:t>‹Nr.›</a:t>
            </a:fld>
            <a:endParaRPr lang="es-ES" noProof="0" dirty="0"/>
          </a:p>
        </p:txBody>
      </p:sp>
    </p:spTree>
    <p:extLst>
      <p:ext uri="{BB962C8B-B14F-4D97-AF65-F5344CB8AC3E}">
        <p14:creationId xmlns:p14="http://schemas.microsoft.com/office/powerpoint/2010/main" val="318692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Rectángulo 6"/>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Rectángulo 7"/>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Rectángulo 8"/>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p>
            <a:pPr rtl="0"/>
            <a:fld id="{A76E6D9F-F066-4315-BFBA-09964C84BF08}" type="datetime1">
              <a:rPr lang="es-ES" noProof="0" smtClean="0"/>
              <a:t>24/02/18</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5E3DCFCC-8C7B-4574-91B2-C3342261C6C2}" type="slidenum">
              <a:rPr lang="es-ES" noProof="0" smtClean="0"/>
              <a:t>‹Nr.›</a:t>
            </a:fld>
            <a:endParaRPr lang="es-ES" noProof="0" dirty="0"/>
          </a:p>
        </p:txBody>
      </p:sp>
    </p:spTree>
    <p:extLst>
      <p:ext uri="{BB962C8B-B14F-4D97-AF65-F5344CB8AC3E}">
        <p14:creationId xmlns:p14="http://schemas.microsoft.com/office/powerpoint/2010/main" val="244807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296400" y="846666"/>
            <a:ext cx="1828800" cy="5554133"/>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066798" y="846666"/>
            <a:ext cx="7863840" cy="5554133"/>
          </a:xfrm>
        </p:spPr>
        <p:txBody>
          <a:bodyPr vert="eaVert" rtlCol="0"/>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p>
            <a:pPr rtl="0"/>
            <a:fld id="{393CB7CF-BA52-4DFA-924B-3F536EB7B7E8}" type="datetime1">
              <a:rPr lang="es-ES" noProof="0" smtClean="0"/>
              <a:t>24/02/18</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5E3DCFCC-8C7B-4574-91B2-C3342261C6C2}" type="slidenum">
              <a:rPr lang="es-ES" noProof="0" smtClean="0"/>
              <a:t>‹Nr.›</a:t>
            </a:fld>
            <a:endParaRPr lang="es-ES" noProof="0" dirty="0"/>
          </a:p>
        </p:txBody>
      </p:sp>
    </p:spTree>
    <p:extLst>
      <p:ext uri="{BB962C8B-B14F-4D97-AF65-F5344CB8AC3E}">
        <p14:creationId xmlns:p14="http://schemas.microsoft.com/office/powerpoint/2010/main" val="153300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7" name="Rectángulo 6"/>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Rectángulo 7"/>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Rectángulo 8"/>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p>
            <a:pPr rtl="0"/>
            <a:fld id="{4157949E-AB5C-4FCD-AA63-1014E17DC58A}" type="datetime1">
              <a:rPr lang="es-ES" noProof="0" smtClean="0"/>
              <a:t>24/02/18</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5E3DCFCC-8C7B-4574-91B2-C3342261C6C2}" type="slidenum">
              <a:rPr lang="es-ES" noProof="0" smtClean="0"/>
              <a:t>‹Nr.›</a:t>
            </a:fld>
            <a:endParaRPr lang="es-ES" noProof="0" dirty="0"/>
          </a:p>
        </p:txBody>
      </p:sp>
    </p:spTree>
    <p:extLst>
      <p:ext uri="{BB962C8B-B14F-4D97-AF65-F5344CB8AC3E}">
        <p14:creationId xmlns:p14="http://schemas.microsoft.com/office/powerpoint/2010/main" val="376052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title"/>
          </p:nvPr>
        </p:nvSpPr>
        <p:spPr>
          <a:xfrm>
            <a:off x="5654040" y="1016001"/>
            <a:ext cx="5760720" cy="1828800"/>
          </a:xfrm>
        </p:spPr>
        <p:txBody>
          <a:bodyPr rtlCol="0" anchor="b">
            <a:normAutofit/>
          </a:bodyPr>
          <a:lstStyle>
            <a:lvl1pPr algn="ctr">
              <a:lnSpc>
                <a:spcPct val="80000"/>
              </a:lnSpc>
              <a:defRPr sz="5400"/>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5654040" y="2980267"/>
            <a:ext cx="5760720" cy="914400"/>
          </a:xfrm>
        </p:spPr>
        <p:txBody>
          <a:bodyPr rtlCol="0">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los estilos de texto del patrón</a:t>
            </a:r>
          </a:p>
        </p:txBody>
      </p:sp>
    </p:spTree>
    <p:extLst>
      <p:ext uri="{BB962C8B-B14F-4D97-AF65-F5344CB8AC3E}">
        <p14:creationId xmlns:p14="http://schemas.microsoft.com/office/powerpoint/2010/main" val="217167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inspirado en el verano">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title"/>
          </p:nvPr>
        </p:nvSpPr>
        <p:spPr>
          <a:xfrm>
            <a:off x="5654040" y="1016001"/>
            <a:ext cx="5760720" cy="1828800"/>
          </a:xfrm>
        </p:spPr>
        <p:txBody>
          <a:bodyPr rtlCol="0" anchor="b">
            <a:normAutofit/>
          </a:bodyPr>
          <a:lstStyle>
            <a:lvl1pPr algn="ctr">
              <a:lnSpc>
                <a:spcPct val="80000"/>
              </a:lnSpc>
              <a:defRPr sz="5400"/>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5654040" y="2980267"/>
            <a:ext cx="5760720" cy="914400"/>
          </a:xfrm>
        </p:spPr>
        <p:txBody>
          <a:bodyPr rtlCol="0">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los estilos de texto del patrón</a:t>
            </a:r>
          </a:p>
        </p:txBody>
      </p:sp>
    </p:spTree>
    <p:extLst>
      <p:ext uri="{BB962C8B-B14F-4D97-AF65-F5344CB8AC3E}">
        <p14:creationId xmlns:p14="http://schemas.microsoft.com/office/powerpoint/2010/main" val="129212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inspirado en el otoño">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title"/>
          </p:nvPr>
        </p:nvSpPr>
        <p:spPr>
          <a:xfrm>
            <a:off x="5654040" y="1016001"/>
            <a:ext cx="5760720" cy="1828800"/>
          </a:xfrm>
        </p:spPr>
        <p:txBody>
          <a:bodyPr rtlCol="0" anchor="b">
            <a:normAutofit/>
          </a:bodyPr>
          <a:lstStyle>
            <a:lvl1pPr algn="ctr">
              <a:lnSpc>
                <a:spcPct val="80000"/>
              </a:lnSpc>
              <a:defRPr sz="5400"/>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5654040" y="2980267"/>
            <a:ext cx="5760720" cy="914400"/>
          </a:xfrm>
        </p:spPr>
        <p:txBody>
          <a:bodyPr rtlCol="0">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los estilos de texto del patrón</a:t>
            </a:r>
          </a:p>
        </p:txBody>
      </p:sp>
    </p:spTree>
    <p:extLst>
      <p:ext uri="{BB962C8B-B14F-4D97-AF65-F5344CB8AC3E}">
        <p14:creationId xmlns:p14="http://schemas.microsoft.com/office/powerpoint/2010/main" val="20454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inspirado en el invierno">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bwMode="ltGray">
          <a:xfrm>
            <a:off x="5334000" y="762000"/>
            <a:ext cx="6400800" cy="33401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title"/>
          </p:nvPr>
        </p:nvSpPr>
        <p:spPr>
          <a:xfrm>
            <a:off x="5654040" y="1016001"/>
            <a:ext cx="5760720" cy="1828800"/>
          </a:xfrm>
        </p:spPr>
        <p:txBody>
          <a:bodyPr rtlCol="0" anchor="b">
            <a:normAutofit/>
          </a:bodyPr>
          <a:lstStyle>
            <a:lvl1pPr algn="ctr">
              <a:lnSpc>
                <a:spcPct val="80000"/>
              </a:lnSpc>
              <a:defRPr sz="5400"/>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5654040" y="2980267"/>
            <a:ext cx="5760720" cy="914400"/>
          </a:xfrm>
        </p:spPr>
        <p:txBody>
          <a:bodyPr rtlCol="0">
            <a:normAutofit/>
          </a:bodyPr>
          <a:lstStyle>
            <a:lvl1pPr marL="0" indent="0" algn="ctr">
              <a:spcBef>
                <a:spcPts val="120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los estilos de texto del patrón</a:t>
            </a:r>
          </a:p>
        </p:txBody>
      </p:sp>
    </p:spTree>
    <p:extLst>
      <p:ext uri="{BB962C8B-B14F-4D97-AF65-F5344CB8AC3E}">
        <p14:creationId xmlns:p14="http://schemas.microsoft.com/office/powerpoint/2010/main" val="230534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ángulo 7"/>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Rectángulo 8"/>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0" name="Rectángulo 9"/>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066800" y="2057399"/>
            <a:ext cx="4846320" cy="4343401"/>
          </a:xfrm>
        </p:spPr>
        <p:txBody>
          <a:bodyPr rtlCol="0"/>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278880" y="2057399"/>
            <a:ext cx="4846320" cy="4343401"/>
          </a:xfrm>
        </p:spPr>
        <p:txBody>
          <a:bodyPr rtlCol="0"/>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osición de pie de página 5"/>
          <p:cNvSpPr>
            <a:spLocks noGrp="1"/>
          </p:cNvSpPr>
          <p:nvPr>
            <p:ph type="ftr" sz="quarter" idx="11"/>
          </p:nvPr>
        </p:nvSpPr>
        <p:spPr/>
        <p:txBody>
          <a:bodyPr rtlCol="0"/>
          <a:lstStyle/>
          <a:p>
            <a:pPr rtl="0"/>
            <a:r>
              <a:rPr lang="es-ES" noProof="0" dirty="0"/>
              <a:t>Agregar un pie de página</a:t>
            </a:r>
          </a:p>
        </p:txBody>
      </p:sp>
      <p:sp>
        <p:nvSpPr>
          <p:cNvPr id="5" name="Marcador de posición de fecha 4"/>
          <p:cNvSpPr>
            <a:spLocks noGrp="1"/>
          </p:cNvSpPr>
          <p:nvPr>
            <p:ph type="dt" sz="half" idx="10"/>
          </p:nvPr>
        </p:nvSpPr>
        <p:spPr/>
        <p:txBody>
          <a:bodyPr rtlCol="0"/>
          <a:lstStyle/>
          <a:p>
            <a:pPr rtl="0"/>
            <a:fld id="{62A64E4E-C9A6-4634-8623-B37F90984C14}" type="datetime1">
              <a:rPr lang="es-ES" noProof="0" smtClean="0"/>
              <a:t>24/02/18</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5E3DCFCC-8C7B-4574-91B2-C3342261C6C2}" type="slidenum">
              <a:rPr lang="es-ES" noProof="0" smtClean="0"/>
              <a:t>‹Nr.›</a:t>
            </a:fld>
            <a:endParaRPr lang="es-ES" noProof="0" dirty="0"/>
          </a:p>
        </p:txBody>
      </p:sp>
    </p:spTree>
    <p:extLst>
      <p:ext uri="{BB962C8B-B14F-4D97-AF65-F5344CB8AC3E}">
        <p14:creationId xmlns:p14="http://schemas.microsoft.com/office/powerpoint/2010/main" val="342779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ángulo 9"/>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1" name="Rectángulo 10"/>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2" name="Rectángulo 11"/>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066800" y="2057399"/>
            <a:ext cx="4846320" cy="868681"/>
          </a:xfrm>
        </p:spPr>
        <p:txBody>
          <a:bodyPr rtlCol="0"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los estilos de texto del patrón</a:t>
            </a:r>
          </a:p>
        </p:txBody>
      </p:sp>
      <p:sp>
        <p:nvSpPr>
          <p:cNvPr id="4" name="Marcador de posición de contenido 3"/>
          <p:cNvSpPr>
            <a:spLocks noGrp="1"/>
          </p:cNvSpPr>
          <p:nvPr>
            <p:ph sz="half" idx="2"/>
          </p:nvPr>
        </p:nvSpPr>
        <p:spPr>
          <a:xfrm>
            <a:off x="1066800" y="2926080"/>
            <a:ext cx="4846320" cy="3474720"/>
          </a:xfrm>
        </p:spPr>
        <p:txBody>
          <a:bodyPr rtlCol="0"/>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278880" y="2057399"/>
            <a:ext cx="4846320" cy="868681"/>
          </a:xfrm>
        </p:spPr>
        <p:txBody>
          <a:bodyPr rtlCol="0" anchor="ctr"/>
          <a:lstStyle>
            <a:lvl1pPr marL="0" indent="0">
              <a:buNone/>
              <a:defRPr sz="2400" b="0" cap="sm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los estilos de texto del patrón</a:t>
            </a:r>
          </a:p>
        </p:txBody>
      </p:sp>
      <p:sp>
        <p:nvSpPr>
          <p:cNvPr id="6" name="Marcador de posición de contenido 5"/>
          <p:cNvSpPr>
            <a:spLocks noGrp="1"/>
          </p:cNvSpPr>
          <p:nvPr>
            <p:ph sz="quarter" idx="4"/>
          </p:nvPr>
        </p:nvSpPr>
        <p:spPr>
          <a:xfrm>
            <a:off x="6278880" y="2926080"/>
            <a:ext cx="4846320" cy="3474720"/>
          </a:xfrm>
        </p:spPr>
        <p:txBody>
          <a:bodyPr rtlCol="0"/>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8" name="Marcador de posición de pie de página 7"/>
          <p:cNvSpPr>
            <a:spLocks noGrp="1"/>
          </p:cNvSpPr>
          <p:nvPr>
            <p:ph type="ftr" sz="quarter" idx="11"/>
          </p:nvPr>
        </p:nvSpPr>
        <p:spPr/>
        <p:txBody>
          <a:bodyPr rtlCol="0"/>
          <a:lstStyle/>
          <a:p>
            <a:pPr rtl="0"/>
            <a:r>
              <a:rPr lang="es-ES" noProof="0" dirty="0"/>
              <a:t>Agregar un pie de página</a:t>
            </a:r>
          </a:p>
        </p:txBody>
      </p:sp>
      <p:sp>
        <p:nvSpPr>
          <p:cNvPr id="7" name="Marcador de posición de fecha 6"/>
          <p:cNvSpPr>
            <a:spLocks noGrp="1"/>
          </p:cNvSpPr>
          <p:nvPr>
            <p:ph type="dt" sz="half" idx="10"/>
          </p:nvPr>
        </p:nvSpPr>
        <p:spPr/>
        <p:txBody>
          <a:bodyPr rtlCol="0"/>
          <a:lstStyle/>
          <a:p>
            <a:pPr rtl="0"/>
            <a:fld id="{C350FF10-2E25-4769-B8E3-432EFA9A14B3}" type="datetime1">
              <a:rPr lang="es-ES" noProof="0" smtClean="0"/>
              <a:t>24/02/18</a:t>
            </a:fld>
            <a:endParaRPr lang="es-ES" noProof="0" dirty="0"/>
          </a:p>
        </p:txBody>
      </p:sp>
      <p:sp>
        <p:nvSpPr>
          <p:cNvPr id="9" name="Marcador de posición de número de diapositiva 8"/>
          <p:cNvSpPr>
            <a:spLocks noGrp="1"/>
          </p:cNvSpPr>
          <p:nvPr>
            <p:ph type="sldNum" sz="quarter" idx="12"/>
          </p:nvPr>
        </p:nvSpPr>
        <p:spPr/>
        <p:txBody>
          <a:bodyPr rtlCol="0"/>
          <a:lstStyle/>
          <a:p>
            <a:pPr rtl="0"/>
            <a:fld id="{5E3DCFCC-8C7B-4574-91B2-C3342261C6C2}" type="slidenum">
              <a:rPr lang="es-ES" noProof="0" smtClean="0"/>
              <a:t>‹Nr.›</a:t>
            </a:fld>
            <a:endParaRPr lang="es-ES" noProof="0" dirty="0"/>
          </a:p>
        </p:txBody>
      </p:sp>
    </p:spTree>
    <p:extLst>
      <p:ext uri="{BB962C8B-B14F-4D97-AF65-F5344CB8AC3E}">
        <p14:creationId xmlns:p14="http://schemas.microsoft.com/office/powerpoint/2010/main" val="4093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Rectángulo 5"/>
          <p:cNvSpPr/>
          <p:nvPr/>
        </p:nvSpPr>
        <p:spPr bwMode="ltGray">
          <a:xfrm>
            <a:off x="-1" y="457200"/>
            <a:ext cx="12188826" cy="12700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7" name="Rectángulo 6"/>
          <p:cNvSpPr/>
          <p:nvPr/>
        </p:nvSpPr>
        <p:spPr bwMode="ltGray">
          <a:xfrm>
            <a:off x="0" y="1697736"/>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Rectángulo 7"/>
          <p:cNvSpPr/>
          <p:nvPr/>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4" name="Marcador de posición de pie de página 3"/>
          <p:cNvSpPr>
            <a:spLocks noGrp="1"/>
          </p:cNvSpPr>
          <p:nvPr>
            <p:ph type="ftr" sz="quarter" idx="11"/>
          </p:nvPr>
        </p:nvSpPr>
        <p:spPr/>
        <p:txBody>
          <a:bodyPr rtlCol="0"/>
          <a:lstStyle/>
          <a:p>
            <a:pPr rtl="0"/>
            <a:r>
              <a:rPr lang="es-ES" noProof="0" dirty="0"/>
              <a:t>Agregar un pie de página</a:t>
            </a:r>
          </a:p>
        </p:txBody>
      </p:sp>
      <p:sp>
        <p:nvSpPr>
          <p:cNvPr id="3" name="Marcador de posición de fecha 2"/>
          <p:cNvSpPr>
            <a:spLocks noGrp="1"/>
          </p:cNvSpPr>
          <p:nvPr>
            <p:ph type="dt" sz="half" idx="10"/>
          </p:nvPr>
        </p:nvSpPr>
        <p:spPr/>
        <p:txBody>
          <a:bodyPr rtlCol="0"/>
          <a:lstStyle/>
          <a:p>
            <a:pPr rtl="0"/>
            <a:fld id="{09F9EC7C-A369-4E89-91B2-7806C31A9CA4}" type="datetime1">
              <a:rPr lang="es-ES" noProof="0" smtClean="0"/>
              <a:t>24/02/18</a:t>
            </a:fld>
            <a:endParaRPr lang="es-ES" noProof="0" dirty="0"/>
          </a:p>
        </p:txBody>
      </p:sp>
      <p:sp>
        <p:nvSpPr>
          <p:cNvPr id="5" name="Marcador de posición de número de diapositiva 4"/>
          <p:cNvSpPr>
            <a:spLocks noGrp="1"/>
          </p:cNvSpPr>
          <p:nvPr>
            <p:ph type="sldNum" sz="quarter" idx="12"/>
          </p:nvPr>
        </p:nvSpPr>
        <p:spPr/>
        <p:txBody>
          <a:bodyPr rtlCol="0"/>
          <a:lstStyle/>
          <a:p>
            <a:pPr rtl="0"/>
            <a:fld id="{5E3DCFCC-8C7B-4574-91B2-C3342261C6C2}" type="slidenum">
              <a:rPr lang="es-ES" noProof="0" smtClean="0"/>
              <a:t>‹Nr.›</a:t>
            </a:fld>
            <a:endParaRPr lang="es-ES" noProof="0" dirty="0"/>
          </a:p>
        </p:txBody>
      </p:sp>
    </p:spTree>
    <p:extLst>
      <p:ext uri="{BB962C8B-B14F-4D97-AF65-F5344CB8AC3E}">
        <p14:creationId xmlns:p14="http://schemas.microsoft.com/office/powerpoint/2010/main" val="399294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12188952" cy="455411"/>
          </a:xfrm>
          <a:prstGeom prst="rect">
            <a:avLst/>
          </a:prstGeom>
        </p:spPr>
      </p:pic>
      <p:sp>
        <p:nvSpPr>
          <p:cNvPr id="10" name="Rectángulo 9"/>
          <p:cNvSpPr/>
          <p:nvPr userDrawn="1"/>
        </p:nvSpPr>
        <p:spPr bwMode="ltGray">
          <a:xfrm>
            <a:off x="0"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Marcador de posición de título 1"/>
          <p:cNvSpPr>
            <a:spLocks noGrp="1"/>
          </p:cNvSpPr>
          <p:nvPr>
            <p:ph type="title"/>
          </p:nvPr>
        </p:nvSpPr>
        <p:spPr>
          <a:xfrm>
            <a:off x="1066800" y="562302"/>
            <a:ext cx="10058400" cy="1097280"/>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066800" y="2057400"/>
            <a:ext cx="10058400" cy="4343400"/>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pie de página 4"/>
          <p:cNvSpPr>
            <a:spLocks noGrp="1"/>
          </p:cNvSpPr>
          <p:nvPr>
            <p:ph type="ftr" sz="quarter" idx="3"/>
          </p:nvPr>
        </p:nvSpPr>
        <p:spPr>
          <a:xfrm>
            <a:off x="1066800" y="6519333"/>
            <a:ext cx="7086600" cy="202142"/>
          </a:xfrm>
          <a:prstGeom prst="rect">
            <a:avLst/>
          </a:prstGeom>
        </p:spPr>
        <p:txBody>
          <a:bodyPr vert="horz" lIns="91440" tIns="45720" rIns="91440" bIns="45720" rtlCol="0" anchor="ctr"/>
          <a:lstStyle>
            <a:lvl1pPr algn="l">
              <a:defRPr sz="1100">
                <a:solidFill>
                  <a:schemeClr val="tx1"/>
                </a:solidFill>
              </a:defRPr>
            </a:lvl1pPr>
          </a:lstStyle>
          <a:p>
            <a:pPr rtl="0"/>
            <a:r>
              <a:rPr lang="es-ES" noProof="0" dirty="0"/>
              <a:t>Agregar un pie de página</a:t>
            </a:r>
          </a:p>
        </p:txBody>
      </p:sp>
      <p:sp>
        <p:nvSpPr>
          <p:cNvPr id="4" name="Marcador de posición de fecha 3"/>
          <p:cNvSpPr>
            <a:spLocks noGrp="1"/>
          </p:cNvSpPr>
          <p:nvPr>
            <p:ph type="dt" sz="half" idx="2"/>
          </p:nvPr>
        </p:nvSpPr>
        <p:spPr>
          <a:xfrm>
            <a:off x="8382000" y="6519333"/>
            <a:ext cx="1600200" cy="202142"/>
          </a:xfrm>
          <a:prstGeom prst="rect">
            <a:avLst/>
          </a:prstGeom>
        </p:spPr>
        <p:txBody>
          <a:bodyPr vert="horz" lIns="91440" tIns="45720" rIns="91440" bIns="45720" rtlCol="0" anchor="ctr"/>
          <a:lstStyle>
            <a:lvl1pPr algn="r">
              <a:defRPr sz="1100">
                <a:solidFill>
                  <a:schemeClr val="tx1"/>
                </a:solidFill>
              </a:defRPr>
            </a:lvl1pPr>
          </a:lstStyle>
          <a:p>
            <a:pPr rtl="0"/>
            <a:fld id="{EEBCEBBF-8312-41EA-8877-54DF3A36F7BD}" type="datetime1">
              <a:rPr lang="es-ES" noProof="0" smtClean="0"/>
              <a:t>24/02/18</a:t>
            </a:fld>
            <a:endParaRPr lang="es-ES" noProof="0" dirty="0"/>
          </a:p>
        </p:txBody>
      </p:sp>
      <p:sp>
        <p:nvSpPr>
          <p:cNvPr id="6" name="Marcador de posición de número de diapositiva 5"/>
          <p:cNvSpPr>
            <a:spLocks noGrp="1"/>
          </p:cNvSpPr>
          <p:nvPr>
            <p:ph type="sldNum" sz="quarter" idx="4"/>
          </p:nvPr>
        </p:nvSpPr>
        <p:spPr>
          <a:xfrm>
            <a:off x="10210800" y="6519333"/>
            <a:ext cx="914400" cy="202142"/>
          </a:xfrm>
          <a:prstGeom prst="rect">
            <a:avLst/>
          </a:prstGeom>
        </p:spPr>
        <p:txBody>
          <a:bodyPr vert="horz" lIns="91440" tIns="45720" rIns="91440" bIns="45720" rtlCol="0" anchor="ctr"/>
          <a:lstStyle>
            <a:lvl1pPr algn="r">
              <a:defRPr sz="1100">
                <a:solidFill>
                  <a:schemeClr val="tx1"/>
                </a:solidFill>
              </a:defRPr>
            </a:lvl1pPr>
          </a:lstStyle>
          <a:p>
            <a:pPr rtl="0"/>
            <a:fld id="{5E3DCFCC-8C7B-4574-91B2-C3342261C6C2}" type="slidenum">
              <a:rPr lang="es-ES" noProof="0" smtClean="0"/>
              <a:pPr rtl="0"/>
              <a:t>‹Nr.›</a:t>
            </a:fld>
            <a:endParaRPr lang="es-ES" noProof="0" dirty="0"/>
          </a:p>
        </p:txBody>
      </p:sp>
    </p:spTree>
    <p:extLst>
      <p:ext uri="{BB962C8B-B14F-4D97-AF65-F5344CB8AC3E}">
        <p14:creationId xmlns:p14="http://schemas.microsoft.com/office/powerpoint/2010/main" val="1796578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mn-lt"/>
          <a:ea typeface="+mn-ea"/>
          <a:cs typeface="+mn-cs"/>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5" Type="http://schemas.openxmlformats.org/officeDocument/2006/relationships/image" Target="../media/image30.JPG"/><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31.JP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3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3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png"/><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todosobrelaevolucion.org.mx/capsula.php?id=66" TargetMode="Externa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8.jpeg"/><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rtl="0"/>
            <a:r>
              <a:rPr lang="es-ES" sz="4000" dirty="0"/>
              <a:t>RADIACIÓN ADAPTATIVA</a:t>
            </a:r>
          </a:p>
        </p:txBody>
      </p:sp>
      <p:sp>
        <p:nvSpPr>
          <p:cNvPr id="3" name="Marcador de posición de texto 2"/>
          <p:cNvSpPr>
            <a:spLocks noGrp="1"/>
          </p:cNvSpPr>
          <p:nvPr>
            <p:ph type="body" idx="1"/>
          </p:nvPr>
        </p:nvSpPr>
        <p:spPr/>
        <p:txBody>
          <a:bodyPr rtlCol="0"/>
          <a:lstStyle/>
          <a:p>
            <a:pPr rtl="0"/>
            <a:r>
              <a:rPr lang="es-ES" dirty="0"/>
              <a:t>M. En C. Martha Corona Tinoco</a:t>
            </a:r>
          </a:p>
          <a:p>
            <a:pPr rtl="0"/>
            <a:r>
              <a:rPr lang="es-ES" dirty="0"/>
              <a:t>ENP-UNAM</a:t>
            </a:r>
          </a:p>
        </p:txBody>
      </p:sp>
      <p:pic>
        <p:nvPicPr>
          <p:cNvPr id="5124" name="Picture 4" descr="Resultado de imagen para universum">
            <a:extLst>
              <a:ext uri="{FF2B5EF4-FFF2-40B4-BE49-F238E27FC236}">
                <a16:creationId xmlns:a16="http://schemas.microsoft.com/office/drawing/2014/main" xmlns="" id="{8DD57D77-FD1E-4FA2-B433-A5F7873B5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099" y="649355"/>
            <a:ext cx="2958962" cy="3511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65114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648F518-52AC-4375-A3A2-7DA8A0A139E9}"/>
              </a:ext>
            </a:extLst>
          </p:cNvPr>
          <p:cNvSpPr>
            <a:spLocks noChangeArrowheads="1"/>
          </p:cNvSpPr>
          <p:nvPr/>
        </p:nvSpPr>
        <p:spPr bwMode="auto">
          <a:xfrm>
            <a:off x="4859622" y="805360"/>
            <a:ext cx="6192691" cy="1631216"/>
          </a:xfrm>
          <a:prstGeom prst="rect">
            <a:avLst/>
          </a:prstGeom>
          <a:solidFill>
            <a:srgbClr val="CDCD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1" i="0" u="none" strike="noStrike" cap="none" normalizeH="0" baseline="0" dirty="0">
                <a:ln>
                  <a:noFill/>
                </a:ln>
                <a:effectLst/>
                <a:latin typeface="+mn-lt"/>
              </a:rPr>
              <a:t>La coevolución es el ajuste recíproco de ciertas características entre dos o más especies. Ocurre cuando se establecen interacciones tan estrechas que cada especie constituye una fuerza selectiva que opera sobre la otra. </a:t>
            </a:r>
          </a:p>
        </p:txBody>
      </p:sp>
      <p:pic>
        <p:nvPicPr>
          <p:cNvPr id="6147" name="Picture 3" descr="Resultado de imagen para mormoops megalophylla">
            <a:extLst>
              <a:ext uri="{FF2B5EF4-FFF2-40B4-BE49-F238E27FC236}">
                <a16:creationId xmlns:a16="http://schemas.microsoft.com/office/drawing/2014/main" xmlns="" id="{6DC5ADF1-C543-40CA-BBC6-4F9EBC0058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500" y="2164307"/>
            <a:ext cx="3217284" cy="430033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Resultado de imagen para cameronieta">
            <a:extLst>
              <a:ext uri="{FF2B5EF4-FFF2-40B4-BE49-F238E27FC236}">
                <a16:creationId xmlns:a16="http://schemas.microsoft.com/office/drawing/2014/main" xmlns="" id="{1B70F27B-A72A-4425-8E56-1EC95CA1AE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3322" y="3075394"/>
            <a:ext cx="4518991" cy="3389243"/>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xmlns="" id="{1F78E204-E83D-45C3-A1A5-70A0C0EB947D}"/>
              </a:ext>
            </a:extLst>
          </p:cNvPr>
          <p:cNvSpPr/>
          <p:nvPr/>
        </p:nvSpPr>
        <p:spPr>
          <a:xfrm>
            <a:off x="1673461" y="6464637"/>
            <a:ext cx="3097323" cy="215444"/>
          </a:xfrm>
          <a:prstGeom prst="rect">
            <a:avLst/>
          </a:prstGeom>
        </p:spPr>
        <p:txBody>
          <a:bodyPr wrap="none">
            <a:spAutoFit/>
          </a:bodyPr>
          <a:lstStyle/>
          <a:p>
            <a:r>
              <a:rPr lang="es-MX" sz="800" b="1" dirty="0">
                <a:solidFill>
                  <a:srgbClr val="000000"/>
                </a:solidFill>
                <a:latin typeface="Times New Roman" panose="02020603050405020304" pitchFamily="18" charset="0"/>
              </a:rPr>
              <a:t>Curtis. (2013). Biología. EUA. panamericana. Con fines educativos</a:t>
            </a:r>
            <a:endParaRPr lang="es-MX" sz="800" b="1" dirty="0"/>
          </a:p>
        </p:txBody>
      </p:sp>
    </p:spTree>
    <p:extLst>
      <p:ext uri="{BB962C8B-B14F-4D97-AF65-F5344CB8AC3E}">
        <p14:creationId xmlns:p14="http://schemas.microsoft.com/office/powerpoint/2010/main" val="33848383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EF0F136-E25D-48A7-934F-1D8C4B4EB002}"/>
              </a:ext>
            </a:extLst>
          </p:cNvPr>
          <p:cNvSpPr>
            <a:spLocks noChangeArrowheads="1"/>
          </p:cNvSpPr>
          <p:nvPr/>
        </p:nvSpPr>
        <p:spPr bwMode="auto">
          <a:xfrm>
            <a:off x="1219200" y="1568968"/>
            <a:ext cx="3140765" cy="3170099"/>
          </a:xfrm>
          <a:prstGeom prst="rect">
            <a:avLst/>
          </a:prstGeom>
          <a:solidFill>
            <a:srgbClr val="CDCD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1" i="0" u="none" strike="noStrike" cap="none" normalizeH="0" baseline="0" dirty="0">
                <a:ln>
                  <a:noFill/>
                </a:ln>
                <a:effectLst/>
                <a:latin typeface="+mn-lt"/>
              </a:rPr>
              <a:t> La población es una unidad definida por su reservorio génico, que es el conjunto de todos los alelos de todos los genes de sus individuos que la integran. Cada individuo es el depositario temporal de una pequeña muestra del reservorio génico. </a:t>
            </a:r>
          </a:p>
        </p:txBody>
      </p:sp>
      <p:pic>
        <p:nvPicPr>
          <p:cNvPr id="7171" name="Picture 3" descr="Resultado de imagen para poblaciones geneticas">
            <a:extLst>
              <a:ext uri="{FF2B5EF4-FFF2-40B4-BE49-F238E27FC236}">
                <a16:creationId xmlns:a16="http://schemas.microsoft.com/office/drawing/2014/main" xmlns="" id="{C49B8052-E7BF-434B-81FF-BB6554F4C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8912" y="985010"/>
            <a:ext cx="4762500" cy="515302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xmlns="" id="{E0D02A47-8215-4DFD-B0F2-052EDE799EC7}"/>
              </a:ext>
            </a:extLst>
          </p:cNvPr>
          <p:cNvSpPr/>
          <p:nvPr/>
        </p:nvSpPr>
        <p:spPr>
          <a:xfrm>
            <a:off x="1219200" y="6138035"/>
            <a:ext cx="3097323" cy="215444"/>
          </a:xfrm>
          <a:prstGeom prst="rect">
            <a:avLst/>
          </a:prstGeom>
        </p:spPr>
        <p:txBody>
          <a:bodyPr wrap="none">
            <a:spAutoFit/>
          </a:bodyPr>
          <a:lstStyle/>
          <a:p>
            <a:r>
              <a:rPr lang="es-MX" sz="800" b="1" dirty="0">
                <a:solidFill>
                  <a:srgbClr val="000000"/>
                </a:solidFill>
                <a:latin typeface="Times New Roman" panose="02020603050405020304" pitchFamily="18" charset="0"/>
              </a:rPr>
              <a:t>Curtis. (2013). Biología. EUA. panamericana. Con fines educativos</a:t>
            </a:r>
            <a:endParaRPr lang="es-MX" sz="800" b="1" dirty="0"/>
          </a:p>
        </p:txBody>
      </p:sp>
    </p:spTree>
    <p:extLst>
      <p:ext uri="{BB962C8B-B14F-4D97-AF65-F5344CB8AC3E}">
        <p14:creationId xmlns:p14="http://schemas.microsoft.com/office/powerpoint/2010/main" val="2208792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30A8D3F-88C3-4531-95FE-3F72CFBD44BF}"/>
              </a:ext>
            </a:extLst>
          </p:cNvPr>
          <p:cNvSpPr>
            <a:spLocks noChangeArrowheads="1"/>
          </p:cNvSpPr>
          <p:nvPr/>
        </p:nvSpPr>
        <p:spPr bwMode="auto">
          <a:xfrm>
            <a:off x="344557" y="1606564"/>
            <a:ext cx="4227443" cy="2246769"/>
          </a:xfrm>
          <a:prstGeom prst="rect">
            <a:avLst/>
          </a:prstGeom>
          <a:solidFill>
            <a:srgbClr val="CDCD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1" i="0" u="none" strike="noStrike" cap="none" normalizeH="0" baseline="0" dirty="0">
                <a:ln>
                  <a:noFill/>
                </a:ln>
                <a:effectLst/>
                <a:latin typeface="+mn-lt"/>
              </a:rPr>
              <a:t>Cada gameto contiene sólo uno de los dos alelos de cada uno de los sistemas genéticos que constituyen el genotipo del individuo que lo produce. En consecuencia, son los alelos y no los genotipos los que tienen continuidad hereditaria. </a:t>
            </a:r>
          </a:p>
        </p:txBody>
      </p:sp>
      <p:sp>
        <p:nvSpPr>
          <p:cNvPr id="3" name="Rectángulo 2">
            <a:extLst>
              <a:ext uri="{FF2B5EF4-FFF2-40B4-BE49-F238E27FC236}">
                <a16:creationId xmlns:a16="http://schemas.microsoft.com/office/drawing/2014/main" xmlns="" id="{F424A7A4-7A92-463A-AAB3-CE51324C2CB3}"/>
              </a:ext>
            </a:extLst>
          </p:cNvPr>
          <p:cNvSpPr/>
          <p:nvPr/>
        </p:nvSpPr>
        <p:spPr>
          <a:xfrm>
            <a:off x="909616" y="5939253"/>
            <a:ext cx="3097323" cy="215444"/>
          </a:xfrm>
          <a:prstGeom prst="rect">
            <a:avLst/>
          </a:prstGeom>
        </p:spPr>
        <p:txBody>
          <a:bodyPr wrap="none">
            <a:spAutoFit/>
          </a:bodyPr>
          <a:lstStyle/>
          <a:p>
            <a:r>
              <a:rPr lang="es-MX" sz="800" b="1" dirty="0">
                <a:solidFill>
                  <a:srgbClr val="000000"/>
                </a:solidFill>
                <a:latin typeface="Times New Roman" panose="02020603050405020304" pitchFamily="18" charset="0"/>
              </a:rPr>
              <a:t>Curtis. (2013). Biología. EUA. panamericana. Con fines educativos</a:t>
            </a:r>
            <a:endParaRPr lang="es-MX" sz="800" b="1" dirty="0"/>
          </a:p>
        </p:txBody>
      </p:sp>
      <p:pic>
        <p:nvPicPr>
          <p:cNvPr id="8195" name="Picture 3" descr="http://2.bp.blogspot.com/_I3MBBWNM1iU/TPl-Qi2AQ3I/AAAAAAAAAAk/R9y-QgD1vSk/s1600/frecuencias.jpg">
            <a:extLst>
              <a:ext uri="{FF2B5EF4-FFF2-40B4-BE49-F238E27FC236}">
                <a16:creationId xmlns:a16="http://schemas.microsoft.com/office/drawing/2014/main" xmlns="" id="{73B06373-6526-4E42-9CFD-75DC42DA5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370" y="964567"/>
            <a:ext cx="4227443" cy="2551564"/>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Resultado de imagen para biston betularia">
            <a:extLst>
              <a:ext uri="{FF2B5EF4-FFF2-40B4-BE49-F238E27FC236}">
                <a16:creationId xmlns:a16="http://schemas.microsoft.com/office/drawing/2014/main" xmlns="" id="{47A65806-313C-47FD-A46F-8614F7B3A2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9370" y="3853333"/>
            <a:ext cx="4227443" cy="2340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371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xmlns="" id="{83FAE944-8C53-4790-9CEE-F574A9349F55}"/>
              </a:ext>
            </a:extLst>
          </p:cNvPr>
          <p:cNvSpPr>
            <a:spLocks noChangeArrowheads="1"/>
          </p:cNvSpPr>
          <p:nvPr/>
        </p:nvSpPr>
        <p:spPr bwMode="auto">
          <a:xfrm>
            <a:off x="372841" y="998531"/>
            <a:ext cx="4699379" cy="3170099"/>
          </a:xfrm>
          <a:prstGeom prst="rect">
            <a:avLst/>
          </a:prstGeom>
          <a:solidFill>
            <a:srgbClr val="CDCD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1" i="0" u="none" strike="noStrike" cap="none" normalizeH="0" baseline="0" dirty="0">
                <a:ln>
                  <a:noFill/>
                </a:ln>
                <a:effectLst/>
                <a:latin typeface="+mn-lt"/>
              </a:rPr>
              <a:t>Las mutaciones son la fuente de toda la variabilidad genética sobre la que operan los procesos del cambio evolutivo, pero no constituyen un factor significativo de cambio de las frecuencias génicas. Aunque la incidencia de la mutación en cualquier gen es baja, el número de nuevas mutaciones que se originan por generación en la población, considerada globalmente, es muy alto. </a:t>
            </a:r>
          </a:p>
        </p:txBody>
      </p:sp>
      <p:sp>
        <p:nvSpPr>
          <p:cNvPr id="5" name="Rectángulo 4">
            <a:extLst>
              <a:ext uri="{FF2B5EF4-FFF2-40B4-BE49-F238E27FC236}">
                <a16:creationId xmlns:a16="http://schemas.microsoft.com/office/drawing/2014/main" xmlns="" id="{144A3A1A-8C25-4B58-AE76-26EBA68F9B07}"/>
              </a:ext>
            </a:extLst>
          </p:cNvPr>
          <p:cNvSpPr/>
          <p:nvPr/>
        </p:nvSpPr>
        <p:spPr>
          <a:xfrm>
            <a:off x="909616" y="5939253"/>
            <a:ext cx="3097323" cy="215444"/>
          </a:xfrm>
          <a:prstGeom prst="rect">
            <a:avLst/>
          </a:prstGeom>
        </p:spPr>
        <p:txBody>
          <a:bodyPr wrap="none">
            <a:spAutoFit/>
          </a:bodyPr>
          <a:lstStyle/>
          <a:p>
            <a:r>
              <a:rPr lang="es-MX" sz="800" b="1" dirty="0">
                <a:solidFill>
                  <a:srgbClr val="000000"/>
                </a:solidFill>
                <a:latin typeface="Times New Roman" panose="02020603050405020304" pitchFamily="18" charset="0"/>
              </a:rPr>
              <a:t>Curtis. (2013). Biología. EUA. panamericana. Con fines educativos</a:t>
            </a:r>
            <a:endParaRPr lang="es-MX" sz="800" b="1" dirty="0"/>
          </a:p>
        </p:txBody>
      </p:sp>
      <p:pic>
        <p:nvPicPr>
          <p:cNvPr id="9222" name="Picture 6" descr="Resultado de imagen para mutaciones en humanos">
            <a:extLst>
              <a:ext uri="{FF2B5EF4-FFF2-40B4-BE49-F238E27FC236}">
                <a16:creationId xmlns:a16="http://schemas.microsoft.com/office/drawing/2014/main" xmlns="" id="{F7C9E068-264F-4E98-8EFB-9AD265DA4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1159" y="998531"/>
            <a:ext cx="3793262" cy="212898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Resultado de imagen para jaguar negro y pantera diferencias">
            <a:extLst>
              <a:ext uri="{FF2B5EF4-FFF2-40B4-BE49-F238E27FC236}">
                <a16:creationId xmlns:a16="http://schemas.microsoft.com/office/drawing/2014/main" xmlns="" id="{A61520B6-EA8C-468D-BD0E-43C93EFABB7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9226" name="Picture 10" descr="Resultado de imagen para jaguar negro y pantera diferencias">
            <a:extLst>
              <a:ext uri="{FF2B5EF4-FFF2-40B4-BE49-F238E27FC236}">
                <a16:creationId xmlns:a16="http://schemas.microsoft.com/office/drawing/2014/main" xmlns="" id="{960DAF41-B43F-47F9-A1B3-30646F0EB8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512" y="3272474"/>
            <a:ext cx="2998097" cy="3452703"/>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xmlns="" id="{09E16F70-56FD-46B8-9A4F-AF71CFDE47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4023" y="3942076"/>
            <a:ext cx="2678436" cy="2212621"/>
          </a:xfrm>
          <a:prstGeom prst="rect">
            <a:avLst/>
          </a:prstGeom>
        </p:spPr>
      </p:pic>
    </p:spTree>
    <p:extLst>
      <p:ext uri="{BB962C8B-B14F-4D97-AF65-F5344CB8AC3E}">
        <p14:creationId xmlns:p14="http://schemas.microsoft.com/office/powerpoint/2010/main" val="34051133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F875BC03-9E31-4709-B9D0-23A9727F28D6}"/>
              </a:ext>
            </a:extLst>
          </p:cNvPr>
          <p:cNvSpPr/>
          <p:nvPr/>
        </p:nvSpPr>
        <p:spPr>
          <a:xfrm>
            <a:off x="2716695" y="958982"/>
            <a:ext cx="7633252" cy="369332"/>
          </a:xfrm>
          <a:prstGeom prst="rect">
            <a:avLst/>
          </a:prstGeom>
        </p:spPr>
        <p:txBody>
          <a:bodyPr wrap="square">
            <a:spAutoFit/>
          </a:bodyPr>
          <a:lstStyle/>
          <a:p>
            <a:r>
              <a:rPr lang="es-MX" b="1" dirty="0">
                <a:solidFill>
                  <a:srgbClr val="000000"/>
                </a:solidFill>
                <a:latin typeface="Arial" panose="020B0604020202020204" pitchFamily="34" charset="0"/>
                <a:ea typeface="Times New Roman" panose="02020603050405020304" pitchFamily="18" charset="0"/>
              </a:rPr>
              <a:t>¿La radiación adaptativa es una consecuencia evolutiva? ¿por qué?</a:t>
            </a:r>
            <a:endParaRPr lang="es-MX" b="1" dirty="0"/>
          </a:p>
        </p:txBody>
      </p:sp>
      <p:sp>
        <p:nvSpPr>
          <p:cNvPr id="3" name="Rectángulo 2">
            <a:extLst>
              <a:ext uri="{FF2B5EF4-FFF2-40B4-BE49-F238E27FC236}">
                <a16:creationId xmlns:a16="http://schemas.microsoft.com/office/drawing/2014/main" xmlns="" id="{898873A8-6D7E-4953-ACA4-1E918BECE8D7}"/>
              </a:ext>
            </a:extLst>
          </p:cNvPr>
          <p:cNvSpPr/>
          <p:nvPr/>
        </p:nvSpPr>
        <p:spPr>
          <a:xfrm>
            <a:off x="8389061" y="6433930"/>
            <a:ext cx="3097323" cy="215444"/>
          </a:xfrm>
          <a:prstGeom prst="rect">
            <a:avLst/>
          </a:prstGeom>
        </p:spPr>
        <p:txBody>
          <a:bodyPr wrap="none">
            <a:spAutoFit/>
          </a:bodyPr>
          <a:lstStyle/>
          <a:p>
            <a:r>
              <a:rPr lang="es-MX" sz="800" b="1" dirty="0">
                <a:solidFill>
                  <a:srgbClr val="000000"/>
                </a:solidFill>
                <a:latin typeface="Times New Roman" panose="02020603050405020304" pitchFamily="18" charset="0"/>
              </a:rPr>
              <a:t>Curtis. (2013). Biología. EUA. panamericana. Con fines educativos</a:t>
            </a:r>
            <a:endParaRPr lang="es-MX" sz="800" b="1" dirty="0"/>
          </a:p>
        </p:txBody>
      </p:sp>
      <p:sp>
        <p:nvSpPr>
          <p:cNvPr id="4" name="Rectángulo 3">
            <a:extLst>
              <a:ext uri="{FF2B5EF4-FFF2-40B4-BE49-F238E27FC236}">
                <a16:creationId xmlns:a16="http://schemas.microsoft.com/office/drawing/2014/main" xmlns="" id="{3FE30B28-51CE-4906-A277-1A4150721E51}"/>
              </a:ext>
            </a:extLst>
          </p:cNvPr>
          <p:cNvSpPr/>
          <p:nvPr/>
        </p:nvSpPr>
        <p:spPr>
          <a:xfrm>
            <a:off x="477077" y="1969515"/>
            <a:ext cx="5075583" cy="923330"/>
          </a:xfrm>
          <a:prstGeom prst="rect">
            <a:avLst/>
          </a:prstGeom>
        </p:spPr>
        <p:txBody>
          <a:bodyPr wrap="square">
            <a:spAutoFit/>
          </a:bodyPr>
          <a:lstStyle/>
          <a:p>
            <a:r>
              <a:rPr lang="es-MX" b="1" dirty="0">
                <a:latin typeface="Verdana" panose="020B0604030504040204" pitchFamily="34" charset="0"/>
              </a:rPr>
              <a:t>La selección disruptiva provoca el incremento de los dos tipos extremos a expensas de los intermedios.</a:t>
            </a:r>
            <a:endParaRPr lang="es-MX" b="1" dirty="0"/>
          </a:p>
        </p:txBody>
      </p:sp>
      <p:pic>
        <p:nvPicPr>
          <p:cNvPr id="6" name="Imagen 5">
            <a:extLst>
              <a:ext uri="{FF2B5EF4-FFF2-40B4-BE49-F238E27FC236}">
                <a16:creationId xmlns:a16="http://schemas.microsoft.com/office/drawing/2014/main" xmlns="" id="{BA1C5097-55C7-4E2B-AAD9-2666142DB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426" y="3173348"/>
            <a:ext cx="7752521" cy="2725670"/>
          </a:xfrm>
          <a:prstGeom prst="rect">
            <a:avLst/>
          </a:prstGeom>
        </p:spPr>
      </p:pic>
    </p:spTree>
    <p:extLst>
      <p:ext uri="{BB962C8B-B14F-4D97-AF65-F5344CB8AC3E}">
        <p14:creationId xmlns:p14="http://schemas.microsoft.com/office/powerpoint/2010/main" val="3314717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7BC1AD9-DC0F-46A5-9234-774A22F12C91}"/>
              </a:ext>
            </a:extLst>
          </p:cNvPr>
          <p:cNvSpPr>
            <a:spLocks noChangeArrowheads="1"/>
          </p:cNvSpPr>
          <p:nvPr/>
        </p:nvSpPr>
        <p:spPr bwMode="auto">
          <a:xfrm>
            <a:off x="238539" y="809942"/>
            <a:ext cx="4823792" cy="1938992"/>
          </a:xfrm>
          <a:prstGeom prst="rect">
            <a:avLst/>
          </a:prstGeom>
          <a:solidFill>
            <a:srgbClr val="CDCD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1" i="0" u="none" strike="noStrike" cap="none" normalizeH="0" baseline="0" dirty="0">
                <a:ln>
                  <a:noFill/>
                </a:ln>
                <a:effectLst/>
                <a:latin typeface="+mn-lt"/>
              </a:rPr>
              <a:t>La especiación es el proceso por el cual los grupos de organismos que se separan geográfica o ecológicamente de la población original quedan aislados y se diferencian lo suficiente como para convertirse en una nueva especie. </a:t>
            </a:r>
          </a:p>
        </p:txBody>
      </p:sp>
      <p:pic>
        <p:nvPicPr>
          <p:cNvPr id="10243" name="Picture 3" descr="Resultado de imagen para elefantes africanos y asiaticos">
            <a:extLst>
              <a:ext uri="{FF2B5EF4-FFF2-40B4-BE49-F238E27FC236}">
                <a16:creationId xmlns:a16="http://schemas.microsoft.com/office/drawing/2014/main" xmlns="" id="{57DBD238-9275-4E36-BBC9-D4BA5E7F7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986" y="3161329"/>
            <a:ext cx="5551736" cy="2391332"/>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Resultado de imagen para megaquiropteros">
            <a:extLst>
              <a:ext uri="{FF2B5EF4-FFF2-40B4-BE49-F238E27FC236}">
                <a16:creationId xmlns:a16="http://schemas.microsoft.com/office/drawing/2014/main" xmlns="" id="{E8CF7C8B-1102-4BC8-A97C-98B638D756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5721" y="1016138"/>
            <a:ext cx="3564753" cy="2381255"/>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Resultado de imagen para microquiropteros">
            <a:extLst>
              <a:ext uri="{FF2B5EF4-FFF2-40B4-BE49-F238E27FC236}">
                <a16:creationId xmlns:a16="http://schemas.microsoft.com/office/drawing/2014/main" xmlns="" id="{A580E5FC-6ED6-4DF5-ACCE-3A1FCB0A77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7064" y="3611036"/>
            <a:ext cx="3175006" cy="2381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8355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63AEBC6C-9093-4EF6-9E1A-795545001585}"/>
              </a:ext>
            </a:extLst>
          </p:cNvPr>
          <p:cNvSpPr/>
          <p:nvPr/>
        </p:nvSpPr>
        <p:spPr>
          <a:xfrm>
            <a:off x="5458686" y="872194"/>
            <a:ext cx="3044423" cy="369332"/>
          </a:xfrm>
          <a:prstGeom prst="rect">
            <a:avLst/>
          </a:prstGeom>
        </p:spPr>
        <p:txBody>
          <a:bodyPr wrap="none">
            <a:spAutoFit/>
          </a:bodyPr>
          <a:lstStyle/>
          <a:p>
            <a:pPr algn="ctr"/>
            <a:r>
              <a:rPr lang="es-MX" b="1" dirty="0">
                <a:solidFill>
                  <a:srgbClr val="000000"/>
                </a:solidFill>
                <a:latin typeface="Arial" panose="020B0604020202020204" pitchFamily="34" charset="0"/>
                <a:ea typeface="Times New Roman" panose="02020603050405020304" pitchFamily="18" charset="0"/>
              </a:rPr>
              <a:t>¿Qué ejemplos  conoces?</a:t>
            </a:r>
            <a:endParaRPr lang="es-MX" b="1" dirty="0"/>
          </a:p>
        </p:txBody>
      </p:sp>
      <p:pic>
        <p:nvPicPr>
          <p:cNvPr id="11266" name="Picture 2" descr="Resultado de imagen para arbol evolutivo  de delfines">
            <a:extLst>
              <a:ext uri="{FF2B5EF4-FFF2-40B4-BE49-F238E27FC236}">
                <a16:creationId xmlns:a16="http://schemas.microsoft.com/office/drawing/2014/main" xmlns="" id="{4A4482BE-3E7E-493C-A1DE-C378008E2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602" y="1517803"/>
            <a:ext cx="8443944" cy="4656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7170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n para arbol evolutivo  de delfines">
            <a:extLst>
              <a:ext uri="{FF2B5EF4-FFF2-40B4-BE49-F238E27FC236}">
                <a16:creationId xmlns:a16="http://schemas.microsoft.com/office/drawing/2014/main" xmlns="" id="{4CAAB592-9796-46E1-BF8E-1B07D1F61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8836" y="787523"/>
            <a:ext cx="8609564" cy="5977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9216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rtl="0"/>
            <a:r>
              <a:rPr lang="es-ES" sz="4000" dirty="0"/>
              <a:t>CONCLUSIONES</a:t>
            </a:r>
          </a:p>
        </p:txBody>
      </p:sp>
      <p:sp>
        <p:nvSpPr>
          <p:cNvPr id="3" name="Marcador de posición de texto 2"/>
          <p:cNvSpPr>
            <a:spLocks noGrp="1"/>
          </p:cNvSpPr>
          <p:nvPr>
            <p:ph type="body" idx="1"/>
          </p:nvPr>
        </p:nvSpPr>
        <p:spPr/>
        <p:txBody>
          <a:bodyPr rtlCol="0"/>
          <a:lstStyle/>
          <a:p>
            <a:pPr rtl="0"/>
            <a:r>
              <a:rPr lang="es-ES" dirty="0"/>
              <a:t>Subtítulo</a:t>
            </a:r>
          </a:p>
        </p:txBody>
      </p:sp>
    </p:spTree>
    <p:extLst>
      <p:ext uri="{BB962C8B-B14F-4D97-AF65-F5344CB8AC3E}">
        <p14:creationId xmlns:p14="http://schemas.microsoft.com/office/powerpoint/2010/main" val="24563265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F8C8A158-A636-4179-AF46-481E97397C08}"/>
              </a:ext>
            </a:extLst>
          </p:cNvPr>
          <p:cNvSpPr/>
          <p:nvPr/>
        </p:nvSpPr>
        <p:spPr>
          <a:xfrm>
            <a:off x="596346" y="1114626"/>
            <a:ext cx="10455965" cy="1477328"/>
          </a:xfrm>
          <a:prstGeom prst="rect">
            <a:avLst/>
          </a:prstGeom>
        </p:spPr>
        <p:txBody>
          <a:bodyPr wrap="square">
            <a:spAutoFit/>
          </a:bodyPr>
          <a:lstStyle/>
          <a:p>
            <a:pPr algn="just"/>
            <a:r>
              <a:rPr lang="es-MX" b="1" dirty="0">
                <a:latin typeface="Museo-300"/>
              </a:rPr>
              <a:t>La radiación adaptativa sucede cuando una especie se introduce en un ecosistema donde existen muchos diferentes nichos ecológicos por llenar.</a:t>
            </a:r>
          </a:p>
          <a:p>
            <a:pPr algn="just"/>
            <a:endParaRPr lang="es-MX" b="1" dirty="0">
              <a:latin typeface="Museo-300"/>
            </a:endParaRPr>
          </a:p>
          <a:p>
            <a:pPr algn="just"/>
            <a:r>
              <a:rPr lang="es-MX" b="1" dirty="0">
                <a:latin typeface="Museo-300"/>
              </a:rPr>
              <a:t>El hecho que la especie original se ubique y sobreviva en distintos medios, da como resultado la especiación con distintos fenotipos que son las adaptaciones a esos distintos nichos llenados.</a:t>
            </a:r>
          </a:p>
        </p:txBody>
      </p:sp>
      <p:sp>
        <p:nvSpPr>
          <p:cNvPr id="3" name="Rectángulo 2">
            <a:extLst>
              <a:ext uri="{FF2B5EF4-FFF2-40B4-BE49-F238E27FC236}">
                <a16:creationId xmlns:a16="http://schemas.microsoft.com/office/drawing/2014/main" xmlns="" id="{0F70C3E3-1812-48B6-8C20-EF831F566FDE}"/>
              </a:ext>
            </a:extLst>
          </p:cNvPr>
          <p:cNvSpPr/>
          <p:nvPr/>
        </p:nvSpPr>
        <p:spPr>
          <a:xfrm>
            <a:off x="596346" y="3059668"/>
            <a:ext cx="9051234" cy="369332"/>
          </a:xfrm>
          <a:prstGeom prst="rect">
            <a:avLst/>
          </a:prstGeom>
        </p:spPr>
        <p:txBody>
          <a:bodyPr wrap="square">
            <a:spAutoFit/>
          </a:bodyPr>
          <a:lstStyle/>
          <a:p>
            <a:r>
              <a:rPr lang="es-MX" altLang="es-MX" b="1" dirty="0"/>
              <a:t>La radiación adaptativa es el conjunto de adaptaciones de complejidad y efectividad variadas. </a:t>
            </a:r>
            <a:endParaRPr lang="es-MX" dirty="0"/>
          </a:p>
        </p:txBody>
      </p:sp>
      <p:sp>
        <p:nvSpPr>
          <p:cNvPr id="4" name="Rectángulo 3">
            <a:extLst>
              <a:ext uri="{FF2B5EF4-FFF2-40B4-BE49-F238E27FC236}">
                <a16:creationId xmlns:a16="http://schemas.microsoft.com/office/drawing/2014/main" xmlns="" id="{F3E1A9D1-933E-4E62-95B8-89EBA48844D8}"/>
              </a:ext>
            </a:extLst>
          </p:cNvPr>
          <p:cNvSpPr/>
          <p:nvPr/>
        </p:nvSpPr>
        <p:spPr>
          <a:xfrm>
            <a:off x="702364" y="4012171"/>
            <a:ext cx="10031895" cy="646331"/>
          </a:xfrm>
          <a:prstGeom prst="rect">
            <a:avLst/>
          </a:prstGeom>
        </p:spPr>
        <p:txBody>
          <a:bodyPr wrap="square">
            <a:spAutoFit/>
          </a:bodyPr>
          <a:lstStyle/>
          <a:p>
            <a:r>
              <a:rPr lang="es-MX" altLang="es-MX" b="1" dirty="0"/>
              <a:t>El proceso involucra variaciones fenotípicas graduales dentro de una especie, que siguen un patrón de distribución geográfica.</a:t>
            </a:r>
            <a:endParaRPr lang="es-MX" dirty="0"/>
          </a:p>
        </p:txBody>
      </p:sp>
    </p:spTree>
    <p:extLst>
      <p:ext uri="{BB962C8B-B14F-4D97-AF65-F5344CB8AC3E}">
        <p14:creationId xmlns:p14="http://schemas.microsoft.com/office/powerpoint/2010/main" val="22821300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xmlns="" id="{338C5BAD-09D1-447B-8A83-0D91D2144F7C}"/>
              </a:ext>
            </a:extLst>
          </p:cNvPr>
          <p:cNvGraphicFramePr>
            <a:graphicFrameLocks noGrp="1"/>
          </p:cNvGraphicFramePr>
          <p:nvPr>
            <p:extLst>
              <p:ext uri="{D42A27DB-BD31-4B8C-83A1-F6EECF244321}">
                <p14:modId xmlns:p14="http://schemas.microsoft.com/office/powerpoint/2010/main" val="1247619868"/>
              </p:ext>
            </p:extLst>
          </p:nvPr>
        </p:nvGraphicFramePr>
        <p:xfrm>
          <a:off x="715617" y="808382"/>
          <a:ext cx="11105322" cy="5878388"/>
        </p:xfrm>
        <a:graphic>
          <a:graphicData uri="http://schemas.openxmlformats.org/drawingml/2006/table">
            <a:tbl>
              <a:tblPr firstRow="1" firstCol="1" bandRow="1">
                <a:tableStyleId>{5C22544A-7EE6-4342-B048-85BDC9FD1C3A}</a:tableStyleId>
              </a:tblPr>
              <a:tblGrid>
                <a:gridCol w="4142273">
                  <a:extLst>
                    <a:ext uri="{9D8B030D-6E8A-4147-A177-3AD203B41FA5}">
                      <a16:colId xmlns:a16="http://schemas.microsoft.com/office/drawing/2014/main" xmlns="" val="4023028775"/>
                    </a:ext>
                  </a:extLst>
                </a:gridCol>
                <a:gridCol w="2509068">
                  <a:extLst>
                    <a:ext uri="{9D8B030D-6E8A-4147-A177-3AD203B41FA5}">
                      <a16:colId xmlns:a16="http://schemas.microsoft.com/office/drawing/2014/main" xmlns="" val="374406110"/>
                    </a:ext>
                  </a:extLst>
                </a:gridCol>
                <a:gridCol w="4453981">
                  <a:extLst>
                    <a:ext uri="{9D8B030D-6E8A-4147-A177-3AD203B41FA5}">
                      <a16:colId xmlns:a16="http://schemas.microsoft.com/office/drawing/2014/main" xmlns="" val="1256763873"/>
                    </a:ext>
                  </a:extLst>
                </a:gridCol>
              </a:tblGrid>
              <a:tr h="245291">
                <a:tc>
                  <a:txBody>
                    <a:bodyPr/>
                    <a:lstStyle/>
                    <a:p>
                      <a:pPr algn="ctr">
                        <a:lnSpc>
                          <a:spcPct val="107000"/>
                        </a:lnSpc>
                        <a:spcAft>
                          <a:spcPts val="800"/>
                        </a:spcAft>
                      </a:pPr>
                      <a:r>
                        <a:rPr lang="es-MX" sz="1800" b="1" dirty="0">
                          <a:solidFill>
                            <a:schemeClr val="tx1"/>
                          </a:solidFill>
                          <a:effectLst/>
                        </a:rPr>
                        <a:t>Pre-test</a:t>
                      </a:r>
                      <a:endParaRPr lang="es-MX"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ctr">
                        <a:lnSpc>
                          <a:spcPct val="107000"/>
                        </a:lnSpc>
                        <a:spcAft>
                          <a:spcPts val="800"/>
                        </a:spcAft>
                      </a:pPr>
                      <a:r>
                        <a:rPr lang="es-MX" sz="1800" b="1" dirty="0">
                          <a:solidFill>
                            <a:schemeClr val="tx1"/>
                          </a:solidFill>
                          <a:effectLst/>
                        </a:rPr>
                        <a:t>Pregunta</a:t>
                      </a:r>
                      <a:endParaRPr lang="es-MX"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ctr">
                        <a:lnSpc>
                          <a:spcPct val="107000"/>
                        </a:lnSpc>
                        <a:spcAft>
                          <a:spcPts val="800"/>
                        </a:spcAft>
                      </a:pPr>
                      <a:r>
                        <a:rPr lang="es-MX" sz="1800" b="1" dirty="0">
                          <a:solidFill>
                            <a:schemeClr val="tx1"/>
                          </a:solidFill>
                          <a:effectLst/>
                        </a:rPr>
                        <a:t>Post-test</a:t>
                      </a:r>
                      <a:endParaRPr lang="es-MX"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extLst>
                  <a:ext uri="{0D108BD9-81ED-4DB2-BD59-A6C34878D82A}">
                    <a16:rowId xmlns:a16="http://schemas.microsoft.com/office/drawing/2014/main" xmlns="" val="4294774165"/>
                  </a:ext>
                </a:extLst>
              </a:tr>
              <a:tr h="982199">
                <a:tc>
                  <a:txBody>
                    <a:bodyPr/>
                    <a:lstStyle/>
                    <a:p>
                      <a:pPr algn="ctr">
                        <a:lnSpc>
                          <a:spcPct val="107000"/>
                        </a:lnSpc>
                        <a:spcAft>
                          <a:spcPts val="800"/>
                        </a:spcAft>
                      </a:pPr>
                      <a:r>
                        <a:rPr lang="es-MX" sz="7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ctr">
                        <a:lnSpc>
                          <a:spcPct val="107000"/>
                        </a:lnSpc>
                        <a:spcAft>
                          <a:spcPts val="0"/>
                        </a:spcAft>
                      </a:pPr>
                      <a:r>
                        <a:rPr lang="es-MX" sz="1600" b="1" dirty="0">
                          <a:effectLst/>
                          <a:latin typeface="+mn-lt"/>
                        </a:rPr>
                        <a:t> </a:t>
                      </a:r>
                    </a:p>
                    <a:p>
                      <a:pPr algn="ctr">
                        <a:lnSpc>
                          <a:spcPct val="107000"/>
                        </a:lnSpc>
                        <a:spcAft>
                          <a:spcPts val="0"/>
                        </a:spcAft>
                      </a:pPr>
                      <a:r>
                        <a:rPr lang="es-MX" sz="1600" b="1" dirty="0">
                          <a:effectLst/>
                          <a:latin typeface="+mn-lt"/>
                        </a:rPr>
                        <a:t>¿Qué es la radiación adaptativa?</a:t>
                      </a:r>
                      <a:endParaRPr lang="es-MX" sz="1600" b="1" dirty="0">
                        <a:effectLst/>
                        <a:latin typeface="+mn-lt"/>
                        <a:ea typeface="Calibri" panose="020F0502020204030204" pitchFamily="34" charset="0"/>
                        <a:cs typeface="Times New Roman" panose="02020603050405020304" pitchFamily="18" charset="0"/>
                      </a:endParaRPr>
                    </a:p>
                  </a:txBody>
                  <a:tcPr marL="53835" marR="53835" marT="0" marB="0"/>
                </a:tc>
                <a:tc>
                  <a:txBody>
                    <a:bodyPr/>
                    <a:lstStyle/>
                    <a:p>
                      <a:pPr algn="ctr">
                        <a:lnSpc>
                          <a:spcPct val="107000"/>
                        </a:lnSpc>
                        <a:spcAft>
                          <a:spcPts val="800"/>
                        </a:spcAft>
                      </a:pPr>
                      <a:r>
                        <a:rPr lang="es-MX" sz="700" dirty="0">
                          <a:effectLst/>
                        </a:rPr>
                        <a:t> </a:t>
                      </a:r>
                      <a:endParaRPr lang="es-MX" sz="900" dirty="0">
                        <a:effectLst/>
                      </a:endParaRPr>
                    </a:p>
                    <a:p>
                      <a:pPr algn="ctr">
                        <a:lnSpc>
                          <a:spcPct val="107000"/>
                        </a:lnSpc>
                        <a:spcAft>
                          <a:spcPts val="800"/>
                        </a:spcAft>
                      </a:pPr>
                      <a:r>
                        <a:rPr lang="es-MX" sz="700" dirty="0">
                          <a:effectLst/>
                        </a:rPr>
                        <a:t> </a:t>
                      </a:r>
                      <a:endParaRPr lang="es-MX" sz="900" dirty="0">
                        <a:effectLst/>
                      </a:endParaRPr>
                    </a:p>
                    <a:p>
                      <a:pPr algn="ctr">
                        <a:lnSpc>
                          <a:spcPct val="107000"/>
                        </a:lnSpc>
                        <a:spcAft>
                          <a:spcPts val="800"/>
                        </a:spcAft>
                      </a:pPr>
                      <a:r>
                        <a:rPr lang="es-MX" sz="700" dirty="0">
                          <a:effectLst/>
                        </a:rPr>
                        <a:t> </a:t>
                      </a:r>
                      <a:endParaRPr lang="es-MX" sz="900" dirty="0">
                        <a:effectLst/>
                      </a:endParaRPr>
                    </a:p>
                    <a:p>
                      <a:pPr algn="ctr">
                        <a:lnSpc>
                          <a:spcPct val="107000"/>
                        </a:lnSpc>
                        <a:spcAft>
                          <a:spcPts val="800"/>
                        </a:spcAft>
                      </a:pPr>
                      <a:r>
                        <a:rPr lang="es-MX" sz="7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extLst>
                  <a:ext uri="{0D108BD9-81ED-4DB2-BD59-A6C34878D82A}">
                    <a16:rowId xmlns:a16="http://schemas.microsoft.com/office/drawing/2014/main" xmlns="" val="620897550"/>
                  </a:ext>
                </a:extLst>
              </a:tr>
              <a:tr h="1053269">
                <a:tc>
                  <a:txBody>
                    <a:bodyPr/>
                    <a:lstStyle/>
                    <a:p>
                      <a:pPr algn="ctr">
                        <a:lnSpc>
                          <a:spcPct val="107000"/>
                        </a:lnSpc>
                        <a:spcAft>
                          <a:spcPts val="800"/>
                        </a:spcAft>
                      </a:pPr>
                      <a:r>
                        <a:rPr lang="es-MX" sz="7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ctr">
                        <a:lnSpc>
                          <a:spcPct val="107000"/>
                        </a:lnSpc>
                        <a:spcAft>
                          <a:spcPts val="800"/>
                        </a:spcAft>
                      </a:pPr>
                      <a:r>
                        <a:rPr lang="es-MX" sz="1600" b="1" dirty="0">
                          <a:effectLst/>
                          <a:latin typeface="+mn-lt"/>
                        </a:rPr>
                        <a:t> </a:t>
                      </a:r>
                    </a:p>
                    <a:p>
                      <a:pPr algn="ctr">
                        <a:lnSpc>
                          <a:spcPct val="107000"/>
                        </a:lnSpc>
                        <a:spcAft>
                          <a:spcPts val="800"/>
                        </a:spcAft>
                      </a:pPr>
                      <a:r>
                        <a:rPr lang="es-MX" sz="1600" b="1" dirty="0">
                          <a:effectLst/>
                          <a:latin typeface="+mn-lt"/>
                        </a:rPr>
                        <a:t>¿Cuáles son los mecanismos ecológicos que la favorecen?</a:t>
                      </a:r>
                      <a:endParaRPr lang="es-MX" sz="1600" b="1" dirty="0">
                        <a:effectLst/>
                        <a:latin typeface="+mn-lt"/>
                        <a:ea typeface="Calibri" panose="020F0502020204030204" pitchFamily="34" charset="0"/>
                        <a:cs typeface="Times New Roman" panose="02020603050405020304" pitchFamily="18" charset="0"/>
                      </a:endParaRPr>
                    </a:p>
                  </a:txBody>
                  <a:tcPr marL="53835" marR="53835" marT="0" marB="0"/>
                </a:tc>
                <a:tc>
                  <a:txBody>
                    <a:bodyPr/>
                    <a:lstStyle/>
                    <a:p>
                      <a:pPr algn="ctr">
                        <a:lnSpc>
                          <a:spcPct val="107000"/>
                        </a:lnSpc>
                        <a:spcAft>
                          <a:spcPts val="800"/>
                        </a:spcAft>
                      </a:pPr>
                      <a:r>
                        <a:rPr lang="es-MX" sz="700" dirty="0">
                          <a:effectLst/>
                        </a:rPr>
                        <a:t> </a:t>
                      </a:r>
                      <a:endParaRPr lang="es-MX" sz="900" dirty="0">
                        <a:effectLst/>
                      </a:endParaRPr>
                    </a:p>
                    <a:p>
                      <a:pPr algn="ctr">
                        <a:lnSpc>
                          <a:spcPct val="107000"/>
                        </a:lnSpc>
                        <a:spcAft>
                          <a:spcPts val="800"/>
                        </a:spcAft>
                      </a:pPr>
                      <a:r>
                        <a:rPr lang="es-MX" sz="700" dirty="0">
                          <a:effectLst/>
                        </a:rPr>
                        <a:t> </a:t>
                      </a:r>
                      <a:endParaRPr lang="es-MX" sz="900" dirty="0">
                        <a:effectLst/>
                      </a:endParaRPr>
                    </a:p>
                    <a:p>
                      <a:pPr algn="ctr">
                        <a:lnSpc>
                          <a:spcPct val="107000"/>
                        </a:lnSpc>
                        <a:spcAft>
                          <a:spcPts val="800"/>
                        </a:spcAft>
                      </a:pPr>
                      <a:r>
                        <a:rPr lang="es-MX" sz="700" dirty="0">
                          <a:effectLst/>
                        </a:rPr>
                        <a:t> </a:t>
                      </a:r>
                      <a:endParaRPr lang="es-MX" sz="900" dirty="0">
                        <a:effectLst/>
                      </a:endParaRPr>
                    </a:p>
                    <a:p>
                      <a:pPr algn="ctr">
                        <a:lnSpc>
                          <a:spcPct val="107000"/>
                        </a:lnSpc>
                        <a:spcAft>
                          <a:spcPts val="800"/>
                        </a:spcAft>
                      </a:pPr>
                      <a:r>
                        <a:rPr lang="es-MX" sz="7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extLst>
                  <a:ext uri="{0D108BD9-81ED-4DB2-BD59-A6C34878D82A}">
                    <a16:rowId xmlns:a16="http://schemas.microsoft.com/office/drawing/2014/main" xmlns="" val="3142327003"/>
                  </a:ext>
                </a:extLst>
              </a:tr>
              <a:tr h="1208330">
                <a:tc>
                  <a:txBody>
                    <a:bodyPr/>
                    <a:lstStyle/>
                    <a:p>
                      <a:pPr algn="ctr">
                        <a:lnSpc>
                          <a:spcPct val="107000"/>
                        </a:lnSpc>
                        <a:spcAft>
                          <a:spcPts val="800"/>
                        </a:spcAft>
                      </a:pPr>
                      <a:r>
                        <a:rPr lang="es-MX" sz="7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ctr">
                        <a:lnSpc>
                          <a:spcPct val="107000"/>
                        </a:lnSpc>
                        <a:spcAft>
                          <a:spcPts val="800"/>
                        </a:spcAft>
                      </a:pPr>
                      <a:r>
                        <a:rPr lang="es-MX" sz="1600" b="1" dirty="0">
                          <a:effectLst/>
                          <a:latin typeface="+mn-lt"/>
                        </a:rPr>
                        <a:t> </a:t>
                      </a:r>
                    </a:p>
                    <a:p>
                      <a:pPr algn="ctr">
                        <a:lnSpc>
                          <a:spcPct val="107000"/>
                        </a:lnSpc>
                        <a:spcAft>
                          <a:spcPts val="800"/>
                        </a:spcAft>
                      </a:pPr>
                      <a:r>
                        <a:rPr lang="es-MX" sz="1600" b="1" dirty="0">
                          <a:effectLst/>
                          <a:latin typeface="+mn-lt"/>
                        </a:rPr>
                        <a:t>¿Cuáles son los mecanismos genéticos involucrados?</a:t>
                      </a:r>
                      <a:endParaRPr lang="es-MX" sz="1600" b="1" dirty="0">
                        <a:effectLst/>
                        <a:latin typeface="+mn-lt"/>
                        <a:ea typeface="Calibri" panose="020F0502020204030204" pitchFamily="34" charset="0"/>
                        <a:cs typeface="Times New Roman" panose="02020603050405020304" pitchFamily="18" charset="0"/>
                      </a:endParaRPr>
                    </a:p>
                  </a:txBody>
                  <a:tcPr marL="53835" marR="53835" marT="0" marB="0"/>
                </a:tc>
                <a:tc>
                  <a:txBody>
                    <a:bodyPr/>
                    <a:lstStyle/>
                    <a:p>
                      <a:pPr algn="ctr">
                        <a:lnSpc>
                          <a:spcPct val="107000"/>
                        </a:lnSpc>
                        <a:spcAft>
                          <a:spcPts val="800"/>
                        </a:spcAft>
                      </a:pPr>
                      <a:r>
                        <a:rPr lang="es-MX" sz="700" dirty="0">
                          <a:effectLst/>
                        </a:rPr>
                        <a:t> </a:t>
                      </a:r>
                      <a:endParaRPr lang="es-MX" sz="900" dirty="0">
                        <a:effectLst/>
                      </a:endParaRPr>
                    </a:p>
                    <a:p>
                      <a:pPr algn="ctr">
                        <a:lnSpc>
                          <a:spcPct val="107000"/>
                        </a:lnSpc>
                        <a:spcAft>
                          <a:spcPts val="800"/>
                        </a:spcAft>
                      </a:pPr>
                      <a:r>
                        <a:rPr lang="es-MX" sz="700" dirty="0">
                          <a:effectLst/>
                        </a:rPr>
                        <a:t> </a:t>
                      </a:r>
                      <a:endParaRPr lang="es-MX" sz="900" dirty="0">
                        <a:effectLst/>
                      </a:endParaRPr>
                    </a:p>
                    <a:p>
                      <a:pPr algn="ctr">
                        <a:lnSpc>
                          <a:spcPct val="107000"/>
                        </a:lnSpc>
                        <a:spcAft>
                          <a:spcPts val="800"/>
                        </a:spcAft>
                      </a:pPr>
                      <a:r>
                        <a:rPr lang="es-MX" sz="700" dirty="0">
                          <a:effectLst/>
                        </a:rPr>
                        <a:t> </a:t>
                      </a:r>
                      <a:endParaRPr lang="es-MX" sz="900" dirty="0">
                        <a:effectLst/>
                      </a:endParaRPr>
                    </a:p>
                    <a:p>
                      <a:pPr>
                        <a:lnSpc>
                          <a:spcPct val="107000"/>
                        </a:lnSpc>
                        <a:spcAft>
                          <a:spcPts val="800"/>
                        </a:spcAft>
                      </a:pPr>
                      <a:r>
                        <a:rPr lang="es-MX" sz="7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extLst>
                  <a:ext uri="{0D108BD9-81ED-4DB2-BD59-A6C34878D82A}">
                    <a16:rowId xmlns:a16="http://schemas.microsoft.com/office/drawing/2014/main" xmlns="" val="2172745654"/>
                  </a:ext>
                </a:extLst>
              </a:tr>
              <a:tr h="1266903">
                <a:tc>
                  <a:txBody>
                    <a:bodyPr/>
                    <a:lstStyle/>
                    <a:p>
                      <a:pPr algn="ctr">
                        <a:lnSpc>
                          <a:spcPct val="107000"/>
                        </a:lnSpc>
                        <a:spcAft>
                          <a:spcPts val="800"/>
                        </a:spcAft>
                      </a:pPr>
                      <a:r>
                        <a:rPr lang="es-MX" sz="7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ctr">
                        <a:lnSpc>
                          <a:spcPct val="107000"/>
                        </a:lnSpc>
                        <a:spcAft>
                          <a:spcPts val="800"/>
                        </a:spcAft>
                      </a:pPr>
                      <a:r>
                        <a:rPr lang="es-MX" sz="1600" b="1" dirty="0">
                          <a:effectLst/>
                          <a:latin typeface="+mn-lt"/>
                        </a:rPr>
                        <a:t> </a:t>
                      </a:r>
                    </a:p>
                    <a:p>
                      <a:pPr algn="ctr">
                        <a:lnSpc>
                          <a:spcPct val="107000"/>
                        </a:lnSpc>
                        <a:spcAft>
                          <a:spcPts val="800"/>
                        </a:spcAft>
                      </a:pPr>
                      <a:r>
                        <a:rPr lang="es-MX" sz="1600" b="1" dirty="0">
                          <a:effectLst/>
                          <a:latin typeface="+mn-lt"/>
                        </a:rPr>
                        <a:t>¿La radiación adaptativa es una consecuencia evolutiva? ¿por qué?</a:t>
                      </a:r>
                      <a:endParaRPr lang="es-MX" sz="1600" b="1" dirty="0">
                        <a:effectLst/>
                        <a:latin typeface="+mn-lt"/>
                        <a:ea typeface="Calibri" panose="020F0502020204030204" pitchFamily="34" charset="0"/>
                        <a:cs typeface="Times New Roman" panose="02020603050405020304" pitchFamily="18" charset="0"/>
                      </a:endParaRPr>
                    </a:p>
                  </a:txBody>
                  <a:tcPr marL="53835" marR="53835" marT="0" marB="0"/>
                </a:tc>
                <a:tc>
                  <a:txBody>
                    <a:bodyPr/>
                    <a:lstStyle/>
                    <a:p>
                      <a:pPr algn="ctr">
                        <a:lnSpc>
                          <a:spcPct val="107000"/>
                        </a:lnSpc>
                        <a:spcAft>
                          <a:spcPts val="800"/>
                        </a:spcAft>
                      </a:pPr>
                      <a:r>
                        <a:rPr lang="es-MX" sz="700">
                          <a:effectLst/>
                        </a:rPr>
                        <a:t> </a:t>
                      </a:r>
                      <a:endParaRPr lang="es-MX" sz="900">
                        <a:effectLst/>
                      </a:endParaRPr>
                    </a:p>
                    <a:p>
                      <a:pPr algn="ctr">
                        <a:lnSpc>
                          <a:spcPct val="107000"/>
                        </a:lnSpc>
                        <a:spcAft>
                          <a:spcPts val="800"/>
                        </a:spcAft>
                      </a:pPr>
                      <a:r>
                        <a:rPr lang="es-MX" sz="700">
                          <a:effectLst/>
                        </a:rPr>
                        <a:t> </a:t>
                      </a:r>
                      <a:endParaRPr lang="es-MX" sz="900">
                        <a:effectLst/>
                      </a:endParaRPr>
                    </a:p>
                    <a:p>
                      <a:pPr algn="ctr">
                        <a:lnSpc>
                          <a:spcPct val="107000"/>
                        </a:lnSpc>
                        <a:spcAft>
                          <a:spcPts val="800"/>
                        </a:spcAft>
                      </a:pPr>
                      <a:r>
                        <a:rPr lang="es-MX" sz="700">
                          <a:effectLst/>
                        </a:rPr>
                        <a:t> </a:t>
                      </a:r>
                      <a:endParaRPr lang="es-MX" sz="900">
                        <a:effectLst/>
                      </a:endParaRPr>
                    </a:p>
                    <a:p>
                      <a:pPr algn="ctr">
                        <a:lnSpc>
                          <a:spcPct val="107000"/>
                        </a:lnSpc>
                        <a:spcAft>
                          <a:spcPts val="800"/>
                        </a:spcAft>
                      </a:pPr>
                      <a:r>
                        <a:rPr lang="es-MX" sz="7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extLst>
                  <a:ext uri="{0D108BD9-81ED-4DB2-BD59-A6C34878D82A}">
                    <a16:rowId xmlns:a16="http://schemas.microsoft.com/office/drawing/2014/main" xmlns="" val="3064076436"/>
                  </a:ext>
                </a:extLst>
              </a:tr>
              <a:tr h="982199">
                <a:tc>
                  <a:txBody>
                    <a:bodyPr/>
                    <a:lstStyle/>
                    <a:p>
                      <a:pPr algn="ctr">
                        <a:lnSpc>
                          <a:spcPct val="107000"/>
                        </a:lnSpc>
                        <a:spcAft>
                          <a:spcPts val="800"/>
                        </a:spcAft>
                      </a:pPr>
                      <a:r>
                        <a:rPr lang="es-MX" sz="7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ctr">
                        <a:lnSpc>
                          <a:spcPct val="107000"/>
                        </a:lnSpc>
                        <a:spcAft>
                          <a:spcPts val="800"/>
                        </a:spcAft>
                      </a:pPr>
                      <a:r>
                        <a:rPr lang="es-MX" sz="1600" b="1" dirty="0">
                          <a:effectLst/>
                          <a:latin typeface="+mn-lt"/>
                        </a:rPr>
                        <a:t> </a:t>
                      </a:r>
                    </a:p>
                    <a:p>
                      <a:pPr algn="ctr">
                        <a:lnSpc>
                          <a:spcPct val="107000"/>
                        </a:lnSpc>
                        <a:spcAft>
                          <a:spcPts val="800"/>
                        </a:spcAft>
                      </a:pPr>
                      <a:r>
                        <a:rPr lang="es-MX" sz="1600" b="1" dirty="0">
                          <a:effectLst/>
                          <a:latin typeface="+mn-lt"/>
                        </a:rPr>
                        <a:t>¿Qué ejemplos  conoces?</a:t>
                      </a:r>
                      <a:endParaRPr lang="es-MX" sz="1600" b="1" dirty="0">
                        <a:effectLst/>
                        <a:latin typeface="+mn-lt"/>
                        <a:ea typeface="Calibri" panose="020F0502020204030204" pitchFamily="34" charset="0"/>
                        <a:cs typeface="Times New Roman" panose="02020603050405020304" pitchFamily="18" charset="0"/>
                      </a:endParaRPr>
                    </a:p>
                  </a:txBody>
                  <a:tcPr marL="53835" marR="53835" marT="0" marB="0"/>
                </a:tc>
                <a:tc>
                  <a:txBody>
                    <a:bodyPr/>
                    <a:lstStyle/>
                    <a:p>
                      <a:pPr algn="ctr">
                        <a:lnSpc>
                          <a:spcPct val="107000"/>
                        </a:lnSpc>
                        <a:spcAft>
                          <a:spcPts val="800"/>
                        </a:spcAft>
                      </a:pPr>
                      <a:r>
                        <a:rPr lang="es-MX" sz="700" dirty="0">
                          <a:effectLst/>
                        </a:rPr>
                        <a:t> </a:t>
                      </a:r>
                      <a:endParaRPr lang="es-MX" sz="900" dirty="0">
                        <a:effectLst/>
                      </a:endParaRPr>
                    </a:p>
                    <a:p>
                      <a:pPr algn="ctr">
                        <a:lnSpc>
                          <a:spcPct val="107000"/>
                        </a:lnSpc>
                        <a:spcAft>
                          <a:spcPts val="800"/>
                        </a:spcAft>
                      </a:pPr>
                      <a:r>
                        <a:rPr lang="es-MX" sz="700" dirty="0">
                          <a:effectLst/>
                        </a:rPr>
                        <a:t> </a:t>
                      </a:r>
                      <a:endParaRPr lang="es-MX" sz="900" dirty="0">
                        <a:effectLst/>
                      </a:endParaRPr>
                    </a:p>
                    <a:p>
                      <a:pPr algn="ctr">
                        <a:lnSpc>
                          <a:spcPct val="107000"/>
                        </a:lnSpc>
                        <a:spcAft>
                          <a:spcPts val="800"/>
                        </a:spcAft>
                      </a:pPr>
                      <a:r>
                        <a:rPr lang="es-MX" sz="700" dirty="0">
                          <a:effectLst/>
                        </a:rPr>
                        <a:t> </a:t>
                      </a:r>
                      <a:endParaRPr lang="es-MX" sz="900" dirty="0">
                        <a:effectLst/>
                      </a:endParaRPr>
                    </a:p>
                    <a:p>
                      <a:pPr algn="ctr">
                        <a:lnSpc>
                          <a:spcPct val="107000"/>
                        </a:lnSpc>
                        <a:spcAft>
                          <a:spcPts val="800"/>
                        </a:spcAft>
                      </a:pPr>
                      <a:r>
                        <a:rPr lang="es-MX" sz="7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extLst>
                  <a:ext uri="{0D108BD9-81ED-4DB2-BD59-A6C34878D82A}">
                    <a16:rowId xmlns:a16="http://schemas.microsoft.com/office/drawing/2014/main" xmlns="" val="3767335746"/>
                  </a:ext>
                </a:extLst>
              </a:tr>
            </a:tbl>
          </a:graphicData>
        </a:graphic>
      </p:graphicFrame>
    </p:spTree>
    <p:extLst>
      <p:ext uri="{BB962C8B-B14F-4D97-AF65-F5344CB8AC3E}">
        <p14:creationId xmlns:p14="http://schemas.microsoft.com/office/powerpoint/2010/main" val="18243908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47664647-9B2E-4F7B-9E44-F67A8CEDD527}"/>
              </a:ext>
            </a:extLst>
          </p:cNvPr>
          <p:cNvSpPr/>
          <p:nvPr/>
        </p:nvSpPr>
        <p:spPr>
          <a:xfrm>
            <a:off x="1444487" y="4065033"/>
            <a:ext cx="8403391" cy="400110"/>
          </a:xfrm>
          <a:prstGeom prst="rect">
            <a:avLst/>
          </a:prstGeom>
        </p:spPr>
        <p:txBody>
          <a:bodyPr wrap="none">
            <a:spAutoFit/>
          </a:bodyPr>
          <a:lstStyle/>
          <a:p>
            <a:r>
              <a:rPr lang="es-MX" altLang="es-MX" sz="2000" b="1" dirty="0"/>
              <a:t>La población es una unidad definida por su reservorio génico, no el individuo.</a:t>
            </a:r>
            <a:endParaRPr lang="es-MX" sz="2000" dirty="0"/>
          </a:p>
        </p:txBody>
      </p:sp>
      <p:sp>
        <p:nvSpPr>
          <p:cNvPr id="3" name="Rectángulo 2">
            <a:extLst>
              <a:ext uri="{FF2B5EF4-FFF2-40B4-BE49-F238E27FC236}">
                <a16:creationId xmlns:a16="http://schemas.microsoft.com/office/drawing/2014/main" xmlns="" id="{A1652A05-332E-46F2-B3BD-D00C85091BCC}"/>
              </a:ext>
            </a:extLst>
          </p:cNvPr>
          <p:cNvSpPr/>
          <p:nvPr/>
        </p:nvSpPr>
        <p:spPr>
          <a:xfrm>
            <a:off x="1444487" y="1407108"/>
            <a:ext cx="7987967" cy="400110"/>
          </a:xfrm>
          <a:prstGeom prst="rect">
            <a:avLst/>
          </a:prstGeom>
        </p:spPr>
        <p:txBody>
          <a:bodyPr wrap="square">
            <a:spAutoFit/>
          </a:bodyPr>
          <a:lstStyle/>
          <a:p>
            <a:r>
              <a:rPr lang="es-MX" altLang="es-MX" sz="2000" b="1" dirty="0"/>
              <a:t>Son los alelos y no los genotipos los que tienen continuidad hereditaria. </a:t>
            </a:r>
            <a:endParaRPr lang="es-MX" sz="2000" dirty="0"/>
          </a:p>
        </p:txBody>
      </p:sp>
      <p:sp>
        <p:nvSpPr>
          <p:cNvPr id="4" name="Rectángulo 3">
            <a:extLst>
              <a:ext uri="{FF2B5EF4-FFF2-40B4-BE49-F238E27FC236}">
                <a16:creationId xmlns:a16="http://schemas.microsoft.com/office/drawing/2014/main" xmlns="" id="{D3A94C8E-8721-4C51-AC54-AD95DA8AA673}"/>
              </a:ext>
            </a:extLst>
          </p:cNvPr>
          <p:cNvSpPr/>
          <p:nvPr/>
        </p:nvSpPr>
        <p:spPr>
          <a:xfrm>
            <a:off x="1490059" y="5115410"/>
            <a:ext cx="8408327" cy="400110"/>
          </a:xfrm>
          <a:prstGeom prst="rect">
            <a:avLst/>
          </a:prstGeom>
        </p:spPr>
        <p:txBody>
          <a:bodyPr wrap="none">
            <a:spAutoFit/>
          </a:bodyPr>
          <a:lstStyle/>
          <a:p>
            <a:r>
              <a:rPr lang="es-MX" altLang="es-MX" sz="2000" b="1" dirty="0"/>
              <a:t>Toda radiación surge por las mutaciones que generan la variabilidad genética.</a:t>
            </a:r>
            <a:endParaRPr lang="es-MX" sz="2000" dirty="0"/>
          </a:p>
        </p:txBody>
      </p:sp>
      <p:sp>
        <p:nvSpPr>
          <p:cNvPr id="7" name="Rectángulo 6">
            <a:extLst>
              <a:ext uri="{FF2B5EF4-FFF2-40B4-BE49-F238E27FC236}">
                <a16:creationId xmlns:a16="http://schemas.microsoft.com/office/drawing/2014/main" xmlns="" id="{C67891E1-F932-43F1-8705-B3079850152C}"/>
              </a:ext>
            </a:extLst>
          </p:cNvPr>
          <p:cNvSpPr/>
          <p:nvPr/>
        </p:nvSpPr>
        <p:spPr>
          <a:xfrm>
            <a:off x="1444487" y="2736070"/>
            <a:ext cx="7391126" cy="400110"/>
          </a:xfrm>
          <a:prstGeom prst="rect">
            <a:avLst/>
          </a:prstGeom>
        </p:spPr>
        <p:txBody>
          <a:bodyPr wrap="none">
            <a:spAutoFit/>
          </a:bodyPr>
          <a:lstStyle/>
          <a:p>
            <a:r>
              <a:rPr lang="es-MX" altLang="es-MX" sz="2000" b="1" dirty="0"/>
              <a:t>La coevolución permite la radiación de diferentes grupos biológicos.</a:t>
            </a:r>
            <a:endParaRPr lang="es-MX" sz="2000" dirty="0"/>
          </a:p>
        </p:txBody>
      </p:sp>
    </p:spTree>
    <p:extLst>
      <p:ext uri="{BB962C8B-B14F-4D97-AF65-F5344CB8AC3E}">
        <p14:creationId xmlns:p14="http://schemas.microsoft.com/office/powerpoint/2010/main" val="23670445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xmlns="" id="{338C5BAD-09D1-447B-8A83-0D91D2144F7C}"/>
              </a:ext>
            </a:extLst>
          </p:cNvPr>
          <p:cNvGraphicFramePr>
            <a:graphicFrameLocks noGrp="1"/>
          </p:cNvGraphicFramePr>
          <p:nvPr>
            <p:extLst>
              <p:ext uri="{D42A27DB-BD31-4B8C-83A1-F6EECF244321}">
                <p14:modId xmlns:p14="http://schemas.microsoft.com/office/powerpoint/2010/main" val="200703216"/>
              </p:ext>
            </p:extLst>
          </p:nvPr>
        </p:nvGraphicFramePr>
        <p:xfrm>
          <a:off x="715617" y="808382"/>
          <a:ext cx="11105322" cy="5878388"/>
        </p:xfrm>
        <a:graphic>
          <a:graphicData uri="http://schemas.openxmlformats.org/drawingml/2006/table">
            <a:tbl>
              <a:tblPr firstRow="1" firstCol="1" bandRow="1">
                <a:tableStyleId>{5C22544A-7EE6-4342-B048-85BDC9FD1C3A}</a:tableStyleId>
              </a:tblPr>
              <a:tblGrid>
                <a:gridCol w="4142273">
                  <a:extLst>
                    <a:ext uri="{9D8B030D-6E8A-4147-A177-3AD203B41FA5}">
                      <a16:colId xmlns:a16="http://schemas.microsoft.com/office/drawing/2014/main" xmlns="" val="4023028775"/>
                    </a:ext>
                  </a:extLst>
                </a:gridCol>
                <a:gridCol w="2509068">
                  <a:extLst>
                    <a:ext uri="{9D8B030D-6E8A-4147-A177-3AD203B41FA5}">
                      <a16:colId xmlns:a16="http://schemas.microsoft.com/office/drawing/2014/main" xmlns="" val="374406110"/>
                    </a:ext>
                  </a:extLst>
                </a:gridCol>
                <a:gridCol w="4453981">
                  <a:extLst>
                    <a:ext uri="{9D8B030D-6E8A-4147-A177-3AD203B41FA5}">
                      <a16:colId xmlns:a16="http://schemas.microsoft.com/office/drawing/2014/main" xmlns="" val="1256763873"/>
                    </a:ext>
                  </a:extLst>
                </a:gridCol>
              </a:tblGrid>
              <a:tr h="245291">
                <a:tc>
                  <a:txBody>
                    <a:bodyPr/>
                    <a:lstStyle/>
                    <a:p>
                      <a:pPr algn="ctr">
                        <a:lnSpc>
                          <a:spcPct val="107000"/>
                        </a:lnSpc>
                        <a:spcAft>
                          <a:spcPts val="800"/>
                        </a:spcAft>
                      </a:pPr>
                      <a:r>
                        <a:rPr lang="es-MX" sz="1800" b="1" dirty="0">
                          <a:solidFill>
                            <a:schemeClr val="tx1"/>
                          </a:solidFill>
                          <a:effectLst/>
                        </a:rPr>
                        <a:t>Pre-test</a:t>
                      </a:r>
                      <a:endParaRPr lang="es-MX"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ctr">
                        <a:lnSpc>
                          <a:spcPct val="107000"/>
                        </a:lnSpc>
                        <a:spcAft>
                          <a:spcPts val="800"/>
                        </a:spcAft>
                      </a:pPr>
                      <a:r>
                        <a:rPr lang="es-MX" sz="1800" b="1" dirty="0">
                          <a:solidFill>
                            <a:schemeClr val="tx1"/>
                          </a:solidFill>
                          <a:effectLst/>
                        </a:rPr>
                        <a:t>Pregunta</a:t>
                      </a:r>
                      <a:endParaRPr lang="es-MX"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ctr">
                        <a:lnSpc>
                          <a:spcPct val="107000"/>
                        </a:lnSpc>
                        <a:spcAft>
                          <a:spcPts val="800"/>
                        </a:spcAft>
                      </a:pPr>
                      <a:r>
                        <a:rPr lang="es-MX" sz="1800" b="1" dirty="0">
                          <a:solidFill>
                            <a:schemeClr val="tx1"/>
                          </a:solidFill>
                          <a:effectLst/>
                        </a:rPr>
                        <a:t>Post-test</a:t>
                      </a:r>
                      <a:endParaRPr lang="es-MX"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extLst>
                  <a:ext uri="{0D108BD9-81ED-4DB2-BD59-A6C34878D82A}">
                    <a16:rowId xmlns:a16="http://schemas.microsoft.com/office/drawing/2014/main" xmlns="" val="4294774165"/>
                  </a:ext>
                </a:extLst>
              </a:tr>
              <a:tr h="982199">
                <a:tc>
                  <a:txBody>
                    <a:bodyPr/>
                    <a:lstStyle/>
                    <a:p>
                      <a:pPr algn="ctr">
                        <a:lnSpc>
                          <a:spcPct val="107000"/>
                        </a:lnSpc>
                        <a:spcAft>
                          <a:spcPts val="800"/>
                        </a:spcAft>
                      </a:pPr>
                      <a:r>
                        <a:rPr lang="es-MX" sz="7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ctr">
                        <a:lnSpc>
                          <a:spcPct val="107000"/>
                        </a:lnSpc>
                        <a:spcAft>
                          <a:spcPts val="0"/>
                        </a:spcAft>
                      </a:pPr>
                      <a:r>
                        <a:rPr lang="es-MX" sz="1600" b="1" dirty="0">
                          <a:effectLst/>
                          <a:latin typeface="+mn-lt"/>
                        </a:rPr>
                        <a:t> </a:t>
                      </a:r>
                    </a:p>
                    <a:p>
                      <a:pPr algn="ctr">
                        <a:lnSpc>
                          <a:spcPct val="107000"/>
                        </a:lnSpc>
                        <a:spcAft>
                          <a:spcPts val="0"/>
                        </a:spcAft>
                      </a:pPr>
                      <a:r>
                        <a:rPr lang="es-MX" sz="1600" b="1" dirty="0">
                          <a:effectLst/>
                          <a:latin typeface="+mn-lt"/>
                        </a:rPr>
                        <a:t>¿Qué es la radiación adaptativa?</a:t>
                      </a:r>
                      <a:endParaRPr lang="es-MX" sz="1600" b="1" dirty="0">
                        <a:effectLst/>
                        <a:latin typeface="+mn-lt"/>
                        <a:ea typeface="Calibri" panose="020F0502020204030204" pitchFamily="34" charset="0"/>
                        <a:cs typeface="Times New Roman" panose="02020603050405020304" pitchFamily="18" charset="0"/>
                      </a:endParaRPr>
                    </a:p>
                  </a:txBody>
                  <a:tcPr marL="53835" marR="53835" marT="0" marB="0"/>
                </a:tc>
                <a:tc>
                  <a:txBody>
                    <a:bodyPr/>
                    <a:lstStyle/>
                    <a:p>
                      <a:pPr algn="ctr">
                        <a:lnSpc>
                          <a:spcPct val="107000"/>
                        </a:lnSpc>
                        <a:spcAft>
                          <a:spcPts val="800"/>
                        </a:spcAft>
                      </a:pPr>
                      <a:r>
                        <a:rPr lang="es-MX" sz="700" dirty="0">
                          <a:effectLst/>
                        </a:rPr>
                        <a:t> </a:t>
                      </a:r>
                      <a:endParaRPr lang="es-MX" sz="900" dirty="0">
                        <a:effectLst/>
                      </a:endParaRPr>
                    </a:p>
                    <a:p>
                      <a:pPr algn="ctr">
                        <a:lnSpc>
                          <a:spcPct val="107000"/>
                        </a:lnSpc>
                        <a:spcAft>
                          <a:spcPts val="800"/>
                        </a:spcAft>
                      </a:pPr>
                      <a:r>
                        <a:rPr lang="es-MX" sz="700" dirty="0">
                          <a:effectLst/>
                        </a:rPr>
                        <a:t> </a:t>
                      </a:r>
                      <a:endParaRPr lang="es-MX" sz="900" dirty="0">
                        <a:effectLst/>
                      </a:endParaRPr>
                    </a:p>
                    <a:p>
                      <a:pPr algn="ctr">
                        <a:lnSpc>
                          <a:spcPct val="107000"/>
                        </a:lnSpc>
                        <a:spcAft>
                          <a:spcPts val="800"/>
                        </a:spcAft>
                      </a:pPr>
                      <a:r>
                        <a:rPr lang="es-MX" sz="700" dirty="0">
                          <a:effectLst/>
                        </a:rPr>
                        <a:t> </a:t>
                      </a:r>
                      <a:endParaRPr lang="es-MX" sz="900" dirty="0">
                        <a:effectLst/>
                      </a:endParaRPr>
                    </a:p>
                    <a:p>
                      <a:pPr algn="ctr">
                        <a:lnSpc>
                          <a:spcPct val="107000"/>
                        </a:lnSpc>
                        <a:spcAft>
                          <a:spcPts val="800"/>
                        </a:spcAft>
                      </a:pPr>
                      <a:r>
                        <a:rPr lang="es-MX" sz="7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solidFill>
                      <a:schemeClr val="accent1"/>
                    </a:solidFill>
                  </a:tcPr>
                </a:tc>
                <a:extLst>
                  <a:ext uri="{0D108BD9-81ED-4DB2-BD59-A6C34878D82A}">
                    <a16:rowId xmlns:a16="http://schemas.microsoft.com/office/drawing/2014/main" xmlns="" val="620897550"/>
                  </a:ext>
                </a:extLst>
              </a:tr>
              <a:tr h="1053269">
                <a:tc>
                  <a:txBody>
                    <a:bodyPr/>
                    <a:lstStyle/>
                    <a:p>
                      <a:pPr algn="ctr">
                        <a:lnSpc>
                          <a:spcPct val="107000"/>
                        </a:lnSpc>
                        <a:spcAft>
                          <a:spcPts val="800"/>
                        </a:spcAft>
                      </a:pPr>
                      <a:r>
                        <a:rPr lang="es-MX" sz="7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ctr">
                        <a:lnSpc>
                          <a:spcPct val="107000"/>
                        </a:lnSpc>
                        <a:spcAft>
                          <a:spcPts val="800"/>
                        </a:spcAft>
                      </a:pPr>
                      <a:r>
                        <a:rPr lang="es-MX" sz="1600" b="1" dirty="0">
                          <a:effectLst/>
                          <a:latin typeface="+mn-lt"/>
                        </a:rPr>
                        <a:t> </a:t>
                      </a:r>
                    </a:p>
                    <a:p>
                      <a:pPr algn="ctr">
                        <a:lnSpc>
                          <a:spcPct val="107000"/>
                        </a:lnSpc>
                        <a:spcAft>
                          <a:spcPts val="800"/>
                        </a:spcAft>
                      </a:pPr>
                      <a:r>
                        <a:rPr lang="es-MX" sz="1600" b="1" dirty="0">
                          <a:effectLst/>
                          <a:latin typeface="+mn-lt"/>
                        </a:rPr>
                        <a:t>¿Cuáles son los mecanismos ecológicos que la favorecen?</a:t>
                      </a:r>
                      <a:endParaRPr lang="es-MX" sz="1600" b="1" dirty="0">
                        <a:effectLst/>
                        <a:latin typeface="+mn-lt"/>
                        <a:ea typeface="Calibri" panose="020F0502020204030204" pitchFamily="34" charset="0"/>
                        <a:cs typeface="Times New Roman" panose="02020603050405020304" pitchFamily="18" charset="0"/>
                      </a:endParaRPr>
                    </a:p>
                  </a:txBody>
                  <a:tcPr marL="53835" marR="53835" marT="0" marB="0"/>
                </a:tc>
                <a:tc>
                  <a:txBody>
                    <a:bodyPr/>
                    <a:lstStyle/>
                    <a:p>
                      <a:pPr algn="ctr">
                        <a:lnSpc>
                          <a:spcPct val="107000"/>
                        </a:lnSpc>
                        <a:spcAft>
                          <a:spcPts val="800"/>
                        </a:spcAft>
                      </a:pPr>
                      <a:r>
                        <a:rPr lang="es-MX" sz="700" dirty="0">
                          <a:effectLst/>
                        </a:rPr>
                        <a:t> </a:t>
                      </a:r>
                      <a:endParaRPr lang="es-MX" sz="900" dirty="0">
                        <a:effectLst/>
                      </a:endParaRPr>
                    </a:p>
                    <a:p>
                      <a:pPr algn="ctr">
                        <a:lnSpc>
                          <a:spcPct val="107000"/>
                        </a:lnSpc>
                        <a:spcAft>
                          <a:spcPts val="800"/>
                        </a:spcAft>
                      </a:pPr>
                      <a:r>
                        <a:rPr lang="es-MX" sz="700" dirty="0">
                          <a:effectLst/>
                        </a:rPr>
                        <a:t> </a:t>
                      </a:r>
                      <a:endParaRPr lang="es-MX" sz="900" dirty="0">
                        <a:effectLst/>
                      </a:endParaRPr>
                    </a:p>
                    <a:p>
                      <a:pPr algn="ctr">
                        <a:lnSpc>
                          <a:spcPct val="107000"/>
                        </a:lnSpc>
                        <a:spcAft>
                          <a:spcPts val="800"/>
                        </a:spcAft>
                      </a:pPr>
                      <a:r>
                        <a:rPr lang="es-MX" sz="700" dirty="0">
                          <a:effectLst/>
                        </a:rPr>
                        <a:t> </a:t>
                      </a:r>
                      <a:endParaRPr lang="es-MX" sz="900" dirty="0">
                        <a:effectLst/>
                      </a:endParaRPr>
                    </a:p>
                    <a:p>
                      <a:pPr algn="ctr">
                        <a:lnSpc>
                          <a:spcPct val="107000"/>
                        </a:lnSpc>
                        <a:spcAft>
                          <a:spcPts val="800"/>
                        </a:spcAft>
                      </a:pPr>
                      <a:r>
                        <a:rPr lang="es-MX" sz="7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solidFill>
                      <a:schemeClr val="accent1"/>
                    </a:solidFill>
                  </a:tcPr>
                </a:tc>
                <a:extLst>
                  <a:ext uri="{0D108BD9-81ED-4DB2-BD59-A6C34878D82A}">
                    <a16:rowId xmlns:a16="http://schemas.microsoft.com/office/drawing/2014/main" xmlns="" val="3142327003"/>
                  </a:ext>
                </a:extLst>
              </a:tr>
              <a:tr h="1208330">
                <a:tc>
                  <a:txBody>
                    <a:bodyPr/>
                    <a:lstStyle/>
                    <a:p>
                      <a:pPr algn="ctr">
                        <a:lnSpc>
                          <a:spcPct val="107000"/>
                        </a:lnSpc>
                        <a:spcAft>
                          <a:spcPts val="800"/>
                        </a:spcAft>
                      </a:pPr>
                      <a:r>
                        <a:rPr lang="es-MX" sz="7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ctr">
                        <a:lnSpc>
                          <a:spcPct val="107000"/>
                        </a:lnSpc>
                        <a:spcAft>
                          <a:spcPts val="800"/>
                        </a:spcAft>
                      </a:pPr>
                      <a:r>
                        <a:rPr lang="es-MX" sz="1600" b="1" dirty="0">
                          <a:effectLst/>
                          <a:latin typeface="+mn-lt"/>
                        </a:rPr>
                        <a:t> </a:t>
                      </a:r>
                    </a:p>
                    <a:p>
                      <a:pPr algn="ctr">
                        <a:lnSpc>
                          <a:spcPct val="107000"/>
                        </a:lnSpc>
                        <a:spcAft>
                          <a:spcPts val="800"/>
                        </a:spcAft>
                      </a:pPr>
                      <a:r>
                        <a:rPr lang="es-MX" sz="1600" b="1" dirty="0">
                          <a:effectLst/>
                          <a:latin typeface="+mn-lt"/>
                        </a:rPr>
                        <a:t>¿Cuáles son los mecanismos genéticos involucrados?</a:t>
                      </a:r>
                      <a:endParaRPr lang="es-MX" sz="1600" b="1" dirty="0">
                        <a:effectLst/>
                        <a:latin typeface="+mn-lt"/>
                        <a:ea typeface="Calibri" panose="020F0502020204030204" pitchFamily="34" charset="0"/>
                        <a:cs typeface="Times New Roman" panose="02020603050405020304" pitchFamily="18" charset="0"/>
                      </a:endParaRPr>
                    </a:p>
                  </a:txBody>
                  <a:tcPr marL="53835" marR="53835" marT="0" marB="0"/>
                </a:tc>
                <a:tc>
                  <a:txBody>
                    <a:bodyPr/>
                    <a:lstStyle/>
                    <a:p>
                      <a:pPr algn="ctr">
                        <a:lnSpc>
                          <a:spcPct val="107000"/>
                        </a:lnSpc>
                        <a:spcAft>
                          <a:spcPts val="800"/>
                        </a:spcAft>
                      </a:pPr>
                      <a:r>
                        <a:rPr lang="es-MX" sz="700" dirty="0">
                          <a:effectLst/>
                        </a:rPr>
                        <a:t> </a:t>
                      </a:r>
                      <a:endParaRPr lang="es-MX" sz="900" dirty="0">
                        <a:effectLst/>
                      </a:endParaRPr>
                    </a:p>
                    <a:p>
                      <a:pPr algn="ctr">
                        <a:lnSpc>
                          <a:spcPct val="107000"/>
                        </a:lnSpc>
                        <a:spcAft>
                          <a:spcPts val="800"/>
                        </a:spcAft>
                      </a:pPr>
                      <a:r>
                        <a:rPr lang="es-MX" sz="700" dirty="0">
                          <a:effectLst/>
                        </a:rPr>
                        <a:t> </a:t>
                      </a:r>
                      <a:endParaRPr lang="es-MX" sz="900" dirty="0">
                        <a:effectLst/>
                      </a:endParaRPr>
                    </a:p>
                    <a:p>
                      <a:pPr algn="ctr">
                        <a:lnSpc>
                          <a:spcPct val="107000"/>
                        </a:lnSpc>
                        <a:spcAft>
                          <a:spcPts val="800"/>
                        </a:spcAft>
                      </a:pPr>
                      <a:r>
                        <a:rPr lang="es-MX" sz="700" dirty="0">
                          <a:effectLst/>
                        </a:rPr>
                        <a:t> </a:t>
                      </a:r>
                      <a:endParaRPr lang="es-MX" sz="900" dirty="0">
                        <a:effectLst/>
                      </a:endParaRPr>
                    </a:p>
                    <a:p>
                      <a:pPr>
                        <a:lnSpc>
                          <a:spcPct val="107000"/>
                        </a:lnSpc>
                        <a:spcAft>
                          <a:spcPts val="800"/>
                        </a:spcAft>
                      </a:pPr>
                      <a:r>
                        <a:rPr lang="es-MX" sz="7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solidFill>
                      <a:schemeClr val="accent1"/>
                    </a:solidFill>
                  </a:tcPr>
                </a:tc>
                <a:extLst>
                  <a:ext uri="{0D108BD9-81ED-4DB2-BD59-A6C34878D82A}">
                    <a16:rowId xmlns:a16="http://schemas.microsoft.com/office/drawing/2014/main" xmlns="" val="2172745654"/>
                  </a:ext>
                </a:extLst>
              </a:tr>
              <a:tr h="1266903">
                <a:tc>
                  <a:txBody>
                    <a:bodyPr/>
                    <a:lstStyle/>
                    <a:p>
                      <a:pPr algn="ctr">
                        <a:lnSpc>
                          <a:spcPct val="107000"/>
                        </a:lnSpc>
                        <a:spcAft>
                          <a:spcPts val="800"/>
                        </a:spcAft>
                      </a:pPr>
                      <a:r>
                        <a:rPr lang="es-MX" sz="7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ctr">
                        <a:lnSpc>
                          <a:spcPct val="107000"/>
                        </a:lnSpc>
                        <a:spcAft>
                          <a:spcPts val="800"/>
                        </a:spcAft>
                      </a:pPr>
                      <a:r>
                        <a:rPr lang="es-MX" sz="1600" b="1" dirty="0">
                          <a:effectLst/>
                          <a:latin typeface="+mn-lt"/>
                        </a:rPr>
                        <a:t> </a:t>
                      </a:r>
                    </a:p>
                    <a:p>
                      <a:pPr algn="ctr">
                        <a:lnSpc>
                          <a:spcPct val="107000"/>
                        </a:lnSpc>
                        <a:spcAft>
                          <a:spcPts val="800"/>
                        </a:spcAft>
                      </a:pPr>
                      <a:r>
                        <a:rPr lang="es-MX" sz="1600" b="1" dirty="0">
                          <a:effectLst/>
                          <a:latin typeface="+mn-lt"/>
                        </a:rPr>
                        <a:t>¿La radiación adaptativa es una consecuencia evolutiva? ¿por qué?</a:t>
                      </a:r>
                      <a:endParaRPr lang="es-MX" sz="1600" b="1" dirty="0">
                        <a:effectLst/>
                        <a:latin typeface="+mn-lt"/>
                        <a:ea typeface="Calibri" panose="020F0502020204030204" pitchFamily="34" charset="0"/>
                        <a:cs typeface="Times New Roman" panose="02020603050405020304" pitchFamily="18" charset="0"/>
                      </a:endParaRPr>
                    </a:p>
                  </a:txBody>
                  <a:tcPr marL="53835" marR="53835" marT="0" marB="0"/>
                </a:tc>
                <a:tc>
                  <a:txBody>
                    <a:bodyPr/>
                    <a:lstStyle/>
                    <a:p>
                      <a:pPr algn="ctr">
                        <a:lnSpc>
                          <a:spcPct val="107000"/>
                        </a:lnSpc>
                        <a:spcAft>
                          <a:spcPts val="800"/>
                        </a:spcAft>
                      </a:pPr>
                      <a:r>
                        <a:rPr lang="es-MX" sz="700" dirty="0">
                          <a:effectLst/>
                        </a:rPr>
                        <a:t> </a:t>
                      </a:r>
                      <a:endParaRPr lang="es-MX" sz="900" dirty="0">
                        <a:effectLst/>
                      </a:endParaRPr>
                    </a:p>
                    <a:p>
                      <a:pPr algn="ctr">
                        <a:lnSpc>
                          <a:spcPct val="107000"/>
                        </a:lnSpc>
                        <a:spcAft>
                          <a:spcPts val="800"/>
                        </a:spcAft>
                      </a:pPr>
                      <a:r>
                        <a:rPr lang="es-MX" sz="700" dirty="0">
                          <a:effectLst/>
                        </a:rPr>
                        <a:t> </a:t>
                      </a:r>
                      <a:endParaRPr lang="es-MX" sz="900" dirty="0">
                        <a:effectLst/>
                      </a:endParaRPr>
                    </a:p>
                    <a:p>
                      <a:pPr algn="ctr">
                        <a:lnSpc>
                          <a:spcPct val="107000"/>
                        </a:lnSpc>
                        <a:spcAft>
                          <a:spcPts val="800"/>
                        </a:spcAft>
                      </a:pPr>
                      <a:r>
                        <a:rPr lang="es-MX" sz="700" dirty="0">
                          <a:effectLst/>
                        </a:rPr>
                        <a:t> </a:t>
                      </a:r>
                      <a:endParaRPr lang="es-MX" sz="900" dirty="0">
                        <a:effectLst/>
                      </a:endParaRPr>
                    </a:p>
                    <a:p>
                      <a:pPr algn="ctr">
                        <a:lnSpc>
                          <a:spcPct val="107000"/>
                        </a:lnSpc>
                        <a:spcAft>
                          <a:spcPts val="800"/>
                        </a:spcAft>
                      </a:pPr>
                      <a:r>
                        <a:rPr lang="es-MX" sz="7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solidFill>
                      <a:schemeClr val="accent1"/>
                    </a:solidFill>
                  </a:tcPr>
                </a:tc>
                <a:extLst>
                  <a:ext uri="{0D108BD9-81ED-4DB2-BD59-A6C34878D82A}">
                    <a16:rowId xmlns:a16="http://schemas.microsoft.com/office/drawing/2014/main" xmlns="" val="3064076436"/>
                  </a:ext>
                </a:extLst>
              </a:tr>
              <a:tr h="982199">
                <a:tc>
                  <a:txBody>
                    <a:bodyPr/>
                    <a:lstStyle/>
                    <a:p>
                      <a:pPr algn="ctr">
                        <a:lnSpc>
                          <a:spcPct val="107000"/>
                        </a:lnSpc>
                        <a:spcAft>
                          <a:spcPts val="800"/>
                        </a:spcAft>
                      </a:pPr>
                      <a:r>
                        <a:rPr lang="es-MX" sz="7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tc>
                <a:tc>
                  <a:txBody>
                    <a:bodyPr/>
                    <a:lstStyle/>
                    <a:p>
                      <a:pPr algn="ctr">
                        <a:lnSpc>
                          <a:spcPct val="107000"/>
                        </a:lnSpc>
                        <a:spcAft>
                          <a:spcPts val="800"/>
                        </a:spcAft>
                      </a:pPr>
                      <a:r>
                        <a:rPr lang="es-MX" sz="1600" b="1" dirty="0">
                          <a:effectLst/>
                          <a:latin typeface="+mn-lt"/>
                        </a:rPr>
                        <a:t> </a:t>
                      </a:r>
                    </a:p>
                    <a:p>
                      <a:pPr algn="ctr">
                        <a:lnSpc>
                          <a:spcPct val="107000"/>
                        </a:lnSpc>
                        <a:spcAft>
                          <a:spcPts val="800"/>
                        </a:spcAft>
                      </a:pPr>
                      <a:r>
                        <a:rPr lang="es-MX" sz="1600" b="1" dirty="0">
                          <a:effectLst/>
                          <a:latin typeface="+mn-lt"/>
                        </a:rPr>
                        <a:t>¿Qué ejemplos  conoces?</a:t>
                      </a:r>
                      <a:endParaRPr lang="es-MX" sz="1600" b="1" dirty="0">
                        <a:effectLst/>
                        <a:latin typeface="+mn-lt"/>
                        <a:ea typeface="Calibri" panose="020F0502020204030204" pitchFamily="34" charset="0"/>
                        <a:cs typeface="Times New Roman" panose="02020603050405020304" pitchFamily="18" charset="0"/>
                      </a:endParaRPr>
                    </a:p>
                  </a:txBody>
                  <a:tcPr marL="53835" marR="53835" marT="0" marB="0"/>
                </a:tc>
                <a:tc>
                  <a:txBody>
                    <a:bodyPr/>
                    <a:lstStyle/>
                    <a:p>
                      <a:pPr algn="ctr">
                        <a:lnSpc>
                          <a:spcPct val="107000"/>
                        </a:lnSpc>
                        <a:spcAft>
                          <a:spcPts val="800"/>
                        </a:spcAft>
                      </a:pPr>
                      <a:r>
                        <a:rPr lang="es-MX" sz="700" dirty="0">
                          <a:effectLst/>
                        </a:rPr>
                        <a:t> </a:t>
                      </a:r>
                      <a:endParaRPr lang="es-MX" sz="900" dirty="0">
                        <a:effectLst/>
                      </a:endParaRPr>
                    </a:p>
                    <a:p>
                      <a:pPr algn="ctr">
                        <a:lnSpc>
                          <a:spcPct val="107000"/>
                        </a:lnSpc>
                        <a:spcAft>
                          <a:spcPts val="800"/>
                        </a:spcAft>
                      </a:pPr>
                      <a:r>
                        <a:rPr lang="es-MX" sz="700" dirty="0">
                          <a:effectLst/>
                        </a:rPr>
                        <a:t> </a:t>
                      </a:r>
                      <a:endParaRPr lang="es-MX" sz="900" dirty="0">
                        <a:effectLst/>
                      </a:endParaRPr>
                    </a:p>
                    <a:p>
                      <a:pPr algn="ctr">
                        <a:lnSpc>
                          <a:spcPct val="107000"/>
                        </a:lnSpc>
                        <a:spcAft>
                          <a:spcPts val="800"/>
                        </a:spcAft>
                      </a:pPr>
                      <a:r>
                        <a:rPr lang="es-MX" sz="700" dirty="0">
                          <a:effectLst/>
                        </a:rPr>
                        <a:t> </a:t>
                      </a:r>
                      <a:endParaRPr lang="es-MX" sz="900" dirty="0">
                        <a:effectLst/>
                      </a:endParaRPr>
                    </a:p>
                    <a:p>
                      <a:pPr algn="ctr">
                        <a:lnSpc>
                          <a:spcPct val="107000"/>
                        </a:lnSpc>
                        <a:spcAft>
                          <a:spcPts val="800"/>
                        </a:spcAft>
                      </a:pPr>
                      <a:r>
                        <a:rPr lang="es-MX" sz="7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35" marR="53835" marT="0" marB="0">
                    <a:solidFill>
                      <a:schemeClr val="accent1"/>
                    </a:solidFill>
                  </a:tcPr>
                </a:tc>
                <a:extLst>
                  <a:ext uri="{0D108BD9-81ED-4DB2-BD59-A6C34878D82A}">
                    <a16:rowId xmlns:a16="http://schemas.microsoft.com/office/drawing/2014/main" xmlns="" val="3767335746"/>
                  </a:ext>
                </a:extLst>
              </a:tr>
            </a:tbl>
          </a:graphicData>
        </a:graphic>
      </p:graphicFrame>
    </p:spTree>
    <p:extLst>
      <p:ext uri="{BB962C8B-B14F-4D97-AF65-F5344CB8AC3E}">
        <p14:creationId xmlns:p14="http://schemas.microsoft.com/office/powerpoint/2010/main" val="36946635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xmlns="" id="{FCFA5EB9-B222-42BE-A0A1-2738DC62EE75}"/>
              </a:ext>
            </a:extLst>
          </p:cNvPr>
          <p:cNvGraphicFramePr>
            <a:graphicFrameLocks noGrp="1"/>
          </p:cNvGraphicFramePr>
          <p:nvPr>
            <p:extLst>
              <p:ext uri="{D42A27DB-BD31-4B8C-83A1-F6EECF244321}">
                <p14:modId xmlns:p14="http://schemas.microsoft.com/office/powerpoint/2010/main" val="3088829674"/>
              </p:ext>
            </p:extLst>
          </p:nvPr>
        </p:nvGraphicFramePr>
        <p:xfrm>
          <a:off x="371061" y="795132"/>
          <a:ext cx="11449876" cy="5833648"/>
        </p:xfrm>
        <a:graphic>
          <a:graphicData uri="http://schemas.openxmlformats.org/drawingml/2006/table">
            <a:tbl>
              <a:tblPr firstRow="1" firstCol="1" bandRow="1">
                <a:tableStyleId>{5C22544A-7EE6-4342-B048-85BDC9FD1C3A}</a:tableStyleId>
              </a:tblPr>
              <a:tblGrid>
                <a:gridCol w="1591397">
                  <a:extLst>
                    <a:ext uri="{9D8B030D-6E8A-4147-A177-3AD203B41FA5}">
                      <a16:colId xmlns:a16="http://schemas.microsoft.com/office/drawing/2014/main" xmlns="" val="1081976775"/>
                    </a:ext>
                  </a:extLst>
                </a:gridCol>
                <a:gridCol w="1484093">
                  <a:extLst>
                    <a:ext uri="{9D8B030D-6E8A-4147-A177-3AD203B41FA5}">
                      <a16:colId xmlns:a16="http://schemas.microsoft.com/office/drawing/2014/main" xmlns="" val="614691847"/>
                    </a:ext>
                  </a:extLst>
                </a:gridCol>
                <a:gridCol w="2116895">
                  <a:extLst>
                    <a:ext uri="{9D8B030D-6E8A-4147-A177-3AD203B41FA5}">
                      <a16:colId xmlns:a16="http://schemas.microsoft.com/office/drawing/2014/main" xmlns="" val="3182944352"/>
                    </a:ext>
                  </a:extLst>
                </a:gridCol>
                <a:gridCol w="3810527">
                  <a:extLst>
                    <a:ext uri="{9D8B030D-6E8A-4147-A177-3AD203B41FA5}">
                      <a16:colId xmlns:a16="http://schemas.microsoft.com/office/drawing/2014/main" xmlns="" val="1677009190"/>
                    </a:ext>
                  </a:extLst>
                </a:gridCol>
                <a:gridCol w="151465">
                  <a:extLst>
                    <a:ext uri="{9D8B030D-6E8A-4147-A177-3AD203B41FA5}">
                      <a16:colId xmlns:a16="http://schemas.microsoft.com/office/drawing/2014/main" xmlns="" val="576744893"/>
                    </a:ext>
                  </a:extLst>
                </a:gridCol>
                <a:gridCol w="2295499">
                  <a:extLst>
                    <a:ext uri="{9D8B030D-6E8A-4147-A177-3AD203B41FA5}">
                      <a16:colId xmlns:a16="http://schemas.microsoft.com/office/drawing/2014/main" xmlns="" val="3821685545"/>
                    </a:ext>
                  </a:extLst>
                </a:gridCol>
              </a:tblGrid>
              <a:tr h="1187759">
                <a:tc gridSpan="2">
                  <a:txBody>
                    <a:bodyPr/>
                    <a:lstStyle/>
                    <a:p>
                      <a:pPr>
                        <a:lnSpc>
                          <a:spcPct val="107000"/>
                        </a:lnSpc>
                        <a:spcAft>
                          <a:spcPts val="800"/>
                        </a:spcAft>
                      </a:pPr>
                      <a:r>
                        <a:rPr lang="es-MX" sz="1400">
                          <a:solidFill>
                            <a:schemeClr val="tx1"/>
                          </a:solidFill>
                          <a:effectLst/>
                        </a:rPr>
                        <a:t>Instrucción: Con base en la información revisada describe cómo enseñarías el tema de RADIACIÓN ADAPTATIVA en uno de los niveles educativos, tratando de cubrir el aprendizaje propuesto por el programa oficial.</a:t>
                      </a:r>
                      <a:endParaRPr lang="es-MX"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412" marR="46412" marT="0" marB="0"/>
                </a:tc>
                <a:tc hMerge="1">
                  <a:txBody>
                    <a:bodyPr/>
                    <a:lstStyle/>
                    <a:p>
                      <a:endParaRPr lang="es-MX"/>
                    </a:p>
                  </a:txBody>
                  <a:tcPr/>
                </a:tc>
                <a:tc>
                  <a:txBody>
                    <a:bodyPr/>
                    <a:lstStyle/>
                    <a:p>
                      <a:pPr>
                        <a:lnSpc>
                          <a:spcPct val="107000"/>
                        </a:lnSpc>
                        <a:spcAft>
                          <a:spcPts val="800"/>
                        </a:spcAft>
                      </a:pPr>
                      <a:r>
                        <a:rPr lang="es-MX" sz="1400" dirty="0">
                          <a:solidFill>
                            <a:schemeClr val="tx1"/>
                          </a:solidFill>
                          <a:effectLst/>
                        </a:rPr>
                        <a:t>Primaria: Usar el conocimiento científico y las habilidades científicas.</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412" marR="46412" marT="0" marB="0"/>
                </a:tc>
                <a:tc>
                  <a:txBody>
                    <a:bodyPr/>
                    <a:lstStyle/>
                    <a:p>
                      <a:pPr>
                        <a:lnSpc>
                          <a:spcPct val="107000"/>
                        </a:lnSpc>
                        <a:spcAft>
                          <a:spcPts val="800"/>
                        </a:spcAft>
                      </a:pPr>
                      <a:r>
                        <a:rPr lang="es-MX" sz="1400">
                          <a:solidFill>
                            <a:schemeClr val="tx1"/>
                          </a:solidFill>
                          <a:effectLst/>
                        </a:rPr>
                        <a:t>Secundaria: Visión amplia del ambiente conformado por componentes naturales y sociales, así como de sus interacciones, que permita conocer la biodiversidad y protección del ambiente.</a:t>
                      </a:r>
                      <a:endParaRPr lang="es-MX"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412" marR="46412" marT="0" marB="0"/>
                </a:tc>
                <a:tc gridSpan="2">
                  <a:txBody>
                    <a:bodyPr/>
                    <a:lstStyle/>
                    <a:p>
                      <a:pPr>
                        <a:lnSpc>
                          <a:spcPct val="107000"/>
                        </a:lnSpc>
                        <a:spcAft>
                          <a:spcPts val="800"/>
                        </a:spcAft>
                      </a:pPr>
                      <a:r>
                        <a:rPr lang="es-MX" sz="1400">
                          <a:solidFill>
                            <a:schemeClr val="tx1"/>
                          </a:solidFill>
                          <a:effectLst/>
                        </a:rPr>
                        <a:t>Bachillerato: Contribuir al desarrollo sustentable de manera crítica, con acciones responsables para su conservación.</a:t>
                      </a:r>
                      <a:endParaRPr lang="es-MX"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412" marR="46412" marT="0" marB="0"/>
                </a:tc>
                <a:tc hMerge="1">
                  <a:txBody>
                    <a:bodyPr/>
                    <a:lstStyle/>
                    <a:p>
                      <a:endParaRPr lang="es-MX"/>
                    </a:p>
                  </a:txBody>
                  <a:tcPr/>
                </a:tc>
                <a:extLst>
                  <a:ext uri="{0D108BD9-81ED-4DB2-BD59-A6C34878D82A}">
                    <a16:rowId xmlns:a16="http://schemas.microsoft.com/office/drawing/2014/main" xmlns="" val="14635432"/>
                  </a:ext>
                </a:extLst>
              </a:tr>
              <a:tr h="197960">
                <a:tc gridSpan="5">
                  <a:txBody>
                    <a:bodyPr/>
                    <a:lstStyle/>
                    <a:p>
                      <a:pPr>
                        <a:lnSpc>
                          <a:spcPct val="107000"/>
                        </a:lnSpc>
                        <a:spcAft>
                          <a:spcPts val="800"/>
                        </a:spcAft>
                      </a:pPr>
                      <a:r>
                        <a:rPr lang="es-MX" sz="1400" dirty="0">
                          <a:solidFill>
                            <a:schemeClr val="tx1"/>
                          </a:solidFill>
                          <a:effectLst/>
                        </a:rPr>
                        <a:t>Materiales:                                                                                                               </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412" marR="46412" marT="0" marB="0">
                    <a:no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nSpc>
                          <a:spcPct val="107000"/>
                        </a:lnSpc>
                        <a:spcAft>
                          <a:spcPts val="800"/>
                        </a:spcAft>
                      </a:pPr>
                      <a:r>
                        <a:rPr lang="es-MX" sz="1400">
                          <a:solidFill>
                            <a:schemeClr val="tx1"/>
                          </a:solidFill>
                          <a:effectLst/>
                        </a:rPr>
                        <a:t>Tiempo:</a:t>
                      </a:r>
                      <a:endParaRPr lang="es-MX"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412" marR="46412" marT="0" marB="0"/>
                </a:tc>
                <a:extLst>
                  <a:ext uri="{0D108BD9-81ED-4DB2-BD59-A6C34878D82A}">
                    <a16:rowId xmlns:a16="http://schemas.microsoft.com/office/drawing/2014/main" xmlns="" val="1071700627"/>
                  </a:ext>
                </a:extLst>
              </a:tr>
              <a:tr h="770089">
                <a:tc>
                  <a:txBody>
                    <a:bodyPr/>
                    <a:lstStyle/>
                    <a:p>
                      <a:pPr algn="ctr">
                        <a:lnSpc>
                          <a:spcPct val="107000"/>
                        </a:lnSpc>
                        <a:spcAft>
                          <a:spcPts val="800"/>
                        </a:spcAft>
                      </a:pPr>
                      <a:r>
                        <a:rPr lang="es-MX" sz="1400" dirty="0">
                          <a:solidFill>
                            <a:schemeClr val="tx1"/>
                          </a:solidFill>
                          <a:effectLst/>
                        </a:rPr>
                        <a:t>Apertura</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412" marR="46412" marT="0" marB="0"/>
                </a:tc>
                <a:tc gridSpan="5">
                  <a:txBody>
                    <a:bodyPr/>
                    <a:lstStyle/>
                    <a:p>
                      <a:pPr algn="ctr">
                        <a:lnSpc>
                          <a:spcPct val="107000"/>
                        </a:lnSpc>
                        <a:spcAft>
                          <a:spcPts val="800"/>
                        </a:spcAft>
                      </a:pPr>
                      <a:r>
                        <a:rPr lang="es-MX" sz="1400" dirty="0">
                          <a:solidFill>
                            <a:schemeClr val="tx1"/>
                          </a:solidFill>
                          <a:effectLst/>
                        </a:rPr>
                        <a:t> </a:t>
                      </a:r>
                    </a:p>
                    <a:p>
                      <a:pPr algn="ctr">
                        <a:lnSpc>
                          <a:spcPct val="107000"/>
                        </a:lnSpc>
                        <a:spcAft>
                          <a:spcPts val="800"/>
                        </a:spcAft>
                      </a:pPr>
                      <a:r>
                        <a:rPr lang="es-MX" sz="1400" dirty="0">
                          <a:solidFill>
                            <a:schemeClr val="tx1"/>
                          </a:solidFill>
                          <a:effectLst/>
                        </a:rPr>
                        <a:t> </a:t>
                      </a:r>
                    </a:p>
                    <a:p>
                      <a:pPr algn="ctr">
                        <a:lnSpc>
                          <a:spcPct val="107000"/>
                        </a:lnSpc>
                        <a:spcAft>
                          <a:spcPts val="800"/>
                        </a:spcAft>
                      </a:pPr>
                      <a:r>
                        <a:rPr lang="es-MX" sz="1400" dirty="0">
                          <a:solidFill>
                            <a:schemeClr val="tx1"/>
                          </a:solidFill>
                          <a:effectLst/>
                        </a:rPr>
                        <a:t> </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412" marR="46412"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971978665"/>
                  </a:ext>
                </a:extLst>
              </a:tr>
              <a:tr h="2129515">
                <a:tc>
                  <a:txBody>
                    <a:bodyPr/>
                    <a:lstStyle/>
                    <a:p>
                      <a:pPr algn="ctr">
                        <a:lnSpc>
                          <a:spcPct val="107000"/>
                        </a:lnSpc>
                        <a:spcAft>
                          <a:spcPts val="800"/>
                        </a:spcAft>
                      </a:pPr>
                      <a:r>
                        <a:rPr lang="es-MX" sz="1400" dirty="0">
                          <a:solidFill>
                            <a:schemeClr val="tx1"/>
                          </a:solidFill>
                          <a:effectLst/>
                        </a:rPr>
                        <a:t>Desarrollo</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412" marR="46412" marT="0" marB="0"/>
                </a:tc>
                <a:tc gridSpan="5">
                  <a:txBody>
                    <a:bodyPr/>
                    <a:lstStyle/>
                    <a:p>
                      <a:pPr algn="ctr">
                        <a:lnSpc>
                          <a:spcPct val="107000"/>
                        </a:lnSpc>
                        <a:spcAft>
                          <a:spcPts val="800"/>
                        </a:spcAft>
                      </a:pPr>
                      <a:r>
                        <a:rPr lang="es-MX" sz="1400" dirty="0">
                          <a:solidFill>
                            <a:schemeClr val="tx1"/>
                          </a:solidFill>
                          <a:effectLst/>
                        </a:rPr>
                        <a:t> </a:t>
                      </a:r>
                    </a:p>
                    <a:p>
                      <a:pPr algn="ctr">
                        <a:lnSpc>
                          <a:spcPct val="107000"/>
                        </a:lnSpc>
                        <a:spcAft>
                          <a:spcPts val="800"/>
                        </a:spcAft>
                      </a:pP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412" marR="46412"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2791925959"/>
                  </a:ext>
                </a:extLst>
              </a:tr>
              <a:tr h="1056152">
                <a:tc>
                  <a:txBody>
                    <a:bodyPr/>
                    <a:lstStyle/>
                    <a:p>
                      <a:pPr algn="ctr">
                        <a:lnSpc>
                          <a:spcPct val="107000"/>
                        </a:lnSpc>
                        <a:spcAft>
                          <a:spcPts val="800"/>
                        </a:spcAft>
                      </a:pPr>
                      <a:r>
                        <a:rPr lang="es-MX" sz="1400" dirty="0">
                          <a:solidFill>
                            <a:schemeClr val="tx1"/>
                          </a:solidFill>
                          <a:effectLst/>
                        </a:rPr>
                        <a:t>Cierre</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412" marR="46412" marT="0" marB="0"/>
                </a:tc>
                <a:tc gridSpan="5">
                  <a:txBody>
                    <a:bodyPr/>
                    <a:lstStyle/>
                    <a:p>
                      <a:pPr algn="ctr">
                        <a:lnSpc>
                          <a:spcPct val="107000"/>
                        </a:lnSpc>
                        <a:spcAft>
                          <a:spcPts val="800"/>
                        </a:spcAft>
                      </a:pPr>
                      <a:r>
                        <a:rPr lang="es-MX" sz="1400" dirty="0">
                          <a:solidFill>
                            <a:schemeClr val="tx1"/>
                          </a:solidFill>
                          <a:effectLst/>
                        </a:rPr>
                        <a:t> </a:t>
                      </a:r>
                    </a:p>
                    <a:p>
                      <a:pPr algn="ctr">
                        <a:lnSpc>
                          <a:spcPct val="107000"/>
                        </a:lnSpc>
                        <a:spcAft>
                          <a:spcPts val="800"/>
                        </a:spcAft>
                      </a:pPr>
                      <a:r>
                        <a:rPr lang="es-MX" sz="1400" dirty="0">
                          <a:solidFill>
                            <a:schemeClr val="tx1"/>
                          </a:solidFill>
                          <a:effectLst/>
                        </a:rPr>
                        <a:t> </a:t>
                      </a:r>
                    </a:p>
                    <a:p>
                      <a:pPr algn="ctr">
                        <a:lnSpc>
                          <a:spcPct val="107000"/>
                        </a:lnSpc>
                        <a:spcAft>
                          <a:spcPts val="800"/>
                        </a:spcAft>
                      </a:pPr>
                      <a:r>
                        <a:rPr lang="es-MX" sz="1400" dirty="0">
                          <a:solidFill>
                            <a:schemeClr val="tx1"/>
                          </a:solidFill>
                          <a:effectLst/>
                        </a:rPr>
                        <a:t> </a:t>
                      </a:r>
                    </a:p>
                    <a:p>
                      <a:pPr algn="ctr">
                        <a:lnSpc>
                          <a:spcPct val="107000"/>
                        </a:lnSpc>
                        <a:spcAft>
                          <a:spcPts val="800"/>
                        </a:spcAft>
                      </a:pPr>
                      <a:r>
                        <a:rPr lang="es-MX" sz="1400" dirty="0">
                          <a:solidFill>
                            <a:schemeClr val="tx1"/>
                          </a:solidFill>
                          <a:effectLst/>
                        </a:rPr>
                        <a:t> </a:t>
                      </a:r>
                      <a:endParaRPr lang="es-MX"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412" marR="46412"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2873769536"/>
                  </a:ext>
                </a:extLst>
              </a:tr>
            </a:tbl>
          </a:graphicData>
        </a:graphic>
      </p:graphicFrame>
    </p:spTree>
    <p:extLst>
      <p:ext uri="{BB962C8B-B14F-4D97-AF65-F5344CB8AC3E}">
        <p14:creationId xmlns:p14="http://schemas.microsoft.com/office/powerpoint/2010/main" val="10268698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Resultado de imagen para nada tiene sentido si no es a la luz de la evolucion">
            <a:extLst>
              <a:ext uri="{FF2B5EF4-FFF2-40B4-BE49-F238E27FC236}">
                <a16:creationId xmlns:a16="http://schemas.microsoft.com/office/drawing/2014/main" xmlns="" id="{3D24047C-BFE9-4356-A513-4EFFFAAA15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708" y="895972"/>
            <a:ext cx="6076950" cy="456247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esultado de imagen para gracias">
            <a:extLst>
              <a:ext uri="{FF2B5EF4-FFF2-40B4-BE49-F238E27FC236}">
                <a16:creationId xmlns:a16="http://schemas.microsoft.com/office/drawing/2014/main" xmlns="" id="{F05791EB-4A41-498A-B0DA-0F8F8B490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103" y="1610139"/>
            <a:ext cx="3656247" cy="3637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7376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015119" y="2683305"/>
            <a:ext cx="3775393" cy="369332"/>
          </a:xfrm>
          <a:prstGeom prst="rect">
            <a:avLst/>
          </a:prstGeom>
          <a:noFill/>
        </p:spPr>
        <p:txBody>
          <a:bodyPr wrap="none" rtlCol="0">
            <a:spAutoFit/>
          </a:bodyPr>
          <a:lstStyle/>
          <a:p>
            <a:r>
              <a:rPr lang="es-ES" dirty="0" err="1" smtClean="0"/>
              <a:t>Marthacoronatinoco</a:t>
            </a:r>
            <a:r>
              <a:rPr lang="es-ES" dirty="0" smtClean="0"/>
              <a:t> @</a:t>
            </a:r>
            <a:r>
              <a:rPr lang="es-ES" dirty="0" err="1" smtClean="0"/>
              <a:t>yahoo.com.mx</a:t>
            </a:r>
            <a:endParaRPr lang="es-ES" dirty="0"/>
          </a:p>
        </p:txBody>
      </p:sp>
    </p:spTree>
    <p:extLst>
      <p:ext uri="{BB962C8B-B14F-4D97-AF65-F5344CB8AC3E}">
        <p14:creationId xmlns:p14="http://schemas.microsoft.com/office/powerpoint/2010/main" val="217754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68AAE002-57D2-433A-8F41-CD03E5CD738F}"/>
              </a:ext>
            </a:extLst>
          </p:cNvPr>
          <p:cNvSpPr/>
          <p:nvPr/>
        </p:nvSpPr>
        <p:spPr>
          <a:xfrm>
            <a:off x="6834784" y="1464398"/>
            <a:ext cx="3287182" cy="388696"/>
          </a:xfrm>
          <a:prstGeom prst="rect">
            <a:avLst/>
          </a:prstGeom>
        </p:spPr>
        <p:txBody>
          <a:bodyPr wrap="none">
            <a:spAutoFit/>
          </a:bodyPr>
          <a:lstStyle/>
          <a:p>
            <a:pPr algn="ctr">
              <a:lnSpc>
                <a:spcPct val="107000"/>
              </a:lnSpc>
              <a:spcAft>
                <a:spcPts val="0"/>
              </a:spcAft>
            </a:pPr>
            <a:r>
              <a:rPr lang="es-MX" b="1" dirty="0"/>
              <a:t>¿Qué es la radiación adaptativa?</a:t>
            </a:r>
            <a:endParaRPr lang="es-MX" b="1" dirty="0">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xmlns="" id="{CDFBB2D9-815D-467A-806D-54248519277E}"/>
              </a:ext>
            </a:extLst>
          </p:cNvPr>
          <p:cNvSpPr/>
          <p:nvPr/>
        </p:nvSpPr>
        <p:spPr>
          <a:xfrm>
            <a:off x="5572835" y="2557775"/>
            <a:ext cx="6096000" cy="2031325"/>
          </a:xfrm>
          <a:prstGeom prst="rect">
            <a:avLst/>
          </a:prstGeom>
        </p:spPr>
        <p:txBody>
          <a:bodyPr>
            <a:spAutoFit/>
          </a:bodyPr>
          <a:lstStyle/>
          <a:p>
            <a:pPr algn="just"/>
            <a:r>
              <a:rPr lang="es-MX" b="1" dirty="0">
                <a:latin typeface="Museo-300"/>
              </a:rPr>
              <a:t>La radiación adaptativa sucede cuando una especie se introduce en un ecosistema donde existen muchos diferentes nichos ecológicos por llenar.</a:t>
            </a:r>
          </a:p>
          <a:p>
            <a:pPr algn="just"/>
            <a:r>
              <a:rPr lang="es-MX" b="1" dirty="0">
                <a:latin typeface="Museo-300"/>
              </a:rPr>
              <a:t>El hecho que la especie original se ubique y sobreviva en distintos medios, da como resultado la especiación con distintos fenotipos que son las adaptaciones a esos distintos nichos llenados.</a:t>
            </a:r>
            <a:endParaRPr lang="es-MX" b="1" i="0" dirty="0">
              <a:effectLst/>
              <a:latin typeface="Museo-300"/>
            </a:endParaRPr>
          </a:p>
        </p:txBody>
      </p:sp>
      <p:sp>
        <p:nvSpPr>
          <p:cNvPr id="4" name="Rectángulo 3">
            <a:extLst>
              <a:ext uri="{FF2B5EF4-FFF2-40B4-BE49-F238E27FC236}">
                <a16:creationId xmlns:a16="http://schemas.microsoft.com/office/drawing/2014/main" xmlns="" id="{C84BB0A4-2522-4D1C-A2B2-C4DD8BFFEDD8}"/>
              </a:ext>
            </a:extLst>
          </p:cNvPr>
          <p:cNvSpPr/>
          <p:nvPr/>
        </p:nvSpPr>
        <p:spPr>
          <a:xfrm>
            <a:off x="6834784" y="6401121"/>
            <a:ext cx="5085046" cy="215444"/>
          </a:xfrm>
          <a:prstGeom prst="rect">
            <a:avLst/>
          </a:prstGeom>
        </p:spPr>
        <p:txBody>
          <a:bodyPr wrap="none">
            <a:spAutoFit/>
          </a:bodyPr>
          <a:lstStyle/>
          <a:p>
            <a:r>
              <a:rPr lang="es-MX" sz="800" dirty="0"/>
              <a:t>Recuperado el 3 de febrero de 2018 en </a:t>
            </a:r>
            <a:r>
              <a:rPr lang="es-MX" sz="800" dirty="0">
                <a:hlinkClick r:id="rId3"/>
              </a:rPr>
              <a:t>https://todosobrelaevolucion.org.mx/capsula.php?id=66</a:t>
            </a:r>
            <a:r>
              <a:rPr lang="es-MX" sz="800" dirty="0"/>
              <a:t> con fines educativos</a:t>
            </a:r>
          </a:p>
        </p:txBody>
      </p:sp>
      <p:graphicFrame>
        <p:nvGraphicFramePr>
          <p:cNvPr id="5" name="Diagrama 4">
            <a:extLst>
              <a:ext uri="{FF2B5EF4-FFF2-40B4-BE49-F238E27FC236}">
                <a16:creationId xmlns:a16="http://schemas.microsoft.com/office/drawing/2014/main" xmlns="" id="{F58BA18D-C728-41A3-B135-BCD358422153}"/>
              </a:ext>
            </a:extLst>
          </p:cNvPr>
          <p:cNvGraphicFramePr/>
          <p:nvPr>
            <p:extLst>
              <p:ext uri="{D42A27DB-BD31-4B8C-83A1-F6EECF244321}">
                <p14:modId xmlns:p14="http://schemas.microsoft.com/office/powerpoint/2010/main" val="2936130062"/>
              </p:ext>
            </p:extLst>
          </p:nvPr>
        </p:nvGraphicFramePr>
        <p:xfrm>
          <a:off x="73546" y="2790313"/>
          <a:ext cx="5870054" cy="36134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AutoShape 2" descr="Resultado de imagen para que es">
            <a:extLst>
              <a:ext uri="{FF2B5EF4-FFF2-40B4-BE49-F238E27FC236}">
                <a16:creationId xmlns:a16="http://schemas.microsoft.com/office/drawing/2014/main" xmlns="" id="{41F6713A-7BCE-4DED-91FD-C99D2483C9D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7174" name="Picture 6" descr="Imagen relacionada">
            <a:extLst>
              <a:ext uri="{FF2B5EF4-FFF2-40B4-BE49-F238E27FC236}">
                <a16:creationId xmlns:a16="http://schemas.microsoft.com/office/drawing/2014/main" xmlns="" id="{4C48C0CE-18D4-41C8-B57A-810BBE10FF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1140" y="968310"/>
            <a:ext cx="1720299" cy="1720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6305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sultado de imagen para adaptive radiation examples animals">
            <a:extLst>
              <a:ext uri="{FF2B5EF4-FFF2-40B4-BE49-F238E27FC236}">
                <a16:creationId xmlns:a16="http://schemas.microsoft.com/office/drawing/2014/main" xmlns="" id="{ADCCD3C9-CFED-4C1C-932F-4A030ACA31C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8196" name="Picture 4" descr="Resultado de imagen para adaptive radiation examples animals">
            <a:extLst>
              <a:ext uri="{FF2B5EF4-FFF2-40B4-BE49-F238E27FC236}">
                <a16:creationId xmlns:a16="http://schemas.microsoft.com/office/drawing/2014/main" xmlns="" id="{D594988B-550F-4B28-A3F3-07042533E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610" y="736599"/>
            <a:ext cx="4038601" cy="269240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xmlns="" id="{DA00BDB1-CA41-4B52-B169-C4E259F301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728784"/>
            <a:ext cx="2621988" cy="3071915"/>
          </a:xfrm>
          <a:prstGeom prst="rect">
            <a:avLst/>
          </a:prstGeom>
        </p:spPr>
      </p:pic>
      <p:pic>
        <p:nvPicPr>
          <p:cNvPr id="8198" name="Picture 6" descr="Resultado de imagen para adaptive radiation examples animals">
            <a:extLst>
              <a:ext uri="{FF2B5EF4-FFF2-40B4-BE49-F238E27FC236}">
                <a16:creationId xmlns:a16="http://schemas.microsoft.com/office/drawing/2014/main" xmlns="" id="{F4899714-1CC0-460F-91DA-64EA94788D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0088" y="3581399"/>
            <a:ext cx="3604512" cy="320495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4.bp.blogspot.com/-NrkBEotIRk8/UoTz3dGcUQI/AAAAAAAAE9o/9GWd0YY5JXs/s320/End%C3%A9micos+de+Madagascar.jpg">
            <a:extLst>
              <a:ext uri="{FF2B5EF4-FFF2-40B4-BE49-F238E27FC236}">
                <a16:creationId xmlns:a16="http://schemas.microsoft.com/office/drawing/2014/main" xmlns="" id="{0AE6FC41-DF10-4BC8-9D31-1A0114FE63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6851" y="3843449"/>
            <a:ext cx="3604512" cy="2680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8802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rtl="0"/>
            <a:r>
              <a:rPr lang="es-ES" sz="4000" dirty="0"/>
              <a:t>Platiquemos sobre la radiación adaptativa</a:t>
            </a:r>
          </a:p>
        </p:txBody>
      </p:sp>
    </p:spTree>
    <p:extLst>
      <p:ext uri="{BB962C8B-B14F-4D97-AF65-F5344CB8AC3E}">
        <p14:creationId xmlns:p14="http://schemas.microsoft.com/office/powerpoint/2010/main" val="2178455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FA56B6BA-FE5E-4C7A-8436-067BFC71AF30}"/>
              </a:ext>
            </a:extLst>
          </p:cNvPr>
          <p:cNvSpPr/>
          <p:nvPr/>
        </p:nvSpPr>
        <p:spPr>
          <a:xfrm>
            <a:off x="3550895" y="995035"/>
            <a:ext cx="5646802" cy="388696"/>
          </a:xfrm>
          <a:prstGeom prst="rect">
            <a:avLst/>
          </a:prstGeom>
        </p:spPr>
        <p:txBody>
          <a:bodyPr wrap="none">
            <a:spAutoFit/>
          </a:bodyPr>
          <a:lstStyle/>
          <a:p>
            <a:pPr algn="ctr">
              <a:lnSpc>
                <a:spcPct val="107000"/>
              </a:lnSpc>
              <a:spcAft>
                <a:spcPts val="800"/>
              </a:spcAft>
            </a:pPr>
            <a:r>
              <a:rPr lang="es-MX" b="1" dirty="0"/>
              <a:t>¿Cuáles son los mecanismos ecológicos que la favorecen?</a:t>
            </a:r>
            <a:endParaRPr lang="es-MX" b="1" dirty="0">
              <a:ea typeface="Calibri" panose="020F0502020204030204" pitchFamily="34" charset="0"/>
              <a:cs typeface="Times New Roman" panose="02020603050405020304" pitchFamily="18" charset="0"/>
            </a:endParaRPr>
          </a:p>
        </p:txBody>
      </p:sp>
      <p:pic>
        <p:nvPicPr>
          <p:cNvPr id="9218" name="Picture 2" descr="Resultado de imagen para islas revillagigedo">
            <a:extLst>
              <a:ext uri="{FF2B5EF4-FFF2-40B4-BE49-F238E27FC236}">
                <a16:creationId xmlns:a16="http://schemas.microsoft.com/office/drawing/2014/main" xmlns="" id="{7C508D72-6C85-4B62-9002-041287017A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617" y="1558437"/>
            <a:ext cx="3697013" cy="24646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esultado de imagen para selva de los tuxtlas">
            <a:extLst>
              <a:ext uri="{FF2B5EF4-FFF2-40B4-BE49-F238E27FC236}">
                <a16:creationId xmlns:a16="http://schemas.microsoft.com/office/drawing/2014/main" xmlns="" id="{DCA21788-3D56-4DBE-9FE6-AC302EFDED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2210" y="1762281"/>
            <a:ext cx="4122692" cy="226083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Resultado de imagen para competencia ecologica">
            <a:extLst>
              <a:ext uri="{FF2B5EF4-FFF2-40B4-BE49-F238E27FC236}">
                <a16:creationId xmlns:a16="http://schemas.microsoft.com/office/drawing/2014/main" xmlns="" id="{DBC67408-B684-41DF-A56F-C67C9D7A446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28" name="Picture 4" descr="Resultado de imagen para competencia ecologica">
            <a:extLst>
              <a:ext uri="{FF2B5EF4-FFF2-40B4-BE49-F238E27FC236}">
                <a16:creationId xmlns:a16="http://schemas.microsoft.com/office/drawing/2014/main" xmlns="" id="{DA652CB3-367F-42C3-B9B4-7A1BECDBA8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0895" y="3756106"/>
            <a:ext cx="4039428" cy="2684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17297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0CAFB10-BAF5-4EF8-A1A3-39FA1C2C01CD}"/>
              </a:ext>
            </a:extLst>
          </p:cNvPr>
          <p:cNvSpPr>
            <a:spLocks noChangeArrowheads="1"/>
          </p:cNvSpPr>
          <p:nvPr/>
        </p:nvSpPr>
        <p:spPr bwMode="auto">
          <a:xfrm rot="10800000" flipV="1">
            <a:off x="838646" y="1153233"/>
            <a:ext cx="5257354" cy="4893647"/>
          </a:xfrm>
          <a:prstGeom prst="rect">
            <a:avLst/>
          </a:prstGeom>
          <a:solidFill>
            <a:srgbClr val="CDCD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1" i="0" u="none" strike="noStrike" cap="none" normalizeH="0" baseline="0" dirty="0">
                <a:ln>
                  <a:noFill/>
                </a:ln>
                <a:effectLst/>
                <a:latin typeface="+mn-lt"/>
              </a:rPr>
              <a:t>Las adaptaciones son las características que les permiten a los individuos ajustarse al ambiente. </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1" i="0" u="none" strike="noStrike" cap="none" normalizeH="0" baseline="0" dirty="0">
                <a:ln>
                  <a:noFill/>
                </a:ln>
                <a:effectLst/>
                <a:latin typeface="+mn-lt"/>
              </a:rPr>
              <a:t>Sólo las características adaptativas que tienen base genética se establecen a nivel poblacional, en el curso de la evolución, como resultado de la selección natural.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1" i="0" u="none" strike="noStrike" cap="none" normalizeH="0" baseline="0" dirty="0">
                <a:ln>
                  <a:noFill/>
                </a:ln>
                <a:effectLst/>
                <a:latin typeface="+mn-lt"/>
              </a:rPr>
              <a:t>Frente a un mismo desafío ambiental, no hay una única variante adaptativa perfecta</a:t>
            </a:r>
            <a:r>
              <a:rPr kumimoji="0" lang="es-MX" altLang="es-MX" sz="2400" b="1" i="0" u="none" strike="noStrike" cap="none" normalizeH="0" baseline="0" dirty="0">
                <a:ln>
                  <a:noFill/>
                </a:ln>
                <a:effectLst/>
                <a:highlight>
                  <a:srgbClr val="FFFF00"/>
                </a:highlight>
                <a:latin typeface="+mn-lt"/>
              </a:rPr>
              <a:t>, sino un conjunto de adaptaciones de complejidad y efectividad variadas. </a:t>
            </a:r>
          </a:p>
        </p:txBody>
      </p:sp>
      <p:pic>
        <p:nvPicPr>
          <p:cNvPr id="2051" name="Picture 3" descr="Resultado de imagen para mariposa de proboscide larga">
            <a:extLst>
              <a:ext uri="{FF2B5EF4-FFF2-40B4-BE49-F238E27FC236}">
                <a16:creationId xmlns:a16="http://schemas.microsoft.com/office/drawing/2014/main" xmlns="" id="{388AF8B1-4BA8-46EB-832E-FDC2C61DC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42053"/>
            <a:ext cx="2959210" cy="459187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Resultado de imagen para flor que poliniza Xanthopan morganii">
            <a:extLst>
              <a:ext uri="{FF2B5EF4-FFF2-40B4-BE49-F238E27FC236}">
                <a16:creationId xmlns:a16="http://schemas.microsoft.com/office/drawing/2014/main" xmlns="" id="{CAA436BF-6025-4AEE-A53E-A91C16BA21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9064" y="795131"/>
            <a:ext cx="3724094" cy="3026673"/>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xmlns="" id="{437634C6-18FA-4276-B290-66BCE9AF7724}"/>
              </a:ext>
            </a:extLst>
          </p:cNvPr>
          <p:cNvSpPr/>
          <p:nvPr/>
        </p:nvSpPr>
        <p:spPr>
          <a:xfrm>
            <a:off x="8389061" y="6433930"/>
            <a:ext cx="3097323" cy="215444"/>
          </a:xfrm>
          <a:prstGeom prst="rect">
            <a:avLst/>
          </a:prstGeom>
        </p:spPr>
        <p:txBody>
          <a:bodyPr wrap="none">
            <a:spAutoFit/>
          </a:bodyPr>
          <a:lstStyle/>
          <a:p>
            <a:r>
              <a:rPr lang="es-MX" sz="800" b="1" dirty="0">
                <a:solidFill>
                  <a:srgbClr val="000000"/>
                </a:solidFill>
                <a:latin typeface="Times New Roman" panose="02020603050405020304" pitchFamily="18" charset="0"/>
              </a:rPr>
              <a:t>Curtis. (2013). Biología. EUA. panamericana. Con fines educativos</a:t>
            </a:r>
            <a:endParaRPr lang="es-MX" sz="800" b="1" dirty="0"/>
          </a:p>
        </p:txBody>
      </p:sp>
    </p:spTree>
    <p:extLst>
      <p:ext uri="{BB962C8B-B14F-4D97-AF65-F5344CB8AC3E}">
        <p14:creationId xmlns:p14="http://schemas.microsoft.com/office/powerpoint/2010/main" val="9614057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6561117-A663-4D5E-8FC9-A9E4A1A5F92C}"/>
              </a:ext>
            </a:extLst>
          </p:cNvPr>
          <p:cNvSpPr>
            <a:spLocks noChangeArrowheads="1"/>
          </p:cNvSpPr>
          <p:nvPr/>
        </p:nvSpPr>
        <p:spPr bwMode="auto">
          <a:xfrm>
            <a:off x="344557" y="1434985"/>
            <a:ext cx="4571999" cy="1631216"/>
          </a:xfrm>
          <a:prstGeom prst="rect">
            <a:avLst/>
          </a:prstGeom>
          <a:solidFill>
            <a:srgbClr val="CDCD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000" b="1" i="0" u="none" strike="noStrike" cap="none" normalizeH="0" baseline="0" dirty="0">
                <a:ln>
                  <a:noFill/>
                </a:ln>
                <a:effectLst/>
                <a:latin typeface="+mn-lt"/>
              </a:rPr>
              <a:t>Las clinas son variaciones fenotípicas graduales dentro de una especie. Siguen un patrón de distribución geográfica que puede ser correlacionado con cambios graduales en factores físicos. </a:t>
            </a:r>
          </a:p>
        </p:txBody>
      </p:sp>
      <p:sp>
        <p:nvSpPr>
          <p:cNvPr id="3" name="Rectángulo 2">
            <a:extLst>
              <a:ext uri="{FF2B5EF4-FFF2-40B4-BE49-F238E27FC236}">
                <a16:creationId xmlns:a16="http://schemas.microsoft.com/office/drawing/2014/main" xmlns="" id="{C4B71EB7-978B-46BD-B5F2-18DF375BB727}"/>
              </a:ext>
            </a:extLst>
          </p:cNvPr>
          <p:cNvSpPr/>
          <p:nvPr/>
        </p:nvSpPr>
        <p:spPr>
          <a:xfrm>
            <a:off x="8389061" y="6433930"/>
            <a:ext cx="3097323" cy="215444"/>
          </a:xfrm>
          <a:prstGeom prst="rect">
            <a:avLst/>
          </a:prstGeom>
        </p:spPr>
        <p:txBody>
          <a:bodyPr wrap="none">
            <a:spAutoFit/>
          </a:bodyPr>
          <a:lstStyle/>
          <a:p>
            <a:r>
              <a:rPr lang="es-MX" sz="800" b="1" dirty="0">
                <a:solidFill>
                  <a:srgbClr val="000000"/>
                </a:solidFill>
                <a:latin typeface="Times New Roman" panose="02020603050405020304" pitchFamily="18" charset="0"/>
              </a:rPr>
              <a:t>Curtis. (2013). Biología. EUA. panamericana. Con fines educativos</a:t>
            </a:r>
            <a:endParaRPr lang="es-MX" sz="800" b="1" dirty="0"/>
          </a:p>
        </p:txBody>
      </p:sp>
      <p:pic>
        <p:nvPicPr>
          <p:cNvPr id="3075" name="Picture 3" descr="Resultado de imagen para familia phyllostomidae">
            <a:extLst>
              <a:ext uri="{FF2B5EF4-FFF2-40B4-BE49-F238E27FC236}">
                <a16:creationId xmlns:a16="http://schemas.microsoft.com/office/drawing/2014/main" xmlns="" id="{1885C522-FD60-41C1-BB01-B0E04E155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913" y="3216751"/>
            <a:ext cx="3525492" cy="321717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Resultado de imagen para lonchorhina aurita">
            <a:extLst>
              <a:ext uri="{FF2B5EF4-FFF2-40B4-BE49-F238E27FC236}">
                <a16:creationId xmlns:a16="http://schemas.microsoft.com/office/drawing/2014/main" xmlns="" id="{7E891E7A-D992-4369-A9F2-4D96DED63C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691" y="2250593"/>
            <a:ext cx="2216978" cy="3325467"/>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Resultado de imagen para murcielagos orejones">
            <a:extLst>
              <a:ext uri="{FF2B5EF4-FFF2-40B4-BE49-F238E27FC236}">
                <a16:creationId xmlns:a16="http://schemas.microsoft.com/office/drawing/2014/main" xmlns="" id="{F21F9421-58E2-4023-8E49-D19F15F2A7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6406" y="845759"/>
            <a:ext cx="3451681" cy="2809668"/>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Resultado de imagen para murciélagos blancos">
            <a:extLst>
              <a:ext uri="{FF2B5EF4-FFF2-40B4-BE49-F238E27FC236}">
                <a16:creationId xmlns:a16="http://schemas.microsoft.com/office/drawing/2014/main" xmlns="" id="{D962273E-8132-4AD0-A819-31A3907E3B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3022" y="3913326"/>
            <a:ext cx="3347830" cy="1825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53834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7F6C82CC-EE0E-44FF-8A5A-4C2EEFAFF7C8}"/>
              </a:ext>
            </a:extLst>
          </p:cNvPr>
          <p:cNvSpPr/>
          <p:nvPr/>
        </p:nvSpPr>
        <p:spPr>
          <a:xfrm>
            <a:off x="198782" y="1006014"/>
            <a:ext cx="6096000" cy="1323439"/>
          </a:xfrm>
          <a:prstGeom prst="rect">
            <a:avLst/>
          </a:prstGeom>
        </p:spPr>
        <p:txBody>
          <a:bodyPr>
            <a:spAutoFit/>
          </a:bodyPr>
          <a:lstStyle/>
          <a:p>
            <a:r>
              <a:rPr lang="es-MX" sz="2000" b="1" dirty="0">
                <a:latin typeface="Verdana" panose="020B0604030504040204" pitchFamily="34" charset="0"/>
              </a:rPr>
              <a:t>Los </a:t>
            </a:r>
            <a:r>
              <a:rPr lang="es-MX" sz="2000" b="1" dirty="0" err="1">
                <a:latin typeface="Verdana" panose="020B0604030504040204" pitchFamily="34" charset="0"/>
              </a:rPr>
              <a:t>ecotipos</a:t>
            </a:r>
            <a:r>
              <a:rPr lang="es-MX" sz="2000" b="1" dirty="0">
                <a:latin typeface="Verdana" panose="020B0604030504040204" pitchFamily="34" charset="0"/>
              </a:rPr>
              <a:t> son grupos de una especie que ocupan distintos hábitats y presentan fenotipos ligeramente diferentes.</a:t>
            </a:r>
            <a:endParaRPr lang="es-MX" sz="2000" b="1" dirty="0"/>
          </a:p>
        </p:txBody>
      </p:sp>
      <p:pic>
        <p:nvPicPr>
          <p:cNvPr id="5126" name="Picture 6" descr="Resultado de imagen para leopardo africano y asiatico">
            <a:extLst>
              <a:ext uri="{FF2B5EF4-FFF2-40B4-BE49-F238E27FC236}">
                <a16:creationId xmlns:a16="http://schemas.microsoft.com/office/drawing/2014/main" xmlns="" id="{81DAF12E-FBFB-4D8C-B179-EFF5415ED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118" y="2051156"/>
            <a:ext cx="8050750" cy="4528547"/>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xmlns="" id="{1C9F9BFA-76DC-4ED5-996E-18BEED1C7ACC}"/>
              </a:ext>
            </a:extLst>
          </p:cNvPr>
          <p:cNvSpPr/>
          <p:nvPr/>
        </p:nvSpPr>
        <p:spPr>
          <a:xfrm>
            <a:off x="198782" y="6261651"/>
            <a:ext cx="3097323" cy="215444"/>
          </a:xfrm>
          <a:prstGeom prst="rect">
            <a:avLst/>
          </a:prstGeom>
        </p:spPr>
        <p:txBody>
          <a:bodyPr wrap="none">
            <a:spAutoFit/>
          </a:bodyPr>
          <a:lstStyle/>
          <a:p>
            <a:r>
              <a:rPr lang="es-MX" sz="800" b="1" dirty="0">
                <a:solidFill>
                  <a:srgbClr val="000000"/>
                </a:solidFill>
                <a:latin typeface="Times New Roman" panose="02020603050405020304" pitchFamily="18" charset="0"/>
              </a:rPr>
              <a:t>Curtis. (2013). Biología. EUA. panamericana. Con fines educativos</a:t>
            </a:r>
            <a:endParaRPr lang="es-MX" sz="800" b="1" dirty="0"/>
          </a:p>
        </p:txBody>
      </p:sp>
    </p:spTree>
    <p:extLst>
      <p:ext uri="{BB962C8B-B14F-4D97-AF65-F5344CB8AC3E}">
        <p14:creationId xmlns:p14="http://schemas.microsoft.com/office/powerpoint/2010/main" val="8753540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Cuatro estaciones 16 X 9">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6309014_TF04001541.potx" id="{41E48B9B-FB4E-4B60-9C0E-772649712D8C}" vid="{46407D7B-7F7B-4CF6-98F8-930E1A8166BC}"/>
    </a:ext>
  </a:extLst>
</a:theme>
</file>

<file path=ppt/theme/theme2.xml><?xml version="1.0" encoding="utf-8"?>
<a:theme xmlns:a="http://schemas.openxmlformats.org/drawingml/2006/main" name="Tema de Office">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de celebraciones estacionales</Template>
  <TotalTime>370</TotalTime>
  <Words>507</Words>
  <Application>Microsoft Macintosh PowerPoint</Application>
  <PresentationFormat>Personalizado</PresentationFormat>
  <Paragraphs>161</Paragraphs>
  <Slides>24</Slides>
  <Notes>23</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Cuatro estaciones 16 X 9</vt:lpstr>
      <vt:lpstr>RADIACIÓN ADAPTATIVA</vt:lpstr>
      <vt:lpstr>Presentación de PowerPoint</vt:lpstr>
      <vt:lpstr>Presentación de PowerPoint</vt:lpstr>
      <vt:lpstr>Presentación de PowerPoint</vt:lpstr>
      <vt:lpstr>Platiquemos sobre la radiación adaptativa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RADIACIÓN ADAPTATIVA</dc:title>
  <dc:creator>MARTHA</dc:creator>
  <cp:lastModifiedBy>Serafín Pérez Delgado</cp:lastModifiedBy>
  <cp:revision>61</cp:revision>
  <dcterms:created xsi:type="dcterms:W3CDTF">2018-02-23T23:46:53Z</dcterms:created>
  <dcterms:modified xsi:type="dcterms:W3CDTF">2018-02-24T19:27:29Z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