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5" r:id="rId3"/>
    <p:sldId id="267" r:id="rId4"/>
    <p:sldId id="258" r:id="rId5"/>
    <p:sldId id="279" r:id="rId6"/>
    <p:sldId id="280" r:id="rId7"/>
    <p:sldId id="281" r:id="rId8"/>
    <p:sldId id="257" r:id="rId9"/>
    <p:sldId id="260" r:id="rId10"/>
    <p:sldId id="261" r:id="rId11"/>
    <p:sldId id="262" r:id="rId12"/>
    <p:sldId id="263" r:id="rId13"/>
    <p:sldId id="264" r:id="rId14"/>
    <p:sldId id="266" r:id="rId15"/>
    <p:sldId id="282" r:id="rId16"/>
    <p:sldId id="284" r:id="rId17"/>
    <p:sldId id="269" r:id="rId18"/>
    <p:sldId id="268" r:id="rId19"/>
    <p:sldId id="283" r:id="rId2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guel Zapata" initials="M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68"/>
    <p:restoredTop sz="94590"/>
  </p:normalViewPr>
  <p:slideViewPr>
    <p:cSldViewPr snapToGrid="0" snapToObjects="1">
      <p:cViewPr varScale="1">
        <p:scale>
          <a:sx n="86" d="100"/>
          <a:sy n="86" d="100"/>
        </p:scale>
        <p:origin x="54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D7F5EE-3204-EC45-AA5D-775D7153B04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F8BF0574-61B2-AD4D-9D9F-7DCCB0FC7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C2AA6864-B3F1-BA43-91CA-A2514C87034F}"/>
              </a:ext>
            </a:extLst>
          </p:cNvPr>
          <p:cNvSpPr>
            <a:spLocks noGrp="1"/>
          </p:cNvSpPr>
          <p:nvPr>
            <p:ph type="dt" sz="half" idx="10"/>
          </p:nvPr>
        </p:nvSpPr>
        <p:spPr/>
        <p:txBody>
          <a:bodyPr/>
          <a:lstStyle/>
          <a:p>
            <a:fld id="{8EBB7E6F-7E50-8940-8757-11635E57040A}" type="datetimeFigureOut">
              <a:rPr lang="es-MX" smtClean="0"/>
              <a:t>18/10/19</a:t>
            </a:fld>
            <a:endParaRPr lang="es-MX"/>
          </a:p>
        </p:txBody>
      </p:sp>
      <p:sp>
        <p:nvSpPr>
          <p:cNvPr id="5" name="Marcador de pie de página 4">
            <a:extLst>
              <a:ext uri="{FF2B5EF4-FFF2-40B4-BE49-F238E27FC236}">
                <a16:creationId xmlns:a16="http://schemas.microsoft.com/office/drawing/2014/main" id="{874E1CEE-D436-4949-AD0E-F28F3E01DC2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12E5706-41FC-6E43-8DB3-13E47E8AA578}"/>
              </a:ext>
            </a:extLst>
          </p:cNvPr>
          <p:cNvSpPr>
            <a:spLocks noGrp="1"/>
          </p:cNvSpPr>
          <p:nvPr>
            <p:ph type="sldNum" sz="quarter" idx="12"/>
          </p:nvPr>
        </p:nvSpPr>
        <p:spPr/>
        <p:txBody>
          <a:bodyPr/>
          <a:lstStyle/>
          <a:p>
            <a:fld id="{EC8B046A-1EF5-D24A-B708-C90D52ACCE60}" type="slidenum">
              <a:rPr lang="es-MX" smtClean="0"/>
              <a:t>‹Nº›</a:t>
            </a:fld>
            <a:endParaRPr lang="es-MX"/>
          </a:p>
        </p:txBody>
      </p:sp>
    </p:spTree>
    <p:extLst>
      <p:ext uri="{BB962C8B-B14F-4D97-AF65-F5344CB8AC3E}">
        <p14:creationId xmlns:p14="http://schemas.microsoft.com/office/powerpoint/2010/main" val="2706132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955FBF-ABD9-2349-80C7-D8B6EE41671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9EECFFCF-BD98-F44C-8E42-8E6C65FED9B4}"/>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BEE67432-9BC4-9B40-B8BD-0644ECBCB502}"/>
              </a:ext>
            </a:extLst>
          </p:cNvPr>
          <p:cNvSpPr>
            <a:spLocks noGrp="1"/>
          </p:cNvSpPr>
          <p:nvPr>
            <p:ph type="dt" sz="half" idx="10"/>
          </p:nvPr>
        </p:nvSpPr>
        <p:spPr/>
        <p:txBody>
          <a:bodyPr/>
          <a:lstStyle/>
          <a:p>
            <a:fld id="{8EBB7E6F-7E50-8940-8757-11635E57040A}" type="datetimeFigureOut">
              <a:rPr lang="es-MX" smtClean="0"/>
              <a:t>18/10/19</a:t>
            </a:fld>
            <a:endParaRPr lang="es-MX"/>
          </a:p>
        </p:txBody>
      </p:sp>
      <p:sp>
        <p:nvSpPr>
          <p:cNvPr id="5" name="Marcador de pie de página 4">
            <a:extLst>
              <a:ext uri="{FF2B5EF4-FFF2-40B4-BE49-F238E27FC236}">
                <a16:creationId xmlns:a16="http://schemas.microsoft.com/office/drawing/2014/main" id="{40B5EC48-9E7A-874F-B8A9-D79171A9E9F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3946C57-3315-3042-993B-B5A1111CBFF6}"/>
              </a:ext>
            </a:extLst>
          </p:cNvPr>
          <p:cNvSpPr>
            <a:spLocks noGrp="1"/>
          </p:cNvSpPr>
          <p:nvPr>
            <p:ph type="sldNum" sz="quarter" idx="12"/>
          </p:nvPr>
        </p:nvSpPr>
        <p:spPr/>
        <p:txBody>
          <a:bodyPr/>
          <a:lstStyle/>
          <a:p>
            <a:fld id="{EC8B046A-1EF5-D24A-B708-C90D52ACCE60}" type="slidenum">
              <a:rPr lang="es-MX" smtClean="0"/>
              <a:t>‹Nº›</a:t>
            </a:fld>
            <a:endParaRPr lang="es-MX"/>
          </a:p>
        </p:txBody>
      </p:sp>
    </p:spTree>
    <p:extLst>
      <p:ext uri="{BB962C8B-B14F-4D97-AF65-F5344CB8AC3E}">
        <p14:creationId xmlns:p14="http://schemas.microsoft.com/office/powerpoint/2010/main" val="3065392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81CE1EE-4885-CB48-8D9A-D83B933A292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516E2C1B-639C-B444-918A-8FC1FF7B6456}"/>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5F0B2DD7-4276-9D4B-A8B2-9E1A056AB803}"/>
              </a:ext>
            </a:extLst>
          </p:cNvPr>
          <p:cNvSpPr>
            <a:spLocks noGrp="1"/>
          </p:cNvSpPr>
          <p:nvPr>
            <p:ph type="dt" sz="half" idx="10"/>
          </p:nvPr>
        </p:nvSpPr>
        <p:spPr/>
        <p:txBody>
          <a:bodyPr/>
          <a:lstStyle/>
          <a:p>
            <a:fld id="{8EBB7E6F-7E50-8940-8757-11635E57040A}" type="datetimeFigureOut">
              <a:rPr lang="es-MX" smtClean="0"/>
              <a:t>18/10/19</a:t>
            </a:fld>
            <a:endParaRPr lang="es-MX"/>
          </a:p>
        </p:txBody>
      </p:sp>
      <p:sp>
        <p:nvSpPr>
          <p:cNvPr id="5" name="Marcador de pie de página 4">
            <a:extLst>
              <a:ext uri="{FF2B5EF4-FFF2-40B4-BE49-F238E27FC236}">
                <a16:creationId xmlns:a16="http://schemas.microsoft.com/office/drawing/2014/main" id="{985FAE49-ECC9-6741-A7F8-06F9B19A417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DC6DF73-F20E-AA4D-BB4F-A7A3419E4A47}"/>
              </a:ext>
            </a:extLst>
          </p:cNvPr>
          <p:cNvSpPr>
            <a:spLocks noGrp="1"/>
          </p:cNvSpPr>
          <p:nvPr>
            <p:ph type="sldNum" sz="quarter" idx="12"/>
          </p:nvPr>
        </p:nvSpPr>
        <p:spPr/>
        <p:txBody>
          <a:bodyPr/>
          <a:lstStyle/>
          <a:p>
            <a:fld id="{EC8B046A-1EF5-D24A-B708-C90D52ACCE60}" type="slidenum">
              <a:rPr lang="es-MX" smtClean="0"/>
              <a:t>‹Nº›</a:t>
            </a:fld>
            <a:endParaRPr lang="es-MX"/>
          </a:p>
        </p:txBody>
      </p:sp>
    </p:spTree>
    <p:extLst>
      <p:ext uri="{BB962C8B-B14F-4D97-AF65-F5344CB8AC3E}">
        <p14:creationId xmlns:p14="http://schemas.microsoft.com/office/powerpoint/2010/main" val="614702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A84E75-B8CC-E041-B5F9-8655A42A1F0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7B832A43-DC58-E849-AE23-44FFC654EE97}"/>
              </a:ext>
            </a:extLst>
          </p:cNvPr>
          <p:cNvSpPr>
            <a:spLocks noGrp="1"/>
          </p:cNvSpPr>
          <p:nvPr>
            <p:ph idx="1"/>
          </p:nvPr>
        </p:nvSpPr>
        <p:spPr/>
        <p:txBody>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1FEC3349-8357-7746-BF61-7F1F3EE14E7D}"/>
              </a:ext>
            </a:extLst>
          </p:cNvPr>
          <p:cNvSpPr>
            <a:spLocks noGrp="1"/>
          </p:cNvSpPr>
          <p:nvPr>
            <p:ph type="dt" sz="half" idx="10"/>
          </p:nvPr>
        </p:nvSpPr>
        <p:spPr/>
        <p:txBody>
          <a:bodyPr/>
          <a:lstStyle/>
          <a:p>
            <a:fld id="{8EBB7E6F-7E50-8940-8757-11635E57040A}" type="datetimeFigureOut">
              <a:rPr lang="es-MX" smtClean="0"/>
              <a:t>18/10/19</a:t>
            </a:fld>
            <a:endParaRPr lang="es-MX"/>
          </a:p>
        </p:txBody>
      </p:sp>
      <p:sp>
        <p:nvSpPr>
          <p:cNvPr id="5" name="Marcador de pie de página 4">
            <a:extLst>
              <a:ext uri="{FF2B5EF4-FFF2-40B4-BE49-F238E27FC236}">
                <a16:creationId xmlns:a16="http://schemas.microsoft.com/office/drawing/2014/main" id="{9C2EFD6A-D2DB-AE40-B9AC-FFE704D5C3A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467923A-64ED-7646-BA3A-3F4533001870}"/>
              </a:ext>
            </a:extLst>
          </p:cNvPr>
          <p:cNvSpPr>
            <a:spLocks noGrp="1"/>
          </p:cNvSpPr>
          <p:nvPr>
            <p:ph type="sldNum" sz="quarter" idx="12"/>
          </p:nvPr>
        </p:nvSpPr>
        <p:spPr/>
        <p:txBody>
          <a:bodyPr/>
          <a:lstStyle/>
          <a:p>
            <a:fld id="{EC8B046A-1EF5-D24A-B708-C90D52ACCE60}" type="slidenum">
              <a:rPr lang="es-MX" smtClean="0"/>
              <a:t>‹Nº›</a:t>
            </a:fld>
            <a:endParaRPr lang="es-MX"/>
          </a:p>
        </p:txBody>
      </p:sp>
    </p:spTree>
    <p:extLst>
      <p:ext uri="{BB962C8B-B14F-4D97-AF65-F5344CB8AC3E}">
        <p14:creationId xmlns:p14="http://schemas.microsoft.com/office/powerpoint/2010/main" val="111159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C273AC-8465-DE4D-94C8-0FE8BC3D3E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76CCF4D-D2EE-E041-BF23-7C7FBEB2C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B9EF43EF-0BA0-B04C-B177-04F0422B22FC}"/>
              </a:ext>
            </a:extLst>
          </p:cNvPr>
          <p:cNvSpPr>
            <a:spLocks noGrp="1"/>
          </p:cNvSpPr>
          <p:nvPr>
            <p:ph type="dt" sz="half" idx="10"/>
          </p:nvPr>
        </p:nvSpPr>
        <p:spPr/>
        <p:txBody>
          <a:bodyPr/>
          <a:lstStyle/>
          <a:p>
            <a:fld id="{8EBB7E6F-7E50-8940-8757-11635E57040A}" type="datetimeFigureOut">
              <a:rPr lang="es-MX" smtClean="0"/>
              <a:t>18/10/19</a:t>
            </a:fld>
            <a:endParaRPr lang="es-MX"/>
          </a:p>
        </p:txBody>
      </p:sp>
      <p:sp>
        <p:nvSpPr>
          <p:cNvPr id="5" name="Marcador de pie de página 4">
            <a:extLst>
              <a:ext uri="{FF2B5EF4-FFF2-40B4-BE49-F238E27FC236}">
                <a16:creationId xmlns:a16="http://schemas.microsoft.com/office/drawing/2014/main" id="{C50A525D-C551-6345-96F5-E1BD80D64B3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8C5A0FC-0528-7440-9F26-5FB630D5D319}"/>
              </a:ext>
            </a:extLst>
          </p:cNvPr>
          <p:cNvSpPr>
            <a:spLocks noGrp="1"/>
          </p:cNvSpPr>
          <p:nvPr>
            <p:ph type="sldNum" sz="quarter" idx="12"/>
          </p:nvPr>
        </p:nvSpPr>
        <p:spPr/>
        <p:txBody>
          <a:bodyPr/>
          <a:lstStyle/>
          <a:p>
            <a:fld id="{EC8B046A-1EF5-D24A-B708-C90D52ACCE60}" type="slidenum">
              <a:rPr lang="es-MX" smtClean="0"/>
              <a:t>‹Nº›</a:t>
            </a:fld>
            <a:endParaRPr lang="es-MX"/>
          </a:p>
        </p:txBody>
      </p:sp>
    </p:spTree>
    <p:extLst>
      <p:ext uri="{BB962C8B-B14F-4D97-AF65-F5344CB8AC3E}">
        <p14:creationId xmlns:p14="http://schemas.microsoft.com/office/powerpoint/2010/main" val="2678831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B5E95F-0AD7-8F4A-82D1-05CF34723E40}"/>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074CD526-2A1D-FE4D-B48A-53F1952B5702}"/>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1F26036C-E3E8-904D-8BB0-FDFD12B877E1}"/>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74D358E2-05D1-964D-B2A0-7E7BB886EF23}"/>
              </a:ext>
            </a:extLst>
          </p:cNvPr>
          <p:cNvSpPr>
            <a:spLocks noGrp="1"/>
          </p:cNvSpPr>
          <p:nvPr>
            <p:ph type="dt" sz="half" idx="10"/>
          </p:nvPr>
        </p:nvSpPr>
        <p:spPr/>
        <p:txBody>
          <a:bodyPr/>
          <a:lstStyle/>
          <a:p>
            <a:fld id="{8EBB7E6F-7E50-8940-8757-11635E57040A}" type="datetimeFigureOut">
              <a:rPr lang="es-MX" smtClean="0"/>
              <a:t>18/10/19</a:t>
            </a:fld>
            <a:endParaRPr lang="es-MX"/>
          </a:p>
        </p:txBody>
      </p:sp>
      <p:sp>
        <p:nvSpPr>
          <p:cNvPr id="6" name="Marcador de pie de página 5">
            <a:extLst>
              <a:ext uri="{FF2B5EF4-FFF2-40B4-BE49-F238E27FC236}">
                <a16:creationId xmlns:a16="http://schemas.microsoft.com/office/drawing/2014/main" id="{93D5E1EF-02F9-B840-A2FC-62118D6DC6EC}"/>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A03DB299-9059-F74C-853B-24FF6BCA3086}"/>
              </a:ext>
            </a:extLst>
          </p:cNvPr>
          <p:cNvSpPr>
            <a:spLocks noGrp="1"/>
          </p:cNvSpPr>
          <p:nvPr>
            <p:ph type="sldNum" sz="quarter" idx="12"/>
          </p:nvPr>
        </p:nvSpPr>
        <p:spPr/>
        <p:txBody>
          <a:bodyPr/>
          <a:lstStyle/>
          <a:p>
            <a:fld id="{EC8B046A-1EF5-D24A-B708-C90D52ACCE60}" type="slidenum">
              <a:rPr lang="es-MX" smtClean="0"/>
              <a:t>‹Nº›</a:t>
            </a:fld>
            <a:endParaRPr lang="es-MX"/>
          </a:p>
        </p:txBody>
      </p:sp>
    </p:spTree>
    <p:extLst>
      <p:ext uri="{BB962C8B-B14F-4D97-AF65-F5344CB8AC3E}">
        <p14:creationId xmlns:p14="http://schemas.microsoft.com/office/powerpoint/2010/main" val="2930904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F0A163-0211-9041-9714-6960ED62E65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E350A52A-586F-B04B-9800-1A7AD19281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F85FC9AE-C784-8C42-856C-09470B9E772A}"/>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MX"/>
          </a:p>
        </p:txBody>
      </p:sp>
      <p:sp>
        <p:nvSpPr>
          <p:cNvPr id="5" name="Marcador de texto 4">
            <a:extLst>
              <a:ext uri="{FF2B5EF4-FFF2-40B4-BE49-F238E27FC236}">
                <a16:creationId xmlns:a16="http://schemas.microsoft.com/office/drawing/2014/main" id="{E38F72B1-ABD5-6B44-847E-280965873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6" name="Marcador de contenido 5">
            <a:extLst>
              <a:ext uri="{FF2B5EF4-FFF2-40B4-BE49-F238E27FC236}">
                <a16:creationId xmlns:a16="http://schemas.microsoft.com/office/drawing/2014/main" id="{C9A1689F-C820-754F-8FBB-6348564AF324}"/>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MX"/>
          </a:p>
        </p:txBody>
      </p:sp>
      <p:sp>
        <p:nvSpPr>
          <p:cNvPr id="7" name="Marcador de fecha 6">
            <a:extLst>
              <a:ext uri="{FF2B5EF4-FFF2-40B4-BE49-F238E27FC236}">
                <a16:creationId xmlns:a16="http://schemas.microsoft.com/office/drawing/2014/main" id="{862970DE-5AB1-4E4F-9226-90147C99DE7C}"/>
              </a:ext>
            </a:extLst>
          </p:cNvPr>
          <p:cNvSpPr>
            <a:spLocks noGrp="1"/>
          </p:cNvSpPr>
          <p:nvPr>
            <p:ph type="dt" sz="half" idx="10"/>
          </p:nvPr>
        </p:nvSpPr>
        <p:spPr/>
        <p:txBody>
          <a:bodyPr/>
          <a:lstStyle/>
          <a:p>
            <a:fld id="{8EBB7E6F-7E50-8940-8757-11635E57040A}" type="datetimeFigureOut">
              <a:rPr lang="es-MX" smtClean="0"/>
              <a:t>18/10/19</a:t>
            </a:fld>
            <a:endParaRPr lang="es-MX"/>
          </a:p>
        </p:txBody>
      </p:sp>
      <p:sp>
        <p:nvSpPr>
          <p:cNvPr id="8" name="Marcador de pie de página 7">
            <a:extLst>
              <a:ext uri="{FF2B5EF4-FFF2-40B4-BE49-F238E27FC236}">
                <a16:creationId xmlns:a16="http://schemas.microsoft.com/office/drawing/2014/main" id="{1C68C0E1-47BB-9B44-8B96-EC62521850EF}"/>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BAEAC85F-8CD8-E04C-BF86-FD5BFA749E26}"/>
              </a:ext>
            </a:extLst>
          </p:cNvPr>
          <p:cNvSpPr>
            <a:spLocks noGrp="1"/>
          </p:cNvSpPr>
          <p:nvPr>
            <p:ph type="sldNum" sz="quarter" idx="12"/>
          </p:nvPr>
        </p:nvSpPr>
        <p:spPr/>
        <p:txBody>
          <a:bodyPr/>
          <a:lstStyle/>
          <a:p>
            <a:fld id="{EC8B046A-1EF5-D24A-B708-C90D52ACCE60}" type="slidenum">
              <a:rPr lang="es-MX" smtClean="0"/>
              <a:t>‹Nº›</a:t>
            </a:fld>
            <a:endParaRPr lang="es-MX"/>
          </a:p>
        </p:txBody>
      </p:sp>
    </p:spTree>
    <p:extLst>
      <p:ext uri="{BB962C8B-B14F-4D97-AF65-F5344CB8AC3E}">
        <p14:creationId xmlns:p14="http://schemas.microsoft.com/office/powerpoint/2010/main" val="358391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CBA69F-3314-524F-AA60-42F32719C012}"/>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F8EC5252-B55A-364A-8421-ACFF4811B6DB}"/>
              </a:ext>
            </a:extLst>
          </p:cNvPr>
          <p:cNvSpPr>
            <a:spLocks noGrp="1"/>
          </p:cNvSpPr>
          <p:nvPr>
            <p:ph type="dt" sz="half" idx="10"/>
          </p:nvPr>
        </p:nvSpPr>
        <p:spPr/>
        <p:txBody>
          <a:bodyPr/>
          <a:lstStyle/>
          <a:p>
            <a:fld id="{8EBB7E6F-7E50-8940-8757-11635E57040A}" type="datetimeFigureOut">
              <a:rPr lang="es-MX" smtClean="0"/>
              <a:t>18/10/19</a:t>
            </a:fld>
            <a:endParaRPr lang="es-MX"/>
          </a:p>
        </p:txBody>
      </p:sp>
      <p:sp>
        <p:nvSpPr>
          <p:cNvPr id="4" name="Marcador de pie de página 3">
            <a:extLst>
              <a:ext uri="{FF2B5EF4-FFF2-40B4-BE49-F238E27FC236}">
                <a16:creationId xmlns:a16="http://schemas.microsoft.com/office/drawing/2014/main" id="{60602C4D-57EF-2C4D-880B-8116E5404629}"/>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82BC5DBE-9647-B244-A4B9-94A62BE375C8}"/>
              </a:ext>
            </a:extLst>
          </p:cNvPr>
          <p:cNvSpPr>
            <a:spLocks noGrp="1"/>
          </p:cNvSpPr>
          <p:nvPr>
            <p:ph type="sldNum" sz="quarter" idx="12"/>
          </p:nvPr>
        </p:nvSpPr>
        <p:spPr/>
        <p:txBody>
          <a:bodyPr/>
          <a:lstStyle/>
          <a:p>
            <a:fld id="{EC8B046A-1EF5-D24A-B708-C90D52ACCE60}" type="slidenum">
              <a:rPr lang="es-MX" smtClean="0"/>
              <a:t>‹Nº›</a:t>
            </a:fld>
            <a:endParaRPr lang="es-MX"/>
          </a:p>
        </p:txBody>
      </p:sp>
    </p:spTree>
    <p:extLst>
      <p:ext uri="{BB962C8B-B14F-4D97-AF65-F5344CB8AC3E}">
        <p14:creationId xmlns:p14="http://schemas.microsoft.com/office/powerpoint/2010/main" val="457492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6E23004-3C41-5947-B447-0011BD60C468}"/>
              </a:ext>
            </a:extLst>
          </p:cNvPr>
          <p:cNvSpPr>
            <a:spLocks noGrp="1"/>
          </p:cNvSpPr>
          <p:nvPr>
            <p:ph type="dt" sz="half" idx="10"/>
          </p:nvPr>
        </p:nvSpPr>
        <p:spPr/>
        <p:txBody>
          <a:bodyPr/>
          <a:lstStyle/>
          <a:p>
            <a:fld id="{8EBB7E6F-7E50-8940-8757-11635E57040A}" type="datetimeFigureOut">
              <a:rPr lang="es-MX" smtClean="0"/>
              <a:t>18/10/19</a:t>
            </a:fld>
            <a:endParaRPr lang="es-MX"/>
          </a:p>
        </p:txBody>
      </p:sp>
      <p:sp>
        <p:nvSpPr>
          <p:cNvPr id="3" name="Marcador de pie de página 2">
            <a:extLst>
              <a:ext uri="{FF2B5EF4-FFF2-40B4-BE49-F238E27FC236}">
                <a16:creationId xmlns:a16="http://schemas.microsoft.com/office/drawing/2014/main" id="{3B5A06C5-071F-C442-8BDD-8E017A68AE8C}"/>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AC1BEBAE-1649-F64C-B7E1-F00C330F385D}"/>
              </a:ext>
            </a:extLst>
          </p:cNvPr>
          <p:cNvSpPr>
            <a:spLocks noGrp="1"/>
          </p:cNvSpPr>
          <p:nvPr>
            <p:ph type="sldNum" sz="quarter" idx="12"/>
          </p:nvPr>
        </p:nvSpPr>
        <p:spPr/>
        <p:txBody>
          <a:bodyPr/>
          <a:lstStyle/>
          <a:p>
            <a:fld id="{EC8B046A-1EF5-D24A-B708-C90D52ACCE60}" type="slidenum">
              <a:rPr lang="es-MX" smtClean="0"/>
              <a:t>‹Nº›</a:t>
            </a:fld>
            <a:endParaRPr lang="es-MX"/>
          </a:p>
        </p:txBody>
      </p:sp>
    </p:spTree>
    <p:extLst>
      <p:ext uri="{BB962C8B-B14F-4D97-AF65-F5344CB8AC3E}">
        <p14:creationId xmlns:p14="http://schemas.microsoft.com/office/powerpoint/2010/main" val="1959236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C037DA-16A7-9445-8ABE-018923136C0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3D2AF094-FD52-B04D-9AE2-C5EAA2273F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MX"/>
          </a:p>
        </p:txBody>
      </p:sp>
      <p:sp>
        <p:nvSpPr>
          <p:cNvPr id="4" name="Marcador de texto 3">
            <a:extLst>
              <a:ext uri="{FF2B5EF4-FFF2-40B4-BE49-F238E27FC236}">
                <a16:creationId xmlns:a16="http://schemas.microsoft.com/office/drawing/2014/main" id="{B9914F73-52AE-D642-BCFD-876F45791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5593B879-D683-264C-A2B1-AD7768001A34}"/>
              </a:ext>
            </a:extLst>
          </p:cNvPr>
          <p:cNvSpPr>
            <a:spLocks noGrp="1"/>
          </p:cNvSpPr>
          <p:nvPr>
            <p:ph type="dt" sz="half" idx="10"/>
          </p:nvPr>
        </p:nvSpPr>
        <p:spPr/>
        <p:txBody>
          <a:bodyPr/>
          <a:lstStyle/>
          <a:p>
            <a:fld id="{8EBB7E6F-7E50-8940-8757-11635E57040A}" type="datetimeFigureOut">
              <a:rPr lang="es-MX" smtClean="0"/>
              <a:t>18/10/19</a:t>
            </a:fld>
            <a:endParaRPr lang="es-MX"/>
          </a:p>
        </p:txBody>
      </p:sp>
      <p:sp>
        <p:nvSpPr>
          <p:cNvPr id="6" name="Marcador de pie de página 5">
            <a:extLst>
              <a:ext uri="{FF2B5EF4-FFF2-40B4-BE49-F238E27FC236}">
                <a16:creationId xmlns:a16="http://schemas.microsoft.com/office/drawing/2014/main" id="{E5D43E10-407C-7A4E-80A0-8249CEFF58C4}"/>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3C5F4311-5832-4A43-9133-194B30270E82}"/>
              </a:ext>
            </a:extLst>
          </p:cNvPr>
          <p:cNvSpPr>
            <a:spLocks noGrp="1"/>
          </p:cNvSpPr>
          <p:nvPr>
            <p:ph type="sldNum" sz="quarter" idx="12"/>
          </p:nvPr>
        </p:nvSpPr>
        <p:spPr/>
        <p:txBody>
          <a:bodyPr/>
          <a:lstStyle/>
          <a:p>
            <a:fld id="{EC8B046A-1EF5-D24A-B708-C90D52ACCE60}" type="slidenum">
              <a:rPr lang="es-MX" smtClean="0"/>
              <a:t>‹Nº›</a:t>
            </a:fld>
            <a:endParaRPr lang="es-MX"/>
          </a:p>
        </p:txBody>
      </p:sp>
    </p:spTree>
    <p:extLst>
      <p:ext uri="{BB962C8B-B14F-4D97-AF65-F5344CB8AC3E}">
        <p14:creationId xmlns:p14="http://schemas.microsoft.com/office/powerpoint/2010/main" val="3353978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CC6209-9C6B-EF46-B171-ECC87D8CF8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3AB8B56D-8B60-4B42-A402-0F987E505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CD115551-51F7-C044-8870-AACBBBB36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7760B22F-1088-3C47-80A2-11ECDBADBBFD}"/>
              </a:ext>
            </a:extLst>
          </p:cNvPr>
          <p:cNvSpPr>
            <a:spLocks noGrp="1"/>
          </p:cNvSpPr>
          <p:nvPr>
            <p:ph type="dt" sz="half" idx="10"/>
          </p:nvPr>
        </p:nvSpPr>
        <p:spPr/>
        <p:txBody>
          <a:bodyPr/>
          <a:lstStyle/>
          <a:p>
            <a:fld id="{8EBB7E6F-7E50-8940-8757-11635E57040A}" type="datetimeFigureOut">
              <a:rPr lang="es-MX" smtClean="0"/>
              <a:t>18/10/19</a:t>
            </a:fld>
            <a:endParaRPr lang="es-MX"/>
          </a:p>
        </p:txBody>
      </p:sp>
      <p:sp>
        <p:nvSpPr>
          <p:cNvPr id="6" name="Marcador de pie de página 5">
            <a:extLst>
              <a:ext uri="{FF2B5EF4-FFF2-40B4-BE49-F238E27FC236}">
                <a16:creationId xmlns:a16="http://schemas.microsoft.com/office/drawing/2014/main" id="{469A29FD-D09D-D54F-AA77-7DF859C771BE}"/>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3BACA5E8-6B6A-F146-B413-4FD5A4B98022}"/>
              </a:ext>
            </a:extLst>
          </p:cNvPr>
          <p:cNvSpPr>
            <a:spLocks noGrp="1"/>
          </p:cNvSpPr>
          <p:nvPr>
            <p:ph type="sldNum" sz="quarter" idx="12"/>
          </p:nvPr>
        </p:nvSpPr>
        <p:spPr/>
        <p:txBody>
          <a:bodyPr/>
          <a:lstStyle/>
          <a:p>
            <a:fld id="{EC8B046A-1EF5-D24A-B708-C90D52ACCE60}" type="slidenum">
              <a:rPr lang="es-MX" smtClean="0"/>
              <a:t>‹Nº›</a:t>
            </a:fld>
            <a:endParaRPr lang="es-MX"/>
          </a:p>
        </p:txBody>
      </p:sp>
    </p:spTree>
    <p:extLst>
      <p:ext uri="{BB962C8B-B14F-4D97-AF65-F5344CB8AC3E}">
        <p14:creationId xmlns:p14="http://schemas.microsoft.com/office/powerpoint/2010/main" val="138710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CFC1B30-73C7-8941-9E1F-AD928C33ED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606E43A-52B8-A941-8908-8A08A9506D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E9E65074-03FC-7443-A886-C00D090CCD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B7E6F-7E50-8940-8757-11635E57040A}" type="datetimeFigureOut">
              <a:rPr lang="es-MX" smtClean="0"/>
              <a:t>18/10/19</a:t>
            </a:fld>
            <a:endParaRPr lang="es-MX"/>
          </a:p>
        </p:txBody>
      </p:sp>
      <p:sp>
        <p:nvSpPr>
          <p:cNvPr id="5" name="Marcador de pie de página 4">
            <a:extLst>
              <a:ext uri="{FF2B5EF4-FFF2-40B4-BE49-F238E27FC236}">
                <a16:creationId xmlns:a16="http://schemas.microsoft.com/office/drawing/2014/main" id="{CC16A72C-E0FE-724F-A8EB-784327D539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ECA8BE1B-6A1C-3949-9DE0-FF9F526FD4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8B046A-1EF5-D24A-B708-C90D52ACCE60}" type="slidenum">
              <a:rPr lang="es-MX" smtClean="0"/>
              <a:t>‹Nº›</a:t>
            </a:fld>
            <a:endParaRPr lang="es-MX"/>
          </a:p>
        </p:txBody>
      </p:sp>
    </p:spTree>
    <p:extLst>
      <p:ext uri="{BB962C8B-B14F-4D97-AF65-F5344CB8AC3E}">
        <p14:creationId xmlns:p14="http://schemas.microsoft.com/office/powerpoint/2010/main" val="1876457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F41BF768-4D6A-B64E-BF3D-62F7C98ACD23}"/>
              </a:ext>
            </a:extLst>
          </p:cNvPr>
          <p:cNvSpPr>
            <a:spLocks noGrp="1"/>
          </p:cNvSpPr>
          <p:nvPr>
            <p:ph type="subTitle" idx="1"/>
          </p:nvPr>
        </p:nvSpPr>
        <p:spPr>
          <a:xfrm>
            <a:off x="0" y="164891"/>
            <a:ext cx="11692328" cy="749510"/>
          </a:xfrm>
        </p:spPr>
        <p:txBody>
          <a:bodyPr>
            <a:noAutofit/>
          </a:bodyPr>
          <a:lstStyle/>
          <a:p>
            <a:r>
              <a:rPr lang="es-MX" sz="4000" b="1" dirty="0"/>
              <a:t>¿Democratizar la ciencia o fundamentar científicamente las decisiones de la democracia? </a:t>
            </a:r>
          </a:p>
        </p:txBody>
      </p:sp>
      <p:pic>
        <p:nvPicPr>
          <p:cNvPr id="5" name="Imagen 4">
            <a:extLst>
              <a:ext uri="{FF2B5EF4-FFF2-40B4-BE49-F238E27FC236}">
                <a16:creationId xmlns:a16="http://schemas.microsoft.com/office/drawing/2014/main" id="{C61ED48F-D3BD-9241-AE6D-289CBB4A230E}"/>
              </a:ext>
            </a:extLst>
          </p:cNvPr>
          <p:cNvPicPr>
            <a:picLocks noChangeAspect="1"/>
          </p:cNvPicPr>
          <p:nvPr/>
        </p:nvPicPr>
        <p:blipFill>
          <a:blip r:embed="rId2"/>
          <a:stretch>
            <a:fillRect/>
          </a:stretch>
        </p:blipFill>
        <p:spPr>
          <a:xfrm>
            <a:off x="2263514" y="1618105"/>
            <a:ext cx="7165299" cy="5022538"/>
          </a:xfrm>
          <a:prstGeom prst="rect">
            <a:avLst/>
          </a:prstGeom>
        </p:spPr>
      </p:pic>
    </p:spTree>
    <p:extLst>
      <p:ext uri="{BB962C8B-B14F-4D97-AF65-F5344CB8AC3E}">
        <p14:creationId xmlns:p14="http://schemas.microsoft.com/office/powerpoint/2010/main" val="1545695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69045-AE3B-814A-A856-0881821E9D88}"/>
              </a:ext>
            </a:extLst>
          </p:cNvPr>
          <p:cNvSpPr>
            <a:spLocks noGrp="1"/>
          </p:cNvSpPr>
          <p:nvPr>
            <p:ph type="title"/>
          </p:nvPr>
        </p:nvSpPr>
        <p:spPr>
          <a:xfrm>
            <a:off x="838200" y="155263"/>
            <a:ext cx="10515600" cy="1325563"/>
          </a:xfrm>
        </p:spPr>
        <p:txBody>
          <a:bodyPr/>
          <a:lstStyle/>
          <a:p>
            <a:r>
              <a:rPr lang="es-MX" b="1" dirty="0"/>
              <a:t>                     CIENCIA CIUDADANA</a:t>
            </a:r>
          </a:p>
        </p:txBody>
      </p:sp>
      <p:pic>
        <p:nvPicPr>
          <p:cNvPr id="5" name="Imagen 4">
            <a:extLst>
              <a:ext uri="{FF2B5EF4-FFF2-40B4-BE49-F238E27FC236}">
                <a16:creationId xmlns:a16="http://schemas.microsoft.com/office/drawing/2014/main" id="{86781545-8E7C-B74A-972D-43B9FCA8EAF3}"/>
              </a:ext>
            </a:extLst>
          </p:cNvPr>
          <p:cNvPicPr>
            <a:picLocks noChangeAspect="1"/>
          </p:cNvPicPr>
          <p:nvPr/>
        </p:nvPicPr>
        <p:blipFill>
          <a:blip r:embed="rId2"/>
          <a:stretch>
            <a:fillRect/>
          </a:stretch>
        </p:blipFill>
        <p:spPr>
          <a:xfrm>
            <a:off x="2967135" y="2096853"/>
            <a:ext cx="6382137" cy="3263900"/>
          </a:xfrm>
          <a:prstGeom prst="rect">
            <a:avLst/>
          </a:prstGeom>
        </p:spPr>
      </p:pic>
      <p:sp>
        <p:nvSpPr>
          <p:cNvPr id="6" name="CuadroTexto 5">
            <a:extLst>
              <a:ext uri="{FF2B5EF4-FFF2-40B4-BE49-F238E27FC236}">
                <a16:creationId xmlns:a16="http://schemas.microsoft.com/office/drawing/2014/main" id="{0E280C2B-3C70-A74D-934F-8AFC0FA83A1A}"/>
              </a:ext>
            </a:extLst>
          </p:cNvPr>
          <p:cNvSpPr txBox="1"/>
          <p:nvPr/>
        </p:nvSpPr>
        <p:spPr>
          <a:xfrm>
            <a:off x="3119687" y="5607448"/>
            <a:ext cx="5819094" cy="369332"/>
          </a:xfrm>
          <a:prstGeom prst="rect">
            <a:avLst/>
          </a:prstGeom>
          <a:noFill/>
        </p:spPr>
        <p:txBody>
          <a:bodyPr wrap="none" rtlCol="0">
            <a:spAutoFit/>
          </a:bodyPr>
          <a:lstStyle/>
          <a:p>
            <a:r>
              <a:rPr lang="es-MX" b="1" dirty="0"/>
              <a:t>Interno de la prisión de Walla Walla con mariposa monarca</a:t>
            </a:r>
          </a:p>
        </p:txBody>
      </p:sp>
    </p:spTree>
    <p:extLst>
      <p:ext uri="{BB962C8B-B14F-4D97-AF65-F5344CB8AC3E}">
        <p14:creationId xmlns:p14="http://schemas.microsoft.com/office/powerpoint/2010/main" val="2386672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69045-AE3B-814A-A856-0881821E9D88}"/>
              </a:ext>
            </a:extLst>
          </p:cNvPr>
          <p:cNvSpPr>
            <a:spLocks noGrp="1"/>
          </p:cNvSpPr>
          <p:nvPr>
            <p:ph type="title"/>
          </p:nvPr>
        </p:nvSpPr>
        <p:spPr>
          <a:xfrm>
            <a:off x="838200" y="155263"/>
            <a:ext cx="10515600" cy="1325563"/>
          </a:xfrm>
        </p:spPr>
        <p:txBody>
          <a:bodyPr/>
          <a:lstStyle/>
          <a:p>
            <a:r>
              <a:rPr lang="es-MX" b="1" dirty="0"/>
              <a:t>                     CIENCIA CIUDADANA</a:t>
            </a:r>
          </a:p>
        </p:txBody>
      </p:sp>
      <p:pic>
        <p:nvPicPr>
          <p:cNvPr id="4" name="Imagen 3">
            <a:extLst>
              <a:ext uri="{FF2B5EF4-FFF2-40B4-BE49-F238E27FC236}">
                <a16:creationId xmlns:a16="http://schemas.microsoft.com/office/drawing/2014/main" id="{B19E478F-47F4-B943-8407-53D10261AFC9}"/>
              </a:ext>
            </a:extLst>
          </p:cNvPr>
          <p:cNvPicPr>
            <a:picLocks noChangeAspect="1"/>
          </p:cNvPicPr>
          <p:nvPr/>
        </p:nvPicPr>
        <p:blipFill>
          <a:blip r:embed="rId2"/>
          <a:stretch>
            <a:fillRect/>
          </a:stretch>
        </p:blipFill>
        <p:spPr>
          <a:xfrm>
            <a:off x="838200" y="2059324"/>
            <a:ext cx="4476824" cy="3618448"/>
          </a:xfrm>
          <a:prstGeom prst="rect">
            <a:avLst/>
          </a:prstGeom>
        </p:spPr>
      </p:pic>
      <p:pic>
        <p:nvPicPr>
          <p:cNvPr id="9" name="Imagen 8">
            <a:extLst>
              <a:ext uri="{FF2B5EF4-FFF2-40B4-BE49-F238E27FC236}">
                <a16:creationId xmlns:a16="http://schemas.microsoft.com/office/drawing/2014/main" id="{5C474870-81F1-3E41-AFBB-1F2BB42C366B}"/>
              </a:ext>
            </a:extLst>
          </p:cNvPr>
          <p:cNvPicPr>
            <a:picLocks noChangeAspect="1"/>
          </p:cNvPicPr>
          <p:nvPr/>
        </p:nvPicPr>
        <p:blipFill>
          <a:blip r:embed="rId3"/>
          <a:stretch>
            <a:fillRect/>
          </a:stretch>
        </p:blipFill>
        <p:spPr>
          <a:xfrm>
            <a:off x="5828895" y="2059324"/>
            <a:ext cx="6363105" cy="3618448"/>
          </a:xfrm>
          <a:prstGeom prst="rect">
            <a:avLst/>
          </a:prstGeom>
        </p:spPr>
      </p:pic>
    </p:spTree>
    <p:extLst>
      <p:ext uri="{BB962C8B-B14F-4D97-AF65-F5344CB8AC3E}">
        <p14:creationId xmlns:p14="http://schemas.microsoft.com/office/powerpoint/2010/main" val="3688205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69045-AE3B-814A-A856-0881821E9D88}"/>
              </a:ext>
            </a:extLst>
          </p:cNvPr>
          <p:cNvSpPr>
            <a:spLocks noGrp="1"/>
          </p:cNvSpPr>
          <p:nvPr>
            <p:ph type="title"/>
          </p:nvPr>
        </p:nvSpPr>
        <p:spPr>
          <a:xfrm>
            <a:off x="838200" y="155263"/>
            <a:ext cx="10515600" cy="1325563"/>
          </a:xfrm>
        </p:spPr>
        <p:txBody>
          <a:bodyPr/>
          <a:lstStyle/>
          <a:p>
            <a:r>
              <a:rPr lang="es-MX" b="1" dirty="0"/>
              <a:t>                     CIENCIA CIUDADANA</a:t>
            </a:r>
          </a:p>
        </p:txBody>
      </p:sp>
      <p:pic>
        <p:nvPicPr>
          <p:cNvPr id="4" name="Imagen 3">
            <a:extLst>
              <a:ext uri="{FF2B5EF4-FFF2-40B4-BE49-F238E27FC236}">
                <a16:creationId xmlns:a16="http://schemas.microsoft.com/office/drawing/2014/main" id="{B19E478F-47F4-B943-8407-53D10261AFC9}"/>
              </a:ext>
            </a:extLst>
          </p:cNvPr>
          <p:cNvPicPr>
            <a:picLocks noChangeAspect="1"/>
          </p:cNvPicPr>
          <p:nvPr/>
        </p:nvPicPr>
        <p:blipFill>
          <a:blip r:embed="rId2"/>
          <a:stretch>
            <a:fillRect/>
          </a:stretch>
        </p:blipFill>
        <p:spPr>
          <a:xfrm>
            <a:off x="838200" y="2059324"/>
            <a:ext cx="4476824" cy="3618448"/>
          </a:xfrm>
          <a:prstGeom prst="rect">
            <a:avLst/>
          </a:prstGeom>
        </p:spPr>
      </p:pic>
      <p:pic>
        <p:nvPicPr>
          <p:cNvPr id="9" name="Imagen 8">
            <a:extLst>
              <a:ext uri="{FF2B5EF4-FFF2-40B4-BE49-F238E27FC236}">
                <a16:creationId xmlns:a16="http://schemas.microsoft.com/office/drawing/2014/main" id="{5C474870-81F1-3E41-AFBB-1F2BB42C366B}"/>
              </a:ext>
            </a:extLst>
          </p:cNvPr>
          <p:cNvPicPr>
            <a:picLocks noChangeAspect="1"/>
          </p:cNvPicPr>
          <p:nvPr/>
        </p:nvPicPr>
        <p:blipFill>
          <a:blip r:embed="rId3"/>
          <a:stretch>
            <a:fillRect/>
          </a:stretch>
        </p:blipFill>
        <p:spPr>
          <a:xfrm>
            <a:off x="5828895" y="2059324"/>
            <a:ext cx="6363105" cy="3618448"/>
          </a:xfrm>
          <a:prstGeom prst="rect">
            <a:avLst/>
          </a:prstGeom>
        </p:spPr>
      </p:pic>
    </p:spTree>
    <p:extLst>
      <p:ext uri="{BB962C8B-B14F-4D97-AF65-F5344CB8AC3E}">
        <p14:creationId xmlns:p14="http://schemas.microsoft.com/office/powerpoint/2010/main" val="1895937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69045-AE3B-814A-A856-0881821E9D88}"/>
              </a:ext>
            </a:extLst>
          </p:cNvPr>
          <p:cNvSpPr>
            <a:spLocks noGrp="1"/>
          </p:cNvSpPr>
          <p:nvPr>
            <p:ph type="title"/>
          </p:nvPr>
        </p:nvSpPr>
        <p:spPr>
          <a:xfrm>
            <a:off x="856862" y="-196251"/>
            <a:ext cx="10515600" cy="1325563"/>
          </a:xfrm>
        </p:spPr>
        <p:txBody>
          <a:bodyPr/>
          <a:lstStyle/>
          <a:p>
            <a:r>
              <a:rPr lang="es-MX" b="1" dirty="0"/>
              <a:t>                     CIENCIA CIUDADANA</a:t>
            </a:r>
          </a:p>
        </p:txBody>
      </p:sp>
      <p:pic>
        <p:nvPicPr>
          <p:cNvPr id="5" name="Imagen 4">
            <a:extLst>
              <a:ext uri="{FF2B5EF4-FFF2-40B4-BE49-F238E27FC236}">
                <a16:creationId xmlns:a16="http://schemas.microsoft.com/office/drawing/2014/main" id="{2181BD62-9E55-9844-BB2D-EC3DE5431CF6}"/>
              </a:ext>
            </a:extLst>
          </p:cNvPr>
          <p:cNvPicPr>
            <a:picLocks noChangeAspect="1"/>
          </p:cNvPicPr>
          <p:nvPr/>
        </p:nvPicPr>
        <p:blipFill>
          <a:blip r:embed="rId2"/>
          <a:stretch>
            <a:fillRect/>
          </a:stretch>
        </p:blipFill>
        <p:spPr>
          <a:xfrm>
            <a:off x="512359" y="865006"/>
            <a:ext cx="6685688" cy="4703265"/>
          </a:xfrm>
          <a:prstGeom prst="rect">
            <a:avLst/>
          </a:prstGeom>
        </p:spPr>
      </p:pic>
      <p:pic>
        <p:nvPicPr>
          <p:cNvPr id="6" name="Imagen 5">
            <a:extLst>
              <a:ext uri="{FF2B5EF4-FFF2-40B4-BE49-F238E27FC236}">
                <a16:creationId xmlns:a16="http://schemas.microsoft.com/office/drawing/2014/main" id="{9D995960-FA0C-9641-8067-E940045888F5}"/>
              </a:ext>
            </a:extLst>
          </p:cNvPr>
          <p:cNvPicPr>
            <a:picLocks noChangeAspect="1"/>
          </p:cNvPicPr>
          <p:nvPr/>
        </p:nvPicPr>
        <p:blipFill>
          <a:blip r:embed="rId3"/>
          <a:stretch>
            <a:fillRect/>
          </a:stretch>
        </p:blipFill>
        <p:spPr>
          <a:xfrm>
            <a:off x="8015822" y="865006"/>
            <a:ext cx="3701143" cy="5293756"/>
          </a:xfrm>
          <a:prstGeom prst="rect">
            <a:avLst/>
          </a:prstGeom>
        </p:spPr>
      </p:pic>
      <p:pic>
        <p:nvPicPr>
          <p:cNvPr id="8" name="Imagen 7">
            <a:extLst>
              <a:ext uri="{FF2B5EF4-FFF2-40B4-BE49-F238E27FC236}">
                <a16:creationId xmlns:a16="http://schemas.microsoft.com/office/drawing/2014/main" id="{D6A5970C-2B5B-7E48-B758-3DCDF8303E5E}"/>
              </a:ext>
            </a:extLst>
          </p:cNvPr>
          <p:cNvPicPr>
            <a:picLocks noChangeAspect="1"/>
          </p:cNvPicPr>
          <p:nvPr/>
        </p:nvPicPr>
        <p:blipFill>
          <a:blip r:embed="rId4"/>
          <a:stretch>
            <a:fillRect/>
          </a:stretch>
        </p:blipFill>
        <p:spPr>
          <a:xfrm>
            <a:off x="64851" y="3500832"/>
            <a:ext cx="7580703" cy="4433455"/>
          </a:xfrm>
          <a:prstGeom prst="rect">
            <a:avLst/>
          </a:prstGeom>
        </p:spPr>
      </p:pic>
    </p:spTree>
    <p:extLst>
      <p:ext uri="{BB962C8B-B14F-4D97-AF65-F5344CB8AC3E}">
        <p14:creationId xmlns:p14="http://schemas.microsoft.com/office/powerpoint/2010/main" val="4151859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69045-AE3B-814A-A856-0881821E9D88}"/>
              </a:ext>
            </a:extLst>
          </p:cNvPr>
          <p:cNvSpPr>
            <a:spLocks noGrp="1"/>
          </p:cNvSpPr>
          <p:nvPr>
            <p:ph type="title"/>
          </p:nvPr>
        </p:nvSpPr>
        <p:spPr>
          <a:xfrm>
            <a:off x="914400" y="292165"/>
            <a:ext cx="13146374" cy="1325563"/>
          </a:xfrm>
        </p:spPr>
        <p:txBody>
          <a:bodyPr/>
          <a:lstStyle/>
          <a:p>
            <a:r>
              <a:rPr lang="es-MX" b="1" dirty="0"/>
              <a:t>EVALUACIÓN DE LA CIENCIA Y LA TECNOLOGÍA </a:t>
            </a:r>
          </a:p>
        </p:txBody>
      </p:sp>
      <p:sp>
        <p:nvSpPr>
          <p:cNvPr id="7" name="Shape 124">
            <a:extLst>
              <a:ext uri="{FF2B5EF4-FFF2-40B4-BE49-F238E27FC236}">
                <a16:creationId xmlns:a16="http://schemas.microsoft.com/office/drawing/2014/main" id="{7C46249C-A640-6C4C-9E70-C5245FA8AF1F}"/>
              </a:ext>
            </a:extLst>
          </p:cNvPr>
          <p:cNvSpPr/>
          <p:nvPr/>
        </p:nvSpPr>
        <p:spPr>
          <a:xfrm>
            <a:off x="794479" y="2196151"/>
            <a:ext cx="10927829" cy="425757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just">
              <a:defRPr sz="2800" spc="28">
                <a:solidFill>
                  <a:srgbClr val="000000"/>
                </a:solidFill>
                <a:effectLst>
                  <a:outerShdw blurRad="38100" dist="12700" dir="5400000" rotWithShape="0">
                    <a:srgbClr val="E0DEC7">
                      <a:alpha val="80000"/>
                    </a:srgbClr>
                  </a:outerShdw>
                </a:effectLst>
                <a:latin typeface="Helvetica"/>
                <a:ea typeface="Helvetica"/>
                <a:cs typeface="Helvetica"/>
                <a:sym typeface="Helvetica"/>
              </a:defRPr>
            </a:pPr>
            <a:r>
              <a:rPr b="1" dirty="0" err="1"/>
              <a:t>Noción</a:t>
            </a:r>
            <a:r>
              <a:rPr b="1" dirty="0"/>
              <a:t> de </a:t>
            </a:r>
            <a:r>
              <a:rPr b="1" dirty="0" err="1"/>
              <a:t>eficiencia</a:t>
            </a:r>
            <a:r>
              <a:rPr b="1" dirty="0"/>
              <a:t>:</a:t>
            </a:r>
            <a:r>
              <a:rPr dirty="0"/>
              <a:t> La </a:t>
            </a:r>
            <a:r>
              <a:rPr dirty="0" err="1"/>
              <a:t>eficiencia</a:t>
            </a:r>
            <a:r>
              <a:rPr dirty="0"/>
              <a:t> </a:t>
            </a:r>
            <a:r>
              <a:rPr dirty="0" err="1"/>
              <a:t>tecnológica</a:t>
            </a:r>
            <a:r>
              <a:rPr dirty="0"/>
              <a:t>  </a:t>
            </a:r>
            <a:r>
              <a:rPr dirty="0" err="1"/>
              <a:t>ya</a:t>
            </a:r>
            <a:r>
              <a:rPr dirty="0"/>
              <a:t> no </a:t>
            </a:r>
            <a:r>
              <a:rPr dirty="0" err="1"/>
              <a:t>sólo</a:t>
            </a:r>
            <a:r>
              <a:rPr dirty="0"/>
              <a:t> </a:t>
            </a:r>
            <a:r>
              <a:rPr dirty="0" err="1"/>
              <a:t>debe</a:t>
            </a:r>
            <a:r>
              <a:rPr dirty="0"/>
              <a:t> </a:t>
            </a:r>
            <a:r>
              <a:rPr dirty="0" err="1"/>
              <a:t>medirse</a:t>
            </a:r>
            <a:r>
              <a:rPr dirty="0"/>
              <a:t> </a:t>
            </a:r>
            <a:r>
              <a:rPr dirty="0" err="1"/>
              <a:t>en</a:t>
            </a:r>
            <a:r>
              <a:rPr dirty="0"/>
              <a:t> </a:t>
            </a:r>
            <a:r>
              <a:rPr dirty="0" err="1"/>
              <a:t>función</a:t>
            </a:r>
            <a:r>
              <a:rPr dirty="0"/>
              <a:t> de </a:t>
            </a:r>
            <a:r>
              <a:rPr dirty="0" err="1"/>
              <a:t>los</a:t>
            </a:r>
            <a:r>
              <a:rPr dirty="0"/>
              <a:t> </a:t>
            </a:r>
            <a:r>
              <a:rPr dirty="0" err="1"/>
              <a:t>medios</a:t>
            </a:r>
            <a:r>
              <a:rPr dirty="0"/>
              <a:t> </a:t>
            </a:r>
            <a:r>
              <a:rPr dirty="0" err="1"/>
              <a:t>utilizados</a:t>
            </a:r>
            <a:r>
              <a:rPr dirty="0"/>
              <a:t> para el </a:t>
            </a:r>
            <a:r>
              <a:rPr dirty="0" err="1"/>
              <a:t>cumplimiento</a:t>
            </a:r>
            <a:r>
              <a:rPr dirty="0"/>
              <a:t> de un fin </a:t>
            </a:r>
            <a:r>
              <a:rPr dirty="0" err="1"/>
              <a:t>determinado</a:t>
            </a:r>
            <a:r>
              <a:rPr dirty="0"/>
              <a:t>, </a:t>
            </a:r>
            <a:r>
              <a:rPr dirty="0" err="1"/>
              <a:t>sino</a:t>
            </a:r>
            <a:r>
              <a:rPr dirty="0"/>
              <a:t> </a:t>
            </a:r>
            <a:r>
              <a:rPr dirty="0" err="1"/>
              <a:t>por</a:t>
            </a:r>
            <a:r>
              <a:rPr dirty="0"/>
              <a:t> </a:t>
            </a:r>
            <a:r>
              <a:rPr dirty="0" err="1"/>
              <a:t>los</a:t>
            </a:r>
            <a:r>
              <a:rPr dirty="0"/>
              <a:t> </a:t>
            </a:r>
            <a:r>
              <a:rPr dirty="0" err="1"/>
              <a:t>desbordamientos</a:t>
            </a:r>
            <a:r>
              <a:rPr dirty="0"/>
              <a:t> de las </a:t>
            </a:r>
            <a:r>
              <a:rPr dirty="0" err="1"/>
              <a:t>consecuencias</a:t>
            </a:r>
            <a:r>
              <a:rPr dirty="0"/>
              <a:t> no </a:t>
            </a:r>
            <a:r>
              <a:rPr dirty="0" err="1"/>
              <a:t>intencionales</a:t>
            </a:r>
            <a:r>
              <a:rPr dirty="0"/>
              <a:t> a </a:t>
            </a:r>
            <a:r>
              <a:rPr dirty="0" err="1"/>
              <a:t>distintos</a:t>
            </a:r>
            <a:r>
              <a:rPr dirty="0"/>
              <a:t> </a:t>
            </a:r>
            <a:r>
              <a:rPr dirty="0" err="1"/>
              <a:t>ámbitos</a:t>
            </a:r>
            <a:r>
              <a:rPr dirty="0"/>
              <a:t>. </a:t>
            </a:r>
          </a:p>
          <a:p>
            <a:pPr algn="just">
              <a:defRPr sz="2800" spc="28">
                <a:solidFill>
                  <a:srgbClr val="000000"/>
                </a:solidFill>
                <a:effectLst>
                  <a:outerShdw blurRad="38100" dist="12700" dir="5400000" rotWithShape="0">
                    <a:srgbClr val="E0DEC7">
                      <a:alpha val="80000"/>
                    </a:srgbClr>
                  </a:outerShdw>
                </a:effectLst>
                <a:latin typeface="Helvetica"/>
                <a:ea typeface="Helvetica"/>
                <a:cs typeface="Helvetica"/>
                <a:sym typeface="Helvetica"/>
              </a:defRPr>
            </a:pPr>
            <a:endParaRPr dirty="0"/>
          </a:p>
          <a:p>
            <a:pPr algn="just">
              <a:defRPr sz="2800" spc="28">
                <a:solidFill>
                  <a:srgbClr val="000000"/>
                </a:solidFill>
                <a:effectLst>
                  <a:outerShdw blurRad="38100" dist="12700" dir="5400000" rotWithShape="0">
                    <a:srgbClr val="E0DEC7">
                      <a:alpha val="80000"/>
                    </a:srgbClr>
                  </a:outerShdw>
                </a:effectLst>
                <a:latin typeface="Helvetica"/>
                <a:ea typeface="Helvetica"/>
                <a:cs typeface="Helvetica"/>
                <a:sym typeface="Helvetica"/>
              </a:defRPr>
            </a:pPr>
            <a:endParaRPr dirty="0"/>
          </a:p>
          <a:p>
            <a:pPr algn="just">
              <a:defRPr sz="2800" spc="28">
                <a:solidFill>
                  <a:srgbClr val="000000"/>
                </a:solidFill>
                <a:effectLst>
                  <a:outerShdw blurRad="38100" dist="12700" dir="5400000" rotWithShape="0">
                    <a:srgbClr val="E0DEC7">
                      <a:alpha val="80000"/>
                    </a:srgbClr>
                  </a:outerShdw>
                </a:effectLst>
                <a:latin typeface="Helvetica"/>
                <a:ea typeface="Helvetica"/>
                <a:cs typeface="Helvetica"/>
                <a:sym typeface="Helvetica"/>
              </a:defRPr>
            </a:pPr>
            <a:r>
              <a:rPr b="1" dirty="0" err="1"/>
              <a:t>Democratización</a:t>
            </a:r>
            <a:r>
              <a:rPr b="1" dirty="0"/>
              <a:t> de la </a:t>
            </a:r>
            <a:r>
              <a:rPr b="1" dirty="0" err="1"/>
              <a:t>evaluación</a:t>
            </a:r>
            <a:r>
              <a:rPr b="1" dirty="0"/>
              <a:t>:</a:t>
            </a:r>
            <a:r>
              <a:rPr dirty="0"/>
              <a:t> La </a:t>
            </a:r>
            <a:r>
              <a:rPr dirty="0" err="1"/>
              <a:t>evaluación</a:t>
            </a:r>
            <a:r>
              <a:rPr dirty="0"/>
              <a:t> de la </a:t>
            </a:r>
            <a:r>
              <a:rPr dirty="0" err="1"/>
              <a:t>tecnología</a:t>
            </a:r>
            <a:r>
              <a:rPr dirty="0"/>
              <a:t> </a:t>
            </a:r>
            <a:r>
              <a:rPr dirty="0" err="1"/>
              <a:t>requiere</a:t>
            </a:r>
            <a:r>
              <a:rPr dirty="0"/>
              <a:t> de </a:t>
            </a:r>
            <a:r>
              <a:rPr dirty="0" err="1"/>
              <a:t>distintos</a:t>
            </a:r>
            <a:r>
              <a:rPr dirty="0"/>
              <a:t> </a:t>
            </a:r>
            <a:r>
              <a:rPr dirty="0" err="1"/>
              <a:t>grupos</a:t>
            </a:r>
            <a:r>
              <a:rPr dirty="0"/>
              <a:t> </a:t>
            </a:r>
            <a:r>
              <a:rPr dirty="0" err="1"/>
              <a:t>sociales</a:t>
            </a:r>
            <a:r>
              <a:rPr dirty="0"/>
              <a:t> que </a:t>
            </a:r>
            <a:r>
              <a:rPr dirty="0" err="1"/>
              <a:t>puedan</a:t>
            </a:r>
            <a:r>
              <a:rPr dirty="0"/>
              <a:t> </a:t>
            </a:r>
            <a:r>
              <a:rPr dirty="0" err="1"/>
              <a:t>dar</a:t>
            </a:r>
            <a:r>
              <a:rPr dirty="0"/>
              <a:t> </a:t>
            </a:r>
            <a:r>
              <a:rPr dirty="0" err="1"/>
              <a:t>cuenta</a:t>
            </a:r>
            <a:r>
              <a:rPr dirty="0"/>
              <a:t> de las </a:t>
            </a:r>
            <a:r>
              <a:rPr dirty="0" err="1"/>
              <a:t>posibles</a:t>
            </a:r>
            <a:r>
              <a:rPr dirty="0"/>
              <a:t> </a:t>
            </a:r>
            <a:r>
              <a:rPr dirty="0" err="1"/>
              <a:t>consecuencias</a:t>
            </a:r>
            <a:r>
              <a:rPr dirty="0"/>
              <a:t> </a:t>
            </a:r>
            <a:r>
              <a:rPr dirty="0" err="1"/>
              <a:t>negativas</a:t>
            </a:r>
            <a:r>
              <a:rPr dirty="0"/>
              <a:t> del </a:t>
            </a:r>
            <a:r>
              <a:rPr dirty="0" err="1"/>
              <a:t>sistema</a:t>
            </a:r>
            <a:r>
              <a:rPr dirty="0"/>
              <a:t>. </a:t>
            </a:r>
          </a:p>
          <a:p>
            <a:pPr algn="just">
              <a:defRPr spc="36">
                <a:solidFill>
                  <a:srgbClr val="000000"/>
                </a:solidFill>
                <a:effectLst>
                  <a:outerShdw blurRad="38100" dist="12700" dir="5400000" rotWithShape="0">
                    <a:srgbClr val="E0DEC7">
                      <a:alpha val="80000"/>
                    </a:srgbClr>
                  </a:outerShdw>
                </a:effectLst>
                <a:latin typeface="Helvetica"/>
                <a:ea typeface="Helvetica"/>
                <a:cs typeface="Helvetica"/>
                <a:sym typeface="Helvetica"/>
              </a:defRPr>
            </a:pPr>
            <a:endParaRPr dirty="0"/>
          </a:p>
        </p:txBody>
      </p:sp>
    </p:spTree>
    <p:extLst>
      <p:ext uri="{BB962C8B-B14F-4D97-AF65-F5344CB8AC3E}">
        <p14:creationId xmlns:p14="http://schemas.microsoft.com/office/powerpoint/2010/main" val="941280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0C80D3D-DE62-5B4B-B3F2-1F2A4E49AD70}"/>
              </a:ext>
            </a:extLst>
          </p:cNvPr>
          <p:cNvSpPr>
            <a:spLocks noGrp="1"/>
          </p:cNvSpPr>
          <p:nvPr>
            <p:ph type="title"/>
          </p:nvPr>
        </p:nvSpPr>
        <p:spPr/>
        <p:txBody>
          <a:bodyPr/>
          <a:lstStyle/>
          <a:p>
            <a:pPr algn="ctr"/>
            <a:r>
              <a:rPr lang="es-MX" b="1" dirty="0"/>
              <a:t>Coproducción científica</a:t>
            </a:r>
          </a:p>
        </p:txBody>
      </p:sp>
      <p:pic>
        <p:nvPicPr>
          <p:cNvPr id="4" name="Imagen 3">
            <a:extLst>
              <a:ext uri="{FF2B5EF4-FFF2-40B4-BE49-F238E27FC236}">
                <a16:creationId xmlns:a16="http://schemas.microsoft.com/office/drawing/2014/main" id="{1D985C95-F702-6A4F-8A4F-1C1C41C57FEB}"/>
              </a:ext>
            </a:extLst>
          </p:cNvPr>
          <p:cNvPicPr>
            <a:picLocks noChangeAspect="1"/>
          </p:cNvPicPr>
          <p:nvPr/>
        </p:nvPicPr>
        <p:blipFill>
          <a:blip r:embed="rId2"/>
          <a:stretch>
            <a:fillRect/>
          </a:stretch>
        </p:blipFill>
        <p:spPr>
          <a:xfrm>
            <a:off x="2488367" y="2023671"/>
            <a:ext cx="3081661" cy="4205184"/>
          </a:xfrm>
          <a:prstGeom prst="rect">
            <a:avLst/>
          </a:prstGeom>
        </p:spPr>
      </p:pic>
      <p:pic>
        <p:nvPicPr>
          <p:cNvPr id="6" name="Imagen 5">
            <a:extLst>
              <a:ext uri="{FF2B5EF4-FFF2-40B4-BE49-F238E27FC236}">
                <a16:creationId xmlns:a16="http://schemas.microsoft.com/office/drawing/2014/main" id="{CA7CD360-007E-714F-A206-0E429415D5B2}"/>
              </a:ext>
            </a:extLst>
          </p:cNvPr>
          <p:cNvPicPr>
            <a:picLocks noChangeAspect="1"/>
          </p:cNvPicPr>
          <p:nvPr/>
        </p:nvPicPr>
        <p:blipFill>
          <a:blip r:embed="rId3"/>
          <a:stretch>
            <a:fillRect/>
          </a:stretch>
        </p:blipFill>
        <p:spPr>
          <a:xfrm>
            <a:off x="7201578" y="2023671"/>
            <a:ext cx="2827264" cy="4189751"/>
          </a:xfrm>
          <a:prstGeom prst="rect">
            <a:avLst/>
          </a:prstGeom>
        </p:spPr>
      </p:pic>
    </p:spTree>
    <p:extLst>
      <p:ext uri="{BB962C8B-B14F-4D97-AF65-F5344CB8AC3E}">
        <p14:creationId xmlns:p14="http://schemas.microsoft.com/office/powerpoint/2010/main" val="3161090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69045-AE3B-814A-A856-0881821E9D88}"/>
              </a:ext>
            </a:extLst>
          </p:cNvPr>
          <p:cNvSpPr>
            <a:spLocks noGrp="1"/>
          </p:cNvSpPr>
          <p:nvPr>
            <p:ph type="title"/>
          </p:nvPr>
        </p:nvSpPr>
        <p:spPr>
          <a:xfrm>
            <a:off x="719528" y="0"/>
            <a:ext cx="13146374" cy="1325563"/>
          </a:xfrm>
        </p:spPr>
        <p:txBody>
          <a:bodyPr/>
          <a:lstStyle/>
          <a:p>
            <a:r>
              <a:rPr lang="es-MX" b="1" dirty="0"/>
              <a:t>EVALUACIÓN DE LA CIENCIA Y LA TECNOLOGÍA </a:t>
            </a:r>
          </a:p>
        </p:txBody>
      </p:sp>
      <p:pic>
        <p:nvPicPr>
          <p:cNvPr id="6" name="Imagen 5">
            <a:extLst>
              <a:ext uri="{FF2B5EF4-FFF2-40B4-BE49-F238E27FC236}">
                <a16:creationId xmlns:a16="http://schemas.microsoft.com/office/drawing/2014/main" id="{1E9DA27C-0ACC-4843-8D6F-5A1E5F447253}"/>
              </a:ext>
            </a:extLst>
          </p:cNvPr>
          <p:cNvPicPr>
            <a:picLocks noChangeAspect="1"/>
          </p:cNvPicPr>
          <p:nvPr/>
        </p:nvPicPr>
        <p:blipFill>
          <a:blip r:embed="rId2"/>
          <a:stretch>
            <a:fillRect/>
          </a:stretch>
        </p:blipFill>
        <p:spPr>
          <a:xfrm>
            <a:off x="6026045" y="1325563"/>
            <a:ext cx="5863653" cy="4356100"/>
          </a:xfrm>
          <a:prstGeom prst="rect">
            <a:avLst/>
          </a:prstGeom>
        </p:spPr>
      </p:pic>
      <p:pic>
        <p:nvPicPr>
          <p:cNvPr id="7" name="Imagen 6">
            <a:extLst>
              <a:ext uri="{FF2B5EF4-FFF2-40B4-BE49-F238E27FC236}">
                <a16:creationId xmlns:a16="http://schemas.microsoft.com/office/drawing/2014/main" id="{204202A6-6F8D-6D49-AF6C-E70E0E4266A5}"/>
              </a:ext>
            </a:extLst>
          </p:cNvPr>
          <p:cNvPicPr>
            <a:picLocks noChangeAspect="1"/>
          </p:cNvPicPr>
          <p:nvPr/>
        </p:nvPicPr>
        <p:blipFill>
          <a:blip r:embed="rId3"/>
          <a:stretch>
            <a:fillRect/>
          </a:stretch>
        </p:blipFill>
        <p:spPr>
          <a:xfrm>
            <a:off x="1676712" y="1139252"/>
            <a:ext cx="3873083" cy="5164111"/>
          </a:xfrm>
          <a:prstGeom prst="rect">
            <a:avLst/>
          </a:prstGeom>
        </p:spPr>
      </p:pic>
    </p:spTree>
    <p:extLst>
      <p:ext uri="{BB962C8B-B14F-4D97-AF65-F5344CB8AC3E}">
        <p14:creationId xmlns:p14="http://schemas.microsoft.com/office/powerpoint/2010/main" val="2802669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69045-AE3B-814A-A856-0881821E9D88}"/>
              </a:ext>
            </a:extLst>
          </p:cNvPr>
          <p:cNvSpPr>
            <a:spLocks noGrp="1"/>
          </p:cNvSpPr>
          <p:nvPr>
            <p:ph type="title"/>
          </p:nvPr>
        </p:nvSpPr>
        <p:spPr>
          <a:xfrm>
            <a:off x="719528" y="0"/>
            <a:ext cx="13146374" cy="1325563"/>
          </a:xfrm>
        </p:spPr>
        <p:txBody>
          <a:bodyPr/>
          <a:lstStyle/>
          <a:p>
            <a:r>
              <a:rPr lang="es-MX" b="1" dirty="0"/>
              <a:t>EVALUACIÓN DE LA CIENCIA Y LA TECNOLOGÍA </a:t>
            </a:r>
          </a:p>
        </p:txBody>
      </p:sp>
      <p:sp>
        <p:nvSpPr>
          <p:cNvPr id="4" name="Rectángulo 3">
            <a:extLst>
              <a:ext uri="{FF2B5EF4-FFF2-40B4-BE49-F238E27FC236}">
                <a16:creationId xmlns:a16="http://schemas.microsoft.com/office/drawing/2014/main" id="{C5570CFD-E4E2-8A4D-AC63-AA15DDFBB39D}"/>
              </a:ext>
            </a:extLst>
          </p:cNvPr>
          <p:cNvSpPr/>
          <p:nvPr/>
        </p:nvSpPr>
        <p:spPr>
          <a:xfrm>
            <a:off x="329784" y="1020529"/>
            <a:ext cx="11557416" cy="5262979"/>
          </a:xfrm>
          <a:prstGeom prst="rect">
            <a:avLst/>
          </a:prstGeom>
        </p:spPr>
        <p:txBody>
          <a:bodyPr wrap="square">
            <a:spAutoFit/>
          </a:bodyPr>
          <a:lstStyle/>
          <a:p>
            <a:r>
              <a:rPr lang="es-MX" sz="2400" dirty="0"/>
              <a:t>Si la ciencia incluye valores y no hay expertos en valores, ¿quién tiene que decidir en aquellos aspectos de la ciencia que invloucran valores? </a:t>
            </a:r>
          </a:p>
          <a:p>
            <a:endParaRPr lang="es-MX" sz="2400" dirty="0"/>
          </a:p>
          <a:p>
            <a:r>
              <a:rPr lang="es-MX" sz="2400" b="1" dirty="0"/>
              <a:t>Fases de la investigación en las que podríamos encontrar valores en la ciencia: </a:t>
            </a:r>
          </a:p>
          <a:p>
            <a:pPr algn="just"/>
            <a:endParaRPr lang="es-MX" sz="2000" dirty="0"/>
          </a:p>
          <a:p>
            <a:pPr algn="just"/>
            <a:r>
              <a:rPr lang="es-MX" sz="2000" dirty="0"/>
              <a:t>Selección de problemas</a:t>
            </a:r>
          </a:p>
          <a:p>
            <a:pPr algn="just"/>
            <a:endParaRPr lang="es-MX" sz="2000" dirty="0"/>
          </a:p>
          <a:p>
            <a:pPr algn="just"/>
            <a:r>
              <a:rPr lang="es-MX" sz="2000" dirty="0"/>
              <a:t>Establecimiento de hipótesis</a:t>
            </a:r>
          </a:p>
          <a:p>
            <a:pPr algn="just"/>
            <a:endParaRPr lang="es-MX" sz="2000" dirty="0"/>
          </a:p>
          <a:p>
            <a:pPr algn="just"/>
            <a:r>
              <a:rPr lang="es-MX" sz="2000" dirty="0"/>
              <a:t>Constricciones morales en la experimentación</a:t>
            </a:r>
          </a:p>
          <a:p>
            <a:pPr algn="just"/>
            <a:endParaRPr lang="es-MX" sz="2000" dirty="0"/>
          </a:p>
          <a:p>
            <a:pPr algn="just"/>
            <a:r>
              <a:rPr lang="es-MX" sz="2000" dirty="0"/>
              <a:t>Obtención de evidencia </a:t>
            </a:r>
          </a:p>
          <a:p>
            <a:pPr algn="just"/>
            <a:endParaRPr lang="es-MX" sz="2000" dirty="0"/>
          </a:p>
          <a:p>
            <a:pPr algn="just"/>
            <a:r>
              <a:rPr lang="es-MX" sz="2000" dirty="0"/>
              <a:t>Evaluación de la evidencia</a:t>
            </a:r>
          </a:p>
          <a:p>
            <a:pPr algn="just"/>
            <a:endParaRPr lang="es-MX" sz="2000" dirty="0"/>
          </a:p>
          <a:p>
            <a:pPr algn="just"/>
            <a:r>
              <a:rPr lang="es-MX" sz="2000" dirty="0"/>
              <a:t>Evaluación del riesgo </a:t>
            </a:r>
          </a:p>
        </p:txBody>
      </p:sp>
    </p:spTree>
    <p:extLst>
      <p:ext uri="{BB962C8B-B14F-4D97-AF65-F5344CB8AC3E}">
        <p14:creationId xmlns:p14="http://schemas.microsoft.com/office/powerpoint/2010/main" val="3792993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69045-AE3B-814A-A856-0881821E9D88}"/>
              </a:ext>
            </a:extLst>
          </p:cNvPr>
          <p:cNvSpPr>
            <a:spLocks noGrp="1"/>
          </p:cNvSpPr>
          <p:nvPr>
            <p:ph type="title"/>
          </p:nvPr>
        </p:nvSpPr>
        <p:spPr>
          <a:xfrm>
            <a:off x="719528" y="0"/>
            <a:ext cx="13146374" cy="1325563"/>
          </a:xfrm>
        </p:spPr>
        <p:txBody>
          <a:bodyPr/>
          <a:lstStyle/>
          <a:p>
            <a:r>
              <a:rPr lang="es-MX" b="1" dirty="0"/>
              <a:t>EVALUACIÓN DE LA CIENCIA Y LA TECNOLOGÍA </a:t>
            </a:r>
          </a:p>
        </p:txBody>
      </p:sp>
      <p:pic>
        <p:nvPicPr>
          <p:cNvPr id="3" name="Imagen 2">
            <a:extLst>
              <a:ext uri="{FF2B5EF4-FFF2-40B4-BE49-F238E27FC236}">
                <a16:creationId xmlns:a16="http://schemas.microsoft.com/office/drawing/2014/main" id="{EF4449D1-B7A0-CA4E-9D97-CACF50D3CCD5}"/>
              </a:ext>
            </a:extLst>
          </p:cNvPr>
          <p:cNvPicPr>
            <a:picLocks noChangeAspect="1"/>
          </p:cNvPicPr>
          <p:nvPr/>
        </p:nvPicPr>
        <p:blipFill>
          <a:blip r:embed="rId2"/>
          <a:stretch>
            <a:fillRect/>
          </a:stretch>
        </p:blipFill>
        <p:spPr>
          <a:xfrm>
            <a:off x="1648917" y="1325563"/>
            <a:ext cx="7070287" cy="5285470"/>
          </a:xfrm>
          <a:prstGeom prst="rect">
            <a:avLst/>
          </a:prstGeom>
        </p:spPr>
      </p:pic>
      <p:pic>
        <p:nvPicPr>
          <p:cNvPr id="5" name="Imagen 4">
            <a:extLst>
              <a:ext uri="{FF2B5EF4-FFF2-40B4-BE49-F238E27FC236}">
                <a16:creationId xmlns:a16="http://schemas.microsoft.com/office/drawing/2014/main" id="{8F84CBBB-2C5A-7E47-BA4C-2CAF7E6847A8}"/>
              </a:ext>
            </a:extLst>
          </p:cNvPr>
          <p:cNvPicPr>
            <a:picLocks noChangeAspect="1"/>
          </p:cNvPicPr>
          <p:nvPr/>
        </p:nvPicPr>
        <p:blipFill>
          <a:blip r:embed="rId3"/>
          <a:stretch>
            <a:fillRect/>
          </a:stretch>
        </p:blipFill>
        <p:spPr>
          <a:xfrm>
            <a:off x="9378772" y="1622720"/>
            <a:ext cx="2497107" cy="3844977"/>
          </a:xfrm>
          <a:prstGeom prst="rect">
            <a:avLst/>
          </a:prstGeom>
        </p:spPr>
      </p:pic>
    </p:spTree>
    <p:extLst>
      <p:ext uri="{BB962C8B-B14F-4D97-AF65-F5344CB8AC3E}">
        <p14:creationId xmlns:p14="http://schemas.microsoft.com/office/powerpoint/2010/main" val="3477846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69045-AE3B-814A-A856-0881821E9D88}"/>
              </a:ext>
            </a:extLst>
          </p:cNvPr>
          <p:cNvSpPr>
            <a:spLocks noGrp="1"/>
          </p:cNvSpPr>
          <p:nvPr>
            <p:ph type="title"/>
          </p:nvPr>
        </p:nvSpPr>
        <p:spPr>
          <a:xfrm>
            <a:off x="719528" y="0"/>
            <a:ext cx="13146374" cy="1325563"/>
          </a:xfrm>
        </p:spPr>
        <p:txBody>
          <a:bodyPr/>
          <a:lstStyle/>
          <a:p>
            <a:r>
              <a:rPr lang="es-MX" b="1" dirty="0"/>
              <a:t>RESPETO Y DIÁLOGO CON OTROS SABERES</a:t>
            </a:r>
          </a:p>
        </p:txBody>
      </p:sp>
      <p:pic>
        <p:nvPicPr>
          <p:cNvPr id="6" name="Imagen 5">
            <a:extLst>
              <a:ext uri="{FF2B5EF4-FFF2-40B4-BE49-F238E27FC236}">
                <a16:creationId xmlns:a16="http://schemas.microsoft.com/office/drawing/2014/main" id="{C49CABF2-2D61-6048-B522-C3FDA73F03E7}"/>
              </a:ext>
            </a:extLst>
          </p:cNvPr>
          <p:cNvPicPr>
            <a:picLocks noChangeAspect="1"/>
          </p:cNvPicPr>
          <p:nvPr/>
        </p:nvPicPr>
        <p:blipFill>
          <a:blip r:embed="rId2"/>
          <a:stretch>
            <a:fillRect/>
          </a:stretch>
        </p:blipFill>
        <p:spPr>
          <a:xfrm>
            <a:off x="1034321" y="1325563"/>
            <a:ext cx="9114020" cy="4526272"/>
          </a:xfrm>
          <a:prstGeom prst="rect">
            <a:avLst/>
          </a:prstGeom>
        </p:spPr>
      </p:pic>
      <p:pic>
        <p:nvPicPr>
          <p:cNvPr id="7" name="Imagen 6">
            <a:extLst>
              <a:ext uri="{FF2B5EF4-FFF2-40B4-BE49-F238E27FC236}">
                <a16:creationId xmlns:a16="http://schemas.microsoft.com/office/drawing/2014/main" id="{DDE216FC-D356-C14C-89D9-1D1DB0714730}"/>
              </a:ext>
            </a:extLst>
          </p:cNvPr>
          <p:cNvPicPr>
            <a:picLocks noChangeAspect="1"/>
          </p:cNvPicPr>
          <p:nvPr/>
        </p:nvPicPr>
        <p:blipFill>
          <a:blip r:embed="rId2"/>
          <a:stretch>
            <a:fillRect/>
          </a:stretch>
        </p:blipFill>
        <p:spPr>
          <a:xfrm>
            <a:off x="1034321" y="1475464"/>
            <a:ext cx="9114020" cy="4526272"/>
          </a:xfrm>
          <a:prstGeom prst="rect">
            <a:avLst/>
          </a:prstGeom>
        </p:spPr>
      </p:pic>
    </p:spTree>
    <p:extLst>
      <p:ext uri="{BB962C8B-B14F-4D97-AF65-F5344CB8AC3E}">
        <p14:creationId xmlns:p14="http://schemas.microsoft.com/office/powerpoint/2010/main" val="2934157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356F5DC-2730-2E42-A35A-C060B0424727}"/>
              </a:ext>
            </a:extLst>
          </p:cNvPr>
          <p:cNvSpPr>
            <a:spLocks noGrp="1"/>
          </p:cNvSpPr>
          <p:nvPr>
            <p:ph idx="1"/>
          </p:nvPr>
        </p:nvSpPr>
        <p:spPr>
          <a:xfrm>
            <a:off x="614597" y="0"/>
            <a:ext cx="10414187" cy="6730584"/>
          </a:xfrm>
        </p:spPr>
        <p:txBody>
          <a:bodyPr>
            <a:normAutofit/>
          </a:bodyPr>
          <a:lstStyle/>
          <a:p>
            <a:pPr marL="0" indent="0">
              <a:buNone/>
            </a:pPr>
            <a:endParaRPr lang="es-MX" b="1" dirty="0"/>
          </a:p>
          <a:p>
            <a:pPr marL="0" indent="0" algn="just">
              <a:buNone/>
            </a:pPr>
            <a:endParaRPr lang="es-MX" dirty="0"/>
          </a:p>
          <a:p>
            <a:pPr marL="0" indent="0" algn="just">
              <a:buNone/>
            </a:pPr>
            <a:r>
              <a:rPr lang="es-MX" sz="4000" b="1" dirty="0"/>
              <a:t>A modo de introduccción de este curso: </a:t>
            </a:r>
          </a:p>
          <a:p>
            <a:pPr marL="0" indent="0" algn="just">
              <a:buNone/>
            </a:pPr>
            <a:endParaRPr lang="es-MX" dirty="0"/>
          </a:p>
          <a:p>
            <a:pPr marL="0" indent="0" algn="just">
              <a:buNone/>
            </a:pPr>
            <a:r>
              <a:rPr lang="es-MX" i="1" dirty="0"/>
              <a:t>El concepto de la ciencia que se obtenga de los libros de texto no tendrá más probabilidades de ajustarse al ideal que los produjo, que la imagen que pueda obtenerse de una cultura nacional mediante un folleto turístico o un texto para el aprendizaje de un idioma. </a:t>
            </a:r>
          </a:p>
          <a:p>
            <a:pPr marL="0" indent="0">
              <a:buNone/>
            </a:pPr>
            <a:endParaRPr lang="es-MX" dirty="0"/>
          </a:p>
          <a:p>
            <a:pPr marL="0" indent="0">
              <a:buNone/>
            </a:pPr>
            <a:r>
              <a:rPr lang="es-MX" dirty="0"/>
              <a:t>                           Kuhn, </a:t>
            </a:r>
            <a:r>
              <a:rPr lang="es-MX" i="1" dirty="0"/>
              <a:t>La estructura de las revoluciones científicas</a:t>
            </a:r>
          </a:p>
          <a:p>
            <a:pPr marL="0" indent="0">
              <a:buNone/>
            </a:pPr>
            <a:endParaRPr lang="es-MX" dirty="0"/>
          </a:p>
        </p:txBody>
      </p:sp>
    </p:spTree>
    <p:extLst>
      <p:ext uri="{BB962C8B-B14F-4D97-AF65-F5344CB8AC3E}">
        <p14:creationId xmlns:p14="http://schemas.microsoft.com/office/powerpoint/2010/main" val="4166536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F41BF768-4D6A-B64E-BF3D-62F7C98ACD23}"/>
              </a:ext>
            </a:extLst>
          </p:cNvPr>
          <p:cNvSpPr>
            <a:spLocks noGrp="1"/>
          </p:cNvSpPr>
          <p:nvPr>
            <p:ph type="subTitle" idx="1"/>
          </p:nvPr>
        </p:nvSpPr>
        <p:spPr>
          <a:xfrm>
            <a:off x="0" y="164890"/>
            <a:ext cx="11692328" cy="5306519"/>
          </a:xfrm>
        </p:spPr>
        <p:txBody>
          <a:bodyPr>
            <a:noAutofit/>
          </a:bodyPr>
          <a:lstStyle/>
          <a:p>
            <a:r>
              <a:rPr lang="es-MX" sz="4000" b="1" dirty="0"/>
              <a:t>Pero, ¿se puede pensar en democratizar la ciencia estando inmersos en la paradoja de la autoridad científica? </a:t>
            </a:r>
          </a:p>
          <a:p>
            <a:endParaRPr lang="es-MX" sz="4000" b="1" dirty="0"/>
          </a:p>
          <a:p>
            <a:pPr algn="just"/>
            <a:endParaRPr lang="es-MX" sz="4000" b="1" dirty="0"/>
          </a:p>
        </p:txBody>
      </p:sp>
      <p:sp>
        <p:nvSpPr>
          <p:cNvPr id="2" name="CuadroTexto 1">
            <a:extLst>
              <a:ext uri="{FF2B5EF4-FFF2-40B4-BE49-F238E27FC236}">
                <a16:creationId xmlns:a16="http://schemas.microsoft.com/office/drawing/2014/main" id="{260C1249-0B3D-0140-97B7-A59E06B3214D}"/>
              </a:ext>
            </a:extLst>
          </p:cNvPr>
          <p:cNvSpPr txBox="1"/>
          <p:nvPr/>
        </p:nvSpPr>
        <p:spPr>
          <a:xfrm>
            <a:off x="158672" y="1839642"/>
            <a:ext cx="12033328" cy="4893647"/>
          </a:xfrm>
          <a:prstGeom prst="rect">
            <a:avLst/>
          </a:prstGeom>
          <a:noFill/>
        </p:spPr>
        <p:txBody>
          <a:bodyPr wrap="square" rtlCol="0">
            <a:spAutoFit/>
          </a:bodyPr>
          <a:lstStyle/>
          <a:p>
            <a:pPr algn="just"/>
            <a:r>
              <a:rPr lang="es-MX" sz="2400" dirty="0"/>
              <a:t>En el momento en el que más necesitamos de la ciencia para resolver problemas de gran importancia, es cuando se percibe más desconfianza de la sociedad hacia la comunidad científica. </a:t>
            </a:r>
          </a:p>
          <a:p>
            <a:pPr algn="just"/>
            <a:endParaRPr lang="es-MX" sz="2400" dirty="0"/>
          </a:p>
          <a:p>
            <a:pPr algn="just"/>
            <a:r>
              <a:rPr lang="es-MX" sz="2400" b="1" dirty="0"/>
              <a:t>Algunas causas de la desconfianza: </a:t>
            </a:r>
          </a:p>
          <a:p>
            <a:pPr algn="just"/>
            <a:endParaRPr lang="es-MX" sz="2400" dirty="0"/>
          </a:p>
          <a:p>
            <a:pPr algn="just"/>
            <a:r>
              <a:rPr lang="es-MX" sz="2400" dirty="0"/>
              <a:t>Mito de la pureza</a:t>
            </a:r>
          </a:p>
          <a:p>
            <a:pPr algn="just"/>
            <a:endParaRPr lang="es-MX" sz="2400" dirty="0"/>
          </a:p>
          <a:p>
            <a:pPr algn="just"/>
            <a:r>
              <a:rPr lang="es-MX" sz="2400" dirty="0"/>
              <a:t>Accidentes</a:t>
            </a:r>
          </a:p>
          <a:p>
            <a:pPr algn="just"/>
            <a:endParaRPr lang="es-MX" sz="2400" dirty="0"/>
          </a:p>
          <a:p>
            <a:pPr algn="just"/>
            <a:r>
              <a:rPr lang="es-MX" sz="2400" dirty="0"/>
              <a:t>Rechazo de otras tradiciones y conocimientos</a:t>
            </a:r>
          </a:p>
          <a:p>
            <a:pPr algn="just"/>
            <a:endParaRPr lang="es-MX" sz="2400" dirty="0"/>
          </a:p>
          <a:p>
            <a:pPr algn="just"/>
            <a:r>
              <a:rPr lang="es-MX" sz="2400" dirty="0"/>
              <a:t>Actitud de dominio </a:t>
            </a:r>
          </a:p>
        </p:txBody>
      </p:sp>
    </p:spTree>
    <p:extLst>
      <p:ext uri="{BB962C8B-B14F-4D97-AF65-F5344CB8AC3E}">
        <p14:creationId xmlns:p14="http://schemas.microsoft.com/office/powerpoint/2010/main" val="3580586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356F5DC-2730-2E42-A35A-C060B0424727}"/>
              </a:ext>
            </a:extLst>
          </p:cNvPr>
          <p:cNvSpPr>
            <a:spLocks noGrp="1"/>
          </p:cNvSpPr>
          <p:nvPr>
            <p:ph idx="1"/>
          </p:nvPr>
        </p:nvSpPr>
        <p:spPr>
          <a:xfrm>
            <a:off x="119920" y="0"/>
            <a:ext cx="11812249" cy="6730584"/>
          </a:xfrm>
        </p:spPr>
        <p:txBody>
          <a:bodyPr>
            <a:normAutofit lnSpcReduction="10000"/>
          </a:bodyPr>
          <a:lstStyle/>
          <a:p>
            <a:r>
              <a:rPr lang="es-MX" b="1" dirty="0"/>
              <a:t>¿Qué significaría democratizar la ciencia? </a:t>
            </a:r>
          </a:p>
          <a:p>
            <a:pPr marL="0" indent="0">
              <a:buNone/>
            </a:pPr>
            <a:endParaRPr lang="es-MX" dirty="0"/>
          </a:p>
          <a:p>
            <a:r>
              <a:rPr lang="es-MX" dirty="0"/>
              <a:t>Apropiación pública del conocimiento</a:t>
            </a:r>
          </a:p>
          <a:p>
            <a:pPr marL="0" indent="0">
              <a:buNone/>
            </a:pPr>
            <a:endParaRPr lang="es-MX" dirty="0"/>
          </a:p>
          <a:p>
            <a:r>
              <a:rPr lang="es-MX" dirty="0"/>
              <a:t>Coproducción científica  </a:t>
            </a:r>
          </a:p>
          <a:p>
            <a:endParaRPr lang="es-MX" dirty="0"/>
          </a:p>
          <a:p>
            <a:r>
              <a:rPr lang="es-MX" dirty="0"/>
              <a:t>Evaluación y participación en la decisión respecto a los fines, procesos, productos, resultados y consecuencias de la ciencia y la tecnología</a:t>
            </a:r>
          </a:p>
          <a:p>
            <a:pPr marL="0" indent="0">
              <a:buNone/>
            </a:pPr>
            <a:endParaRPr lang="es-MX" dirty="0"/>
          </a:p>
          <a:p>
            <a:r>
              <a:rPr lang="es-MX" dirty="0"/>
              <a:t>Respetar la legitimidad, el valor epistémico y la relevancia social de otros saberes y  conocimientos tradicionales, tratando de entablar un diálogo cuando éste se torne necesario y posible. </a:t>
            </a:r>
          </a:p>
          <a:p>
            <a:pPr marL="0" indent="0">
              <a:buNone/>
            </a:pPr>
            <a:endParaRPr lang="es-MX" dirty="0"/>
          </a:p>
          <a:p>
            <a:pPr marL="0" indent="0" algn="ctr">
              <a:buNone/>
            </a:pPr>
            <a:r>
              <a:rPr lang="es-MX" b="1" dirty="0"/>
              <a:t>Se deberían fundamentar científicamente las decisiones de una democracia siempre y cuando la ciencia sea lo suficientemente democrática</a:t>
            </a:r>
          </a:p>
        </p:txBody>
      </p:sp>
    </p:spTree>
    <p:extLst>
      <p:ext uri="{BB962C8B-B14F-4D97-AF65-F5344CB8AC3E}">
        <p14:creationId xmlns:p14="http://schemas.microsoft.com/office/powerpoint/2010/main" val="3572879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3342D48-0BD4-C043-979D-88FDC67CF672}"/>
              </a:ext>
            </a:extLst>
          </p:cNvPr>
          <p:cNvSpPr txBox="1"/>
          <p:nvPr/>
        </p:nvSpPr>
        <p:spPr>
          <a:xfrm>
            <a:off x="203200" y="1331015"/>
            <a:ext cx="11465703" cy="2246769"/>
          </a:xfrm>
          <a:prstGeom prst="rect">
            <a:avLst/>
          </a:prstGeom>
          <a:noFill/>
        </p:spPr>
        <p:txBody>
          <a:bodyPr wrap="square" rtlCol="0">
            <a:spAutoFit/>
          </a:bodyPr>
          <a:lstStyle/>
          <a:p>
            <a:pPr algn="just"/>
            <a:r>
              <a:rPr lang="es-MX" sz="2000" dirty="0"/>
              <a:t>Modelo de déficit: El público es ignorante respecto a muchos temas científicos. Si alguien no sabe que un tomate tiene genes,  ¿debería poder opinar sobre proyectos de biotecnología? </a:t>
            </a:r>
          </a:p>
          <a:p>
            <a:pPr algn="just"/>
            <a:endParaRPr lang="es-MX" sz="2000" dirty="0"/>
          </a:p>
          <a:p>
            <a:pPr algn="just"/>
            <a:endParaRPr lang="es-MX" sz="2000" dirty="0"/>
          </a:p>
          <a:p>
            <a:pPr algn="just"/>
            <a:r>
              <a:rPr lang="es-MX" sz="2000" dirty="0"/>
              <a:t>El público, además, se deja llevar por miedos irracionales que tienen expresión institucional en el principio de precaución.  Por ejemplo,  ¿Cuáles son los logros científicos más notables que, según ustedes, se hubieran restringido si la ciencia se hubiera dejado llevar por los miedos del público? </a:t>
            </a:r>
          </a:p>
        </p:txBody>
      </p:sp>
      <p:sp>
        <p:nvSpPr>
          <p:cNvPr id="7" name="CuadroTexto 6">
            <a:extLst>
              <a:ext uri="{FF2B5EF4-FFF2-40B4-BE49-F238E27FC236}">
                <a16:creationId xmlns:a16="http://schemas.microsoft.com/office/drawing/2014/main" id="{4DAB5D4A-843C-6443-8426-92AEB02C620A}"/>
              </a:ext>
            </a:extLst>
          </p:cNvPr>
          <p:cNvSpPr txBox="1"/>
          <p:nvPr/>
        </p:nvSpPr>
        <p:spPr>
          <a:xfrm>
            <a:off x="3552670" y="546304"/>
            <a:ext cx="5100948" cy="523220"/>
          </a:xfrm>
          <a:prstGeom prst="rect">
            <a:avLst/>
          </a:prstGeom>
          <a:noFill/>
        </p:spPr>
        <p:txBody>
          <a:bodyPr wrap="none" rtlCol="0">
            <a:spAutoFit/>
          </a:bodyPr>
          <a:lstStyle/>
          <a:p>
            <a:r>
              <a:rPr lang="es-MX" sz="2800" b="1" dirty="0"/>
              <a:t>La apropiación del conocimiento </a:t>
            </a:r>
          </a:p>
        </p:txBody>
      </p:sp>
      <p:pic>
        <p:nvPicPr>
          <p:cNvPr id="8" name="Picture 3" descr="RISK AND REASON.gif">
            <a:extLst>
              <a:ext uri="{FF2B5EF4-FFF2-40B4-BE49-F238E27FC236}">
                <a16:creationId xmlns:a16="http://schemas.microsoft.com/office/drawing/2014/main" id="{0FFF9677-ADF8-A447-8D1C-B2306EF95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3704362"/>
            <a:ext cx="2450059" cy="3018725"/>
          </a:xfrm>
          <a:prstGeom prst="rect">
            <a:avLst/>
          </a:prstGeom>
        </p:spPr>
      </p:pic>
      <p:sp>
        <p:nvSpPr>
          <p:cNvPr id="9" name="Rectángulo 8">
            <a:extLst>
              <a:ext uri="{FF2B5EF4-FFF2-40B4-BE49-F238E27FC236}">
                <a16:creationId xmlns:a16="http://schemas.microsoft.com/office/drawing/2014/main" id="{C8C87BBE-19EB-8E4B-B7D1-6656A1F2D3A3}"/>
              </a:ext>
            </a:extLst>
          </p:cNvPr>
          <p:cNvSpPr/>
          <p:nvPr/>
        </p:nvSpPr>
        <p:spPr>
          <a:xfrm>
            <a:off x="4621967" y="3577784"/>
            <a:ext cx="6096000" cy="3170099"/>
          </a:xfrm>
          <a:prstGeom prst="rect">
            <a:avLst/>
          </a:prstGeom>
        </p:spPr>
        <p:txBody>
          <a:bodyPr>
            <a:spAutoFit/>
          </a:bodyPr>
          <a:lstStyle/>
          <a:p>
            <a:endParaRPr lang="es-ES_tradnl" sz="2000" dirty="0"/>
          </a:p>
          <a:p>
            <a:r>
              <a:rPr lang="es-ES_tradnl" sz="2000" dirty="0"/>
              <a:t>El público emite juicios distorsionados sobre los riesgos tecnológicos debido a que está influido por sesgos cognitivos. Se deja llevar por las emociones y olvida la probabilidad. </a:t>
            </a:r>
          </a:p>
          <a:p>
            <a:endParaRPr lang="es-ES_tradnl" sz="2000" dirty="0"/>
          </a:p>
          <a:p>
            <a:pPr algn="just"/>
            <a:r>
              <a:rPr lang="es-ES_tradnl" sz="2000" b="1" dirty="0">
                <a:solidFill>
                  <a:srgbClr val="FF0000"/>
                </a:solidFill>
              </a:rPr>
              <a:t>Heurística de la disponibilidad</a:t>
            </a:r>
            <a:r>
              <a:rPr lang="es-ES_tradnl" sz="2000" dirty="0"/>
              <a:t>: </a:t>
            </a:r>
          </a:p>
          <a:p>
            <a:pPr algn="just"/>
            <a:r>
              <a:rPr lang="es-ES_tradnl" sz="2000" dirty="0"/>
              <a:t>El público expresa un miedo irracional por la posibilidad de ocurrencia de eventos negativos si recuerda un suceso de las mismas características.</a:t>
            </a:r>
            <a:r>
              <a:rPr lang="en-US" sz="2000" dirty="0"/>
              <a:t> </a:t>
            </a:r>
          </a:p>
        </p:txBody>
      </p:sp>
    </p:spTree>
    <p:extLst>
      <p:ext uri="{BB962C8B-B14F-4D97-AF65-F5344CB8AC3E}">
        <p14:creationId xmlns:p14="http://schemas.microsoft.com/office/powerpoint/2010/main" val="2801036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DAB5D4A-843C-6443-8426-92AEB02C620A}"/>
              </a:ext>
            </a:extLst>
          </p:cNvPr>
          <p:cNvSpPr txBox="1"/>
          <p:nvPr/>
        </p:nvSpPr>
        <p:spPr>
          <a:xfrm>
            <a:off x="3552670" y="546304"/>
            <a:ext cx="5100948" cy="523220"/>
          </a:xfrm>
          <a:prstGeom prst="rect">
            <a:avLst/>
          </a:prstGeom>
          <a:noFill/>
        </p:spPr>
        <p:txBody>
          <a:bodyPr wrap="none" rtlCol="0">
            <a:spAutoFit/>
          </a:bodyPr>
          <a:lstStyle/>
          <a:p>
            <a:r>
              <a:rPr lang="es-MX" sz="2800" b="1" dirty="0"/>
              <a:t>La apropiación del conocimiento </a:t>
            </a:r>
          </a:p>
        </p:txBody>
      </p:sp>
      <p:sp>
        <p:nvSpPr>
          <p:cNvPr id="9" name="Rectángulo 8">
            <a:extLst>
              <a:ext uri="{FF2B5EF4-FFF2-40B4-BE49-F238E27FC236}">
                <a16:creationId xmlns:a16="http://schemas.microsoft.com/office/drawing/2014/main" id="{C8C87BBE-19EB-8E4B-B7D1-6656A1F2D3A3}"/>
              </a:ext>
            </a:extLst>
          </p:cNvPr>
          <p:cNvSpPr/>
          <p:nvPr/>
        </p:nvSpPr>
        <p:spPr>
          <a:xfrm>
            <a:off x="2548327" y="2938071"/>
            <a:ext cx="8154649" cy="2246769"/>
          </a:xfrm>
          <a:prstGeom prst="rect">
            <a:avLst/>
          </a:prstGeom>
        </p:spPr>
        <p:txBody>
          <a:bodyPr wrap="square">
            <a:spAutoFit/>
          </a:bodyPr>
          <a:lstStyle/>
          <a:p>
            <a:r>
              <a:rPr lang="es-ES_tradnl" sz="2800" dirty="0"/>
              <a:t>Sesgo del status quo</a:t>
            </a:r>
          </a:p>
          <a:p>
            <a:r>
              <a:rPr lang="es-ES_tradnl" sz="2800" dirty="0"/>
              <a:t>Aversión a la pérdida</a:t>
            </a:r>
          </a:p>
          <a:p>
            <a:r>
              <a:rPr lang="es-ES_tradnl" sz="2800" dirty="0"/>
              <a:t>Sesgo afectivo</a:t>
            </a:r>
          </a:p>
          <a:p>
            <a:r>
              <a:rPr lang="es-ES_tradnl" sz="2800" dirty="0"/>
              <a:t>Olvido de la probabilidad</a:t>
            </a:r>
          </a:p>
          <a:p>
            <a:r>
              <a:rPr lang="es-ES_tradnl" sz="2800" dirty="0"/>
              <a:t>Aversión tecnológica</a:t>
            </a:r>
          </a:p>
        </p:txBody>
      </p:sp>
      <p:sp>
        <p:nvSpPr>
          <p:cNvPr id="10" name="Title 1">
            <a:extLst>
              <a:ext uri="{FF2B5EF4-FFF2-40B4-BE49-F238E27FC236}">
                <a16:creationId xmlns:a16="http://schemas.microsoft.com/office/drawing/2014/main" id="{F6D0B366-632C-CC42-9DEF-05F9216DE3ED}"/>
              </a:ext>
            </a:extLst>
          </p:cNvPr>
          <p:cNvSpPr txBox="1">
            <a:spLocks/>
          </p:cNvSpPr>
          <p:nvPr/>
        </p:nvSpPr>
        <p:spPr>
          <a:xfrm>
            <a:off x="0" y="1484763"/>
            <a:ext cx="11422505" cy="11430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err="1">
                <a:latin typeface="Calibri" panose="020F0502020204030204" pitchFamily="34" charset="0"/>
                <a:cs typeface="Calibri" panose="020F0502020204030204" pitchFamily="34" charset="0"/>
              </a:rPr>
              <a:t>Otros</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sesgos</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cognitivos</a:t>
            </a:r>
            <a:r>
              <a:rPr lang="en-US" sz="2800" dirty="0">
                <a:latin typeface="Calibri" panose="020F0502020204030204" pitchFamily="34" charset="0"/>
                <a:cs typeface="Calibri" panose="020F0502020204030204" pitchFamily="34" charset="0"/>
              </a:rPr>
              <a:t> que </a:t>
            </a:r>
            <a:r>
              <a:rPr lang="en-US" sz="2800" dirty="0" err="1">
                <a:latin typeface="Calibri" panose="020F0502020204030204" pitchFamily="34" charset="0"/>
                <a:cs typeface="Calibri" panose="020F0502020204030204" pitchFamily="34" charset="0"/>
              </a:rPr>
              <a:t>influyen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en</a:t>
            </a:r>
            <a:r>
              <a:rPr lang="en-US" sz="2800" dirty="0">
                <a:latin typeface="Calibri" panose="020F0502020204030204" pitchFamily="34" charset="0"/>
                <a:cs typeface="Calibri" panose="020F0502020204030204" pitchFamily="34" charset="0"/>
              </a:rPr>
              <a:t> la </a:t>
            </a:r>
            <a:r>
              <a:rPr lang="en-US" sz="2800" dirty="0" err="1">
                <a:latin typeface="Calibri" panose="020F0502020204030204" pitchFamily="34" charset="0"/>
                <a:cs typeface="Calibri" panose="020F0502020204030204" pitchFamily="34" charset="0"/>
              </a:rPr>
              <a:t>actitud</a:t>
            </a:r>
            <a:r>
              <a:rPr lang="en-US" sz="2800" dirty="0">
                <a:latin typeface="Calibri" panose="020F0502020204030204" pitchFamily="34" charset="0"/>
                <a:cs typeface="Calibri" panose="020F0502020204030204" pitchFamily="34" charset="0"/>
              </a:rPr>
              <a:t> del </a:t>
            </a:r>
            <a:r>
              <a:rPr lang="en-US" sz="2800" dirty="0" err="1">
                <a:latin typeface="Calibri" panose="020F0502020204030204" pitchFamily="34" charset="0"/>
                <a:cs typeface="Calibri" panose="020F0502020204030204" pitchFamily="34" charset="0"/>
              </a:rPr>
              <a:t>público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hacia</a:t>
            </a:r>
            <a:r>
              <a:rPr lang="en-US" sz="2800" dirty="0">
                <a:latin typeface="Calibri" panose="020F0502020204030204" pitchFamily="34" charset="0"/>
                <a:cs typeface="Calibri" panose="020F0502020204030204" pitchFamily="34" charset="0"/>
              </a:rPr>
              <a:t> la </a:t>
            </a:r>
            <a:r>
              <a:rPr lang="en-US" sz="2800" dirty="0" err="1">
                <a:latin typeface="Calibri" panose="020F0502020204030204" pitchFamily="34" charset="0"/>
                <a:cs typeface="Calibri" panose="020F0502020204030204" pitchFamily="34" charset="0"/>
              </a:rPr>
              <a:t>ciencia</a:t>
            </a:r>
            <a:r>
              <a:rPr lang="en-US" sz="28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256554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DAB5D4A-843C-6443-8426-92AEB02C620A}"/>
              </a:ext>
            </a:extLst>
          </p:cNvPr>
          <p:cNvSpPr txBox="1"/>
          <p:nvPr/>
        </p:nvSpPr>
        <p:spPr>
          <a:xfrm>
            <a:off x="3552670" y="546304"/>
            <a:ext cx="5100948" cy="523220"/>
          </a:xfrm>
          <a:prstGeom prst="rect">
            <a:avLst/>
          </a:prstGeom>
          <a:noFill/>
        </p:spPr>
        <p:txBody>
          <a:bodyPr wrap="none" rtlCol="0">
            <a:spAutoFit/>
          </a:bodyPr>
          <a:lstStyle/>
          <a:p>
            <a:r>
              <a:rPr lang="es-MX" sz="2800" b="1" dirty="0"/>
              <a:t>La apropiación del conocimiento </a:t>
            </a:r>
          </a:p>
        </p:txBody>
      </p:sp>
      <p:sp>
        <p:nvSpPr>
          <p:cNvPr id="10" name="Title 1">
            <a:extLst>
              <a:ext uri="{FF2B5EF4-FFF2-40B4-BE49-F238E27FC236}">
                <a16:creationId xmlns:a16="http://schemas.microsoft.com/office/drawing/2014/main" id="{F6D0B366-632C-CC42-9DEF-05F9216DE3ED}"/>
              </a:ext>
            </a:extLst>
          </p:cNvPr>
          <p:cNvSpPr txBox="1">
            <a:spLocks/>
          </p:cNvSpPr>
          <p:nvPr/>
        </p:nvSpPr>
        <p:spPr>
          <a:xfrm>
            <a:off x="0" y="1378894"/>
            <a:ext cx="11422505" cy="1143000"/>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Los </a:t>
            </a:r>
            <a:r>
              <a:rPr lang="en-US" sz="2800" dirty="0" err="1">
                <a:latin typeface="Calibri" panose="020F0502020204030204" pitchFamily="34" charset="0"/>
                <a:cs typeface="Calibri" panose="020F0502020204030204" pitchFamily="34" charset="0"/>
              </a:rPr>
              <a:t>expertos</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también</a:t>
            </a:r>
            <a:r>
              <a:rPr lang="en-US" sz="2800" dirty="0">
                <a:latin typeface="Calibri" panose="020F0502020204030204" pitchFamily="34" charset="0"/>
                <a:cs typeface="Calibri" panose="020F0502020204030204" pitchFamily="34" charset="0"/>
              </a:rPr>
              <a:t> son </a:t>
            </a:r>
            <a:r>
              <a:rPr lang="en-US" sz="2800" dirty="0" err="1">
                <a:latin typeface="Calibri" panose="020F0502020204030204" pitchFamily="34" charset="0"/>
                <a:cs typeface="Calibri" panose="020F0502020204030204" pitchFamily="34" charset="0"/>
              </a:rPr>
              <a:t>humanos</a:t>
            </a:r>
            <a:r>
              <a:rPr lang="en-US" sz="2800" dirty="0">
                <a:latin typeface="Calibri" panose="020F0502020204030204" pitchFamily="34" charset="0"/>
                <a:cs typeface="Calibri" panose="020F0502020204030204" pitchFamily="34" charset="0"/>
              </a:rPr>
              <a:t>, o sea, </a:t>
            </a:r>
            <a:r>
              <a:rPr lang="en-US" sz="2800" dirty="0" err="1">
                <a:latin typeface="Calibri" panose="020F0502020204030204" pitchFamily="34" charset="0"/>
                <a:cs typeface="Calibri" panose="020F0502020204030204" pitchFamily="34" charset="0"/>
              </a:rPr>
              <a:t>también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tienen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sesgos</a:t>
            </a:r>
            <a:r>
              <a:rPr lang="en-US" sz="2800" dirty="0">
                <a:latin typeface="Calibri" panose="020F0502020204030204" pitchFamily="34" charset="0"/>
                <a:cs typeface="Calibri" panose="020F0502020204030204" pitchFamily="34" charset="0"/>
              </a:rPr>
              <a:t>: </a:t>
            </a:r>
          </a:p>
          <a:p>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78709CCD-A6A0-E043-B178-8BD8B501B61E}"/>
              </a:ext>
            </a:extLst>
          </p:cNvPr>
          <p:cNvSpPr txBox="1">
            <a:spLocks/>
          </p:cNvSpPr>
          <p:nvPr/>
        </p:nvSpPr>
        <p:spPr>
          <a:xfrm>
            <a:off x="490581" y="2084652"/>
            <a:ext cx="10931923" cy="33936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cs typeface="Monaco" charset="0"/>
              </a:rPr>
              <a:t> </a:t>
            </a:r>
            <a:r>
              <a:rPr lang="en-US" b="1" dirty="0" err="1">
                <a:cs typeface="Monaco" charset="0"/>
              </a:rPr>
              <a:t>Sesgo</a:t>
            </a:r>
            <a:r>
              <a:rPr lang="en-US" b="1" dirty="0">
                <a:cs typeface="Monaco" charset="0"/>
              </a:rPr>
              <a:t> de </a:t>
            </a:r>
            <a:r>
              <a:rPr lang="en-US" b="1" dirty="0" err="1">
                <a:cs typeface="Monaco" charset="0"/>
              </a:rPr>
              <a:t>afiliación</a:t>
            </a:r>
            <a:r>
              <a:rPr lang="en-US" b="1" dirty="0">
                <a:cs typeface="Monaco" charset="0"/>
              </a:rPr>
              <a:t>: </a:t>
            </a:r>
            <a:endParaRPr lang="en-US" dirty="0">
              <a:cs typeface="Monaco" charset="0"/>
            </a:endParaRPr>
          </a:p>
          <a:p>
            <a:pPr algn="just"/>
            <a:r>
              <a:rPr lang="es-ES_tradnl" dirty="0">
                <a:cs typeface="Monaco" charset="0"/>
              </a:rPr>
              <a:t>Si la evaluación sobre el riesgo de una práctica determinada es llevada a cabo por varias comisiones, la metodología de cada una de ellas será diferente y las conclusiones tenderán a otorgar carácter de evidencia a aquellos hechos que reafirmen la posición de las instituciones que financian los estudios. </a:t>
            </a:r>
          </a:p>
          <a:p>
            <a:pPr algn="just"/>
            <a:endParaRPr lang="es-ES_tradnl" dirty="0">
              <a:cs typeface="Monaco" charset="0"/>
            </a:endParaRPr>
          </a:p>
          <a:p>
            <a:pPr algn="just"/>
            <a:r>
              <a:rPr lang="es-ES_tradnl" b="1" dirty="0">
                <a:cs typeface="Monaco" charset="0"/>
              </a:rPr>
              <a:t>                                    </a:t>
            </a:r>
            <a:r>
              <a:rPr lang="es-ES_tradnl" b="1" dirty="0" err="1">
                <a:cs typeface="Monaco" charset="0"/>
              </a:rPr>
              <a:t>Agnotología</a:t>
            </a:r>
            <a:r>
              <a:rPr lang="es-ES_tradnl" b="1" dirty="0">
                <a:cs typeface="Monaco" charset="0"/>
              </a:rPr>
              <a:t>:</a:t>
            </a:r>
          </a:p>
        </p:txBody>
      </p:sp>
      <p:pic>
        <p:nvPicPr>
          <p:cNvPr id="6" name="Picture 3" descr="Merchants_of_DOUBT.jpg">
            <a:extLst>
              <a:ext uri="{FF2B5EF4-FFF2-40B4-BE49-F238E27FC236}">
                <a16:creationId xmlns:a16="http://schemas.microsoft.com/office/drawing/2014/main" id="{EBA6B934-D6BA-3B4F-BB1B-05FA364C0D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53618" y="4196021"/>
            <a:ext cx="18161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5" descr="doubt.bmp">
            <a:extLst>
              <a:ext uri="{FF2B5EF4-FFF2-40B4-BE49-F238E27FC236}">
                <a16:creationId xmlns:a16="http://schemas.microsoft.com/office/drawing/2014/main" id="{F8D4C717-330A-7446-A8C0-9195CC4D6F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6041" y="4182929"/>
            <a:ext cx="1887537"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40315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69045-AE3B-814A-A856-0881821E9D88}"/>
              </a:ext>
            </a:extLst>
          </p:cNvPr>
          <p:cNvSpPr>
            <a:spLocks noGrp="1"/>
          </p:cNvSpPr>
          <p:nvPr>
            <p:ph type="title"/>
          </p:nvPr>
        </p:nvSpPr>
        <p:spPr/>
        <p:txBody>
          <a:bodyPr/>
          <a:lstStyle/>
          <a:p>
            <a:r>
              <a:rPr lang="es-MX" b="1" dirty="0"/>
              <a:t>                     CIENCIA CIUDADANA</a:t>
            </a:r>
          </a:p>
        </p:txBody>
      </p:sp>
      <p:pic>
        <p:nvPicPr>
          <p:cNvPr id="5" name="Marcador de contenido 4">
            <a:extLst>
              <a:ext uri="{FF2B5EF4-FFF2-40B4-BE49-F238E27FC236}">
                <a16:creationId xmlns:a16="http://schemas.microsoft.com/office/drawing/2014/main" id="{2C855C19-5E83-B345-AA4F-EBD68C8EC643}"/>
              </a:ext>
            </a:extLst>
          </p:cNvPr>
          <p:cNvPicPr>
            <a:picLocks noGrp="1" noChangeAspect="1"/>
          </p:cNvPicPr>
          <p:nvPr>
            <p:ph idx="1"/>
          </p:nvPr>
        </p:nvPicPr>
        <p:blipFill>
          <a:blip r:embed="rId2"/>
          <a:stretch>
            <a:fillRect/>
          </a:stretch>
        </p:blipFill>
        <p:spPr>
          <a:xfrm>
            <a:off x="548181" y="2472134"/>
            <a:ext cx="4140200" cy="4279900"/>
          </a:xfrm>
          <a:prstGeom prst="rect">
            <a:avLst/>
          </a:prstGeom>
        </p:spPr>
      </p:pic>
      <p:pic>
        <p:nvPicPr>
          <p:cNvPr id="4" name="Imagen 3">
            <a:extLst>
              <a:ext uri="{FF2B5EF4-FFF2-40B4-BE49-F238E27FC236}">
                <a16:creationId xmlns:a16="http://schemas.microsoft.com/office/drawing/2014/main" id="{95DEB56F-ED63-2F4C-9DF7-39195CFC7B07}"/>
              </a:ext>
            </a:extLst>
          </p:cNvPr>
          <p:cNvPicPr>
            <a:picLocks noChangeAspect="1"/>
          </p:cNvPicPr>
          <p:nvPr/>
        </p:nvPicPr>
        <p:blipFill>
          <a:blip r:embed="rId3"/>
          <a:stretch>
            <a:fillRect/>
          </a:stretch>
        </p:blipFill>
        <p:spPr>
          <a:xfrm>
            <a:off x="5021705" y="3157765"/>
            <a:ext cx="6705334" cy="3594269"/>
          </a:xfrm>
          <a:prstGeom prst="rect">
            <a:avLst/>
          </a:prstGeom>
        </p:spPr>
      </p:pic>
      <p:sp>
        <p:nvSpPr>
          <p:cNvPr id="6" name="CuadroTexto 5">
            <a:extLst>
              <a:ext uri="{FF2B5EF4-FFF2-40B4-BE49-F238E27FC236}">
                <a16:creationId xmlns:a16="http://schemas.microsoft.com/office/drawing/2014/main" id="{C07FC172-99B8-B643-8114-0EA358AC8964}"/>
              </a:ext>
            </a:extLst>
          </p:cNvPr>
          <p:cNvSpPr txBox="1"/>
          <p:nvPr/>
        </p:nvSpPr>
        <p:spPr>
          <a:xfrm>
            <a:off x="1293271" y="5970588"/>
            <a:ext cx="2650021" cy="523220"/>
          </a:xfrm>
          <a:prstGeom prst="rect">
            <a:avLst/>
          </a:prstGeom>
          <a:noFill/>
        </p:spPr>
        <p:txBody>
          <a:bodyPr wrap="none" rtlCol="0">
            <a:spAutoFit/>
          </a:bodyPr>
          <a:lstStyle/>
          <a:p>
            <a:r>
              <a:rPr lang="es-MX" sz="2800" dirty="0"/>
              <a:t>William Whewell</a:t>
            </a:r>
          </a:p>
        </p:txBody>
      </p:sp>
      <p:sp>
        <p:nvSpPr>
          <p:cNvPr id="7" name="Título 1">
            <a:extLst>
              <a:ext uri="{FF2B5EF4-FFF2-40B4-BE49-F238E27FC236}">
                <a16:creationId xmlns:a16="http://schemas.microsoft.com/office/drawing/2014/main" id="{1013AA04-2AC3-0D4A-871D-CD5EC2DBBB94}"/>
              </a:ext>
            </a:extLst>
          </p:cNvPr>
          <p:cNvSpPr txBox="1">
            <a:spLocks/>
          </p:cNvSpPr>
          <p:nvPr/>
        </p:nvSpPr>
        <p:spPr>
          <a:xfrm>
            <a:off x="418475" y="11747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MX" sz="2800" dirty="0"/>
              <a:t> ¿Es sólo aprovecharse de manera gratuita del trabajo y el tiempo de los voluntarios? </a:t>
            </a:r>
          </a:p>
        </p:txBody>
      </p:sp>
    </p:spTree>
    <p:extLst>
      <p:ext uri="{BB962C8B-B14F-4D97-AF65-F5344CB8AC3E}">
        <p14:creationId xmlns:p14="http://schemas.microsoft.com/office/powerpoint/2010/main" val="2972185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69045-AE3B-814A-A856-0881821E9D88}"/>
              </a:ext>
            </a:extLst>
          </p:cNvPr>
          <p:cNvSpPr>
            <a:spLocks noGrp="1"/>
          </p:cNvSpPr>
          <p:nvPr>
            <p:ph type="title"/>
          </p:nvPr>
        </p:nvSpPr>
        <p:spPr>
          <a:xfrm>
            <a:off x="838200" y="155263"/>
            <a:ext cx="10515600" cy="1325563"/>
          </a:xfrm>
        </p:spPr>
        <p:txBody>
          <a:bodyPr/>
          <a:lstStyle/>
          <a:p>
            <a:r>
              <a:rPr lang="es-MX" b="1" dirty="0"/>
              <a:t>                     CIENCIA CIUDADANA</a:t>
            </a:r>
          </a:p>
        </p:txBody>
      </p:sp>
      <p:pic>
        <p:nvPicPr>
          <p:cNvPr id="8" name="Marcador de contenido 7">
            <a:extLst>
              <a:ext uri="{FF2B5EF4-FFF2-40B4-BE49-F238E27FC236}">
                <a16:creationId xmlns:a16="http://schemas.microsoft.com/office/drawing/2014/main" id="{FC15E8EC-CB74-B245-9067-3D868B62863A}"/>
              </a:ext>
            </a:extLst>
          </p:cNvPr>
          <p:cNvPicPr>
            <a:picLocks noGrp="1" noChangeAspect="1"/>
          </p:cNvPicPr>
          <p:nvPr>
            <p:ph idx="1"/>
          </p:nvPr>
        </p:nvPicPr>
        <p:blipFill>
          <a:blip r:embed="rId2"/>
          <a:stretch>
            <a:fillRect/>
          </a:stretch>
        </p:blipFill>
        <p:spPr>
          <a:xfrm>
            <a:off x="298612" y="1480826"/>
            <a:ext cx="5353307" cy="5009915"/>
          </a:xfrm>
        </p:spPr>
      </p:pic>
      <p:pic>
        <p:nvPicPr>
          <p:cNvPr id="10" name="Imagen 9">
            <a:extLst>
              <a:ext uri="{FF2B5EF4-FFF2-40B4-BE49-F238E27FC236}">
                <a16:creationId xmlns:a16="http://schemas.microsoft.com/office/drawing/2014/main" id="{633B4711-FA91-6C41-8C42-17D658C619B4}"/>
              </a:ext>
            </a:extLst>
          </p:cNvPr>
          <p:cNvPicPr>
            <a:picLocks noChangeAspect="1"/>
          </p:cNvPicPr>
          <p:nvPr/>
        </p:nvPicPr>
        <p:blipFill>
          <a:blip r:embed="rId3"/>
          <a:stretch>
            <a:fillRect/>
          </a:stretch>
        </p:blipFill>
        <p:spPr>
          <a:xfrm>
            <a:off x="5651919" y="1379123"/>
            <a:ext cx="6287125" cy="4351338"/>
          </a:xfrm>
          <a:prstGeom prst="rect">
            <a:avLst/>
          </a:prstGeom>
        </p:spPr>
      </p:pic>
      <p:pic>
        <p:nvPicPr>
          <p:cNvPr id="12" name="Imagen 11">
            <a:extLst>
              <a:ext uri="{FF2B5EF4-FFF2-40B4-BE49-F238E27FC236}">
                <a16:creationId xmlns:a16="http://schemas.microsoft.com/office/drawing/2014/main" id="{5C483477-93B5-2848-BCB4-4A09C74C993D}"/>
              </a:ext>
            </a:extLst>
          </p:cNvPr>
          <p:cNvPicPr>
            <a:picLocks noChangeAspect="1"/>
          </p:cNvPicPr>
          <p:nvPr/>
        </p:nvPicPr>
        <p:blipFill>
          <a:blip r:embed="rId4"/>
          <a:stretch>
            <a:fillRect/>
          </a:stretch>
        </p:blipFill>
        <p:spPr>
          <a:xfrm>
            <a:off x="5651919" y="3462728"/>
            <a:ext cx="6430153" cy="3395272"/>
          </a:xfrm>
          <a:prstGeom prst="rect">
            <a:avLst/>
          </a:prstGeom>
        </p:spPr>
      </p:pic>
    </p:spTree>
    <p:extLst>
      <p:ext uri="{BB962C8B-B14F-4D97-AF65-F5344CB8AC3E}">
        <p14:creationId xmlns:p14="http://schemas.microsoft.com/office/powerpoint/2010/main" val="233444237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705</Words>
  <Application>Microsoft Macintosh PowerPoint</Application>
  <PresentationFormat>Panorámica</PresentationFormat>
  <Paragraphs>90</Paragraphs>
  <Slides>19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19</vt:i4>
      </vt:variant>
    </vt:vector>
  </HeadingPairs>
  <TitlesOfParts>
    <vt:vector size="25" baseType="lpstr">
      <vt:lpstr>Arial</vt:lpstr>
      <vt:lpstr>Calibri</vt:lpstr>
      <vt:lpstr>Calibri Light</vt:lpstr>
      <vt:lpstr>Helvetica</vt:lpstr>
      <vt:lpstr>Monaco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CIENCIA CIUDADANA</vt:lpstr>
      <vt:lpstr>                     CIENCIA CIUDADANA</vt:lpstr>
      <vt:lpstr>                     CIENCIA CIUDADANA</vt:lpstr>
      <vt:lpstr>                     CIENCIA CIUDADANA</vt:lpstr>
      <vt:lpstr>                     CIENCIA CIUDADANA</vt:lpstr>
      <vt:lpstr>                     CIENCIA CIUDADANA</vt:lpstr>
      <vt:lpstr>EVALUACIÓN DE LA CIENCIA Y LA TECNOLOGÍA </vt:lpstr>
      <vt:lpstr>Coproducción científica</vt:lpstr>
      <vt:lpstr>EVALUACIÓN DE LA CIENCIA Y LA TECNOLOGÍA </vt:lpstr>
      <vt:lpstr>EVALUACIÓN DE LA CIENCIA Y LA TECNOLOGÍA </vt:lpstr>
      <vt:lpstr>EVALUACIÓN DE LA CIENCIA Y LA TECNOLOGÍA </vt:lpstr>
      <vt:lpstr>RESPETO Y DIÁLOGO CON OTROS SABERES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Miguel Zapata</dc:creator>
  <cp:lastModifiedBy>Miguel Zapata</cp:lastModifiedBy>
  <cp:revision>14</cp:revision>
  <dcterms:created xsi:type="dcterms:W3CDTF">2019-10-18T23:58:11Z</dcterms:created>
  <dcterms:modified xsi:type="dcterms:W3CDTF">2019-10-19T04:00:37Z</dcterms:modified>
</cp:coreProperties>
</file>