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58" r:id="rId3"/>
    <p:sldId id="257" r:id="rId4"/>
    <p:sldId id="259" r:id="rId5"/>
    <p:sldId id="261" r:id="rId6"/>
    <p:sldId id="263" r:id="rId7"/>
    <p:sldId id="267" r:id="rId8"/>
    <p:sldId id="290" r:id="rId9"/>
    <p:sldId id="291" r:id="rId10"/>
    <p:sldId id="292" r:id="rId11"/>
    <p:sldId id="293" r:id="rId12"/>
    <p:sldId id="294" r:id="rId13"/>
    <p:sldId id="295" r:id="rId14"/>
    <p:sldId id="296" r:id="rId15"/>
    <p:sldId id="297" r:id="rId16"/>
    <p:sldId id="298" r:id="rId17"/>
    <p:sldId id="299" r:id="rId18"/>
    <p:sldId id="300" r:id="rId19"/>
    <p:sldId id="276" r:id="rId20"/>
    <p:sldId id="277" r:id="rId21"/>
    <p:sldId id="278" r:id="rId22"/>
    <p:sldId id="279" r:id="rId23"/>
    <p:sldId id="280" r:id="rId24"/>
    <p:sldId id="281" r:id="rId25"/>
    <p:sldId id="282" r:id="rId26"/>
    <p:sldId id="265" r:id="rId27"/>
    <p:sldId id="301" r:id="rId28"/>
    <p:sldId id="270" r:id="rId29"/>
    <p:sldId id="271" r:id="rId30"/>
    <p:sldId id="274" r:id="rId31"/>
    <p:sldId id="275" r:id="rId32"/>
    <p:sldId id="284" r:id="rId33"/>
    <p:sldId id="285" r:id="rId34"/>
    <p:sldId id="286" r:id="rId35"/>
    <p:sldId id="287" r:id="rId36"/>
    <p:sldId id="288" r:id="rId37"/>
    <p:sldId id="289" r:id="rId38"/>
    <p:sldId id="272" r:id="rId39"/>
    <p:sldId id="273" r:id="rId40"/>
    <p:sldId id="269" r:id="rId41"/>
    <p:sldId id="266" r:id="rId42"/>
    <p:sldId id="302" r:id="rId43"/>
    <p:sldId id="303" r:id="rId44"/>
    <p:sldId id="304" r:id="rId45"/>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238" autoAdjust="0"/>
  </p:normalViewPr>
  <p:slideViewPr>
    <p:cSldViewPr snapToGrid="0" snapToObjects="1">
      <p:cViewPr varScale="1">
        <p:scale>
          <a:sx n="106" d="100"/>
          <a:sy n="106" d="100"/>
        </p:scale>
        <p:origin x="-148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CE042A-C78A-FF47-AC7F-FAC7B8CAC751}" type="datetimeFigureOut">
              <a:rPr lang="es-ES" smtClean="0"/>
              <a:t>16/10/19</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548703-C085-CA4D-A2C3-E8A7613E280A}" type="slidenum">
              <a:rPr lang="es-ES" smtClean="0"/>
              <a:t>‹Nr.›</a:t>
            </a:fld>
            <a:endParaRPr lang="es-ES"/>
          </a:p>
        </p:txBody>
      </p:sp>
    </p:spTree>
    <p:extLst>
      <p:ext uri="{BB962C8B-B14F-4D97-AF65-F5344CB8AC3E}">
        <p14:creationId xmlns:p14="http://schemas.microsoft.com/office/powerpoint/2010/main" val="26240299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Qui</a:t>
            </a:r>
            <a:r>
              <a:rPr lang="es-ES" dirty="0" smtClean="0"/>
              <a:t>énes son ustedes </a:t>
            </a:r>
          </a:p>
          <a:p>
            <a:r>
              <a:rPr lang="es-ES" dirty="0" smtClean="0"/>
              <a:t>Por</a:t>
            </a:r>
            <a:r>
              <a:rPr lang="es-ES" baseline="0" dirty="0" smtClean="0"/>
              <a:t> qué les gusta dar clase</a:t>
            </a:r>
          </a:p>
          <a:p>
            <a:r>
              <a:rPr lang="es-ES" baseline="0" dirty="0" smtClean="0"/>
              <a:t>Qué les motiva</a:t>
            </a:r>
          </a:p>
          <a:p>
            <a:r>
              <a:rPr lang="es-ES" baseline="0" dirty="0" smtClean="0"/>
              <a:t>1 2 4 todos</a:t>
            </a:r>
          </a:p>
          <a:p>
            <a:r>
              <a:rPr lang="es-ES" baseline="0" dirty="0" smtClean="0"/>
              <a:t>Qué me motiva a mi</a:t>
            </a:r>
          </a:p>
          <a:p>
            <a:r>
              <a:rPr lang="es-ES" baseline="0" dirty="0" smtClean="0"/>
              <a:t>COMPARTIR</a:t>
            </a:r>
            <a:endParaRPr lang="es-ES" dirty="0"/>
          </a:p>
        </p:txBody>
      </p:sp>
      <p:sp>
        <p:nvSpPr>
          <p:cNvPr id="4" name="Marcador de número de diapositiva 3"/>
          <p:cNvSpPr>
            <a:spLocks noGrp="1"/>
          </p:cNvSpPr>
          <p:nvPr>
            <p:ph type="sldNum" sz="quarter" idx="10"/>
          </p:nvPr>
        </p:nvSpPr>
        <p:spPr/>
        <p:txBody>
          <a:bodyPr/>
          <a:lstStyle/>
          <a:p>
            <a:fld id="{3B548703-C085-CA4D-A2C3-E8A7613E280A}" type="slidenum">
              <a:rPr lang="es-ES" smtClean="0"/>
              <a:t>1</a:t>
            </a:fld>
            <a:endParaRPr lang="es-ES"/>
          </a:p>
        </p:txBody>
      </p:sp>
    </p:spTree>
    <p:extLst>
      <p:ext uri="{BB962C8B-B14F-4D97-AF65-F5344CB8AC3E}">
        <p14:creationId xmlns:p14="http://schemas.microsoft.com/office/powerpoint/2010/main" val="659275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¿QUÉ ES LA RESISTENCIA A ANTIBIÓTICOS?</a:t>
            </a:r>
          </a:p>
          <a:p>
            <a:r>
              <a:rPr lang="es-ES" dirty="0" smtClean="0"/>
              <a:t>La penicilina comenzó a recetarse para tratar infecciones en 1937, siendo de gran ayuda para los soldados durante la Segunda Guerra Mundial. Cuatro años después, ya se había detectado resistencia bacteriana a este antibiótico. En 1950 aparecen las tetraciclinas, una nueva clase de antibióticos, cuyo destino fue el mismo que el de las penicilinas, pues para 1959 la resistencia había aparecido. La historia continúa hasta 1987, cuando se desarrolló la última clase de antibióticos, para la cual se detectó resistencia en 2005.</a:t>
            </a:r>
          </a:p>
          <a:p>
            <a:endParaRPr lang="es-ES" dirty="0" smtClean="0"/>
          </a:p>
          <a:p>
            <a:r>
              <a:rPr lang="es-ES" dirty="0" smtClean="0"/>
              <a:t>Si esto parece una carrera es porque lo es. Y gracias a las condiciones de la pista, las bacterias están destinadas a ganar invariablemente.</a:t>
            </a:r>
          </a:p>
          <a:p>
            <a:endParaRPr lang="es-ES" dirty="0" smtClean="0"/>
          </a:p>
          <a:p>
            <a:r>
              <a:rPr lang="es-ES" dirty="0" smtClean="0"/>
              <a:t>La resistencia a antibióticos es una condición que adquieren las bacterias por un proceso evolutivo totalmente natural y, sobre todo, constante. En cualquier especie hay individuos que tienen características que les permiten reproducirse y sobrevivir más que otros; dado que estos individuos tuvieron más hijos que los demás, si esas características son heredables entonces en la siguiente generación habrá más individuos con esos rasgos en la población. Eso es básicamente la evolución por selección natural. La resistencia a antibióticos es un gran ejemplo de lo poderoso y simple que puede ser este proceso.</a:t>
            </a:r>
          </a:p>
          <a:p>
            <a:endParaRPr lang="es-ES" dirty="0" smtClean="0"/>
          </a:p>
          <a:p>
            <a:r>
              <a:rPr lang="es-ES" dirty="0" smtClean="0"/>
              <a:t>Pensemos en una persona que consume antibióticos. Si el antibiótico es efectivo, como esperamos que lo sea, muchas bacterias morirán. Pero no todas. De forma natural, y por mutaciones que ocurren azarosamente, habrá algunas bacterias que resisten a esta muerte. Y, gracias al tratamiento con antibióticos que mató a muchas otras, tienen ahora la cancha libre.</a:t>
            </a:r>
          </a:p>
          <a:p>
            <a:endParaRPr lang="es-ES" dirty="0" smtClean="0"/>
          </a:p>
          <a:p>
            <a:r>
              <a:rPr lang="es-ES" dirty="0" smtClean="0"/>
              <a:t>Las bacterias tienen además otro as bajo la manga. Pueden «contagiarse» o compartir la capacidad de resistencia no solamente a su progenie, sino de forma horizontal hacia otras bacterias contemporáneas, incluso de diferentes especies. En pocas palabras, pueden compartirse genes, como los de la resistencia. Y donde haya más bacterias, es más probable que ocurra este intercambio. Por ejemplo, dentro de nuestros cuerpos.</a:t>
            </a:r>
          </a:p>
          <a:p>
            <a:endParaRPr lang="es-ES" dirty="0" smtClean="0"/>
          </a:p>
          <a:p>
            <a:r>
              <a:rPr lang="es-ES" dirty="0" smtClean="0"/>
              <a:t>Mediante estos mecanismos han evolucionado las bacterias resistentes a antibióticos, y en particular, las resistentes a todos los antibióticos. Por tanto, la emergencia de la amenaza no es un evento único; la resistencia ha evolucionado en repetidas ocasiones, en diversos lugares, y lo seguirá haciendo. El monstruo que</a:t>
            </a:r>
          </a:p>
          <a:p>
            <a:r>
              <a:rPr lang="es-ES" dirty="0" smtClean="0"/>
              <a:t>perseguimos (o nos persigue) no son las bacterias, es un proceso que tiene como múltiples escenarios a cada uno de nuestros cuerpos, y el de 20 mil millones de animales más.</a:t>
            </a:r>
            <a:endParaRPr lang="es-ES" dirty="0"/>
          </a:p>
        </p:txBody>
      </p:sp>
      <p:sp>
        <p:nvSpPr>
          <p:cNvPr id="4" name="Marcador de número de diapositiva 3"/>
          <p:cNvSpPr>
            <a:spLocks noGrp="1"/>
          </p:cNvSpPr>
          <p:nvPr>
            <p:ph type="sldNum" sz="quarter" idx="10"/>
          </p:nvPr>
        </p:nvSpPr>
        <p:spPr/>
        <p:txBody>
          <a:bodyPr/>
          <a:lstStyle/>
          <a:p>
            <a:fld id="{D1969BF1-8CFF-704B-A974-8792FD5C098A}" type="slidenum">
              <a:rPr lang="es-ES" smtClean="0"/>
              <a:t>11</a:t>
            </a:fld>
            <a:endParaRPr lang="es-ES"/>
          </a:p>
        </p:txBody>
      </p:sp>
    </p:spTree>
    <p:extLst>
      <p:ext uri="{BB962C8B-B14F-4D97-AF65-F5344CB8AC3E}">
        <p14:creationId xmlns:p14="http://schemas.microsoft.com/office/powerpoint/2010/main" val="2844943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QUÉ SE PUEDE HACER</a:t>
            </a:r>
          </a:p>
          <a:p>
            <a:r>
              <a:rPr lang="es-ES" dirty="0" smtClean="0"/>
              <a:t>Nada de esto es algo nuevo. Hemos lidiado con la resistencia a antibióticos desde la aparición de éstos, hace casi 100 años. La solución ha sido desarrollar nuevas clases de antibióticos, algo que ya no sucede desde los ochenta. Durante varios años la creación de nuevos antibióticos proveyó de cierta tranquilidad, hasta que las empresas farmacéuticas dejaron de invertir en ello. Un fármaco que está inevitablemente destinado a la obsolescencia no es negocio.</a:t>
            </a:r>
          </a:p>
          <a:p>
            <a:endParaRPr lang="es-ES" dirty="0" smtClean="0"/>
          </a:p>
          <a:p>
            <a:r>
              <a:rPr lang="es-ES" dirty="0" smtClean="0"/>
              <a:t>El panorama podría parecer digno de una </a:t>
            </a:r>
            <a:r>
              <a:rPr lang="es-ES" dirty="0" err="1" smtClean="0"/>
              <a:t>distopía</a:t>
            </a:r>
            <a:r>
              <a:rPr lang="es-ES" dirty="0" smtClean="0"/>
              <a:t> en la que la gente teme a cualquier raspón y al contacto con otros humanos. Sin embargo hay ciertas medidas que podemos tomar para contener ese futuro, donde si bien las cepas resistentes que ya existen no desaparecerán, se puede prevenir la rápida emergencia de otras y sobre todo de infecciones.</a:t>
            </a:r>
          </a:p>
          <a:p>
            <a:endParaRPr lang="es-ES" dirty="0" smtClean="0"/>
          </a:p>
          <a:p>
            <a:r>
              <a:rPr lang="es-ES" dirty="0" smtClean="0"/>
              <a:t>Evitar el consumo de antibióticos es tal vez lo mejor que se puede hacer: entre menos antibióticos usemos, menos probabilidad de que evolucionen más bacterias resistentes. Consejos clásicos como lavarse las manos antes de comer y después de ir al baño, y desinfectar frutas y verduras, son en realidad muy relevantes, aunque habría que ajustarlos a lo que sabemos que está causando más infecciones. Hay que poner atención en lo que comemos y las condiciones en que esos productos fueron tratados desde su origen, especialmente si se trata de animales.</a:t>
            </a:r>
          </a:p>
          <a:p>
            <a:endParaRPr lang="es-ES" dirty="0" smtClean="0"/>
          </a:p>
          <a:p>
            <a:r>
              <a:rPr lang="es-ES" dirty="0" smtClean="0"/>
              <a:t>La prevención de contagios inicia con mantener sano al sistema inmune. No es casualidad que el mayor riesgo de infecciones resistentes a antibióticos ocurra en hospitales. En estos lugares se tiene por un lado un alto uso de antibióticos, y por el otro una población humana enferma, con sistemas inmunes comprometidos y débiles, en los que las bacterias pueden prosperar. Si la atención a nuestra salud es vista como un proceso continuo y no como eventos disruptivos de enfermedad, las probabilidades de infecciones se reducirán. Y si es absolutamente necesario ir al médico, entonces hay que ser críticos en estas visitas.</a:t>
            </a:r>
          </a:p>
          <a:p>
            <a:endParaRPr lang="es-ES" dirty="0" smtClean="0"/>
          </a:p>
          <a:p>
            <a:r>
              <a:rPr lang="es-ES" dirty="0" smtClean="0"/>
              <a:t>¿Cuándo fue la última vez que les dijeron exactamente qué bacteria estaba causando su enfermedad? ¿Qué análisis se llevaron a cabo para determinarlo? De parte de los gobiernos se tiene que educar al personal médico y a la población sobre los riesgos individuales y sociales de recetar antibióticos en casos que no son necesarios y, por lo tanto, de la importancia de reducir la incertidumbre en los diagnósticos.</a:t>
            </a:r>
          </a:p>
          <a:p>
            <a:endParaRPr lang="es-ES" dirty="0" smtClean="0"/>
          </a:p>
          <a:p>
            <a:r>
              <a:rPr lang="es-ES" dirty="0" smtClean="0"/>
              <a:t>En los problemas complejos como el de la resistencia a antibióticos las causas son tan diversas que señalar responsables se vuelve elusivo e incluso inútil. Sería absurdo tratar de encontrar quién mató a Mrs. X. Pero no por esto se debe pasar por alto la agencia que tenemos cada uno de nosotros en el asunto, tanto en su emergencia como en su solución.</a:t>
            </a:r>
            <a:endParaRPr lang="es-ES" dirty="0"/>
          </a:p>
        </p:txBody>
      </p:sp>
      <p:sp>
        <p:nvSpPr>
          <p:cNvPr id="4" name="Marcador de número de diapositiva 3"/>
          <p:cNvSpPr>
            <a:spLocks noGrp="1"/>
          </p:cNvSpPr>
          <p:nvPr>
            <p:ph type="sldNum" sz="quarter" idx="10"/>
          </p:nvPr>
        </p:nvSpPr>
        <p:spPr/>
        <p:txBody>
          <a:bodyPr/>
          <a:lstStyle/>
          <a:p>
            <a:fld id="{D1969BF1-8CFF-704B-A974-8792FD5C098A}" type="slidenum">
              <a:rPr lang="es-ES" smtClean="0"/>
              <a:t>12</a:t>
            </a:fld>
            <a:endParaRPr lang="es-ES"/>
          </a:p>
        </p:txBody>
      </p:sp>
    </p:spTree>
    <p:extLst>
      <p:ext uri="{BB962C8B-B14F-4D97-AF65-F5344CB8AC3E}">
        <p14:creationId xmlns:p14="http://schemas.microsoft.com/office/powerpoint/2010/main" val="2262117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1969BF1-8CFF-704B-A974-8792FD5C098A}" type="slidenum">
              <a:rPr lang="es-ES" smtClean="0"/>
              <a:t>13</a:t>
            </a:fld>
            <a:endParaRPr lang="es-ES"/>
          </a:p>
        </p:txBody>
      </p:sp>
    </p:spTree>
    <p:extLst>
      <p:ext uri="{BB962C8B-B14F-4D97-AF65-F5344CB8AC3E}">
        <p14:creationId xmlns:p14="http://schemas.microsoft.com/office/powerpoint/2010/main" val="2434204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Que levante la mano aquel que nunca haya ido a una farmacia de similares por una receta de antibióticos. Que tire la primera piedra quien no le haya pedido específicamente este tipo de fármacos a un médico para aliviar un resfriado.</a:t>
            </a:r>
          </a:p>
          <a:p>
            <a:endParaRPr lang="es-ES" dirty="0" smtClean="0"/>
          </a:p>
          <a:p>
            <a:r>
              <a:rPr lang="es-ES" dirty="0" smtClean="0"/>
              <a:t>Los antibióticos son, sin duda, uno de los descubrimientos más importantes del siglo XX y probablemente de toda la historia de la medicina. En el mundo </a:t>
            </a:r>
            <a:r>
              <a:rPr lang="es-ES" dirty="0" err="1" smtClean="0"/>
              <a:t>preantibióticos</a:t>
            </a:r>
            <a:r>
              <a:rPr lang="es-ES" dirty="0" smtClean="0"/>
              <a:t> cualquier infección cargaba el riesgo de muerte: una caries mal atendida, un accidente en la bicicleta, ni hablar de cirugías. Poco antes del uso de antibióticos perdían un miembro una de cada 10 personas que contraían una infección en la piel provocada por una cortada o raspada; las principales causas de muerte alrededor del mundo eran enfermedades infecciosas como cólera y neumonía; la esperanza de vida al nacer en países industrializados no pasaba de los 50 años. Entonces, en 1928, llegó la penicilina.</a:t>
            </a:r>
          </a:p>
          <a:p>
            <a:endParaRPr lang="es-ES" dirty="0" smtClean="0"/>
          </a:p>
          <a:p>
            <a:r>
              <a:rPr lang="es-ES" dirty="0" smtClean="0"/>
              <a:t>A partir de entonces los antibióticos son un elemento clave para lo que consideramos un estilo de vida moderno, es decir, la vida de cualquiera que esté leyendo esto. No nada más son útiles durante infecciones, sino también para prevenirlas en pacientes en quimioterapia o con enfermedades crónicas como diabetes o artritis; sin antibióticos las cirugías, desde una remoción de apéndice hasta un trasplante de órganos o de ligamentos, serían imposibles. Los procedimientos dentales y heridas cotidianas supondrían grandes riesgos. Vivimos en un mundo de bacterias y estaríamos a merced de ellas, constantemente, de no ser por los antibióticos. Lo sabemos bien, pues durante prácticamente toda la historia de la humanidad, excepto los últimos 100 años, había sido así. Las principales causas de muerte en países como México ya no son infecciones, sino enfermedades cardiovasculares, cáncer, y diabetes. Gracias a los antibióticos, junto con las mejoras en salubridad y vivienda, la esperanza de vida al nacer ha aumentado por lo menos 30 años. Los antibióticos nos parecen tan habituales, que seguramente varios guardamos algunos de ellos en el botiquín de nuestro hogar, por si se ofrecen.</a:t>
            </a:r>
            <a:endParaRPr lang="es-ES" dirty="0"/>
          </a:p>
        </p:txBody>
      </p:sp>
      <p:sp>
        <p:nvSpPr>
          <p:cNvPr id="4" name="Marcador de número de diapositiva 3"/>
          <p:cNvSpPr>
            <a:spLocks noGrp="1"/>
          </p:cNvSpPr>
          <p:nvPr>
            <p:ph type="sldNum" sz="quarter" idx="10"/>
          </p:nvPr>
        </p:nvSpPr>
        <p:spPr/>
        <p:txBody>
          <a:bodyPr/>
          <a:lstStyle/>
          <a:p>
            <a:fld id="{D1969BF1-8CFF-704B-A974-8792FD5C098A}" type="slidenum">
              <a:rPr lang="es-ES" smtClean="0"/>
              <a:t>14</a:t>
            </a:fld>
            <a:endParaRPr lang="es-ES"/>
          </a:p>
        </p:txBody>
      </p:sp>
    </p:spTree>
    <p:extLst>
      <p:ext uri="{BB962C8B-B14F-4D97-AF65-F5344CB8AC3E}">
        <p14:creationId xmlns:p14="http://schemas.microsoft.com/office/powerpoint/2010/main" val="3643977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Antes de que en 2010 en México se regulara la venta de antibióticos con receta médica, eran el segundo medicamento más consumido en el país. Se calcula que más del 70 por ciento de los antibióticos se utilizaban inapropiadamente, cifra que no dista mucho del cálculo actual, en la que ya sea por mal diagnóstico, malas indicaciones, o mal uso, la terapia con antibióticos es incorrecta entre el 30 y 50 por ciento de los casos en que se receta. El patrón es mundial: hay un uso exagerado e inútil de antibióticos para casos que no se necesitan.</a:t>
            </a:r>
          </a:p>
          <a:p>
            <a:endParaRPr lang="es-ES" dirty="0" smtClean="0"/>
          </a:p>
          <a:p>
            <a:r>
              <a:rPr lang="es-ES" dirty="0" smtClean="0"/>
              <a:t>Este uso indiscriminado e incorrecto de antibióticos es lo que paradójicamente nos está ofreciendo un futuro en el que ya no podamos confiar más en ellos. El mundo </a:t>
            </a:r>
            <a:r>
              <a:rPr lang="es-ES" dirty="0" err="1" smtClean="0"/>
              <a:t>postantibióticos</a:t>
            </a:r>
            <a:r>
              <a:rPr lang="es-ES" dirty="0" smtClean="0"/>
              <a:t> se parece mucho al pasado en el que no los teníamos.	</a:t>
            </a:r>
          </a:p>
          <a:p>
            <a:endParaRPr lang="es-ES" dirty="0" smtClean="0"/>
          </a:p>
          <a:p>
            <a:r>
              <a:rPr lang="es-ES" dirty="0" smtClean="0"/>
              <a:t>Dudé mucho en relatar una historia real de infección resistente a antibióticos. Todas suenan alarmistas y siguen más o menos la misma trama: una persona joven y sana entra a una cirugía rutinaria, se infecta ahí con alguna cepa bacteriana resistente a</a:t>
            </a:r>
          </a:p>
          <a:p>
            <a:r>
              <a:rPr lang="es-ES" dirty="0" smtClean="0"/>
              <a:t>antibióticos y su vida se convierte en una pesadilla al tratar de acabar con la infección, que va colonizando varias partes del cuerpo. Siguen operaciones para remover los tejidos infectados (por ejemplo huesos o piel), tratamientos sin fin de antibióticos con efectos secundarios. Los finales felices tienen siempre puntos suspensivos, pues existe el riesgo de que la infección regrese. Las historias con otros finales terminan en muerte.</a:t>
            </a:r>
          </a:p>
          <a:p>
            <a:endParaRPr lang="es-ES" dirty="0" smtClean="0"/>
          </a:p>
          <a:p>
            <a:r>
              <a:rPr lang="es-ES" dirty="0" smtClean="0"/>
              <a:t>Las variaciones de estas narraciones van desde accidentes aparatosos en los cuales se contraen diversas bacterias resistentes, hasta infecciones de oído contraídas en el kínder. Al </a:t>
            </a:r>
            <a:r>
              <a:rPr lang="es-ES" dirty="0" err="1" smtClean="0"/>
              <a:t>googlear</a:t>
            </a:r>
            <a:r>
              <a:rPr lang="es-ES" dirty="0" smtClean="0"/>
              <a:t> «apocalipsis bacteriano» me encontré con varios artículos titulados de esa manera. Muchos se escribieron a raíz de las declaraciones de la directora médica del Reino Unido sobre este asunto: «el mundo se enfrenta a un apocalipsis de los antibióticos ». En ese lugar se considera la resistencia a antibióticos como una emergencia civil tan grave como una pandemia de influenza o una gran inundación, y se encuentra, junto con el terrorismo, en una lista de los mayores riesgos para la nación.</a:t>
            </a:r>
            <a:endParaRPr lang="es-ES" dirty="0"/>
          </a:p>
        </p:txBody>
      </p:sp>
      <p:sp>
        <p:nvSpPr>
          <p:cNvPr id="4" name="Marcador de número de diapositiva 3"/>
          <p:cNvSpPr>
            <a:spLocks noGrp="1"/>
          </p:cNvSpPr>
          <p:nvPr>
            <p:ph type="sldNum" sz="quarter" idx="10"/>
          </p:nvPr>
        </p:nvSpPr>
        <p:spPr/>
        <p:txBody>
          <a:bodyPr/>
          <a:lstStyle/>
          <a:p>
            <a:fld id="{D1969BF1-8CFF-704B-A974-8792FD5C098A}" type="slidenum">
              <a:rPr lang="es-ES" smtClean="0"/>
              <a:t>15</a:t>
            </a:fld>
            <a:endParaRPr lang="es-ES"/>
          </a:p>
        </p:txBody>
      </p:sp>
    </p:spTree>
    <p:extLst>
      <p:ext uri="{BB962C8B-B14F-4D97-AF65-F5344CB8AC3E}">
        <p14:creationId xmlns:p14="http://schemas.microsoft.com/office/powerpoint/2010/main" val="2263608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Los números tampoco ayudan mucho. Según un informe oficial, también del Reino Unido, en 2050 la resistencia a antibióticos podría causar 10 millones de muertes al año, si es que desde ahora no se empieza a poner más atención al problema. Esa cifra es mayor que las muertes actuales por cáncer y diabetes juntas.</a:t>
            </a:r>
          </a:p>
          <a:p>
            <a:r>
              <a:rPr lang="es-ES" dirty="0" smtClean="0"/>
              <a:t>Pero aún no estamos ahí.</a:t>
            </a:r>
          </a:p>
          <a:p>
            <a:endParaRPr lang="es-ES" dirty="0" smtClean="0"/>
          </a:p>
          <a:p>
            <a:r>
              <a:rPr lang="es-ES" dirty="0" smtClean="0"/>
              <a:t>Hoy en día se calcula conservadoramente que al año mueren 700 mil personas directamente por este tipo de infecciones. En Estados Unidos, la cifra por esta causa es mayor que las de personas que mueren por VIH y sida, enfisema, y homicidio combinadas. Si bien todavía no estamos en el escenario de los 10 millones, vamos en camino. Y este camino está lleno de antibióticos.</a:t>
            </a:r>
            <a:endParaRPr lang="es-ES" dirty="0"/>
          </a:p>
        </p:txBody>
      </p:sp>
      <p:sp>
        <p:nvSpPr>
          <p:cNvPr id="4" name="Marcador de número de diapositiva 3"/>
          <p:cNvSpPr>
            <a:spLocks noGrp="1"/>
          </p:cNvSpPr>
          <p:nvPr>
            <p:ph type="sldNum" sz="quarter" idx="10"/>
          </p:nvPr>
        </p:nvSpPr>
        <p:spPr/>
        <p:txBody>
          <a:bodyPr/>
          <a:lstStyle/>
          <a:p>
            <a:fld id="{D1969BF1-8CFF-704B-A974-8792FD5C098A}" type="slidenum">
              <a:rPr lang="es-ES" smtClean="0"/>
              <a:t>16</a:t>
            </a:fld>
            <a:endParaRPr lang="es-ES"/>
          </a:p>
        </p:txBody>
      </p:sp>
    </p:spTree>
    <p:extLst>
      <p:ext uri="{BB962C8B-B14F-4D97-AF65-F5344CB8AC3E}">
        <p14:creationId xmlns:p14="http://schemas.microsoft.com/office/powerpoint/2010/main" val="3954283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¿QUÉ ES LA RESISTENCIA A ANTIBIÓTICOS?</a:t>
            </a:r>
          </a:p>
          <a:p>
            <a:r>
              <a:rPr lang="es-ES" dirty="0" smtClean="0"/>
              <a:t>La penicilina comenzó a recetarse para tratar infecciones en 1937, siendo de gran ayuda para los soldados durante la Segunda Guerra Mundial. Cuatro años después, ya se había detectado resistencia bacteriana a este antibiótico. En 1950 aparecen las tetraciclinas, una nueva clase de antibióticos, cuyo destino fue el mismo que el de las penicilinas, pues para 1959 la resistencia había aparecido. La historia continúa hasta 1987, cuando se desarrolló la última clase de antibióticos, para la cual se detectó resistencia en 2005.</a:t>
            </a:r>
          </a:p>
          <a:p>
            <a:endParaRPr lang="es-ES" dirty="0" smtClean="0"/>
          </a:p>
          <a:p>
            <a:r>
              <a:rPr lang="es-ES" dirty="0" smtClean="0"/>
              <a:t>Si esto parece una carrera es porque lo es. Y gracias a las condiciones de la pista, las bacterias están destinadas a ganar invariablemente.</a:t>
            </a:r>
          </a:p>
          <a:p>
            <a:endParaRPr lang="es-ES" dirty="0" smtClean="0"/>
          </a:p>
          <a:p>
            <a:r>
              <a:rPr lang="es-ES" dirty="0" smtClean="0"/>
              <a:t>La resistencia a antibióticos es una condición que adquieren las bacterias por un proceso evolutivo totalmente natural y, sobre todo, constante. En cualquier especie hay individuos que tienen características que les permiten reproducirse y sobrevivir más que otros; dado que estos individuos tuvieron más hijos que los demás, si esas características son heredables entonces en la siguiente generación habrá más individuos con esos rasgos en la población. Eso es básicamente la evolución por selección natural. La resistencia a antibióticos es un gran ejemplo de lo poderoso y simple que puede ser este proceso.</a:t>
            </a:r>
          </a:p>
          <a:p>
            <a:endParaRPr lang="es-ES" dirty="0" smtClean="0"/>
          </a:p>
          <a:p>
            <a:r>
              <a:rPr lang="es-ES" dirty="0" smtClean="0"/>
              <a:t>Pensemos en una persona que consume antibióticos. Si el antibiótico es efectivo, como esperamos que lo sea, muchas bacterias morirán. Pero no todas. De forma natural, y por mutaciones que ocurren azarosamente, habrá algunas bacterias que resisten a esta muerte. Y, gracias al tratamiento con antibióticos que mató a muchas otras, tienen ahora la cancha libre.</a:t>
            </a:r>
          </a:p>
          <a:p>
            <a:endParaRPr lang="es-ES" dirty="0" smtClean="0"/>
          </a:p>
          <a:p>
            <a:r>
              <a:rPr lang="es-ES" dirty="0" smtClean="0"/>
              <a:t>Las bacterias tienen además otro as bajo la manga. Pueden «contagiarse» o compartir la capacidad de resistencia no solamente a su progenie, sino de forma horizontal hacia otras bacterias contemporáneas, incluso de diferentes especies. En pocas palabras, pueden compartirse genes, como los de la resistencia. Y donde haya más bacterias, es más probable que ocurra este intercambio. Por ejemplo, dentro de nuestros cuerpos.</a:t>
            </a:r>
          </a:p>
          <a:p>
            <a:endParaRPr lang="es-ES" dirty="0" smtClean="0"/>
          </a:p>
          <a:p>
            <a:r>
              <a:rPr lang="es-ES" dirty="0" smtClean="0"/>
              <a:t>Mediante estos mecanismos han evolucionado las bacterias resistentes a antibióticos, y en particular, las resistentes a todos los antibióticos. Por tanto, la emergencia de la amenaza no es un evento único; la resistencia ha evolucionado en repetidas ocasiones, en diversos lugares, y lo seguirá haciendo. El monstruo que</a:t>
            </a:r>
          </a:p>
          <a:p>
            <a:r>
              <a:rPr lang="es-ES" dirty="0" smtClean="0"/>
              <a:t>perseguimos (o nos persigue) no son las bacterias, es un proceso que tiene como múltiples escenarios a cada uno de nuestros cuerpos, y el de 20 mil millones de animales más.</a:t>
            </a:r>
            <a:endParaRPr lang="es-ES" dirty="0"/>
          </a:p>
        </p:txBody>
      </p:sp>
      <p:sp>
        <p:nvSpPr>
          <p:cNvPr id="4" name="Marcador de número de diapositiva 3"/>
          <p:cNvSpPr>
            <a:spLocks noGrp="1"/>
          </p:cNvSpPr>
          <p:nvPr>
            <p:ph type="sldNum" sz="quarter" idx="10"/>
          </p:nvPr>
        </p:nvSpPr>
        <p:spPr/>
        <p:txBody>
          <a:bodyPr/>
          <a:lstStyle/>
          <a:p>
            <a:fld id="{D1969BF1-8CFF-704B-A974-8792FD5C098A}" type="slidenum">
              <a:rPr lang="es-ES" smtClean="0"/>
              <a:t>17</a:t>
            </a:fld>
            <a:endParaRPr lang="es-ES"/>
          </a:p>
        </p:txBody>
      </p:sp>
    </p:spTree>
    <p:extLst>
      <p:ext uri="{BB962C8B-B14F-4D97-AF65-F5344CB8AC3E}">
        <p14:creationId xmlns:p14="http://schemas.microsoft.com/office/powerpoint/2010/main" val="2844943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QUÉ SE PUEDE HACER</a:t>
            </a:r>
          </a:p>
          <a:p>
            <a:r>
              <a:rPr lang="es-ES" dirty="0" smtClean="0"/>
              <a:t>Nada de esto es algo nuevo. Hemos lidiado con la resistencia a antibióticos desde la aparición de éstos, hace casi 100 años. La solución ha sido desarrollar nuevas clases de antibióticos, algo que ya no sucede desde los ochenta. Durante varios años la creación de nuevos antibióticos proveyó de cierta tranquilidad, hasta que las empresas farmacéuticas dejaron de invertir en ello. Un fármaco que está inevitablemente destinado a la obsolescencia no es negocio.</a:t>
            </a:r>
          </a:p>
          <a:p>
            <a:endParaRPr lang="es-ES" dirty="0" smtClean="0"/>
          </a:p>
          <a:p>
            <a:r>
              <a:rPr lang="es-ES" dirty="0" smtClean="0"/>
              <a:t>El panorama podría parecer digno de una </a:t>
            </a:r>
            <a:r>
              <a:rPr lang="es-ES" dirty="0" err="1" smtClean="0"/>
              <a:t>distopía</a:t>
            </a:r>
            <a:r>
              <a:rPr lang="es-ES" dirty="0" smtClean="0"/>
              <a:t> en la que la gente teme a cualquier raspón y al contacto con otros humanos. Sin embargo hay ciertas medidas que podemos tomar para contener ese futuro, donde si bien las cepas resistentes que ya existen no desaparecerán, se puede prevenir la rápida emergencia de otras y sobre todo de infecciones.</a:t>
            </a:r>
          </a:p>
          <a:p>
            <a:endParaRPr lang="es-ES" dirty="0" smtClean="0"/>
          </a:p>
          <a:p>
            <a:r>
              <a:rPr lang="es-ES" dirty="0" smtClean="0"/>
              <a:t>Evitar el consumo de antibióticos es tal vez lo mejor que se puede hacer: entre menos antibióticos usemos, menos probabilidad de que evolucionen más bacterias resistentes. Consejos clásicos como lavarse las manos antes de comer y después de ir al baño, y desinfectar frutas y verduras, son en realidad muy relevantes, aunque habría que ajustarlos a lo que sabemos que está causando más infecciones. Hay que poner atención en lo que comemos y las condiciones en que esos productos fueron tratados desde su origen, especialmente si se trata de animales.</a:t>
            </a:r>
          </a:p>
          <a:p>
            <a:endParaRPr lang="es-ES" dirty="0" smtClean="0"/>
          </a:p>
          <a:p>
            <a:r>
              <a:rPr lang="es-ES" dirty="0" smtClean="0"/>
              <a:t>La prevención de contagios inicia con mantener sano al sistema inmune. No es casualidad que el mayor riesgo de infecciones resistentes a antibióticos ocurra en hospitales. En estos lugares se tiene por un lado un alto uso de antibióticos, y por el otro una población humana enferma, con sistemas inmunes comprometidos y débiles, en los que las bacterias pueden prosperar. Si la atención a nuestra salud es vista como un proceso continuo y no como eventos disruptivos de enfermedad, las probabilidades de infecciones se reducirán. Y si es absolutamente necesario ir al médico, entonces hay que ser críticos en estas visitas.</a:t>
            </a:r>
          </a:p>
          <a:p>
            <a:endParaRPr lang="es-ES" dirty="0" smtClean="0"/>
          </a:p>
          <a:p>
            <a:r>
              <a:rPr lang="es-ES" dirty="0" smtClean="0"/>
              <a:t>¿Cuándo fue la última vez que les dijeron exactamente qué bacteria estaba causando su enfermedad? ¿Qué análisis se llevaron a cabo para determinarlo? De parte de los gobiernos se tiene que educar al personal médico y a la población sobre los riesgos individuales y sociales de recetar antibióticos en casos que no son necesarios y, por lo tanto, de la importancia de reducir la incertidumbre en los diagnósticos.</a:t>
            </a:r>
          </a:p>
          <a:p>
            <a:endParaRPr lang="es-ES" dirty="0" smtClean="0"/>
          </a:p>
          <a:p>
            <a:r>
              <a:rPr lang="es-ES" dirty="0" smtClean="0"/>
              <a:t>En los problemas complejos como el de la resistencia a antibióticos las causas son tan diversas que señalar responsables se vuelve elusivo e incluso inútil. Sería absurdo tratar de encontrar quién mató a Mrs. X. Pero no por esto se debe pasar por alto la agencia que tenemos cada uno de nosotros en el asunto, tanto en su emergencia como en su solución.</a:t>
            </a:r>
            <a:endParaRPr lang="es-ES" dirty="0"/>
          </a:p>
        </p:txBody>
      </p:sp>
      <p:sp>
        <p:nvSpPr>
          <p:cNvPr id="4" name="Marcador de número de diapositiva 3"/>
          <p:cNvSpPr>
            <a:spLocks noGrp="1"/>
          </p:cNvSpPr>
          <p:nvPr>
            <p:ph type="sldNum" sz="quarter" idx="10"/>
          </p:nvPr>
        </p:nvSpPr>
        <p:spPr/>
        <p:txBody>
          <a:bodyPr/>
          <a:lstStyle/>
          <a:p>
            <a:fld id="{D1969BF1-8CFF-704B-A974-8792FD5C098A}" type="slidenum">
              <a:rPr lang="es-ES" smtClean="0"/>
              <a:t>18</a:t>
            </a:fld>
            <a:endParaRPr lang="es-ES"/>
          </a:p>
        </p:txBody>
      </p:sp>
    </p:spTree>
    <p:extLst>
      <p:ext uri="{BB962C8B-B14F-4D97-AF65-F5344CB8AC3E}">
        <p14:creationId xmlns:p14="http://schemas.microsoft.com/office/powerpoint/2010/main" val="2262117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9" name="Google Shape;819;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Calibri"/>
                <a:ea typeface="Calibri"/>
                <a:cs typeface="Calibri"/>
                <a:sym typeface="Calibri"/>
              </a:rPr>
              <a:t>Cómo ocurrió esa transición?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4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5" name="Google Shape;825;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objetivo principal de la enseñanza formal</a:t>
            </a:r>
            <a:r>
              <a:rPr lang="es-ES" baseline="0" dirty="0" smtClean="0"/>
              <a:t> es educar</a:t>
            </a:r>
          </a:p>
          <a:p>
            <a:r>
              <a:rPr lang="es-ES" baseline="0" dirty="0" smtClean="0"/>
              <a:t>De la divulgaci</a:t>
            </a:r>
            <a:r>
              <a:rPr lang="es-ES" baseline="0" dirty="0" smtClean="0"/>
              <a:t>ón no tanto. </a:t>
            </a:r>
          </a:p>
          <a:p>
            <a:r>
              <a:rPr lang="es-ES" baseline="0" dirty="0" smtClean="0"/>
              <a:t>Pero los tres componente viven en las tres</a:t>
            </a:r>
          </a:p>
        </p:txBody>
      </p:sp>
      <p:sp>
        <p:nvSpPr>
          <p:cNvPr id="4" name="Marcador de número de diapositiva 3"/>
          <p:cNvSpPr>
            <a:spLocks noGrp="1"/>
          </p:cNvSpPr>
          <p:nvPr>
            <p:ph type="sldNum" sz="quarter" idx="10"/>
          </p:nvPr>
        </p:nvSpPr>
        <p:spPr/>
        <p:txBody>
          <a:bodyPr/>
          <a:lstStyle/>
          <a:p>
            <a:fld id="{3B548703-C085-CA4D-A2C3-E8A7613E280A}" type="slidenum">
              <a:rPr lang="es-ES" smtClean="0"/>
              <a:t>2</a:t>
            </a:fld>
            <a:endParaRPr lang="es-ES"/>
          </a:p>
        </p:txBody>
      </p:sp>
    </p:spTree>
    <p:extLst>
      <p:ext uri="{BB962C8B-B14F-4D97-AF65-F5344CB8AC3E}">
        <p14:creationId xmlns:p14="http://schemas.microsoft.com/office/powerpoint/2010/main" val="1592061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4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4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0" name="Google Shape;840;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4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6" name="Google Shape;846;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4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2" name="Google Shape;852;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7" name="Google Shape;857;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err="1">
                <a:latin typeface="Calibri"/>
                <a:ea typeface="Calibri"/>
                <a:cs typeface="Calibri"/>
                <a:sym typeface="Calibri"/>
              </a:rPr>
              <a:t>volteen</a:t>
            </a:r>
            <a:r>
              <a:rPr lang="en-US" sz="1200" dirty="0">
                <a:latin typeface="Calibri"/>
                <a:ea typeface="Calibri"/>
                <a:cs typeface="Calibri"/>
                <a:sym typeface="Calibri"/>
              </a:rPr>
              <a:t> </a:t>
            </a:r>
            <a:r>
              <a:rPr lang="en-US" sz="1200" dirty="0" err="1">
                <a:latin typeface="Calibri"/>
                <a:ea typeface="Calibri"/>
                <a:cs typeface="Calibri"/>
                <a:sym typeface="Calibri"/>
              </a:rPr>
              <a:t>para</a:t>
            </a:r>
            <a:r>
              <a:rPr lang="en-US" sz="1200" dirty="0">
                <a:latin typeface="Calibri"/>
                <a:ea typeface="Calibri"/>
                <a:cs typeface="Calibri"/>
                <a:sym typeface="Calibri"/>
              </a:rPr>
              <a:t> </a:t>
            </a:r>
            <a:r>
              <a:rPr lang="en-US" sz="1200" dirty="0" err="1">
                <a:latin typeface="Calibri"/>
                <a:ea typeface="Calibri"/>
                <a:cs typeface="Calibri"/>
                <a:sym typeface="Calibri"/>
              </a:rPr>
              <a:t>atrás</a:t>
            </a:r>
            <a:endParaRPr dirty="0"/>
          </a:p>
          <a:p>
            <a:pPr marL="0" lvl="0" indent="0" algn="l" rtl="0">
              <a:spcBef>
                <a:spcPts val="0"/>
              </a:spcBef>
              <a:spcAft>
                <a:spcPts val="0"/>
              </a:spcAft>
              <a:buNone/>
            </a:pPr>
            <a:r>
              <a:rPr lang="en-US" sz="1200" dirty="0" err="1">
                <a:latin typeface="Calibri"/>
                <a:ea typeface="Calibri"/>
                <a:cs typeface="Calibri"/>
                <a:sym typeface="Calibri"/>
              </a:rPr>
              <a:t>así</a:t>
            </a:r>
            <a:r>
              <a:rPr lang="en-US" sz="1200" dirty="0">
                <a:latin typeface="Calibri"/>
                <a:ea typeface="Calibri"/>
                <a:cs typeface="Calibri"/>
                <a:sym typeface="Calibri"/>
              </a:rPr>
              <a:t> </a:t>
            </a:r>
            <a:r>
              <a:rPr lang="en-US" sz="1200" dirty="0" err="1">
                <a:latin typeface="Calibri"/>
                <a:ea typeface="Calibri"/>
                <a:cs typeface="Calibri"/>
                <a:sym typeface="Calibri"/>
              </a:rPr>
              <a:t>volteaba</a:t>
            </a:r>
            <a:r>
              <a:rPr lang="en-US" sz="1200" dirty="0">
                <a:latin typeface="Calibri"/>
                <a:ea typeface="Calibri"/>
                <a:cs typeface="Calibri"/>
                <a:sym typeface="Calibri"/>
              </a:rPr>
              <a:t> </a:t>
            </a:r>
            <a:r>
              <a:rPr lang="en-US" sz="1200" dirty="0" err="1">
                <a:latin typeface="Calibri"/>
                <a:ea typeface="Calibri"/>
                <a:cs typeface="Calibri"/>
                <a:sym typeface="Calibri"/>
              </a:rPr>
              <a:t>tiktaalik</a:t>
            </a:r>
            <a:r>
              <a:rPr lang="en-US" sz="1200" dirty="0">
                <a:latin typeface="Calibri"/>
                <a:ea typeface="Calibri"/>
                <a:cs typeface="Calibri"/>
                <a:sym typeface="Calibri"/>
              </a:rPr>
              <a:t>, y </a:t>
            </a:r>
            <a:r>
              <a:rPr lang="en-US" sz="1200" dirty="0" err="1">
                <a:latin typeface="Calibri"/>
                <a:ea typeface="Calibri"/>
                <a:cs typeface="Calibri"/>
                <a:sym typeface="Calibri"/>
              </a:rPr>
              <a:t>todos</a:t>
            </a:r>
            <a:r>
              <a:rPr lang="en-US" sz="1200" dirty="0">
                <a:latin typeface="Calibri"/>
                <a:ea typeface="Calibri"/>
                <a:cs typeface="Calibri"/>
                <a:sym typeface="Calibri"/>
              </a:rPr>
              <a:t> </a:t>
            </a:r>
            <a:r>
              <a:rPr lang="en-US" sz="1200" dirty="0" err="1">
                <a:latin typeface="Calibri"/>
                <a:ea typeface="Calibri"/>
                <a:cs typeface="Calibri"/>
                <a:sym typeface="Calibri"/>
              </a:rPr>
              <a:t>sus</a:t>
            </a:r>
            <a:r>
              <a:rPr lang="en-US" sz="1200" dirty="0">
                <a:latin typeface="Calibri"/>
                <a:ea typeface="Calibri"/>
                <a:cs typeface="Calibri"/>
                <a:sym typeface="Calibri"/>
              </a:rPr>
              <a:t> </a:t>
            </a:r>
            <a:r>
              <a:rPr lang="en-US" sz="1200" dirty="0" err="1">
                <a:latin typeface="Calibri"/>
                <a:ea typeface="Calibri"/>
                <a:cs typeface="Calibri"/>
                <a:sym typeface="Calibri"/>
              </a:rPr>
              <a:t>descendientes</a:t>
            </a:r>
            <a:r>
              <a:rPr lang="en-US" sz="1200" dirty="0">
                <a:latin typeface="Calibri"/>
                <a:ea typeface="Calibri"/>
                <a:cs typeface="Calibri"/>
                <a:sym typeface="Calibri"/>
              </a:rPr>
              <a:t>: </a:t>
            </a:r>
            <a:r>
              <a:rPr lang="en-US" sz="1200" dirty="0" err="1">
                <a:latin typeface="Calibri"/>
                <a:ea typeface="Calibri"/>
                <a:cs typeface="Calibri"/>
                <a:sym typeface="Calibri"/>
              </a:rPr>
              <a:t>anfibios</a:t>
            </a:r>
            <a:r>
              <a:rPr lang="en-US" sz="1200" dirty="0">
                <a:latin typeface="Calibri"/>
                <a:ea typeface="Calibri"/>
                <a:cs typeface="Calibri"/>
                <a:sym typeface="Calibri"/>
              </a:rPr>
              <a:t>, reptiles, </a:t>
            </a:r>
            <a:r>
              <a:rPr lang="en-US" sz="1200" dirty="0" err="1">
                <a:latin typeface="Calibri"/>
                <a:ea typeface="Calibri"/>
                <a:cs typeface="Calibri"/>
                <a:sym typeface="Calibri"/>
              </a:rPr>
              <a:t>mamíferos</a:t>
            </a:r>
            <a:r>
              <a:rPr lang="en-US" sz="1200" dirty="0">
                <a:latin typeface="Calibri"/>
                <a:ea typeface="Calibri"/>
                <a:cs typeface="Calibri"/>
                <a:sym typeface="Calibri"/>
              </a:rPr>
              <a:t>, </a:t>
            </a:r>
            <a:r>
              <a:rPr lang="en-US" sz="1200" dirty="0" err="1">
                <a:latin typeface="Calibri"/>
                <a:ea typeface="Calibri"/>
                <a:cs typeface="Calibri"/>
                <a:sym typeface="Calibri"/>
              </a:rPr>
              <a:t>aves</a:t>
            </a:r>
            <a:r>
              <a:rPr lang="en-US" sz="1200" dirty="0">
                <a:latin typeface="Calibri"/>
                <a:ea typeface="Calibri"/>
                <a:cs typeface="Calibri"/>
                <a:sym typeface="Calibri"/>
              </a:rPr>
              <a:t>, y </a:t>
            </a:r>
            <a:r>
              <a:rPr lang="en-US" sz="1200" dirty="0" err="1">
                <a:latin typeface="Calibri"/>
                <a:ea typeface="Calibri"/>
                <a:cs typeface="Calibri"/>
                <a:sym typeface="Calibri"/>
              </a:rPr>
              <a:t>es</a:t>
            </a:r>
            <a:r>
              <a:rPr lang="en-US" sz="1200" dirty="0">
                <a:latin typeface="Calibri"/>
                <a:ea typeface="Calibri"/>
                <a:cs typeface="Calibri"/>
                <a:sym typeface="Calibri"/>
              </a:rPr>
              <a:t> </a:t>
            </a:r>
            <a:r>
              <a:rPr lang="en-US" sz="1200" dirty="0" err="1">
                <a:latin typeface="Calibri"/>
                <a:ea typeface="Calibri"/>
                <a:cs typeface="Calibri"/>
                <a:sym typeface="Calibri"/>
              </a:rPr>
              <a:t>por</a:t>
            </a:r>
            <a:r>
              <a:rPr lang="en-US" sz="1200" dirty="0">
                <a:latin typeface="Calibri"/>
                <a:ea typeface="Calibri"/>
                <a:cs typeface="Calibri"/>
                <a:sym typeface="Calibri"/>
              </a:rPr>
              <a:t> la </a:t>
            </a:r>
            <a:r>
              <a:rPr lang="en-US" sz="1200" dirty="0" err="1">
                <a:latin typeface="Calibri"/>
                <a:ea typeface="Calibri"/>
                <a:cs typeface="Calibri"/>
                <a:sym typeface="Calibri"/>
              </a:rPr>
              <a:t>pordida</a:t>
            </a:r>
            <a:r>
              <a:rPr lang="en-US" sz="1200" dirty="0">
                <a:latin typeface="Calibri"/>
                <a:ea typeface="Calibri"/>
                <a:cs typeface="Calibri"/>
                <a:sym typeface="Calibri"/>
              </a:rPr>
              <a:t> de </a:t>
            </a:r>
            <a:r>
              <a:rPr lang="en-US" sz="1200" dirty="0" err="1">
                <a:latin typeface="Calibri"/>
                <a:ea typeface="Calibri"/>
                <a:cs typeface="Calibri"/>
                <a:sym typeface="Calibri"/>
              </a:rPr>
              <a:t>unos</a:t>
            </a:r>
            <a:r>
              <a:rPr lang="en-US" sz="1200" dirty="0">
                <a:latin typeface="Calibri"/>
                <a:ea typeface="Calibri"/>
                <a:cs typeface="Calibri"/>
                <a:sym typeface="Calibri"/>
              </a:rPr>
              <a:t> </a:t>
            </a:r>
            <a:r>
              <a:rPr lang="en-US" sz="1200" dirty="0" err="1">
                <a:latin typeface="Calibri"/>
                <a:ea typeface="Calibri"/>
                <a:cs typeface="Calibri"/>
                <a:sym typeface="Calibri"/>
              </a:rPr>
              <a:t>huesitos</a:t>
            </a:r>
            <a:r>
              <a:rPr lang="en-US" sz="1200" dirty="0">
                <a:latin typeface="Calibri"/>
                <a:ea typeface="Calibri"/>
                <a:cs typeface="Calibri"/>
                <a:sym typeface="Calibri"/>
              </a:rPr>
              <a:t> </a:t>
            </a:r>
            <a:r>
              <a:rPr lang="en-US" sz="1200" dirty="0" err="1">
                <a:latin typeface="Calibri"/>
                <a:ea typeface="Calibri"/>
                <a:cs typeface="Calibri"/>
                <a:sym typeface="Calibri"/>
              </a:rPr>
              <a:t>que</a:t>
            </a:r>
            <a:r>
              <a:rPr lang="en-US" sz="1200" dirty="0">
                <a:latin typeface="Calibri"/>
                <a:ea typeface="Calibri"/>
                <a:cs typeface="Calibri"/>
                <a:sym typeface="Calibri"/>
              </a:rPr>
              <a:t> </a:t>
            </a:r>
            <a:r>
              <a:rPr lang="en-US" sz="1200" dirty="0" err="1">
                <a:latin typeface="Calibri"/>
                <a:ea typeface="Calibri"/>
                <a:cs typeface="Calibri"/>
                <a:sym typeface="Calibri"/>
              </a:rPr>
              <a:t>tienen</a:t>
            </a:r>
            <a:r>
              <a:rPr lang="en-US" sz="1200" dirty="0">
                <a:latin typeface="Calibri"/>
                <a:ea typeface="Calibri"/>
                <a:cs typeface="Calibri"/>
                <a:sym typeface="Calibri"/>
              </a:rPr>
              <a:t> los </a:t>
            </a:r>
            <a:r>
              <a:rPr lang="en-US" sz="1200" dirty="0" err="1">
                <a:latin typeface="Calibri"/>
                <a:ea typeface="Calibri"/>
                <a:cs typeface="Calibri"/>
                <a:sym typeface="Calibri"/>
              </a:rPr>
              <a:t>peces</a:t>
            </a:r>
            <a:r>
              <a:rPr lang="en-US" sz="1200" dirty="0">
                <a:latin typeface="Calibri"/>
                <a:ea typeface="Calibri"/>
                <a:cs typeface="Calibri"/>
                <a:sym typeface="Calibri"/>
              </a:rPr>
              <a:t> </a:t>
            </a:r>
            <a:r>
              <a:rPr lang="en-US" sz="1200" dirty="0" err="1">
                <a:latin typeface="Calibri"/>
                <a:ea typeface="Calibri"/>
                <a:cs typeface="Calibri"/>
                <a:sym typeface="Calibri"/>
              </a:rPr>
              <a:t>que</a:t>
            </a:r>
            <a:r>
              <a:rPr lang="en-US" sz="1200" dirty="0">
                <a:latin typeface="Calibri"/>
                <a:ea typeface="Calibri"/>
                <a:cs typeface="Calibri"/>
                <a:sym typeface="Calibri"/>
              </a:rPr>
              <a:t> </a:t>
            </a:r>
            <a:r>
              <a:rPr lang="en-US" sz="1200" dirty="0" err="1">
                <a:latin typeface="Calibri"/>
                <a:ea typeface="Calibri"/>
                <a:cs typeface="Calibri"/>
                <a:sym typeface="Calibri"/>
              </a:rPr>
              <a:t>agarran</a:t>
            </a:r>
            <a:r>
              <a:rPr lang="en-US" sz="1200" dirty="0">
                <a:latin typeface="Calibri"/>
                <a:ea typeface="Calibri"/>
                <a:cs typeface="Calibri"/>
                <a:sym typeface="Calibri"/>
              </a:rPr>
              <a:t> el </a:t>
            </a:r>
            <a:r>
              <a:rPr lang="en-US" sz="1200" dirty="0" err="1">
                <a:latin typeface="Calibri"/>
                <a:ea typeface="Calibri"/>
                <a:cs typeface="Calibri"/>
                <a:sym typeface="Calibri"/>
              </a:rPr>
              <a:t>iráneo</a:t>
            </a:r>
            <a:r>
              <a:rPr lang="en-US" sz="1200" dirty="0">
                <a:latin typeface="Calibri"/>
                <a:ea typeface="Calibri"/>
                <a:cs typeface="Calibri"/>
                <a:sym typeface="Calibri"/>
              </a:rPr>
              <a:t> a los </a:t>
            </a:r>
            <a:r>
              <a:rPr lang="en-US" sz="1200" dirty="0" err="1">
                <a:latin typeface="Calibri"/>
                <a:ea typeface="Calibri"/>
                <a:cs typeface="Calibri"/>
                <a:sym typeface="Calibri"/>
              </a:rPr>
              <a:t>hombros</a:t>
            </a:r>
            <a:r>
              <a:rPr lang="en-US" sz="1200" dirty="0">
                <a:latin typeface="Calibri"/>
                <a:ea typeface="Calibri"/>
                <a:cs typeface="Calibri"/>
                <a:sym typeface="Calibri"/>
              </a:rPr>
              <a:t>, </a:t>
            </a:r>
            <a:r>
              <a:rPr lang="en-US" sz="1200" dirty="0" err="1">
                <a:latin typeface="Calibri"/>
                <a:ea typeface="Calibri"/>
                <a:cs typeface="Calibri"/>
                <a:sym typeface="Calibri"/>
              </a:rPr>
              <a:t>así</a:t>
            </a:r>
            <a:r>
              <a:rPr lang="en-US" sz="1200" dirty="0">
                <a:latin typeface="Calibri"/>
                <a:ea typeface="Calibri"/>
                <a:cs typeface="Calibri"/>
                <a:sym typeface="Calibri"/>
              </a:rPr>
              <a:t> </a:t>
            </a:r>
            <a:r>
              <a:rPr lang="en-US" sz="1200" dirty="0" err="1">
                <a:latin typeface="Calibri"/>
                <a:ea typeface="Calibri"/>
                <a:cs typeface="Calibri"/>
                <a:sym typeface="Calibri"/>
              </a:rPr>
              <a:t>que</a:t>
            </a:r>
            <a:r>
              <a:rPr lang="en-US" sz="1200" dirty="0">
                <a:latin typeface="Calibri"/>
                <a:ea typeface="Calibri"/>
                <a:cs typeface="Calibri"/>
                <a:sym typeface="Calibri"/>
              </a:rPr>
              <a:t> se </a:t>
            </a:r>
            <a:r>
              <a:rPr lang="en-US" sz="1200" dirty="0" err="1">
                <a:latin typeface="Calibri"/>
                <a:ea typeface="Calibri"/>
                <a:cs typeface="Calibri"/>
                <a:sym typeface="Calibri"/>
              </a:rPr>
              <a:t>voltean</a:t>
            </a:r>
            <a:r>
              <a:rPr lang="en-US" sz="1200" dirty="0">
                <a:latin typeface="Calibri"/>
                <a:ea typeface="Calibri"/>
                <a:cs typeface="Calibri"/>
                <a:sym typeface="Calibri"/>
              </a:rPr>
              <a:t> </a:t>
            </a:r>
            <a:r>
              <a:rPr lang="en-US" sz="1200" dirty="0" err="1">
                <a:latin typeface="Calibri"/>
                <a:ea typeface="Calibri"/>
                <a:cs typeface="Calibri"/>
                <a:sym typeface="Calibri"/>
              </a:rPr>
              <a:t>todos</a:t>
            </a:r>
            <a:r>
              <a:rPr lang="en-US" sz="1200" dirty="0">
                <a:latin typeface="Calibri"/>
                <a:ea typeface="Calibri"/>
                <a:cs typeface="Calibri"/>
                <a:sym typeface="Calibri"/>
              </a:rPr>
              <a:t> </a:t>
            </a:r>
            <a:r>
              <a:rPr lang="en-US" sz="1200" dirty="0" err="1">
                <a:latin typeface="Calibri"/>
                <a:ea typeface="Calibri"/>
                <a:cs typeface="Calibri"/>
                <a:sym typeface="Calibri"/>
              </a:rPr>
              <a:t>junto</a:t>
            </a:r>
            <a:endParaRPr dirty="0"/>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err="1">
                <a:latin typeface="Calibri"/>
                <a:ea typeface="Calibri"/>
                <a:cs typeface="Calibri"/>
                <a:sym typeface="Calibri"/>
              </a:rPr>
              <a:t>sus</a:t>
            </a:r>
            <a:r>
              <a:rPr lang="en-US" sz="1200" dirty="0">
                <a:latin typeface="Calibri"/>
                <a:ea typeface="Calibri"/>
                <a:cs typeface="Calibri"/>
                <a:sym typeface="Calibri"/>
              </a:rPr>
              <a:t> </a:t>
            </a:r>
            <a:r>
              <a:rPr lang="en-US" sz="1200" dirty="0" err="1">
                <a:latin typeface="Calibri"/>
                <a:ea typeface="Calibri"/>
                <a:cs typeface="Calibri"/>
                <a:sym typeface="Calibri"/>
              </a:rPr>
              <a:t>ancestros</a:t>
            </a:r>
            <a:r>
              <a:rPr lang="en-US" sz="1200" dirty="0">
                <a:latin typeface="Calibri"/>
                <a:ea typeface="Calibri"/>
                <a:cs typeface="Calibri"/>
                <a:sym typeface="Calibri"/>
              </a:rPr>
              <a:t> </a:t>
            </a:r>
            <a:r>
              <a:rPr lang="en-US" sz="1200" dirty="0" err="1">
                <a:latin typeface="Calibri"/>
                <a:ea typeface="Calibri"/>
                <a:cs typeface="Calibri"/>
                <a:sym typeface="Calibri"/>
              </a:rPr>
              <a:t>probablemente</a:t>
            </a:r>
            <a:r>
              <a:rPr lang="en-US" sz="1200" dirty="0">
                <a:latin typeface="Calibri"/>
                <a:ea typeface="Calibri"/>
                <a:cs typeface="Calibri"/>
                <a:sym typeface="Calibri"/>
              </a:rPr>
              <a:t> no</a:t>
            </a:r>
            <a:endParaRPr dirty="0"/>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y </a:t>
            </a:r>
            <a:r>
              <a:rPr lang="en-US" sz="1200" dirty="0" err="1">
                <a:latin typeface="Calibri"/>
                <a:ea typeface="Calibri"/>
                <a:cs typeface="Calibri"/>
                <a:sym typeface="Calibri"/>
              </a:rPr>
              <a:t>así</a:t>
            </a:r>
            <a:r>
              <a:rPr lang="en-US" sz="1200" dirty="0">
                <a:latin typeface="Calibri"/>
                <a:ea typeface="Calibri"/>
                <a:cs typeface="Calibri"/>
                <a:sym typeface="Calibri"/>
              </a:rPr>
              <a:t> </a:t>
            </a:r>
            <a:r>
              <a:rPr lang="en-US" sz="1200" dirty="0" err="1">
                <a:latin typeface="Calibri"/>
                <a:ea typeface="Calibri"/>
                <a:cs typeface="Calibri"/>
                <a:sym typeface="Calibri"/>
              </a:rPr>
              <a:t>igual</a:t>
            </a:r>
            <a:r>
              <a:rPr lang="en-US" sz="1200" dirty="0">
                <a:latin typeface="Calibri"/>
                <a:ea typeface="Calibri"/>
                <a:cs typeface="Calibri"/>
                <a:sym typeface="Calibri"/>
              </a:rPr>
              <a:t> </a:t>
            </a:r>
            <a:r>
              <a:rPr lang="en-US" sz="1200" dirty="0" err="1">
                <a:latin typeface="Calibri"/>
                <a:ea typeface="Calibri"/>
                <a:cs typeface="Calibri"/>
                <a:sym typeface="Calibri"/>
              </a:rPr>
              <a:t>para</a:t>
            </a:r>
            <a:r>
              <a:rPr lang="en-US" sz="1200" dirty="0">
                <a:latin typeface="Calibri"/>
                <a:ea typeface="Calibri"/>
                <a:cs typeface="Calibri"/>
                <a:sym typeface="Calibri"/>
              </a:rPr>
              <a:t> </a:t>
            </a:r>
            <a:r>
              <a:rPr lang="en-US" sz="1200" dirty="0" err="1">
                <a:latin typeface="Calibri"/>
                <a:ea typeface="Calibri"/>
                <a:cs typeface="Calibri"/>
                <a:sym typeface="Calibri"/>
              </a:rPr>
              <a:t>las</a:t>
            </a:r>
            <a:r>
              <a:rPr lang="en-US" sz="1200" dirty="0">
                <a:latin typeface="Calibri"/>
                <a:ea typeface="Calibri"/>
                <a:cs typeface="Calibri"/>
                <a:sym typeface="Calibri"/>
              </a:rPr>
              <a:t> </a:t>
            </a:r>
            <a:r>
              <a:rPr lang="en-US" sz="1200" dirty="0" err="1">
                <a:latin typeface="Calibri"/>
                <a:ea typeface="Calibri"/>
                <a:cs typeface="Calibri"/>
                <a:sym typeface="Calibri"/>
              </a:rPr>
              <a:t>muñecas</a:t>
            </a:r>
            <a:r>
              <a:rPr lang="en-US" sz="1200" dirty="0">
                <a:latin typeface="Calibri"/>
                <a:ea typeface="Calibri"/>
                <a:cs typeface="Calibri"/>
                <a:sym typeface="Calibri"/>
              </a:rPr>
              <a:t>, </a:t>
            </a:r>
            <a:r>
              <a:rPr lang="en-US" sz="1200" dirty="0" err="1">
                <a:latin typeface="Calibri"/>
                <a:ea typeface="Calibri"/>
                <a:cs typeface="Calibri"/>
                <a:sym typeface="Calibri"/>
              </a:rPr>
              <a:t>costillas</a:t>
            </a:r>
            <a:r>
              <a:rPr lang="en-US" sz="1200" dirty="0">
                <a:latin typeface="Calibri"/>
                <a:ea typeface="Calibri"/>
                <a:cs typeface="Calibri"/>
                <a:sym typeface="Calibri"/>
              </a:rPr>
              <a:t>, </a:t>
            </a:r>
            <a:r>
              <a:rPr lang="en-US" sz="1200" dirty="0" err="1">
                <a:latin typeface="Calibri"/>
                <a:ea typeface="Calibri"/>
                <a:cs typeface="Calibri"/>
                <a:sym typeface="Calibri"/>
              </a:rPr>
              <a:t>oídos</a:t>
            </a:r>
            <a:r>
              <a:rPr lang="en-US" sz="1200" dirty="0">
                <a:latin typeface="Calibri"/>
                <a:ea typeface="Calibri"/>
                <a:cs typeface="Calibri"/>
                <a:sym typeface="Calibri"/>
              </a:rPr>
              <a:t>, </a:t>
            </a:r>
            <a:r>
              <a:rPr lang="en-US" sz="1200" dirty="0" err="1">
                <a:latin typeface="Calibri"/>
                <a:ea typeface="Calibri"/>
                <a:cs typeface="Calibri"/>
                <a:sym typeface="Calibri"/>
              </a:rPr>
              <a:t>essqueleto</a:t>
            </a:r>
            <a:r>
              <a:rPr lang="en-US" sz="1200" dirty="0">
                <a:latin typeface="Calibri"/>
                <a:ea typeface="Calibri"/>
                <a:cs typeface="Calibri"/>
                <a:sym typeface="Calibri"/>
              </a:rPr>
              <a:t>, </a:t>
            </a:r>
            <a:r>
              <a:rPr lang="en-US" sz="1200" dirty="0" err="1">
                <a:latin typeface="Calibri"/>
                <a:ea typeface="Calibri"/>
                <a:cs typeface="Calibri"/>
                <a:sym typeface="Calibri"/>
              </a:rPr>
              <a:t>todo</a:t>
            </a:r>
            <a:r>
              <a:rPr lang="en-US" sz="1200" dirty="0">
                <a:latin typeface="Calibri"/>
                <a:ea typeface="Calibri"/>
                <a:cs typeface="Calibri"/>
                <a:sym typeface="Calibri"/>
              </a:rPr>
              <a:t> </a:t>
            </a:r>
            <a:r>
              <a:rPr lang="en-US" sz="1200" dirty="0" err="1">
                <a:latin typeface="Calibri"/>
                <a:ea typeface="Calibri"/>
                <a:cs typeface="Calibri"/>
                <a:sym typeface="Calibri"/>
              </a:rPr>
              <a:t>viene</a:t>
            </a:r>
            <a:r>
              <a:rPr lang="en-US" sz="1200" dirty="0">
                <a:latin typeface="Calibri"/>
                <a:ea typeface="Calibri"/>
                <a:cs typeface="Calibri"/>
                <a:sym typeface="Calibri"/>
              </a:rPr>
              <a:t> de </a:t>
            </a:r>
            <a:r>
              <a:rPr lang="en-US" sz="1200" dirty="0" err="1">
                <a:latin typeface="Calibri"/>
                <a:ea typeface="Calibri"/>
                <a:cs typeface="Calibri"/>
                <a:sym typeface="Calibri"/>
              </a:rPr>
              <a:t>peces</a:t>
            </a:r>
            <a:r>
              <a:rPr lang="en-US" sz="1200" dirty="0">
                <a:latin typeface="Calibri"/>
                <a:ea typeface="Calibri"/>
                <a:cs typeface="Calibri"/>
                <a:sym typeface="Calibri"/>
              </a:rPr>
              <a:t> </a:t>
            </a:r>
            <a:r>
              <a:rPr lang="en-US" sz="1200" dirty="0" err="1">
                <a:latin typeface="Calibri"/>
                <a:ea typeface="Calibri"/>
                <a:cs typeface="Calibri"/>
                <a:sym typeface="Calibri"/>
              </a:rPr>
              <a:t>como</a:t>
            </a:r>
            <a:r>
              <a:rPr lang="en-US" sz="1200" dirty="0">
                <a:latin typeface="Calibri"/>
                <a:ea typeface="Calibri"/>
                <a:cs typeface="Calibri"/>
                <a:sym typeface="Calibri"/>
              </a:rPr>
              <a:t> </a:t>
            </a:r>
            <a:r>
              <a:rPr lang="en-US" sz="1200" dirty="0" err="1">
                <a:latin typeface="Calibri"/>
                <a:ea typeface="Calibri"/>
                <a:cs typeface="Calibri"/>
                <a:sym typeface="Calibri"/>
              </a:rPr>
              <a:t>tiktaalik</a:t>
            </a:r>
            <a:endParaRPr dirty="0"/>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a:latin typeface="Calibri"/>
                <a:ea typeface="Calibri"/>
                <a:cs typeface="Calibri"/>
                <a:sym typeface="Calibri"/>
              </a:rPr>
              <a:t>el </a:t>
            </a:r>
            <a:r>
              <a:rPr lang="en-US" sz="1200" dirty="0" err="1">
                <a:latin typeface="Calibri"/>
                <a:ea typeface="Calibri"/>
                <a:cs typeface="Calibri"/>
                <a:sym typeface="Calibri"/>
              </a:rPr>
              <a:t>registro</a:t>
            </a:r>
            <a:r>
              <a:rPr lang="en-US" sz="1200" dirty="0">
                <a:latin typeface="Calibri"/>
                <a:ea typeface="Calibri"/>
                <a:cs typeface="Calibri"/>
                <a:sym typeface="Calibri"/>
              </a:rPr>
              <a:t> </a:t>
            </a:r>
            <a:r>
              <a:rPr lang="en-US" sz="1200" dirty="0" err="1">
                <a:latin typeface="Calibri"/>
                <a:ea typeface="Calibri"/>
                <a:cs typeface="Calibri"/>
                <a:sym typeface="Calibri"/>
              </a:rPr>
              <a:t>evolutivo</a:t>
            </a:r>
            <a:r>
              <a:rPr lang="en-US" sz="1200" dirty="0">
                <a:latin typeface="Calibri"/>
                <a:ea typeface="Calibri"/>
                <a:cs typeface="Calibri"/>
                <a:sym typeface="Calibri"/>
              </a:rPr>
              <a:t> </a:t>
            </a:r>
            <a:r>
              <a:rPr lang="en-US" sz="1200" dirty="0" err="1">
                <a:latin typeface="Calibri"/>
                <a:ea typeface="Calibri"/>
                <a:cs typeface="Calibri"/>
                <a:sym typeface="Calibri"/>
              </a:rPr>
              <a:t>permanece</a:t>
            </a:r>
            <a:r>
              <a:rPr lang="en-US" sz="1200" dirty="0">
                <a:latin typeface="Calibri"/>
                <a:ea typeface="Calibri"/>
                <a:cs typeface="Calibri"/>
                <a:sym typeface="Calibri"/>
              </a:rPr>
              <a:t> en </a:t>
            </a:r>
            <a:r>
              <a:rPr lang="en-US" sz="1200" dirty="0" err="1">
                <a:latin typeface="Calibri"/>
                <a:ea typeface="Calibri"/>
                <a:cs typeface="Calibri"/>
                <a:sym typeface="Calibri"/>
              </a:rPr>
              <a:t>nuestros</a:t>
            </a:r>
            <a:r>
              <a:rPr lang="en-US" sz="1200" dirty="0">
                <a:latin typeface="Calibri"/>
                <a:ea typeface="Calibri"/>
                <a:cs typeface="Calibri"/>
                <a:sym typeface="Calibri"/>
              </a:rPr>
              <a:t> </a:t>
            </a:r>
            <a:r>
              <a:rPr lang="en-US" sz="1200" dirty="0" err="1">
                <a:latin typeface="Calibri"/>
                <a:ea typeface="Calibri"/>
                <a:cs typeface="Calibri"/>
                <a:sym typeface="Calibri"/>
              </a:rPr>
              <a:t>cuerpos</a:t>
            </a:r>
            <a:r>
              <a:rPr lang="en-US" sz="1200" dirty="0">
                <a:latin typeface="Calibri"/>
                <a:ea typeface="Calibri"/>
                <a:cs typeface="Calibri"/>
                <a:sym typeface="Calibri"/>
              </a:rPr>
              <a:t>, y </a:t>
            </a:r>
            <a:r>
              <a:rPr lang="en-US" sz="1200" dirty="0" err="1">
                <a:latin typeface="Calibri"/>
                <a:ea typeface="Calibri"/>
                <a:cs typeface="Calibri"/>
                <a:sym typeface="Calibri"/>
              </a:rPr>
              <a:t>también</a:t>
            </a:r>
            <a:r>
              <a:rPr lang="en-US" sz="1200" dirty="0">
                <a:latin typeface="Calibri"/>
                <a:ea typeface="Calibri"/>
                <a:cs typeface="Calibri"/>
                <a:sym typeface="Calibri"/>
              </a:rPr>
              <a:t> </a:t>
            </a:r>
            <a:r>
              <a:rPr lang="en-US" sz="1200" dirty="0" err="1">
                <a:latin typeface="Calibri"/>
                <a:ea typeface="Calibri"/>
                <a:cs typeface="Calibri"/>
                <a:sym typeface="Calibri"/>
              </a:rPr>
              <a:t>dentro</a:t>
            </a:r>
            <a:r>
              <a:rPr lang="en-US" sz="1200" dirty="0">
                <a:latin typeface="Calibri"/>
                <a:ea typeface="Calibri"/>
                <a:cs typeface="Calibri"/>
                <a:sym typeface="Calibri"/>
              </a:rPr>
              <a:t> de </a:t>
            </a:r>
            <a:r>
              <a:rPr lang="en-US" sz="1200" dirty="0" err="1">
                <a:latin typeface="Calibri"/>
                <a:ea typeface="Calibri"/>
                <a:cs typeface="Calibri"/>
                <a:sym typeface="Calibri"/>
              </a:rPr>
              <a:t>nuestras</a:t>
            </a:r>
            <a:r>
              <a:rPr lang="en-US" sz="1200" dirty="0">
                <a:latin typeface="Calibri"/>
                <a:ea typeface="Calibri"/>
                <a:cs typeface="Calibri"/>
                <a:sym typeface="Calibri"/>
              </a:rPr>
              <a:t> </a:t>
            </a:r>
            <a:r>
              <a:rPr lang="en-US" sz="1200" dirty="0" err="1">
                <a:latin typeface="Calibri"/>
                <a:ea typeface="Calibri"/>
                <a:cs typeface="Calibri"/>
                <a:sym typeface="Calibri"/>
              </a:rPr>
              <a:t>calulas</a:t>
            </a:r>
            <a:r>
              <a:rPr lang="en-US" sz="1200" dirty="0">
                <a:latin typeface="Calibri"/>
                <a:ea typeface="Calibri"/>
                <a:cs typeface="Calibri"/>
                <a:sym typeface="Calibri"/>
              </a:rPr>
              <a:t> en el ADN</a:t>
            </a:r>
            <a:endParaRPr dirty="0"/>
          </a:p>
          <a:p>
            <a:pPr marL="0" lvl="0" indent="0" algn="l" rtl="0">
              <a:spcBef>
                <a:spcPts val="0"/>
              </a:spcBef>
              <a:spcAft>
                <a:spcPts val="0"/>
              </a:spcAft>
              <a:buNone/>
            </a:pPr>
            <a:endParaRPr sz="1200" dirty="0">
              <a:latin typeface="Calibri"/>
              <a:ea typeface="Calibri"/>
              <a:cs typeface="Calibri"/>
              <a:sym typeface="Calibri"/>
            </a:endParaRPr>
          </a:p>
          <a:p>
            <a:pPr marL="0" lvl="0" indent="0" algn="l" rtl="0">
              <a:spcBef>
                <a:spcPts val="0"/>
              </a:spcBef>
              <a:spcAft>
                <a:spcPts val="0"/>
              </a:spcAft>
              <a:buNone/>
            </a:pPr>
            <a:r>
              <a:rPr lang="en-US" sz="1200" dirty="0" err="1">
                <a:latin typeface="Calibri"/>
                <a:ea typeface="Calibri"/>
                <a:cs typeface="Calibri"/>
                <a:sym typeface="Calibri"/>
              </a:rPr>
              <a:t>qué</a:t>
            </a:r>
            <a:r>
              <a:rPr lang="en-US" sz="1200" dirty="0">
                <a:latin typeface="Calibri"/>
                <a:ea typeface="Calibri"/>
                <a:cs typeface="Calibri"/>
                <a:sym typeface="Calibri"/>
              </a:rPr>
              <a:t> </a:t>
            </a:r>
            <a:r>
              <a:rPr lang="en-US" sz="1200" dirty="0" err="1">
                <a:latin typeface="Calibri"/>
                <a:ea typeface="Calibri"/>
                <a:cs typeface="Calibri"/>
                <a:sym typeface="Calibri"/>
              </a:rPr>
              <a:t>bonita</a:t>
            </a:r>
            <a:r>
              <a:rPr lang="en-US" sz="1200" dirty="0">
                <a:latin typeface="Calibri"/>
                <a:ea typeface="Calibri"/>
                <a:cs typeface="Calibri"/>
                <a:sym typeface="Calibri"/>
              </a:rPr>
              <a:t> forma de </a:t>
            </a:r>
            <a:r>
              <a:rPr lang="en-US" sz="1200" dirty="0" err="1">
                <a:latin typeface="Calibri"/>
                <a:ea typeface="Calibri"/>
                <a:cs typeface="Calibri"/>
                <a:sym typeface="Calibri"/>
              </a:rPr>
              <a:t>ver</a:t>
            </a:r>
            <a:r>
              <a:rPr lang="en-US" sz="1200" dirty="0">
                <a:latin typeface="Calibri"/>
                <a:ea typeface="Calibri"/>
                <a:cs typeface="Calibri"/>
                <a:sym typeface="Calibri"/>
              </a:rPr>
              <a:t> el </a:t>
            </a:r>
            <a:r>
              <a:rPr lang="en-US" sz="1200" dirty="0" err="1">
                <a:latin typeface="Calibri"/>
                <a:ea typeface="Calibri"/>
                <a:cs typeface="Calibri"/>
                <a:sym typeface="Calibri"/>
              </a:rPr>
              <a:t>tiempo</a:t>
            </a:r>
            <a:r>
              <a:rPr lang="en-US" sz="1200" dirty="0">
                <a:latin typeface="Calibri"/>
                <a:ea typeface="Calibri"/>
                <a:cs typeface="Calibri"/>
                <a:sym typeface="Calibri"/>
              </a:rPr>
              <a:t>, no? </a:t>
            </a:r>
            <a:r>
              <a:rPr lang="en-US" sz="1200" dirty="0" err="1">
                <a:latin typeface="Calibri"/>
                <a:ea typeface="Calibri"/>
                <a:cs typeface="Calibri"/>
                <a:sym typeface="Calibri"/>
              </a:rPr>
              <a:t>para</a:t>
            </a:r>
            <a:r>
              <a:rPr lang="en-US" sz="1200" dirty="0">
                <a:latin typeface="Calibri"/>
                <a:ea typeface="Calibri"/>
                <a:cs typeface="Calibri"/>
                <a:sym typeface="Calibri"/>
              </a:rPr>
              <a:t> </a:t>
            </a:r>
            <a:r>
              <a:rPr lang="en-US" sz="1200" dirty="0" err="1" smtClean="0">
                <a:latin typeface="Calibri"/>
                <a:ea typeface="Calibri"/>
                <a:cs typeface="Calibri"/>
                <a:sym typeface="Calibri"/>
              </a:rPr>
              <a:t>adentro</a:t>
            </a:r>
            <a:endParaRPr lang="en-US" sz="1200" dirty="0" smtClean="0">
              <a:latin typeface="Calibri"/>
              <a:ea typeface="Calibri"/>
              <a:cs typeface="Calibri"/>
              <a:sym typeface="Calibri"/>
            </a:endParaRPr>
          </a:p>
          <a:p>
            <a:pPr marL="0" lvl="0" indent="0" algn="l" rtl="0">
              <a:spcBef>
                <a:spcPts val="0"/>
              </a:spcBef>
              <a:spcAft>
                <a:spcPts val="0"/>
              </a:spcAft>
              <a:buNone/>
            </a:pPr>
            <a:endParaRPr lang="en-US" sz="1200" dirty="0" smtClean="0">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baseline="0" dirty="0" smtClean="0"/>
              <a:t>Are </a:t>
            </a:r>
            <a:r>
              <a:rPr lang="es-ES" baseline="0" dirty="0" err="1" smtClean="0"/>
              <a:t>we</a:t>
            </a:r>
            <a:r>
              <a:rPr lang="es-ES" baseline="0" dirty="0" smtClean="0"/>
              <a:t> </a:t>
            </a:r>
            <a:r>
              <a:rPr lang="es-ES" baseline="0" dirty="0" err="1" smtClean="0"/>
              <a:t>just</a:t>
            </a:r>
            <a:r>
              <a:rPr lang="es-ES" baseline="0" dirty="0" smtClean="0"/>
              <a:t> </a:t>
            </a:r>
            <a:r>
              <a:rPr lang="es-ES" baseline="0" dirty="0" err="1" smtClean="0"/>
              <a:t>telling</a:t>
            </a:r>
            <a:r>
              <a:rPr lang="es-ES" baseline="0" dirty="0" smtClean="0"/>
              <a:t> </a:t>
            </a:r>
            <a:r>
              <a:rPr lang="es-ES" baseline="0" dirty="0" err="1" smtClean="0"/>
              <a:t>stories</a:t>
            </a:r>
            <a:r>
              <a:rPr lang="es-ES" baseline="0" dirty="0" smtClean="0"/>
              <a:t> </a:t>
            </a:r>
            <a:r>
              <a:rPr lang="es-ES" baseline="0" dirty="0" err="1" smtClean="0"/>
              <a:t>about</a:t>
            </a:r>
            <a:r>
              <a:rPr lang="es-ES" baseline="0" dirty="0" smtClean="0"/>
              <a:t> </a:t>
            </a:r>
            <a:r>
              <a:rPr lang="es-ES" baseline="0" dirty="0" err="1" smtClean="0"/>
              <a:t>evolution</a:t>
            </a:r>
            <a:r>
              <a:rPr lang="es-ES" baseline="0" dirty="0" smtClean="0"/>
              <a:t>, </a:t>
            </a:r>
            <a:r>
              <a:rPr lang="es-ES" baseline="0" dirty="0" err="1" smtClean="0"/>
              <a:t>they</a:t>
            </a:r>
            <a:r>
              <a:rPr lang="es-ES" baseline="0" dirty="0" smtClean="0"/>
              <a:t> </a:t>
            </a:r>
            <a:r>
              <a:rPr lang="es-ES" baseline="0" dirty="0" err="1" smtClean="0"/>
              <a:t>asked</a:t>
            </a:r>
            <a:r>
              <a:rPr lang="es-ES" baseline="0" dirty="0" smtClean="0"/>
              <a:t>, </a:t>
            </a:r>
            <a:r>
              <a:rPr lang="es-ES" baseline="0" dirty="0" err="1" smtClean="0"/>
              <a:t>if</a:t>
            </a:r>
            <a:r>
              <a:rPr lang="es-ES" baseline="0" dirty="0" smtClean="0"/>
              <a:t> </a:t>
            </a:r>
            <a:r>
              <a:rPr lang="es-ES" baseline="0" dirty="0" err="1" smtClean="0"/>
              <a:t>we</a:t>
            </a:r>
            <a:r>
              <a:rPr lang="es-ES" baseline="0" dirty="0" smtClean="0"/>
              <a:t> </a:t>
            </a:r>
            <a:r>
              <a:rPr lang="es-ES" baseline="0" dirty="0" err="1" smtClean="0"/>
              <a:t>convince</a:t>
            </a:r>
            <a:r>
              <a:rPr lang="es-ES" baseline="0" dirty="0" smtClean="0"/>
              <a:t> </a:t>
            </a:r>
            <a:r>
              <a:rPr lang="es-ES" baseline="0" dirty="0" err="1" smtClean="0"/>
              <a:t>ourselves</a:t>
            </a:r>
            <a:r>
              <a:rPr lang="es-ES" baseline="0" dirty="0" smtClean="0"/>
              <a:t> </a:t>
            </a:r>
            <a:r>
              <a:rPr lang="es-ES" baseline="0" dirty="0" err="1" smtClean="0"/>
              <a:t>that</a:t>
            </a:r>
            <a:r>
              <a:rPr lang="es-ES" baseline="0" dirty="0" smtClean="0"/>
              <a:t> </a:t>
            </a:r>
            <a:r>
              <a:rPr lang="es-ES" baseline="0" dirty="0" err="1" smtClean="0"/>
              <a:t>every</a:t>
            </a:r>
            <a:r>
              <a:rPr lang="es-ES" baseline="0" dirty="0" smtClean="0"/>
              <a:t> </a:t>
            </a:r>
            <a:r>
              <a:rPr lang="es-ES" baseline="0" dirty="0" err="1" smtClean="0"/>
              <a:t>evolutionary</a:t>
            </a:r>
            <a:r>
              <a:rPr lang="es-ES" baseline="0" dirty="0" smtClean="0"/>
              <a:t> </a:t>
            </a:r>
            <a:r>
              <a:rPr lang="es-ES" baseline="0" dirty="0" err="1" smtClean="0"/>
              <a:t>pathway</a:t>
            </a:r>
            <a:r>
              <a:rPr lang="es-ES" baseline="0" dirty="0" smtClean="0"/>
              <a:t> </a:t>
            </a:r>
            <a:r>
              <a:rPr lang="es-ES" baseline="0" dirty="0" err="1" smtClean="0"/>
              <a:t>is</a:t>
            </a:r>
            <a:r>
              <a:rPr lang="es-ES" baseline="0" dirty="0" smtClean="0"/>
              <a:t> </a:t>
            </a:r>
            <a:r>
              <a:rPr lang="es-ES" baseline="0" dirty="0" err="1" smtClean="0"/>
              <a:t>shaped</a:t>
            </a:r>
            <a:r>
              <a:rPr lang="es-ES" baseline="0" dirty="0" smtClean="0"/>
              <a:t> </a:t>
            </a:r>
            <a:r>
              <a:rPr lang="es-ES" baseline="0" dirty="0" err="1" smtClean="0"/>
              <a:t>by</a:t>
            </a:r>
            <a:r>
              <a:rPr lang="es-ES" baseline="0" dirty="0" smtClean="0"/>
              <a:t> natural </a:t>
            </a:r>
            <a:r>
              <a:rPr lang="es-ES" baseline="0" dirty="0" err="1" smtClean="0"/>
              <a:t>selection</a:t>
            </a:r>
            <a:r>
              <a:rPr lang="es-ES" baseline="0" dirty="0" smtClean="0"/>
              <a:t>?</a:t>
            </a:r>
          </a:p>
          <a:p>
            <a:pPr marL="0" lvl="0" indent="0" algn="l" rtl="0">
              <a:spcBef>
                <a:spcPts val="0"/>
              </a:spcBef>
              <a:spcAft>
                <a:spcPts val="0"/>
              </a:spcAft>
              <a:buNone/>
            </a:pPr>
            <a:endParaRPr dirty="0"/>
          </a:p>
          <a:p>
            <a:pPr marL="0" lvl="0" indent="0" algn="l" rtl="0">
              <a:spcBef>
                <a:spcPts val="0"/>
              </a:spcBef>
              <a:spcAft>
                <a:spcPts val="0"/>
              </a:spcAft>
              <a:buNone/>
            </a:pPr>
            <a:endParaRPr sz="1200" dirty="0">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Con esto se puede evaluar </a:t>
            </a:r>
          </a:p>
          <a:p>
            <a:endParaRPr lang="es-ES" dirty="0" smtClean="0"/>
          </a:p>
          <a:p>
            <a:r>
              <a:rPr lang="es-ES" dirty="0" smtClean="0"/>
              <a:t>Que los estudiantes lo hagan </a:t>
            </a:r>
          </a:p>
          <a:p>
            <a:endParaRPr lang="es-ES" dirty="0" smtClean="0"/>
          </a:p>
          <a:p>
            <a:r>
              <a:rPr lang="es-ES" dirty="0" smtClean="0"/>
              <a:t>Usar los diferentes tipos</a:t>
            </a:r>
            <a:r>
              <a:rPr lang="es-ES" baseline="0" dirty="0" smtClean="0"/>
              <a:t> de lenguaje audiovisual</a:t>
            </a:r>
          </a:p>
          <a:p>
            <a:endParaRPr lang="es-ES" dirty="0"/>
          </a:p>
        </p:txBody>
      </p:sp>
      <p:sp>
        <p:nvSpPr>
          <p:cNvPr id="4" name="Marcador de número de diapositiva 3"/>
          <p:cNvSpPr>
            <a:spLocks noGrp="1"/>
          </p:cNvSpPr>
          <p:nvPr>
            <p:ph type="sldNum" sz="quarter" idx="10"/>
          </p:nvPr>
        </p:nvSpPr>
        <p:spPr/>
        <p:txBody>
          <a:bodyPr/>
          <a:lstStyle/>
          <a:p>
            <a:fld id="{3B548703-C085-CA4D-A2C3-E8A7613E280A}" type="slidenum">
              <a:rPr lang="es-ES" smtClean="0"/>
              <a:t>26</a:t>
            </a:fld>
            <a:endParaRPr lang="es-ES"/>
          </a:p>
        </p:txBody>
      </p:sp>
    </p:spTree>
    <p:extLst>
      <p:ext uri="{BB962C8B-B14F-4D97-AF65-F5344CB8AC3E}">
        <p14:creationId xmlns:p14="http://schemas.microsoft.com/office/powerpoint/2010/main" val="473470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Comic, cuento</a:t>
            </a:r>
            <a:r>
              <a:rPr lang="es-ES" baseline="0" dirty="0" smtClean="0"/>
              <a:t> art</a:t>
            </a:r>
            <a:r>
              <a:rPr lang="es-ES" baseline="0" dirty="0" smtClean="0"/>
              <a:t>ículo </a:t>
            </a:r>
            <a:endParaRPr lang="es-ES" dirty="0"/>
          </a:p>
        </p:txBody>
      </p:sp>
      <p:sp>
        <p:nvSpPr>
          <p:cNvPr id="4" name="Marcador de número de diapositiva 3"/>
          <p:cNvSpPr>
            <a:spLocks noGrp="1"/>
          </p:cNvSpPr>
          <p:nvPr>
            <p:ph type="sldNum" sz="quarter" idx="10"/>
          </p:nvPr>
        </p:nvSpPr>
        <p:spPr/>
        <p:txBody>
          <a:bodyPr/>
          <a:lstStyle/>
          <a:p>
            <a:fld id="{3B548703-C085-CA4D-A2C3-E8A7613E280A}" type="slidenum">
              <a:rPr lang="es-ES" smtClean="0"/>
              <a:t>29</a:t>
            </a:fld>
            <a:endParaRPr lang="es-ES"/>
          </a:p>
        </p:txBody>
      </p:sp>
    </p:spTree>
    <p:extLst>
      <p:ext uri="{BB962C8B-B14F-4D97-AF65-F5344CB8AC3E}">
        <p14:creationId xmlns:p14="http://schemas.microsoft.com/office/powerpoint/2010/main" val="1942164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Mammas</a:t>
            </a:r>
            <a:r>
              <a:rPr lang="es-ES" dirty="0" smtClean="0"/>
              <a:t> </a:t>
            </a:r>
            <a:r>
              <a:rPr lang="es-ES" dirty="0" err="1" smtClean="0"/>
              <a:t>hamster</a:t>
            </a:r>
            <a:endParaRPr lang="es-ES" dirty="0"/>
          </a:p>
        </p:txBody>
      </p:sp>
      <p:sp>
        <p:nvSpPr>
          <p:cNvPr id="4" name="Marcador de número de diapositiva 3"/>
          <p:cNvSpPr>
            <a:spLocks noGrp="1"/>
          </p:cNvSpPr>
          <p:nvPr>
            <p:ph type="sldNum" sz="quarter" idx="10"/>
          </p:nvPr>
        </p:nvSpPr>
        <p:spPr/>
        <p:txBody>
          <a:bodyPr/>
          <a:lstStyle/>
          <a:p>
            <a:fld id="{3B548703-C085-CA4D-A2C3-E8A7613E280A}" type="slidenum">
              <a:rPr lang="es-ES" smtClean="0"/>
              <a:t>38</a:t>
            </a:fld>
            <a:endParaRPr lang="es-ES"/>
          </a:p>
        </p:txBody>
      </p:sp>
    </p:spTree>
    <p:extLst>
      <p:ext uri="{BB962C8B-B14F-4D97-AF65-F5344CB8AC3E}">
        <p14:creationId xmlns:p14="http://schemas.microsoft.com/office/powerpoint/2010/main" val="800741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no</a:t>
            </a:r>
            <a:r>
              <a:rPr lang="es-ES" baseline="0" dirty="0" smtClean="0"/>
              <a:t> somos porristas de la ciencia</a:t>
            </a:r>
          </a:p>
          <a:p>
            <a:endParaRPr lang="es-ES" baseline="0" dirty="0" smtClean="0"/>
          </a:p>
          <a:p>
            <a:r>
              <a:rPr lang="es-ES" baseline="0" dirty="0" smtClean="0"/>
              <a:t>En clase mucho es de “as</a:t>
            </a:r>
            <a:r>
              <a:rPr lang="es-ES" baseline="0" dirty="0" smtClean="0"/>
              <a:t>í se hizo y salió bien y todos están de acuerdo”</a:t>
            </a:r>
            <a:endParaRPr lang="es-ES" dirty="0"/>
          </a:p>
        </p:txBody>
      </p:sp>
      <p:sp>
        <p:nvSpPr>
          <p:cNvPr id="4" name="Marcador de número de diapositiva 3"/>
          <p:cNvSpPr>
            <a:spLocks noGrp="1"/>
          </p:cNvSpPr>
          <p:nvPr>
            <p:ph type="sldNum" sz="quarter" idx="10"/>
          </p:nvPr>
        </p:nvSpPr>
        <p:spPr/>
        <p:txBody>
          <a:bodyPr/>
          <a:lstStyle/>
          <a:p>
            <a:fld id="{3B548703-C085-CA4D-A2C3-E8A7613E280A}" type="slidenum">
              <a:rPr lang="es-ES" smtClean="0"/>
              <a:t>41</a:t>
            </a:fld>
            <a:endParaRPr lang="es-ES"/>
          </a:p>
        </p:txBody>
      </p:sp>
    </p:spTree>
    <p:extLst>
      <p:ext uri="{BB962C8B-B14F-4D97-AF65-F5344CB8AC3E}">
        <p14:creationId xmlns:p14="http://schemas.microsoft.com/office/powerpoint/2010/main" val="2343024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objetivo principal de la enseñanza formal</a:t>
            </a:r>
            <a:r>
              <a:rPr lang="es-ES" baseline="0" dirty="0" smtClean="0"/>
              <a:t> es educar</a:t>
            </a:r>
          </a:p>
          <a:p>
            <a:r>
              <a:rPr lang="es-ES" baseline="0" dirty="0" smtClean="0"/>
              <a:t>De la divulgaci</a:t>
            </a:r>
            <a:r>
              <a:rPr lang="es-ES" baseline="0" dirty="0" smtClean="0"/>
              <a:t>ón no tanto. </a:t>
            </a:r>
          </a:p>
          <a:p>
            <a:r>
              <a:rPr lang="es-ES" baseline="0" dirty="0" smtClean="0"/>
              <a:t>Pero los tres componente viven en las tres</a:t>
            </a:r>
          </a:p>
          <a:p>
            <a:endParaRPr lang="es-ES" baseline="0" dirty="0" smtClean="0"/>
          </a:p>
          <a:p>
            <a:endParaRPr lang="es-ES" dirty="0"/>
          </a:p>
        </p:txBody>
      </p:sp>
      <p:sp>
        <p:nvSpPr>
          <p:cNvPr id="4" name="Marcador de número de diapositiva 3"/>
          <p:cNvSpPr>
            <a:spLocks noGrp="1"/>
          </p:cNvSpPr>
          <p:nvPr>
            <p:ph type="sldNum" sz="quarter" idx="10"/>
          </p:nvPr>
        </p:nvSpPr>
        <p:spPr/>
        <p:txBody>
          <a:bodyPr/>
          <a:lstStyle/>
          <a:p>
            <a:fld id="{3B548703-C085-CA4D-A2C3-E8A7613E280A}" type="slidenum">
              <a:rPr lang="es-ES" smtClean="0"/>
              <a:t>3</a:t>
            </a:fld>
            <a:endParaRPr lang="es-ES"/>
          </a:p>
        </p:txBody>
      </p:sp>
    </p:spTree>
    <p:extLst>
      <p:ext uri="{BB962C8B-B14F-4D97-AF65-F5344CB8AC3E}">
        <p14:creationId xmlns:p14="http://schemas.microsoft.com/office/powerpoint/2010/main" val="1592061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dirty="0" smtClean="0"/>
          </a:p>
          <a:p>
            <a:r>
              <a:rPr lang="es-ES" dirty="0" smtClean="0"/>
              <a:t>Tienes el tiempo de otros en tus manos.</a:t>
            </a:r>
          </a:p>
          <a:p>
            <a:pPr marL="0" indent="0">
              <a:buNone/>
            </a:pPr>
            <a:endParaRPr lang="es-ES" dirty="0" smtClean="0"/>
          </a:p>
          <a:p>
            <a:r>
              <a:rPr lang="es-ES" dirty="0" smtClean="0"/>
              <a:t>Potencial de abrir nuevos entendimientos.</a:t>
            </a:r>
          </a:p>
          <a:p>
            <a:endParaRPr lang="es-ES" dirty="0" smtClean="0"/>
          </a:p>
          <a:p>
            <a:r>
              <a:rPr lang="es-ES" dirty="0" smtClean="0"/>
              <a:t>La propuesta es:</a:t>
            </a:r>
            <a:r>
              <a:rPr lang="es-ES" baseline="0" dirty="0" smtClean="0"/>
              <a:t> hagan de su clase, o parte de la clase, un producto de divulgaci</a:t>
            </a:r>
            <a:r>
              <a:rPr lang="es-ES" baseline="0" dirty="0" smtClean="0"/>
              <a:t>ón </a:t>
            </a:r>
          </a:p>
          <a:p>
            <a:endParaRPr lang="es-E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Cosas importantes: hay muchos temas en la actualidad que están en el dominio público, por ejemplo las vacunas, los transgénicos, el cambio climático, donde de repente parece que el público tiene una de dos opciones: negar o aceptar sin cuestionar. Esto nos habla de que hay una distancia entre los “expertos” y los individuos de a pie. ¿Qué podemos hacer para reducir esta distancia epistémica? Desde la comunicación de la ciencia podemos decir que la respuesta no está en dar más conocimiento, más datos, etc. Eso es un modelo de déficit que se ha visto que no funciona. Tampoco sabemos exactamente qué funciona, pero al parecer tiene que ver con </a:t>
            </a:r>
            <a:r>
              <a:rPr lang="es-ES_tradnl" sz="1200" kern="1200" dirty="0" err="1" smtClean="0">
                <a:solidFill>
                  <a:schemeClr val="tx1"/>
                </a:solidFill>
                <a:effectLst/>
                <a:latin typeface="+mn-lt"/>
                <a:ea typeface="+mn-ea"/>
                <a:cs typeface="+mn-cs"/>
              </a:rPr>
              <a:t>engage</a:t>
            </a:r>
            <a:r>
              <a:rPr lang="es-ES_tradnl" sz="1200" kern="1200" dirty="0" smtClean="0">
                <a:solidFill>
                  <a:schemeClr val="tx1"/>
                </a:solidFill>
                <a:effectLst/>
                <a:latin typeface="+mn-lt"/>
                <a:ea typeface="+mn-ea"/>
                <a:cs typeface="+mn-cs"/>
              </a:rPr>
              <a:t> al público en diálogos. Involucrar emociones, valores, etc. Y eso tendría que ser también importante para la educación de ciencia, pues es donde la gente absorbe más de este tipo de temas. Lo que queremos es </a:t>
            </a:r>
            <a:r>
              <a:rPr lang="es-ES_tradnl" sz="1200" kern="1200" dirty="0" err="1" smtClean="0">
                <a:solidFill>
                  <a:schemeClr val="tx1"/>
                </a:solidFill>
                <a:effectLst/>
                <a:latin typeface="+mn-lt"/>
                <a:ea typeface="+mn-ea"/>
                <a:cs typeface="+mn-cs"/>
              </a:rPr>
              <a:t>critical</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engagement</a:t>
            </a:r>
            <a:r>
              <a:rPr lang="es-ES_tradnl" sz="1200" kern="1200" dirty="0" smtClean="0">
                <a:solidFill>
                  <a:schemeClr val="tx1"/>
                </a:solidFill>
                <a:effectLst/>
                <a:latin typeface="+mn-lt"/>
                <a:ea typeface="+mn-ea"/>
                <a:cs typeface="+mn-cs"/>
              </a:rPr>
              <a:t>. </a:t>
            </a:r>
          </a:p>
          <a:p>
            <a:endParaRPr lang="es-ES" dirty="0" smtClean="0"/>
          </a:p>
          <a:p>
            <a:endParaRPr lang="es-ES" dirty="0"/>
          </a:p>
        </p:txBody>
      </p:sp>
      <p:sp>
        <p:nvSpPr>
          <p:cNvPr id="4" name="Marcador de número de diapositiva 3"/>
          <p:cNvSpPr>
            <a:spLocks noGrp="1"/>
          </p:cNvSpPr>
          <p:nvPr>
            <p:ph type="sldNum" sz="quarter" idx="10"/>
          </p:nvPr>
        </p:nvSpPr>
        <p:spPr/>
        <p:txBody>
          <a:bodyPr/>
          <a:lstStyle/>
          <a:p>
            <a:fld id="{3B548703-C085-CA4D-A2C3-E8A7613E280A}" type="slidenum">
              <a:rPr lang="es-ES" smtClean="0"/>
              <a:t>4</a:t>
            </a:fld>
            <a:endParaRPr lang="es-ES"/>
          </a:p>
        </p:txBody>
      </p:sp>
    </p:spTree>
    <p:extLst>
      <p:ext uri="{BB962C8B-B14F-4D97-AF65-F5344CB8AC3E}">
        <p14:creationId xmlns:p14="http://schemas.microsoft.com/office/powerpoint/2010/main" val="1592061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Narratives</a:t>
            </a:r>
            <a:r>
              <a:rPr lang="es-ES" dirty="0" smtClean="0"/>
              <a:t> </a:t>
            </a:r>
            <a:r>
              <a:rPr lang="es-ES" dirty="0" err="1" smtClean="0"/>
              <a:t>follow</a:t>
            </a:r>
            <a:r>
              <a:rPr lang="es-ES" dirty="0" smtClean="0"/>
              <a:t> a particular </a:t>
            </a:r>
            <a:r>
              <a:rPr lang="es-ES" dirty="0" err="1" smtClean="0"/>
              <a:t>structure</a:t>
            </a:r>
            <a:r>
              <a:rPr lang="es-ES" dirty="0" smtClean="0"/>
              <a:t> </a:t>
            </a:r>
            <a:r>
              <a:rPr lang="es-ES" dirty="0" err="1" smtClean="0"/>
              <a:t>that</a:t>
            </a:r>
            <a:r>
              <a:rPr lang="es-ES" dirty="0" smtClean="0"/>
              <a:t> describes </a:t>
            </a:r>
            <a:r>
              <a:rPr lang="es-ES" dirty="0" err="1" smtClean="0"/>
              <a:t>the</a:t>
            </a:r>
            <a:r>
              <a:rPr lang="es-ES" dirty="0" smtClean="0"/>
              <a:t> cause-and-</a:t>
            </a:r>
            <a:r>
              <a:rPr lang="es-ES" dirty="0" err="1" smtClean="0"/>
              <a:t>effect</a:t>
            </a:r>
            <a:r>
              <a:rPr lang="es-ES" dirty="0" smtClean="0"/>
              <a:t> </a:t>
            </a:r>
            <a:r>
              <a:rPr lang="es-ES" dirty="0" err="1" smtClean="0"/>
              <a:t>relationships</a:t>
            </a:r>
            <a:r>
              <a:rPr lang="es-ES" dirty="0" smtClean="0"/>
              <a:t> </a:t>
            </a:r>
            <a:r>
              <a:rPr lang="es-ES" dirty="0" err="1" smtClean="0"/>
              <a:t>between</a:t>
            </a:r>
            <a:r>
              <a:rPr lang="es-ES" dirty="0" smtClean="0"/>
              <a:t> </a:t>
            </a:r>
            <a:r>
              <a:rPr lang="es-ES" dirty="0" err="1" smtClean="0"/>
              <a:t>events</a:t>
            </a:r>
            <a:r>
              <a:rPr lang="es-ES" dirty="0" smtClean="0"/>
              <a:t> </a:t>
            </a:r>
            <a:r>
              <a:rPr lang="es-ES" dirty="0" err="1" smtClean="0"/>
              <a:t>that</a:t>
            </a:r>
            <a:r>
              <a:rPr lang="es-ES" dirty="0" smtClean="0"/>
              <a:t> </a:t>
            </a:r>
            <a:r>
              <a:rPr lang="es-ES" dirty="0" err="1" smtClean="0"/>
              <a:t>take</a:t>
            </a:r>
            <a:r>
              <a:rPr lang="es-ES" dirty="0" smtClean="0"/>
              <a:t> place </a:t>
            </a:r>
            <a:r>
              <a:rPr lang="es-ES" dirty="0" err="1" smtClean="0"/>
              <a:t>over</a:t>
            </a:r>
            <a:r>
              <a:rPr lang="es-ES" dirty="0" smtClean="0"/>
              <a:t> a particular time </a:t>
            </a:r>
            <a:r>
              <a:rPr lang="es-ES" dirty="0" err="1" smtClean="0"/>
              <a:t>period</a:t>
            </a:r>
            <a:r>
              <a:rPr lang="es-ES" dirty="0" smtClean="0"/>
              <a:t> </a:t>
            </a:r>
            <a:r>
              <a:rPr lang="es-ES" dirty="0" err="1" smtClean="0"/>
              <a:t>that</a:t>
            </a:r>
            <a:r>
              <a:rPr lang="es-ES" dirty="0" smtClean="0"/>
              <a:t> </a:t>
            </a:r>
            <a:r>
              <a:rPr lang="es-ES" dirty="0" err="1" smtClean="0"/>
              <a:t>impact</a:t>
            </a:r>
            <a:r>
              <a:rPr lang="es-ES" dirty="0" smtClean="0"/>
              <a:t> particular </a:t>
            </a:r>
            <a:r>
              <a:rPr lang="es-ES" dirty="0" err="1" smtClean="0"/>
              <a:t>characters</a:t>
            </a:r>
            <a:r>
              <a:rPr lang="es-ES" dirty="0" smtClean="0"/>
              <a:t>. </a:t>
            </a:r>
            <a:r>
              <a:rPr lang="es-ES" dirty="0" err="1" smtClean="0"/>
              <a:t>causality</a:t>
            </a:r>
            <a:r>
              <a:rPr lang="es-ES" dirty="0" smtClean="0"/>
              <a:t>, </a:t>
            </a:r>
            <a:r>
              <a:rPr lang="es-ES" dirty="0" err="1" smtClean="0"/>
              <a:t>temporality</a:t>
            </a:r>
            <a:r>
              <a:rPr lang="es-ES" dirty="0" smtClean="0"/>
              <a:t>, and </a:t>
            </a:r>
            <a:r>
              <a:rPr lang="es-ES" dirty="0" err="1" smtClean="0"/>
              <a:t>character</a:t>
            </a:r>
            <a:r>
              <a:rPr lang="es-ES" dirty="0" smtClean="0"/>
              <a:t> </a:t>
            </a:r>
            <a:r>
              <a:rPr lang="es-ES" dirty="0" err="1" smtClean="0"/>
              <a:t>represents</a:t>
            </a:r>
            <a:r>
              <a:rPr lang="es-ES" dirty="0" smtClean="0"/>
              <a:t> a </a:t>
            </a:r>
            <a:r>
              <a:rPr lang="es-ES" dirty="0" err="1" smtClean="0"/>
              <a:t>fairly</a:t>
            </a:r>
            <a:r>
              <a:rPr lang="es-ES" dirty="0" smtClean="0"/>
              <a:t> </a:t>
            </a:r>
            <a:r>
              <a:rPr lang="es-ES" dirty="0" err="1" smtClean="0"/>
              <a:t>standard</a:t>
            </a:r>
            <a:r>
              <a:rPr lang="es-ES" dirty="0" smtClean="0"/>
              <a:t> </a:t>
            </a:r>
            <a:r>
              <a:rPr lang="es-ES" dirty="0" err="1" smtClean="0"/>
              <a:t>definition</a:t>
            </a:r>
            <a:r>
              <a:rPr lang="es-ES" dirty="0" smtClean="0"/>
              <a:t> of </a:t>
            </a:r>
            <a:r>
              <a:rPr lang="es-ES" dirty="0" err="1" smtClean="0"/>
              <a:t>narrative</a:t>
            </a:r>
            <a:r>
              <a:rPr lang="es-ES" dirty="0" smtClean="0"/>
              <a:t> </a:t>
            </a:r>
            <a:r>
              <a:rPr lang="es-ES" dirty="0" err="1" smtClean="0"/>
              <a:t>communication</a:t>
            </a:r>
            <a:r>
              <a:rPr lang="es-ES" dirty="0" smtClean="0"/>
              <a:t>. </a:t>
            </a:r>
            <a:r>
              <a:rPr lang="es-ES" dirty="0" err="1" smtClean="0"/>
              <a:t>Such</a:t>
            </a:r>
            <a:r>
              <a:rPr lang="es-ES" dirty="0" smtClean="0"/>
              <a:t> a </a:t>
            </a:r>
            <a:r>
              <a:rPr lang="es-ES" dirty="0" err="1" smtClean="0"/>
              <a:t>definition</a:t>
            </a:r>
            <a:r>
              <a:rPr lang="es-ES" dirty="0" smtClean="0"/>
              <a:t> </a:t>
            </a:r>
            <a:r>
              <a:rPr lang="es-ES" dirty="0" err="1" smtClean="0"/>
              <a:t>is</a:t>
            </a:r>
            <a:r>
              <a:rPr lang="es-ES" dirty="0" smtClean="0"/>
              <a:t> </a:t>
            </a:r>
            <a:r>
              <a:rPr lang="es-ES" dirty="0" err="1" smtClean="0"/>
              <a:t>independent</a:t>
            </a:r>
            <a:r>
              <a:rPr lang="es-ES" dirty="0" smtClean="0"/>
              <a:t> of </a:t>
            </a:r>
            <a:r>
              <a:rPr lang="es-ES" dirty="0" err="1" smtClean="0"/>
              <a:t>content</a:t>
            </a:r>
            <a:r>
              <a:rPr lang="es-ES" dirty="0" smtClean="0"/>
              <a:t> and so </a:t>
            </a:r>
            <a:r>
              <a:rPr lang="es-ES" dirty="0" err="1" smtClean="0"/>
              <a:t>narratives</a:t>
            </a:r>
            <a:r>
              <a:rPr lang="es-ES" dirty="0" smtClean="0"/>
              <a:t> can be </a:t>
            </a:r>
            <a:r>
              <a:rPr lang="es-ES" dirty="0" err="1" smtClean="0"/>
              <a:t>present</a:t>
            </a:r>
            <a:r>
              <a:rPr lang="es-ES" dirty="0" smtClean="0"/>
              <a:t> </a:t>
            </a:r>
            <a:r>
              <a:rPr lang="es-ES" dirty="0" err="1" smtClean="0"/>
              <a:t>within</a:t>
            </a:r>
            <a:r>
              <a:rPr lang="es-ES" dirty="0" smtClean="0"/>
              <a:t> </a:t>
            </a:r>
            <a:r>
              <a:rPr lang="es-ES" dirty="0" err="1" smtClean="0"/>
              <a:t>almost</a:t>
            </a:r>
            <a:r>
              <a:rPr lang="es-ES" dirty="0" smtClean="0"/>
              <a:t> </a:t>
            </a:r>
            <a:r>
              <a:rPr lang="es-ES" dirty="0" err="1" smtClean="0"/>
              <a:t>any</a:t>
            </a:r>
            <a:r>
              <a:rPr lang="es-ES" dirty="0" smtClean="0"/>
              <a:t> </a:t>
            </a:r>
            <a:r>
              <a:rPr lang="es-ES" dirty="0" err="1" smtClean="0"/>
              <a:t>communication</a:t>
            </a:r>
            <a:r>
              <a:rPr lang="es-ES" dirty="0" smtClean="0"/>
              <a:t> </a:t>
            </a:r>
            <a:r>
              <a:rPr lang="es-ES" dirty="0" err="1" smtClean="0"/>
              <a:t>activity</a:t>
            </a:r>
            <a:r>
              <a:rPr lang="es-ES" dirty="0" smtClean="0"/>
              <a:t> </a:t>
            </a:r>
            <a:r>
              <a:rPr lang="es-ES" dirty="0" err="1" smtClean="0"/>
              <a:t>or</a:t>
            </a:r>
            <a:r>
              <a:rPr lang="es-ES" dirty="0" smtClean="0"/>
              <a:t> media </a:t>
            </a:r>
            <a:r>
              <a:rPr lang="es-ES" dirty="0" err="1" smtClean="0"/>
              <a:t>platform</a:t>
            </a:r>
            <a:endParaRPr lang="es-ES" dirty="0" smtClean="0"/>
          </a:p>
          <a:p>
            <a:endParaRPr lang="es-ES" dirty="0" smtClean="0"/>
          </a:p>
          <a:p>
            <a:endParaRPr lang="es-ES" dirty="0" smtClean="0"/>
          </a:p>
          <a:p>
            <a:r>
              <a:rPr lang="es-ES" dirty="0" err="1" smtClean="0"/>
              <a:t>Narratives</a:t>
            </a:r>
            <a:r>
              <a:rPr lang="es-ES" dirty="0" smtClean="0"/>
              <a:t> are </a:t>
            </a:r>
            <a:r>
              <a:rPr lang="es-ES" dirty="0" err="1" smtClean="0"/>
              <a:t>often</a:t>
            </a:r>
            <a:r>
              <a:rPr lang="es-ES" dirty="0" smtClean="0"/>
              <a:t> </a:t>
            </a:r>
            <a:r>
              <a:rPr lang="es-ES" dirty="0" err="1" smtClean="0"/>
              <a:t>associated</a:t>
            </a:r>
            <a:r>
              <a:rPr lang="es-ES" dirty="0" smtClean="0"/>
              <a:t> </a:t>
            </a:r>
            <a:r>
              <a:rPr lang="es-ES" dirty="0" err="1" smtClean="0"/>
              <a:t>with</a:t>
            </a:r>
            <a:r>
              <a:rPr lang="es-ES" dirty="0" smtClean="0"/>
              <a:t> </a:t>
            </a:r>
            <a:r>
              <a:rPr lang="es-ES" dirty="0" err="1" smtClean="0"/>
              <a:t>increased</a:t>
            </a:r>
            <a:r>
              <a:rPr lang="es-ES" dirty="0" smtClean="0"/>
              <a:t> </a:t>
            </a:r>
            <a:r>
              <a:rPr lang="es-ES" dirty="0" err="1" smtClean="0"/>
              <a:t>recall</a:t>
            </a:r>
            <a:r>
              <a:rPr lang="es-ES" dirty="0" smtClean="0"/>
              <a:t>, </a:t>
            </a:r>
            <a:r>
              <a:rPr lang="es-ES" dirty="0" err="1" smtClean="0"/>
              <a:t>ease</a:t>
            </a:r>
            <a:r>
              <a:rPr lang="es-ES" dirty="0" smtClean="0"/>
              <a:t> of </a:t>
            </a:r>
            <a:r>
              <a:rPr lang="es-ES" dirty="0" err="1" smtClean="0"/>
              <a:t>comprehension</a:t>
            </a:r>
            <a:r>
              <a:rPr lang="es-ES" dirty="0" smtClean="0"/>
              <a:t>, and </a:t>
            </a:r>
            <a:r>
              <a:rPr lang="es-ES" dirty="0" err="1" smtClean="0"/>
              <a:t>shorter</a:t>
            </a:r>
            <a:r>
              <a:rPr lang="es-ES" dirty="0" smtClean="0"/>
              <a:t> </a:t>
            </a:r>
            <a:r>
              <a:rPr lang="es-ES" dirty="0" err="1" smtClean="0"/>
              <a:t>reading</a:t>
            </a:r>
            <a:r>
              <a:rPr lang="es-ES" dirty="0" smtClean="0"/>
              <a:t> times (17, 18). In a </a:t>
            </a:r>
            <a:r>
              <a:rPr lang="es-ES" dirty="0" err="1" smtClean="0"/>
              <a:t>direct</a:t>
            </a:r>
            <a:r>
              <a:rPr lang="es-ES" dirty="0" smtClean="0"/>
              <a:t> </a:t>
            </a:r>
            <a:r>
              <a:rPr lang="es-ES" dirty="0" err="1" smtClean="0"/>
              <a:t>comparison</a:t>
            </a:r>
            <a:r>
              <a:rPr lang="es-ES" dirty="0" smtClean="0"/>
              <a:t> </a:t>
            </a:r>
            <a:r>
              <a:rPr lang="es-ES" dirty="0" err="1" smtClean="0"/>
              <a:t>with</a:t>
            </a:r>
            <a:r>
              <a:rPr lang="es-ES" dirty="0" smtClean="0"/>
              <a:t> </a:t>
            </a:r>
            <a:r>
              <a:rPr lang="es-ES" dirty="0" err="1" smtClean="0"/>
              <a:t>expository</a:t>
            </a:r>
            <a:r>
              <a:rPr lang="es-ES" dirty="0" smtClean="0"/>
              <a:t> </a:t>
            </a:r>
            <a:r>
              <a:rPr lang="es-ES" dirty="0" err="1" smtClean="0"/>
              <a:t>text</a:t>
            </a:r>
            <a:r>
              <a:rPr lang="es-ES" dirty="0" smtClean="0"/>
              <a:t>, </a:t>
            </a:r>
            <a:r>
              <a:rPr lang="es-ES" dirty="0" err="1" smtClean="0"/>
              <a:t>narrative</a:t>
            </a:r>
            <a:r>
              <a:rPr lang="es-ES" dirty="0" smtClean="0"/>
              <a:t> </a:t>
            </a:r>
            <a:r>
              <a:rPr lang="es-ES" dirty="0" err="1" smtClean="0"/>
              <a:t>text</a:t>
            </a:r>
            <a:r>
              <a:rPr lang="es-ES" dirty="0" smtClean="0"/>
              <a:t> </a:t>
            </a:r>
            <a:r>
              <a:rPr lang="es-ES" dirty="0" err="1" smtClean="0"/>
              <a:t>was</a:t>
            </a:r>
            <a:r>
              <a:rPr lang="es-ES" dirty="0" smtClean="0"/>
              <a:t> </a:t>
            </a:r>
            <a:r>
              <a:rPr lang="es-ES" dirty="0" err="1" smtClean="0"/>
              <a:t>read</a:t>
            </a:r>
            <a:r>
              <a:rPr lang="es-ES" dirty="0" smtClean="0"/>
              <a:t> </a:t>
            </a:r>
            <a:r>
              <a:rPr lang="es-ES" dirty="0" err="1" smtClean="0"/>
              <a:t>twice</a:t>
            </a:r>
            <a:r>
              <a:rPr lang="es-ES" dirty="0" smtClean="0"/>
              <a:t> as </a:t>
            </a:r>
            <a:r>
              <a:rPr lang="es-ES" dirty="0" err="1" smtClean="0"/>
              <a:t>fast</a:t>
            </a:r>
            <a:r>
              <a:rPr lang="es-ES" dirty="0" smtClean="0"/>
              <a:t> and </a:t>
            </a:r>
            <a:r>
              <a:rPr lang="es-ES" dirty="0" err="1" smtClean="0"/>
              <a:t>recalled</a:t>
            </a:r>
            <a:r>
              <a:rPr lang="es-ES" dirty="0" smtClean="0"/>
              <a:t> </a:t>
            </a:r>
            <a:r>
              <a:rPr lang="es-ES" dirty="0" err="1" smtClean="0"/>
              <a:t>twice</a:t>
            </a:r>
            <a:r>
              <a:rPr lang="es-ES" dirty="0" smtClean="0"/>
              <a:t> as </a:t>
            </a:r>
            <a:r>
              <a:rPr lang="es-ES" dirty="0" err="1" smtClean="0"/>
              <a:t>well</a:t>
            </a:r>
            <a:r>
              <a:rPr lang="es-ES" dirty="0" smtClean="0"/>
              <a:t>, </a:t>
            </a:r>
            <a:r>
              <a:rPr lang="es-ES" dirty="0" err="1" smtClean="0"/>
              <a:t>regardless</a:t>
            </a:r>
            <a:r>
              <a:rPr lang="es-ES" dirty="0" smtClean="0"/>
              <a:t> of </a:t>
            </a:r>
            <a:r>
              <a:rPr lang="es-ES" dirty="0" err="1" smtClean="0"/>
              <a:t>topic</a:t>
            </a:r>
            <a:r>
              <a:rPr lang="es-ES" dirty="0" smtClean="0"/>
              <a:t> </a:t>
            </a:r>
            <a:r>
              <a:rPr lang="es-ES" dirty="0" err="1" smtClean="0"/>
              <a:t>familiarity</a:t>
            </a:r>
            <a:r>
              <a:rPr lang="es-ES" dirty="0" smtClean="0"/>
              <a:t> </a:t>
            </a:r>
            <a:r>
              <a:rPr lang="es-ES" dirty="0" err="1" smtClean="0"/>
              <a:t>or</a:t>
            </a:r>
            <a:r>
              <a:rPr lang="es-ES" dirty="0" smtClean="0"/>
              <a:t> </a:t>
            </a:r>
            <a:r>
              <a:rPr lang="es-ES" dirty="0" err="1" smtClean="0"/>
              <a:t>interest</a:t>
            </a:r>
            <a:r>
              <a:rPr lang="es-ES" dirty="0" smtClean="0"/>
              <a:t> in </a:t>
            </a:r>
            <a:r>
              <a:rPr lang="es-ES" dirty="0" err="1" smtClean="0"/>
              <a:t>the</a:t>
            </a:r>
            <a:r>
              <a:rPr lang="es-ES" dirty="0" smtClean="0"/>
              <a:t> </a:t>
            </a:r>
            <a:r>
              <a:rPr lang="es-ES" dirty="0" err="1" smtClean="0"/>
              <a:t>content</a:t>
            </a:r>
            <a:r>
              <a:rPr lang="es-ES" dirty="0" smtClean="0"/>
              <a:t> </a:t>
            </a:r>
            <a:r>
              <a:rPr lang="es-ES" dirty="0" err="1" smtClean="0"/>
              <a:t>itself</a:t>
            </a:r>
            <a:endParaRPr lang="es-ES" dirty="0" smtClean="0"/>
          </a:p>
          <a:p>
            <a:endParaRPr lang="es-ES" dirty="0" smtClean="0"/>
          </a:p>
          <a:p>
            <a:endParaRPr lang="es-ES" dirty="0" smtClean="0"/>
          </a:p>
          <a:p>
            <a:r>
              <a:rPr lang="es-ES" dirty="0" smtClean="0"/>
              <a:t>As </a:t>
            </a:r>
            <a:r>
              <a:rPr lang="es-ES" dirty="0" err="1" smtClean="0"/>
              <a:t>such</a:t>
            </a:r>
            <a:r>
              <a:rPr lang="es-ES" dirty="0" smtClean="0"/>
              <a:t>, </a:t>
            </a:r>
            <a:r>
              <a:rPr lang="es-ES" dirty="0" err="1" smtClean="0"/>
              <a:t>narrative</a:t>
            </a:r>
            <a:r>
              <a:rPr lang="es-ES" dirty="0" smtClean="0"/>
              <a:t> </a:t>
            </a:r>
            <a:r>
              <a:rPr lang="es-ES" dirty="0" err="1" smtClean="0"/>
              <a:t>cognition</a:t>
            </a:r>
            <a:r>
              <a:rPr lang="es-ES" dirty="0" smtClean="0"/>
              <a:t> </a:t>
            </a:r>
            <a:r>
              <a:rPr lang="es-ES" dirty="0" err="1" smtClean="0"/>
              <a:t>is</a:t>
            </a:r>
            <a:r>
              <a:rPr lang="es-ES" dirty="0" smtClean="0"/>
              <a:t> </a:t>
            </a:r>
            <a:r>
              <a:rPr lang="es-ES" dirty="0" err="1" smtClean="0"/>
              <a:t>thought</a:t>
            </a:r>
            <a:r>
              <a:rPr lang="es-ES" dirty="0" smtClean="0"/>
              <a:t> </a:t>
            </a:r>
            <a:r>
              <a:rPr lang="es-ES" dirty="0" err="1" smtClean="0"/>
              <a:t>to</a:t>
            </a:r>
            <a:r>
              <a:rPr lang="es-ES" dirty="0" smtClean="0"/>
              <a:t> </a:t>
            </a:r>
            <a:r>
              <a:rPr lang="es-ES" dirty="0" err="1" smtClean="0"/>
              <a:t>represent</a:t>
            </a:r>
            <a:r>
              <a:rPr lang="es-ES" dirty="0" smtClean="0"/>
              <a:t> </a:t>
            </a:r>
            <a:r>
              <a:rPr lang="es-ES" dirty="0" err="1" smtClean="0"/>
              <a:t>the</a:t>
            </a:r>
            <a:r>
              <a:rPr lang="es-ES" dirty="0" smtClean="0"/>
              <a:t> default </a:t>
            </a:r>
            <a:r>
              <a:rPr lang="es-ES" dirty="0" err="1" smtClean="0"/>
              <a:t>mode</a:t>
            </a:r>
            <a:r>
              <a:rPr lang="es-ES" dirty="0" smtClean="0"/>
              <a:t> of human </a:t>
            </a:r>
            <a:r>
              <a:rPr lang="es-ES" dirty="0" err="1" smtClean="0"/>
              <a:t>thought</a:t>
            </a:r>
            <a:r>
              <a:rPr lang="es-ES" dirty="0" smtClean="0"/>
              <a:t>, </a:t>
            </a:r>
            <a:r>
              <a:rPr lang="es-ES" dirty="0" err="1" smtClean="0"/>
              <a:t>proving</a:t>
            </a:r>
            <a:r>
              <a:rPr lang="es-ES" dirty="0" smtClean="0"/>
              <a:t> </a:t>
            </a:r>
            <a:r>
              <a:rPr lang="es-ES" dirty="0" err="1" smtClean="0"/>
              <a:t>structure</a:t>
            </a:r>
            <a:r>
              <a:rPr lang="es-ES" dirty="0" smtClean="0"/>
              <a:t> </a:t>
            </a:r>
            <a:r>
              <a:rPr lang="es-ES" dirty="0" err="1" smtClean="0"/>
              <a:t>to</a:t>
            </a:r>
            <a:r>
              <a:rPr lang="es-ES" dirty="0" smtClean="0"/>
              <a:t> </a:t>
            </a:r>
            <a:r>
              <a:rPr lang="es-ES" dirty="0" err="1" smtClean="0"/>
              <a:t>reality</a:t>
            </a:r>
            <a:r>
              <a:rPr lang="es-ES" dirty="0" smtClean="0"/>
              <a:t> and </a:t>
            </a:r>
            <a:r>
              <a:rPr lang="es-ES" dirty="0" err="1" smtClean="0"/>
              <a:t>serving</a:t>
            </a:r>
            <a:r>
              <a:rPr lang="es-ES" dirty="0" smtClean="0"/>
              <a:t> as </a:t>
            </a:r>
            <a:r>
              <a:rPr lang="es-ES" dirty="0" err="1" smtClean="0"/>
              <a:t>the</a:t>
            </a:r>
            <a:r>
              <a:rPr lang="es-ES" dirty="0" smtClean="0"/>
              <a:t> </a:t>
            </a:r>
            <a:r>
              <a:rPr lang="es-ES" dirty="0" err="1" smtClean="0"/>
              <a:t>underlying</a:t>
            </a:r>
            <a:r>
              <a:rPr lang="es-ES" dirty="0" smtClean="0"/>
              <a:t> </a:t>
            </a:r>
            <a:r>
              <a:rPr lang="es-ES" dirty="0" err="1" smtClean="0"/>
              <a:t>foundation</a:t>
            </a:r>
            <a:r>
              <a:rPr lang="es-ES" dirty="0" smtClean="0"/>
              <a:t> </a:t>
            </a:r>
            <a:r>
              <a:rPr lang="es-ES" dirty="0" err="1" smtClean="0"/>
              <a:t>for</a:t>
            </a:r>
            <a:r>
              <a:rPr lang="es-ES" dirty="0" smtClean="0"/>
              <a:t> </a:t>
            </a:r>
            <a:r>
              <a:rPr lang="es-ES" dirty="0" err="1" smtClean="0"/>
              <a:t>memory</a:t>
            </a:r>
            <a:r>
              <a:rPr lang="es-ES" dirty="0" smtClean="0"/>
              <a:t> (18). </a:t>
            </a:r>
            <a:r>
              <a:rPr lang="es-ES" dirty="0" err="1" smtClean="0"/>
              <a:t>This</a:t>
            </a:r>
            <a:r>
              <a:rPr lang="es-ES" dirty="0" smtClean="0"/>
              <a:t> </a:t>
            </a:r>
            <a:r>
              <a:rPr lang="es-ES" dirty="0" err="1" smtClean="0"/>
              <a:t>reliance</a:t>
            </a:r>
            <a:r>
              <a:rPr lang="es-ES" dirty="0" smtClean="0"/>
              <a:t> </a:t>
            </a:r>
            <a:r>
              <a:rPr lang="es-ES" dirty="0" err="1" smtClean="0"/>
              <a:t>on</a:t>
            </a:r>
            <a:r>
              <a:rPr lang="es-ES" dirty="0" smtClean="0"/>
              <a:t> </a:t>
            </a:r>
            <a:r>
              <a:rPr lang="es-ES" dirty="0" err="1" smtClean="0"/>
              <a:t>narratives</a:t>
            </a:r>
            <a:r>
              <a:rPr lang="es-ES" dirty="0" smtClean="0"/>
              <a:t> </a:t>
            </a:r>
            <a:r>
              <a:rPr lang="es-ES" dirty="0" err="1" smtClean="0"/>
              <a:t>is</a:t>
            </a:r>
            <a:r>
              <a:rPr lang="es-ES" dirty="0" smtClean="0"/>
              <a:t> </a:t>
            </a:r>
            <a:r>
              <a:rPr lang="es-ES" dirty="0" err="1" smtClean="0"/>
              <a:t>suggested</a:t>
            </a:r>
            <a:r>
              <a:rPr lang="es-ES" dirty="0" smtClean="0"/>
              <a:t> </a:t>
            </a:r>
            <a:r>
              <a:rPr lang="es-ES" dirty="0" err="1" smtClean="0"/>
              <a:t>to</a:t>
            </a:r>
            <a:r>
              <a:rPr lang="es-ES" dirty="0" smtClean="0"/>
              <a:t> be </a:t>
            </a:r>
            <a:r>
              <a:rPr lang="es-ES" dirty="0" err="1" smtClean="0"/>
              <a:t>the</a:t>
            </a:r>
            <a:r>
              <a:rPr lang="es-ES" dirty="0" smtClean="0"/>
              <a:t> </a:t>
            </a:r>
            <a:r>
              <a:rPr lang="es-ES" dirty="0" err="1" smtClean="0"/>
              <a:t>result</a:t>
            </a:r>
            <a:r>
              <a:rPr lang="es-ES" dirty="0" smtClean="0"/>
              <a:t> of </a:t>
            </a:r>
            <a:r>
              <a:rPr lang="es-ES" dirty="0" err="1" smtClean="0"/>
              <a:t>an</a:t>
            </a:r>
            <a:r>
              <a:rPr lang="es-ES" dirty="0" smtClean="0"/>
              <a:t> </a:t>
            </a:r>
            <a:r>
              <a:rPr lang="es-ES" dirty="0" err="1" smtClean="0"/>
              <a:t>evolutionary</a:t>
            </a:r>
            <a:r>
              <a:rPr lang="es-ES" dirty="0" smtClean="0"/>
              <a:t> </a:t>
            </a:r>
            <a:r>
              <a:rPr lang="es-ES" dirty="0" err="1" smtClean="0"/>
              <a:t>benefit</a:t>
            </a:r>
            <a:r>
              <a:rPr lang="es-ES" dirty="0" smtClean="0"/>
              <a:t> </a:t>
            </a:r>
            <a:r>
              <a:rPr lang="es-ES" dirty="0" err="1" smtClean="0"/>
              <a:t>because</a:t>
            </a:r>
            <a:r>
              <a:rPr lang="es-ES" dirty="0" smtClean="0"/>
              <a:t> </a:t>
            </a:r>
            <a:r>
              <a:rPr lang="es-ES" dirty="0" err="1" smtClean="0"/>
              <a:t>narratives</a:t>
            </a:r>
            <a:r>
              <a:rPr lang="es-ES" dirty="0" smtClean="0"/>
              <a:t> </a:t>
            </a:r>
            <a:r>
              <a:rPr lang="es-ES" dirty="0" err="1" smtClean="0"/>
              <a:t>provide</a:t>
            </a:r>
            <a:r>
              <a:rPr lang="es-ES" dirty="0" smtClean="0"/>
              <a:t> </a:t>
            </a:r>
            <a:r>
              <a:rPr lang="es-ES" dirty="0" err="1" smtClean="0"/>
              <a:t>their</a:t>
            </a:r>
            <a:r>
              <a:rPr lang="es-ES" dirty="0" smtClean="0"/>
              <a:t> </a:t>
            </a:r>
            <a:r>
              <a:rPr lang="es-ES" dirty="0" err="1" smtClean="0"/>
              <a:t>users</a:t>
            </a:r>
            <a:r>
              <a:rPr lang="es-ES" dirty="0" smtClean="0"/>
              <a:t> </a:t>
            </a:r>
            <a:r>
              <a:rPr lang="es-ES" dirty="0" err="1" smtClean="0"/>
              <a:t>with</a:t>
            </a:r>
            <a:r>
              <a:rPr lang="es-ES" dirty="0" smtClean="0"/>
              <a:t> a </a:t>
            </a:r>
            <a:r>
              <a:rPr lang="es-ES" dirty="0" err="1" smtClean="0"/>
              <a:t>format</a:t>
            </a:r>
            <a:r>
              <a:rPr lang="es-ES" dirty="0" smtClean="0"/>
              <a:t> of </a:t>
            </a:r>
            <a:r>
              <a:rPr lang="es-ES" dirty="0" err="1" smtClean="0"/>
              <a:t>comprehension</a:t>
            </a:r>
            <a:r>
              <a:rPr lang="es-ES" dirty="0" smtClean="0"/>
              <a:t> </a:t>
            </a:r>
            <a:r>
              <a:rPr lang="es-ES" dirty="0" err="1" smtClean="0"/>
              <a:t>to</a:t>
            </a:r>
            <a:r>
              <a:rPr lang="es-ES" dirty="0" smtClean="0"/>
              <a:t> </a:t>
            </a:r>
            <a:r>
              <a:rPr lang="es-ES" dirty="0" err="1" smtClean="0"/>
              <a:t>simulate</a:t>
            </a:r>
            <a:r>
              <a:rPr lang="es-ES" dirty="0" smtClean="0"/>
              <a:t> </a:t>
            </a:r>
            <a:r>
              <a:rPr lang="es-ES" dirty="0" err="1" smtClean="0"/>
              <a:t>possible</a:t>
            </a:r>
            <a:r>
              <a:rPr lang="es-ES" dirty="0" smtClean="0"/>
              <a:t> </a:t>
            </a:r>
            <a:r>
              <a:rPr lang="es-ES" dirty="0" err="1" smtClean="0"/>
              <a:t>realities</a:t>
            </a:r>
            <a:r>
              <a:rPr lang="es-ES" dirty="0" smtClean="0"/>
              <a:t> (23), </a:t>
            </a:r>
            <a:r>
              <a:rPr lang="es-ES" dirty="0" err="1" smtClean="0"/>
              <a:t>which</a:t>
            </a:r>
            <a:r>
              <a:rPr lang="es-ES" dirty="0" smtClean="0"/>
              <a:t> </a:t>
            </a:r>
            <a:r>
              <a:rPr lang="es-ES" dirty="0" err="1" smtClean="0"/>
              <a:t>would</a:t>
            </a:r>
            <a:r>
              <a:rPr lang="es-ES" dirty="0" smtClean="0"/>
              <a:t> </a:t>
            </a:r>
            <a:r>
              <a:rPr lang="es-ES" dirty="0" err="1" smtClean="0"/>
              <a:t>serve</a:t>
            </a:r>
            <a:r>
              <a:rPr lang="es-ES" dirty="0" smtClean="0"/>
              <a:t> </a:t>
            </a:r>
            <a:r>
              <a:rPr lang="es-ES" dirty="0" err="1" smtClean="0"/>
              <a:t>to</a:t>
            </a:r>
            <a:r>
              <a:rPr lang="es-ES" dirty="0" smtClean="0"/>
              <a:t> </a:t>
            </a:r>
            <a:r>
              <a:rPr lang="es-ES" dirty="0" err="1" smtClean="0"/>
              <a:t>better</a:t>
            </a:r>
            <a:r>
              <a:rPr lang="es-ES" dirty="0" smtClean="0"/>
              <a:t> </a:t>
            </a:r>
            <a:r>
              <a:rPr lang="es-ES" dirty="0" err="1" smtClean="0"/>
              <a:t>predict</a:t>
            </a:r>
            <a:r>
              <a:rPr lang="es-ES" dirty="0" smtClean="0"/>
              <a:t> cause-and-</a:t>
            </a:r>
            <a:r>
              <a:rPr lang="es-ES" dirty="0" err="1" smtClean="0"/>
              <a:t>effect</a:t>
            </a:r>
            <a:r>
              <a:rPr lang="es-ES" dirty="0" smtClean="0"/>
              <a:t> </a:t>
            </a:r>
            <a:r>
              <a:rPr lang="es-ES" dirty="0" err="1" smtClean="0"/>
              <a:t>relationships</a:t>
            </a:r>
            <a:r>
              <a:rPr lang="es-ES" dirty="0" smtClean="0"/>
              <a:t> and </a:t>
            </a:r>
            <a:r>
              <a:rPr lang="es-ES" dirty="0" err="1" smtClean="0"/>
              <a:t>model</a:t>
            </a:r>
            <a:r>
              <a:rPr lang="es-ES" dirty="0" smtClean="0"/>
              <a:t> </a:t>
            </a:r>
            <a:r>
              <a:rPr lang="es-ES" dirty="0" err="1" smtClean="0"/>
              <a:t>the</a:t>
            </a:r>
            <a:r>
              <a:rPr lang="es-ES" dirty="0" smtClean="0"/>
              <a:t> </a:t>
            </a:r>
            <a:r>
              <a:rPr lang="es-ES" dirty="0" err="1" smtClean="0"/>
              <a:t>thoughts</a:t>
            </a:r>
            <a:r>
              <a:rPr lang="es-ES" dirty="0" smtClean="0"/>
              <a:t> of </a:t>
            </a:r>
            <a:r>
              <a:rPr lang="es-ES" dirty="0" err="1" smtClean="0"/>
              <a:t>other</a:t>
            </a:r>
            <a:r>
              <a:rPr lang="es-ES" dirty="0" smtClean="0"/>
              <a:t> </a:t>
            </a:r>
            <a:r>
              <a:rPr lang="es-ES" dirty="0" err="1" smtClean="0"/>
              <a:t>humans</a:t>
            </a:r>
            <a:r>
              <a:rPr lang="es-ES" dirty="0" smtClean="0"/>
              <a:t> in </a:t>
            </a:r>
            <a:r>
              <a:rPr lang="es-ES" dirty="0" err="1" smtClean="0"/>
              <a:t>the</a:t>
            </a:r>
            <a:r>
              <a:rPr lang="es-ES" dirty="0" smtClean="0"/>
              <a:t> </a:t>
            </a:r>
            <a:r>
              <a:rPr lang="es-ES" dirty="0" err="1" smtClean="0"/>
              <a:t>complex</a:t>
            </a:r>
            <a:r>
              <a:rPr lang="es-ES" dirty="0" smtClean="0"/>
              <a:t> social </a:t>
            </a:r>
            <a:r>
              <a:rPr lang="es-ES" dirty="0" err="1" smtClean="0"/>
              <a:t>interactions</a:t>
            </a:r>
            <a:r>
              <a:rPr lang="es-ES" dirty="0" smtClean="0"/>
              <a:t> </a:t>
            </a:r>
            <a:r>
              <a:rPr lang="es-ES" dirty="0" err="1" smtClean="0"/>
              <a:t>that</a:t>
            </a:r>
            <a:r>
              <a:rPr lang="es-ES" dirty="0" smtClean="0"/>
              <a:t> define </a:t>
            </a:r>
            <a:r>
              <a:rPr lang="es-ES" dirty="0" err="1" smtClean="0"/>
              <a:t>our</a:t>
            </a:r>
            <a:r>
              <a:rPr lang="es-ES" dirty="0" smtClean="0"/>
              <a:t> </a:t>
            </a:r>
            <a:r>
              <a:rPr lang="es-ES" dirty="0" err="1" smtClean="0"/>
              <a:t>species</a:t>
            </a:r>
            <a:endParaRPr lang="es-ES" dirty="0" smtClean="0"/>
          </a:p>
          <a:p>
            <a:endParaRPr lang="es-ES" dirty="0" smtClean="0"/>
          </a:p>
          <a:p>
            <a:r>
              <a:rPr lang="es-ES" dirty="0" err="1" smtClean="0"/>
              <a:t>Specifically</a:t>
            </a:r>
            <a:r>
              <a:rPr lang="es-ES" dirty="0" smtClean="0"/>
              <a:t>, </a:t>
            </a:r>
            <a:r>
              <a:rPr lang="es-ES" dirty="0" err="1" smtClean="0"/>
              <a:t>educational</a:t>
            </a:r>
            <a:r>
              <a:rPr lang="es-ES" dirty="0" smtClean="0"/>
              <a:t> </a:t>
            </a:r>
            <a:r>
              <a:rPr lang="es-ES" dirty="0" err="1" smtClean="0"/>
              <a:t>content</a:t>
            </a:r>
            <a:r>
              <a:rPr lang="es-ES" dirty="0" smtClean="0"/>
              <a:t> </a:t>
            </a:r>
            <a:r>
              <a:rPr lang="es-ES" dirty="0" err="1" smtClean="0"/>
              <a:t>that</a:t>
            </a:r>
            <a:r>
              <a:rPr lang="es-ES" dirty="0" smtClean="0"/>
              <a:t> </a:t>
            </a:r>
            <a:r>
              <a:rPr lang="es-ES" dirty="0" err="1" smtClean="0"/>
              <a:t>is</a:t>
            </a:r>
            <a:r>
              <a:rPr lang="es-ES" dirty="0" smtClean="0"/>
              <a:t> more integral </a:t>
            </a:r>
            <a:r>
              <a:rPr lang="es-ES" dirty="0" err="1" smtClean="0"/>
              <a:t>to</a:t>
            </a:r>
            <a:r>
              <a:rPr lang="es-ES" dirty="0" smtClean="0"/>
              <a:t> </a:t>
            </a:r>
            <a:r>
              <a:rPr lang="es-ES" dirty="0" err="1" smtClean="0"/>
              <a:t>the</a:t>
            </a:r>
            <a:r>
              <a:rPr lang="es-ES" dirty="0" smtClean="0"/>
              <a:t> </a:t>
            </a:r>
            <a:r>
              <a:rPr lang="es-ES" dirty="0" err="1" smtClean="0"/>
              <a:t>plotline</a:t>
            </a:r>
            <a:r>
              <a:rPr lang="es-ES" dirty="0" smtClean="0"/>
              <a:t> of </a:t>
            </a:r>
            <a:r>
              <a:rPr lang="es-ES" dirty="0" err="1" smtClean="0"/>
              <a:t>the</a:t>
            </a:r>
            <a:r>
              <a:rPr lang="es-ES" dirty="0" smtClean="0"/>
              <a:t> </a:t>
            </a:r>
            <a:r>
              <a:rPr lang="es-ES" dirty="0" err="1" smtClean="0"/>
              <a:t>narrative</a:t>
            </a:r>
            <a:r>
              <a:rPr lang="es-ES" dirty="0" smtClean="0"/>
              <a:t> </a:t>
            </a:r>
            <a:r>
              <a:rPr lang="es-ES" dirty="0" err="1" smtClean="0"/>
              <a:t>requires</a:t>
            </a:r>
            <a:r>
              <a:rPr lang="es-ES" dirty="0" smtClean="0"/>
              <a:t> </a:t>
            </a:r>
            <a:r>
              <a:rPr lang="es-ES" dirty="0" err="1" smtClean="0"/>
              <a:t>less</a:t>
            </a:r>
            <a:r>
              <a:rPr lang="es-ES" dirty="0" smtClean="0"/>
              <a:t> </a:t>
            </a:r>
            <a:r>
              <a:rPr lang="es-ES" dirty="0" err="1" smtClean="0"/>
              <a:t>cognitive</a:t>
            </a:r>
            <a:r>
              <a:rPr lang="es-ES" dirty="0" smtClean="0"/>
              <a:t> </a:t>
            </a:r>
            <a:r>
              <a:rPr lang="es-ES" dirty="0" err="1" smtClean="0"/>
              <a:t>resources</a:t>
            </a:r>
            <a:r>
              <a:rPr lang="es-ES" dirty="0" smtClean="0"/>
              <a:t> </a:t>
            </a:r>
            <a:r>
              <a:rPr lang="es-ES" dirty="0" err="1" smtClean="0"/>
              <a:t>for</a:t>
            </a:r>
            <a:r>
              <a:rPr lang="es-ES" dirty="0" smtClean="0"/>
              <a:t> </a:t>
            </a:r>
            <a:r>
              <a:rPr lang="es-ES" dirty="0" err="1" smtClean="0"/>
              <a:t>comprehension</a:t>
            </a:r>
            <a:r>
              <a:rPr lang="es-ES" dirty="0" smtClean="0"/>
              <a:t> and leads </a:t>
            </a:r>
            <a:r>
              <a:rPr lang="es-ES" dirty="0" err="1" smtClean="0"/>
              <a:t>to</a:t>
            </a:r>
            <a:r>
              <a:rPr lang="es-ES" dirty="0" smtClean="0"/>
              <a:t> </a:t>
            </a:r>
            <a:r>
              <a:rPr lang="es-ES" dirty="0" err="1" smtClean="0"/>
              <a:t>enhanced</a:t>
            </a:r>
            <a:r>
              <a:rPr lang="es-ES" dirty="0" smtClean="0"/>
              <a:t> </a:t>
            </a:r>
            <a:r>
              <a:rPr lang="es-ES" dirty="0" err="1" smtClean="0"/>
              <a:t>learning</a:t>
            </a:r>
            <a:r>
              <a:rPr lang="es-ES" dirty="0" smtClean="0"/>
              <a:t> (27), a </a:t>
            </a:r>
            <a:r>
              <a:rPr lang="es-ES" dirty="0" err="1" smtClean="0"/>
              <a:t>prediction</a:t>
            </a:r>
            <a:r>
              <a:rPr lang="es-ES" dirty="0" smtClean="0"/>
              <a:t> </a:t>
            </a:r>
            <a:r>
              <a:rPr lang="es-ES" dirty="0" err="1" smtClean="0"/>
              <a:t>that</a:t>
            </a:r>
            <a:r>
              <a:rPr lang="es-ES" dirty="0" smtClean="0"/>
              <a:t> has </a:t>
            </a:r>
            <a:r>
              <a:rPr lang="es-ES" dirty="0" err="1" smtClean="0"/>
              <a:t>found</a:t>
            </a:r>
            <a:r>
              <a:rPr lang="es-ES" dirty="0" smtClean="0"/>
              <a:t> </a:t>
            </a:r>
            <a:r>
              <a:rPr lang="es-ES" dirty="0" err="1" smtClean="0"/>
              <a:t>empirical</a:t>
            </a:r>
            <a:r>
              <a:rPr lang="es-ES" dirty="0" smtClean="0"/>
              <a:t> </a:t>
            </a:r>
            <a:r>
              <a:rPr lang="es-ES" dirty="0" err="1" smtClean="0"/>
              <a:t>support</a:t>
            </a:r>
            <a:r>
              <a:rPr lang="es-ES" dirty="0" smtClean="0"/>
              <a:t> </a:t>
            </a:r>
            <a:r>
              <a:rPr lang="es-ES" dirty="0" err="1" smtClean="0"/>
              <a:t>elsewhere</a:t>
            </a:r>
            <a:r>
              <a:rPr lang="es-ES" dirty="0" smtClean="0"/>
              <a:t> in </a:t>
            </a:r>
            <a:r>
              <a:rPr lang="es-ES" dirty="0" err="1" smtClean="0"/>
              <a:t>narrative</a:t>
            </a:r>
            <a:r>
              <a:rPr lang="es-ES" dirty="0" smtClean="0"/>
              <a:t> </a:t>
            </a:r>
            <a:r>
              <a:rPr lang="es-ES" dirty="0" err="1" smtClean="0"/>
              <a:t>research</a:t>
            </a:r>
            <a:endParaRPr lang="es-ES" dirty="0" smtClean="0"/>
          </a:p>
          <a:p>
            <a:endParaRPr lang="es-ES" dirty="0" smtClean="0"/>
          </a:p>
          <a:p>
            <a:r>
              <a:rPr lang="es-ES" dirty="0" err="1" smtClean="0"/>
              <a:t>The</a:t>
            </a:r>
            <a:r>
              <a:rPr lang="es-ES" dirty="0" smtClean="0"/>
              <a:t> </a:t>
            </a:r>
            <a:r>
              <a:rPr lang="es-ES" dirty="0" err="1" smtClean="0"/>
              <a:t>core</a:t>
            </a:r>
            <a:r>
              <a:rPr lang="es-ES" dirty="0" smtClean="0"/>
              <a:t> </a:t>
            </a:r>
            <a:r>
              <a:rPr lang="es-ES" dirty="0" err="1" smtClean="0"/>
              <a:t>goal</a:t>
            </a:r>
            <a:r>
              <a:rPr lang="es-ES" dirty="0" smtClean="0"/>
              <a:t> of </a:t>
            </a:r>
            <a:r>
              <a:rPr lang="es-ES" dirty="0" err="1" smtClean="0"/>
              <a:t>the</a:t>
            </a:r>
            <a:r>
              <a:rPr lang="es-ES" dirty="0" smtClean="0"/>
              <a:t> </a:t>
            </a:r>
            <a:r>
              <a:rPr lang="es-ES" dirty="0" err="1" smtClean="0"/>
              <a:t>science</a:t>
            </a:r>
            <a:r>
              <a:rPr lang="es-ES" dirty="0" smtClean="0"/>
              <a:t> </a:t>
            </a:r>
            <a:r>
              <a:rPr lang="es-ES" dirty="0" err="1" smtClean="0"/>
              <a:t>communicator</a:t>
            </a:r>
            <a:r>
              <a:rPr lang="es-ES" dirty="0" smtClean="0"/>
              <a:t> </a:t>
            </a:r>
            <a:r>
              <a:rPr lang="es-ES" dirty="0" err="1" smtClean="0"/>
              <a:t>is</a:t>
            </a:r>
            <a:r>
              <a:rPr lang="es-ES" dirty="0" smtClean="0"/>
              <a:t> </a:t>
            </a:r>
            <a:r>
              <a:rPr lang="es-ES" dirty="0" err="1" smtClean="0"/>
              <a:t>to</a:t>
            </a:r>
            <a:r>
              <a:rPr lang="es-ES" dirty="0" smtClean="0"/>
              <a:t> </a:t>
            </a:r>
            <a:r>
              <a:rPr lang="es-ES" dirty="0" err="1" smtClean="0"/>
              <a:t>convey</a:t>
            </a:r>
            <a:r>
              <a:rPr lang="es-ES" dirty="0" smtClean="0"/>
              <a:t> </a:t>
            </a:r>
            <a:r>
              <a:rPr lang="es-ES" dirty="0" err="1" smtClean="0"/>
              <a:t>accurate</a:t>
            </a:r>
            <a:r>
              <a:rPr lang="es-ES" dirty="0" smtClean="0"/>
              <a:t> </a:t>
            </a:r>
            <a:r>
              <a:rPr lang="es-ES" dirty="0" err="1" smtClean="0"/>
              <a:t>scientific</a:t>
            </a:r>
            <a:r>
              <a:rPr lang="es-ES" dirty="0" smtClean="0"/>
              <a:t> </a:t>
            </a:r>
            <a:r>
              <a:rPr lang="es-ES" dirty="0" err="1" smtClean="0"/>
              <a:t>information</a:t>
            </a:r>
            <a:r>
              <a:rPr lang="es-ES" dirty="0" smtClean="0"/>
              <a:t>—</a:t>
            </a:r>
            <a:r>
              <a:rPr lang="es-ES" dirty="0" err="1" smtClean="0"/>
              <a:t>to</a:t>
            </a:r>
            <a:r>
              <a:rPr lang="es-ES" dirty="0" smtClean="0"/>
              <a:t> </a:t>
            </a:r>
            <a:r>
              <a:rPr lang="es-ES" dirty="0" err="1" smtClean="0"/>
              <a:t>help</a:t>
            </a:r>
            <a:r>
              <a:rPr lang="es-ES" dirty="0" smtClean="0"/>
              <a:t> </a:t>
            </a:r>
            <a:r>
              <a:rPr lang="es-ES" dirty="0" err="1" smtClean="0"/>
              <a:t>people</a:t>
            </a:r>
            <a:r>
              <a:rPr lang="es-ES" dirty="0" smtClean="0"/>
              <a:t> </a:t>
            </a:r>
            <a:r>
              <a:rPr lang="es-ES" dirty="0" err="1" smtClean="0"/>
              <a:t>update</a:t>
            </a:r>
            <a:r>
              <a:rPr lang="es-ES" dirty="0" smtClean="0"/>
              <a:t> </a:t>
            </a:r>
            <a:r>
              <a:rPr lang="es-ES" dirty="0" err="1" smtClean="0"/>
              <a:t>existing</a:t>
            </a:r>
            <a:r>
              <a:rPr lang="es-ES" dirty="0" smtClean="0"/>
              <a:t> </a:t>
            </a:r>
            <a:r>
              <a:rPr lang="es-ES" dirty="0" err="1" smtClean="0"/>
              <a:t>understandings</a:t>
            </a:r>
            <a:r>
              <a:rPr lang="es-ES" dirty="0" smtClean="0"/>
              <a:t> of </a:t>
            </a:r>
            <a:r>
              <a:rPr lang="es-ES" dirty="0" err="1" smtClean="0"/>
              <a:t>the</a:t>
            </a:r>
            <a:r>
              <a:rPr lang="es-ES" dirty="0" smtClean="0"/>
              <a:t> </a:t>
            </a:r>
            <a:r>
              <a:rPr lang="es-ES" dirty="0" err="1" smtClean="0"/>
              <a:t>world</a:t>
            </a:r>
            <a:r>
              <a:rPr lang="es-ES" dirty="0" smtClean="0"/>
              <a:t> and </a:t>
            </a:r>
            <a:r>
              <a:rPr lang="es-ES" dirty="0" err="1" smtClean="0"/>
              <a:t>to</a:t>
            </a:r>
            <a:r>
              <a:rPr lang="es-ES" dirty="0" smtClean="0"/>
              <a:t> </a:t>
            </a:r>
            <a:r>
              <a:rPr lang="es-ES" dirty="0" err="1" smtClean="0"/>
              <a:t>change</a:t>
            </a:r>
            <a:r>
              <a:rPr lang="es-ES" dirty="0" smtClean="0"/>
              <a:t> </a:t>
            </a:r>
            <a:r>
              <a:rPr lang="es-ES" dirty="0" err="1" smtClean="0"/>
              <a:t>those</a:t>
            </a:r>
            <a:r>
              <a:rPr lang="es-ES" dirty="0" smtClean="0"/>
              <a:t> </a:t>
            </a:r>
            <a:r>
              <a:rPr lang="es-ES" dirty="0" err="1" smtClean="0"/>
              <a:t>understandings</a:t>
            </a:r>
            <a:r>
              <a:rPr lang="es-ES" dirty="0" smtClean="0"/>
              <a:t> </a:t>
            </a:r>
            <a:r>
              <a:rPr lang="es-ES" dirty="0" err="1" smtClean="0"/>
              <a:t>when</a:t>
            </a:r>
            <a:r>
              <a:rPr lang="es-ES" dirty="0" smtClean="0"/>
              <a:t> </a:t>
            </a:r>
            <a:r>
              <a:rPr lang="es-ES" dirty="0" err="1" smtClean="0"/>
              <a:t>necessary</a:t>
            </a:r>
            <a:r>
              <a:rPr lang="es-ES" dirty="0" smtClean="0"/>
              <a:t>. </a:t>
            </a:r>
            <a:r>
              <a:rPr lang="es-ES" dirty="0" err="1" smtClean="0"/>
              <a:t>However</a:t>
            </a:r>
            <a:r>
              <a:rPr lang="es-ES" dirty="0" smtClean="0"/>
              <a:t>, </a:t>
            </a:r>
            <a:r>
              <a:rPr lang="es-ES" dirty="0" err="1" smtClean="0"/>
              <a:t>science</a:t>
            </a:r>
            <a:r>
              <a:rPr lang="es-ES" dirty="0" smtClean="0"/>
              <a:t> </a:t>
            </a:r>
            <a:r>
              <a:rPr lang="es-ES" dirty="0" err="1" smtClean="0"/>
              <a:t>communicators</a:t>
            </a:r>
            <a:r>
              <a:rPr lang="es-ES" dirty="0" smtClean="0"/>
              <a:t>, </a:t>
            </a:r>
            <a:r>
              <a:rPr lang="es-ES" dirty="0" err="1" smtClean="0"/>
              <a:t>with</a:t>
            </a:r>
            <a:r>
              <a:rPr lang="es-ES" dirty="0" smtClean="0"/>
              <a:t> </a:t>
            </a:r>
            <a:r>
              <a:rPr lang="es-ES" dirty="0" err="1" smtClean="0"/>
              <a:t>their</a:t>
            </a:r>
            <a:r>
              <a:rPr lang="es-ES" dirty="0" smtClean="0"/>
              <a:t> </a:t>
            </a:r>
            <a:r>
              <a:rPr lang="es-ES" dirty="0" err="1" smtClean="0"/>
              <a:t>often</a:t>
            </a:r>
            <a:r>
              <a:rPr lang="es-ES" dirty="0" smtClean="0"/>
              <a:t> </a:t>
            </a:r>
            <a:r>
              <a:rPr lang="es-ES" dirty="0" err="1" smtClean="0"/>
              <a:t>extensive</a:t>
            </a:r>
            <a:r>
              <a:rPr lang="es-ES" dirty="0" smtClean="0"/>
              <a:t> </a:t>
            </a:r>
            <a:r>
              <a:rPr lang="es-ES" dirty="0" err="1" smtClean="0"/>
              <a:t>scientific</a:t>
            </a:r>
            <a:r>
              <a:rPr lang="es-ES" dirty="0" smtClean="0"/>
              <a:t> training and </a:t>
            </a:r>
            <a:r>
              <a:rPr lang="es-ES" dirty="0" err="1" smtClean="0"/>
              <a:t>educations</a:t>
            </a:r>
            <a:r>
              <a:rPr lang="es-ES" dirty="0" smtClean="0"/>
              <a:t>, are </a:t>
            </a:r>
            <a:r>
              <a:rPr lang="es-ES" dirty="0" err="1" smtClean="0"/>
              <a:t>often</a:t>
            </a:r>
            <a:r>
              <a:rPr lang="es-ES" dirty="0" smtClean="0"/>
              <a:t> </a:t>
            </a:r>
            <a:r>
              <a:rPr lang="es-ES" dirty="0" err="1" smtClean="0"/>
              <a:t>socialized</a:t>
            </a:r>
            <a:r>
              <a:rPr lang="es-ES" dirty="0" smtClean="0"/>
              <a:t> </a:t>
            </a:r>
            <a:r>
              <a:rPr lang="es-ES" dirty="0" err="1" smtClean="0"/>
              <a:t>into</a:t>
            </a:r>
            <a:r>
              <a:rPr lang="es-ES" dirty="0" smtClean="0"/>
              <a:t> </a:t>
            </a:r>
            <a:r>
              <a:rPr lang="es-ES" dirty="0" err="1" smtClean="0"/>
              <a:t>educating</a:t>
            </a:r>
            <a:r>
              <a:rPr lang="es-ES" dirty="0" smtClean="0"/>
              <a:t> </a:t>
            </a:r>
            <a:r>
              <a:rPr lang="es-ES" dirty="0" err="1" smtClean="0"/>
              <a:t>with</a:t>
            </a:r>
            <a:r>
              <a:rPr lang="es-ES" dirty="0" smtClean="0"/>
              <a:t> </a:t>
            </a:r>
            <a:r>
              <a:rPr lang="es-ES" dirty="0" err="1" smtClean="0"/>
              <a:t>information</a:t>
            </a:r>
            <a:r>
              <a:rPr lang="es-ES" dirty="0" smtClean="0"/>
              <a:t> </a:t>
            </a:r>
            <a:r>
              <a:rPr lang="es-ES" dirty="0" err="1" smtClean="0"/>
              <a:t>derived</a:t>
            </a:r>
            <a:r>
              <a:rPr lang="es-ES" dirty="0" smtClean="0"/>
              <a:t> </a:t>
            </a:r>
            <a:r>
              <a:rPr lang="es-ES" dirty="0" err="1" smtClean="0"/>
              <a:t>from</a:t>
            </a:r>
            <a:r>
              <a:rPr lang="es-ES" dirty="0" smtClean="0"/>
              <a:t> </a:t>
            </a:r>
            <a:r>
              <a:rPr lang="es-ES" dirty="0" err="1" smtClean="0"/>
              <a:t>scientific</a:t>
            </a:r>
            <a:r>
              <a:rPr lang="es-ES" dirty="0" smtClean="0"/>
              <a:t> </a:t>
            </a:r>
            <a:r>
              <a:rPr lang="es-ES" dirty="0" err="1" smtClean="0"/>
              <a:t>works</a:t>
            </a:r>
            <a:r>
              <a:rPr lang="es-ES" dirty="0" smtClean="0"/>
              <a:t> in a </a:t>
            </a:r>
            <a:r>
              <a:rPr lang="es-ES" dirty="0" err="1" smtClean="0"/>
              <a:t>way</a:t>
            </a:r>
            <a:r>
              <a:rPr lang="es-ES" dirty="0" smtClean="0"/>
              <a:t> </a:t>
            </a:r>
            <a:r>
              <a:rPr lang="es-ES" dirty="0" err="1" smtClean="0"/>
              <a:t>that</a:t>
            </a:r>
            <a:r>
              <a:rPr lang="es-ES" dirty="0" smtClean="0"/>
              <a:t> </a:t>
            </a:r>
            <a:r>
              <a:rPr lang="es-ES" dirty="0" err="1" smtClean="0"/>
              <a:t>mirrors</a:t>
            </a:r>
            <a:r>
              <a:rPr lang="es-ES" dirty="0" smtClean="0"/>
              <a:t> </a:t>
            </a:r>
            <a:r>
              <a:rPr lang="es-ES" dirty="0" err="1" smtClean="0"/>
              <a:t>the</a:t>
            </a:r>
            <a:r>
              <a:rPr lang="es-ES" dirty="0" smtClean="0"/>
              <a:t> </a:t>
            </a:r>
            <a:r>
              <a:rPr lang="es-ES" dirty="0" err="1" smtClean="0"/>
              <a:t>values</a:t>
            </a:r>
            <a:r>
              <a:rPr lang="es-ES" dirty="0" smtClean="0"/>
              <a:t> of </a:t>
            </a:r>
            <a:r>
              <a:rPr lang="es-ES" dirty="0" err="1" smtClean="0"/>
              <a:t>science</a:t>
            </a:r>
            <a:r>
              <a:rPr lang="es-ES" dirty="0" smtClean="0"/>
              <a:t> </a:t>
            </a:r>
            <a:r>
              <a:rPr lang="es-ES" dirty="0" err="1" smtClean="0"/>
              <a:t>itself</a:t>
            </a:r>
            <a:r>
              <a:rPr lang="es-ES" dirty="0" smtClean="0"/>
              <a:t>. </a:t>
            </a:r>
            <a:r>
              <a:rPr lang="es-ES" dirty="0" err="1" smtClean="0"/>
              <a:t>They</a:t>
            </a:r>
            <a:r>
              <a:rPr lang="es-ES" dirty="0" smtClean="0"/>
              <a:t> do </a:t>
            </a:r>
            <a:r>
              <a:rPr lang="es-ES" dirty="0" err="1" smtClean="0"/>
              <a:t>this</a:t>
            </a:r>
            <a:r>
              <a:rPr lang="es-ES" dirty="0" smtClean="0"/>
              <a:t> </a:t>
            </a:r>
            <a:r>
              <a:rPr lang="es-ES" dirty="0" err="1" smtClean="0"/>
              <a:t>by</a:t>
            </a:r>
            <a:r>
              <a:rPr lang="es-ES" dirty="0" smtClean="0"/>
              <a:t> </a:t>
            </a:r>
            <a:r>
              <a:rPr lang="es-ES" dirty="0" err="1" smtClean="0"/>
              <a:t>primarily</a:t>
            </a:r>
            <a:r>
              <a:rPr lang="es-ES" dirty="0" smtClean="0"/>
              <a:t> </a:t>
            </a:r>
            <a:r>
              <a:rPr lang="es-ES" dirty="0" err="1" smtClean="0"/>
              <a:t>relying</a:t>
            </a:r>
            <a:r>
              <a:rPr lang="es-ES" dirty="0" smtClean="0"/>
              <a:t> </a:t>
            </a:r>
            <a:r>
              <a:rPr lang="es-ES" dirty="0" err="1" smtClean="0"/>
              <a:t>on</a:t>
            </a:r>
            <a:r>
              <a:rPr lang="es-ES" dirty="0" smtClean="0"/>
              <a:t> </a:t>
            </a:r>
            <a:r>
              <a:rPr lang="es-ES" dirty="0" err="1" smtClean="0"/>
              <a:t>an</a:t>
            </a:r>
            <a:r>
              <a:rPr lang="es-ES" dirty="0" smtClean="0"/>
              <a:t> </a:t>
            </a:r>
            <a:r>
              <a:rPr lang="es-ES" dirty="0" err="1" smtClean="0"/>
              <a:t>approach</a:t>
            </a:r>
            <a:r>
              <a:rPr lang="es-ES" dirty="0" smtClean="0"/>
              <a:t> </a:t>
            </a:r>
            <a:r>
              <a:rPr lang="es-ES" dirty="0" err="1" smtClean="0"/>
              <a:t>termed</a:t>
            </a:r>
            <a:r>
              <a:rPr lang="es-ES" dirty="0" smtClean="0"/>
              <a:t> </a:t>
            </a:r>
            <a:r>
              <a:rPr lang="es-ES" dirty="0" err="1" smtClean="0"/>
              <a:t>the</a:t>
            </a:r>
            <a:r>
              <a:rPr lang="es-ES" dirty="0" smtClean="0"/>
              <a:t> </a:t>
            </a:r>
            <a:r>
              <a:rPr lang="es-ES" dirty="0" err="1" smtClean="0"/>
              <a:t>Knowledge</a:t>
            </a:r>
            <a:r>
              <a:rPr lang="es-ES" dirty="0" smtClean="0"/>
              <a:t> </a:t>
            </a:r>
            <a:r>
              <a:rPr lang="es-ES" dirty="0" err="1" smtClean="0"/>
              <a:t>Deficit</a:t>
            </a:r>
            <a:r>
              <a:rPr lang="es-ES" dirty="0" smtClean="0"/>
              <a:t> </a:t>
            </a:r>
            <a:r>
              <a:rPr lang="es-ES" dirty="0" err="1" smtClean="0"/>
              <a:t>Model</a:t>
            </a:r>
            <a:r>
              <a:rPr lang="es-ES" dirty="0" smtClean="0"/>
              <a:t>, a </a:t>
            </a:r>
            <a:r>
              <a:rPr lang="es-ES" dirty="0" err="1" smtClean="0"/>
              <a:t>model</a:t>
            </a:r>
            <a:r>
              <a:rPr lang="es-ES" dirty="0" smtClean="0"/>
              <a:t> of </a:t>
            </a:r>
            <a:r>
              <a:rPr lang="es-ES" dirty="0" err="1" smtClean="0"/>
              <a:t>communicating</a:t>
            </a:r>
            <a:r>
              <a:rPr lang="es-ES" dirty="0" smtClean="0"/>
              <a:t> </a:t>
            </a:r>
            <a:r>
              <a:rPr lang="es-ES" dirty="0" err="1" smtClean="0"/>
              <a:t>that</a:t>
            </a:r>
            <a:r>
              <a:rPr lang="es-ES" dirty="0" smtClean="0"/>
              <a:t> </a:t>
            </a:r>
            <a:r>
              <a:rPr lang="es-ES" dirty="0" err="1" smtClean="0"/>
              <a:t>emphasizes</a:t>
            </a:r>
            <a:r>
              <a:rPr lang="es-ES" dirty="0" smtClean="0"/>
              <a:t> </a:t>
            </a:r>
            <a:r>
              <a:rPr lang="es-ES" dirty="0" err="1" smtClean="0"/>
              <a:t>the</a:t>
            </a:r>
            <a:r>
              <a:rPr lang="es-ES" dirty="0" smtClean="0"/>
              <a:t> </a:t>
            </a:r>
            <a:r>
              <a:rPr lang="es-ES" dirty="0" err="1" smtClean="0"/>
              <a:t>repetition</a:t>
            </a:r>
            <a:r>
              <a:rPr lang="es-ES" dirty="0" smtClean="0"/>
              <a:t> of </a:t>
            </a:r>
            <a:r>
              <a:rPr lang="es-ES" dirty="0" err="1" smtClean="0"/>
              <a:t>emotionless</a:t>
            </a:r>
            <a:r>
              <a:rPr lang="es-ES" dirty="0" smtClean="0"/>
              <a:t> </a:t>
            </a:r>
            <a:r>
              <a:rPr lang="es-ES" dirty="0" err="1" smtClean="0"/>
              <a:t>objectively</a:t>
            </a:r>
            <a:r>
              <a:rPr lang="es-ES" dirty="0" smtClean="0"/>
              <a:t> </a:t>
            </a:r>
            <a:r>
              <a:rPr lang="es-ES" dirty="0" err="1" smtClean="0"/>
              <a:t>sterile</a:t>
            </a:r>
            <a:r>
              <a:rPr lang="es-ES" dirty="0" smtClean="0"/>
              <a:t> </a:t>
            </a:r>
            <a:r>
              <a:rPr lang="es-ES" dirty="0" err="1" smtClean="0"/>
              <a:t>information</a:t>
            </a:r>
            <a:r>
              <a:rPr lang="es-ES" dirty="0" smtClean="0"/>
              <a:t> </a:t>
            </a:r>
            <a:r>
              <a:rPr lang="es-ES" dirty="0" err="1" smtClean="0"/>
              <a:t>to</a:t>
            </a:r>
            <a:r>
              <a:rPr lang="es-ES" dirty="0" smtClean="0"/>
              <a:t> </a:t>
            </a:r>
            <a:r>
              <a:rPr lang="es-ES" dirty="0" err="1" smtClean="0"/>
              <a:t>increase</a:t>
            </a:r>
            <a:r>
              <a:rPr lang="es-ES" dirty="0" smtClean="0"/>
              <a:t> </a:t>
            </a:r>
            <a:r>
              <a:rPr lang="es-ES" dirty="0" err="1" smtClean="0"/>
              <a:t>understanding</a:t>
            </a:r>
            <a:r>
              <a:rPr lang="es-ES" dirty="0" smtClean="0"/>
              <a:t>. </a:t>
            </a:r>
            <a:r>
              <a:rPr lang="es-ES" dirty="0" err="1" smtClean="0"/>
              <a:t>The</a:t>
            </a:r>
            <a:r>
              <a:rPr lang="es-ES" dirty="0" smtClean="0"/>
              <a:t> </a:t>
            </a:r>
            <a:r>
              <a:rPr lang="es-ES" dirty="0" err="1" smtClean="0"/>
              <a:t>problem</a:t>
            </a:r>
            <a:r>
              <a:rPr lang="es-ES" dirty="0" smtClean="0"/>
              <a:t> </a:t>
            </a:r>
            <a:r>
              <a:rPr lang="es-ES" dirty="0" err="1" smtClean="0"/>
              <a:t>with</a:t>
            </a:r>
            <a:r>
              <a:rPr lang="es-ES" dirty="0" smtClean="0"/>
              <a:t> </a:t>
            </a:r>
            <a:r>
              <a:rPr lang="es-ES" dirty="0" err="1" smtClean="0"/>
              <a:t>this</a:t>
            </a:r>
            <a:r>
              <a:rPr lang="es-ES" dirty="0" smtClean="0"/>
              <a:t> </a:t>
            </a:r>
            <a:r>
              <a:rPr lang="es-ES" dirty="0" err="1" smtClean="0"/>
              <a:t>approach</a:t>
            </a:r>
            <a:r>
              <a:rPr lang="es-ES" dirty="0" smtClean="0"/>
              <a:t> </a:t>
            </a:r>
            <a:r>
              <a:rPr lang="es-ES" dirty="0" err="1" smtClean="0"/>
              <a:t>is</a:t>
            </a:r>
            <a:r>
              <a:rPr lang="es-ES" dirty="0" smtClean="0"/>
              <a:t> </a:t>
            </a:r>
            <a:r>
              <a:rPr lang="es-ES" dirty="0" err="1" smtClean="0"/>
              <a:t>that</a:t>
            </a:r>
            <a:r>
              <a:rPr lang="es-ES" dirty="0" smtClean="0"/>
              <a:t> </a:t>
            </a:r>
            <a:r>
              <a:rPr lang="es-ES" dirty="0" err="1" smtClean="0"/>
              <a:t>people</a:t>
            </a:r>
            <a:r>
              <a:rPr lang="es-ES" dirty="0" smtClean="0"/>
              <a:t> do </a:t>
            </a:r>
            <a:r>
              <a:rPr lang="es-ES" dirty="0" err="1" smtClean="0"/>
              <a:t>not</a:t>
            </a:r>
            <a:r>
              <a:rPr lang="es-ES" dirty="0" smtClean="0"/>
              <a:t> </a:t>
            </a:r>
            <a:r>
              <a:rPr lang="es-ES" dirty="0" err="1" smtClean="0"/>
              <a:t>actually</a:t>
            </a:r>
            <a:r>
              <a:rPr lang="es-ES" dirty="0" smtClean="0"/>
              <a:t> </a:t>
            </a:r>
            <a:r>
              <a:rPr lang="es-ES" dirty="0" err="1" smtClean="0"/>
              <a:t>make</a:t>
            </a:r>
            <a:r>
              <a:rPr lang="es-ES" dirty="0" smtClean="0"/>
              <a:t> </a:t>
            </a:r>
            <a:r>
              <a:rPr lang="es-ES" dirty="0" err="1" smtClean="0"/>
              <a:t>decisions</a:t>
            </a:r>
            <a:r>
              <a:rPr lang="es-ES" dirty="0" smtClean="0"/>
              <a:t> </a:t>
            </a:r>
            <a:r>
              <a:rPr lang="es-ES" dirty="0" err="1" smtClean="0"/>
              <a:t>or</a:t>
            </a:r>
            <a:r>
              <a:rPr lang="es-ES" dirty="0" smtClean="0"/>
              <a:t> </a:t>
            </a:r>
            <a:r>
              <a:rPr lang="es-ES" dirty="0" err="1" smtClean="0"/>
              <a:t>process</a:t>
            </a:r>
            <a:r>
              <a:rPr lang="es-ES" dirty="0" smtClean="0"/>
              <a:t> </a:t>
            </a:r>
            <a:r>
              <a:rPr lang="es-ES" dirty="0" err="1" smtClean="0"/>
              <a:t>information</a:t>
            </a:r>
            <a:r>
              <a:rPr lang="es-ES" dirty="0" smtClean="0"/>
              <a:t> </a:t>
            </a:r>
            <a:r>
              <a:rPr lang="es-ES" dirty="0" err="1" smtClean="0"/>
              <a:t>based</a:t>
            </a:r>
            <a:r>
              <a:rPr lang="es-ES" dirty="0" smtClean="0"/>
              <a:t> </a:t>
            </a:r>
            <a:r>
              <a:rPr lang="es-ES" dirty="0" err="1" smtClean="0"/>
              <a:t>on</a:t>
            </a:r>
            <a:r>
              <a:rPr lang="es-ES" dirty="0" smtClean="0"/>
              <a:t> </a:t>
            </a:r>
            <a:r>
              <a:rPr lang="es-ES" dirty="0" err="1" smtClean="0"/>
              <a:t>only</a:t>
            </a:r>
            <a:r>
              <a:rPr lang="es-ES" dirty="0" smtClean="0"/>
              <a:t> </a:t>
            </a:r>
            <a:r>
              <a:rPr lang="es-ES" dirty="0" err="1" smtClean="0"/>
              <a:t>objective</a:t>
            </a:r>
            <a:r>
              <a:rPr lang="es-ES" dirty="0" smtClean="0"/>
              <a:t> </a:t>
            </a:r>
            <a:r>
              <a:rPr lang="es-ES" dirty="0" err="1" smtClean="0"/>
              <a:t>scientific</a:t>
            </a:r>
            <a:r>
              <a:rPr lang="es-ES" dirty="0" smtClean="0"/>
              <a:t> </a:t>
            </a:r>
            <a:r>
              <a:rPr lang="es-ES" dirty="0" err="1" smtClean="0"/>
              <a:t>evidence</a:t>
            </a:r>
            <a:r>
              <a:rPr lang="es-ES" dirty="0" smtClean="0"/>
              <a:t>. </a:t>
            </a:r>
            <a:r>
              <a:rPr lang="es-ES" dirty="0" err="1" smtClean="0"/>
              <a:t>Their</a:t>
            </a:r>
            <a:r>
              <a:rPr lang="es-ES" dirty="0" smtClean="0"/>
              <a:t> personal </a:t>
            </a:r>
            <a:r>
              <a:rPr lang="es-ES" dirty="0" err="1" smtClean="0"/>
              <a:t>beliefs</a:t>
            </a:r>
            <a:r>
              <a:rPr lang="es-ES" dirty="0" smtClean="0"/>
              <a:t> and </a:t>
            </a:r>
            <a:r>
              <a:rPr lang="es-ES" dirty="0" err="1" smtClean="0"/>
              <a:t>emotional</a:t>
            </a:r>
            <a:r>
              <a:rPr lang="es-ES" dirty="0" smtClean="0"/>
              <a:t> </a:t>
            </a:r>
            <a:r>
              <a:rPr lang="es-ES" dirty="0" err="1" smtClean="0"/>
              <a:t>understandings</a:t>
            </a:r>
            <a:r>
              <a:rPr lang="es-ES" dirty="0" smtClean="0"/>
              <a:t> of </a:t>
            </a:r>
            <a:r>
              <a:rPr lang="es-ES" dirty="0" err="1" smtClean="0"/>
              <a:t>the</a:t>
            </a:r>
            <a:r>
              <a:rPr lang="es-ES" dirty="0" smtClean="0"/>
              <a:t> </a:t>
            </a:r>
            <a:r>
              <a:rPr lang="es-ES" dirty="0" err="1" smtClean="0"/>
              <a:t>world</a:t>
            </a:r>
            <a:r>
              <a:rPr lang="es-ES" dirty="0" smtClean="0"/>
              <a:t> </a:t>
            </a:r>
            <a:r>
              <a:rPr lang="es-ES" dirty="0" err="1" smtClean="0"/>
              <a:t>also</a:t>
            </a:r>
            <a:r>
              <a:rPr lang="es-ES" dirty="0" smtClean="0"/>
              <a:t> </a:t>
            </a:r>
            <a:r>
              <a:rPr lang="es-ES" dirty="0" err="1" smtClean="0"/>
              <a:t>play</a:t>
            </a:r>
            <a:r>
              <a:rPr lang="es-ES" dirty="0" smtClean="0"/>
              <a:t> a </a:t>
            </a:r>
            <a:r>
              <a:rPr lang="es-ES" dirty="0" err="1" smtClean="0"/>
              <a:t>powerful</a:t>
            </a:r>
            <a:r>
              <a:rPr lang="es-ES" dirty="0" smtClean="0"/>
              <a:t> role.</a:t>
            </a:r>
          </a:p>
          <a:p>
            <a:r>
              <a:rPr lang="es-ES" dirty="0" err="1" smtClean="0"/>
              <a:t>not</a:t>
            </a:r>
            <a:r>
              <a:rPr lang="es-ES" dirty="0" smtClean="0"/>
              <a:t> </a:t>
            </a:r>
            <a:r>
              <a:rPr lang="es-ES" dirty="0" err="1" smtClean="0"/>
              <a:t>to</a:t>
            </a:r>
            <a:r>
              <a:rPr lang="es-ES" dirty="0" smtClean="0"/>
              <a:t> </a:t>
            </a:r>
            <a:r>
              <a:rPr lang="es-ES" dirty="0" err="1" smtClean="0"/>
              <a:t>distort</a:t>
            </a:r>
            <a:r>
              <a:rPr lang="es-ES" dirty="0" smtClean="0"/>
              <a:t> </a:t>
            </a:r>
            <a:r>
              <a:rPr lang="es-ES" dirty="0" err="1" smtClean="0"/>
              <a:t>the</a:t>
            </a:r>
            <a:r>
              <a:rPr lang="es-ES" dirty="0" smtClean="0"/>
              <a:t> </a:t>
            </a:r>
            <a:r>
              <a:rPr lang="es-ES" dirty="0" err="1" smtClean="0"/>
              <a:t>truth</a:t>
            </a:r>
            <a:r>
              <a:rPr lang="es-ES" dirty="0" smtClean="0"/>
              <a:t>, </a:t>
            </a:r>
            <a:r>
              <a:rPr lang="es-ES" dirty="0" err="1" smtClean="0"/>
              <a:t>but</a:t>
            </a:r>
            <a:r>
              <a:rPr lang="es-ES" dirty="0" smtClean="0"/>
              <a:t> </a:t>
            </a:r>
            <a:r>
              <a:rPr lang="es-ES" dirty="0" err="1" smtClean="0"/>
              <a:t>to</a:t>
            </a:r>
            <a:r>
              <a:rPr lang="es-ES" dirty="0" smtClean="0"/>
              <a:t> </a:t>
            </a:r>
            <a:r>
              <a:rPr lang="es-ES" dirty="0" err="1" smtClean="0"/>
              <a:t>help</a:t>
            </a:r>
            <a:r>
              <a:rPr lang="es-ES" dirty="0" smtClean="0"/>
              <a:t> </a:t>
            </a:r>
            <a:r>
              <a:rPr lang="es-ES" dirty="0" err="1" smtClean="0"/>
              <a:t>people</a:t>
            </a:r>
            <a:r>
              <a:rPr lang="es-ES" dirty="0" smtClean="0"/>
              <a:t> </a:t>
            </a:r>
            <a:r>
              <a:rPr lang="es-ES" dirty="0" err="1" smtClean="0"/>
              <a:t>to</a:t>
            </a:r>
            <a:r>
              <a:rPr lang="es-ES" dirty="0" smtClean="0"/>
              <a:t> </a:t>
            </a:r>
            <a:r>
              <a:rPr lang="es-ES" dirty="0" err="1" smtClean="0"/>
              <a:t>connect</a:t>
            </a:r>
            <a:r>
              <a:rPr lang="es-ES" dirty="0" smtClean="0"/>
              <a:t> </a:t>
            </a:r>
            <a:r>
              <a:rPr lang="es-ES" dirty="0" err="1" smtClean="0"/>
              <a:t>with</a:t>
            </a:r>
            <a:r>
              <a:rPr lang="es-ES" dirty="0" smtClean="0"/>
              <a:t> </a:t>
            </a:r>
            <a:r>
              <a:rPr lang="es-ES" dirty="0" err="1" smtClean="0"/>
              <a:t>problems</a:t>
            </a:r>
            <a:r>
              <a:rPr lang="es-ES" dirty="0" smtClean="0"/>
              <a:t> and </a:t>
            </a:r>
            <a:r>
              <a:rPr lang="es-ES" dirty="0" err="1" smtClean="0"/>
              <a:t>issues</a:t>
            </a:r>
            <a:r>
              <a:rPr lang="es-ES" dirty="0" smtClean="0"/>
              <a:t> </a:t>
            </a:r>
            <a:r>
              <a:rPr lang="es-ES" dirty="0" err="1" smtClean="0"/>
              <a:t>on</a:t>
            </a:r>
            <a:r>
              <a:rPr lang="es-ES" dirty="0" smtClean="0"/>
              <a:t> a more human </a:t>
            </a:r>
            <a:r>
              <a:rPr lang="es-ES" dirty="0" err="1" smtClean="0"/>
              <a:t>level</a:t>
            </a:r>
            <a:r>
              <a:rPr lang="es-ES" dirty="0" smtClean="0"/>
              <a:t> in </a:t>
            </a:r>
            <a:r>
              <a:rPr lang="es-ES" dirty="0" err="1" smtClean="0"/>
              <a:t>terms</a:t>
            </a:r>
            <a:r>
              <a:rPr lang="es-ES" dirty="0" smtClean="0"/>
              <a:t> of </a:t>
            </a:r>
            <a:r>
              <a:rPr lang="es-ES" dirty="0" err="1" smtClean="0"/>
              <a:t>what</a:t>
            </a:r>
            <a:r>
              <a:rPr lang="es-ES" dirty="0" smtClean="0"/>
              <a:t> </a:t>
            </a:r>
            <a:r>
              <a:rPr lang="es-ES" dirty="0" err="1" smtClean="0"/>
              <a:t>matters</a:t>
            </a:r>
            <a:r>
              <a:rPr lang="es-ES" dirty="0" smtClean="0"/>
              <a:t> </a:t>
            </a:r>
            <a:r>
              <a:rPr lang="es-ES" dirty="0" err="1" smtClean="0"/>
              <a:t>to</a:t>
            </a:r>
            <a:r>
              <a:rPr lang="es-ES" dirty="0" smtClean="0"/>
              <a:t> </a:t>
            </a:r>
            <a:r>
              <a:rPr lang="es-ES" dirty="0" err="1" smtClean="0"/>
              <a:t>them</a:t>
            </a:r>
            <a:r>
              <a:rPr lang="es-ES" dirty="0" smtClean="0"/>
              <a:t>. </a:t>
            </a:r>
          </a:p>
          <a:p>
            <a:r>
              <a:rPr lang="es-ES" dirty="0" err="1" smtClean="0"/>
              <a:t>One</a:t>
            </a:r>
            <a:r>
              <a:rPr lang="es-ES" dirty="0" smtClean="0"/>
              <a:t> </a:t>
            </a:r>
            <a:r>
              <a:rPr lang="es-ES" dirty="0" err="1" smtClean="0"/>
              <a:t>way</a:t>
            </a:r>
            <a:r>
              <a:rPr lang="es-ES" dirty="0" smtClean="0"/>
              <a:t> </a:t>
            </a:r>
            <a:r>
              <a:rPr lang="es-ES" dirty="0" err="1" smtClean="0"/>
              <a:t>to</a:t>
            </a:r>
            <a:r>
              <a:rPr lang="es-ES" dirty="0" smtClean="0"/>
              <a:t> </a:t>
            </a:r>
            <a:r>
              <a:rPr lang="es-ES" dirty="0" err="1" smtClean="0"/>
              <a:t>think</a:t>
            </a:r>
            <a:r>
              <a:rPr lang="es-ES" dirty="0" smtClean="0"/>
              <a:t> of </a:t>
            </a:r>
            <a:r>
              <a:rPr lang="es-ES" dirty="0" err="1" smtClean="0"/>
              <a:t>the</a:t>
            </a:r>
            <a:r>
              <a:rPr lang="es-ES" dirty="0" smtClean="0"/>
              <a:t> </a:t>
            </a:r>
            <a:r>
              <a:rPr lang="es-ES" dirty="0" err="1" smtClean="0"/>
              <a:t>components</a:t>
            </a:r>
            <a:r>
              <a:rPr lang="es-ES" dirty="0" smtClean="0"/>
              <a:t> </a:t>
            </a:r>
            <a:r>
              <a:rPr lang="es-ES" dirty="0" err="1" smtClean="0"/>
              <a:t>above</a:t>
            </a:r>
            <a:r>
              <a:rPr lang="es-ES" dirty="0" smtClean="0"/>
              <a:t> </a:t>
            </a:r>
            <a:r>
              <a:rPr lang="es-ES" dirty="0" err="1" smtClean="0"/>
              <a:t>is</a:t>
            </a:r>
            <a:r>
              <a:rPr lang="es-ES" dirty="0" smtClean="0"/>
              <a:t> </a:t>
            </a:r>
            <a:r>
              <a:rPr lang="es-ES" dirty="0" err="1" smtClean="0"/>
              <a:t>that</a:t>
            </a:r>
            <a:r>
              <a:rPr lang="es-ES" dirty="0" smtClean="0"/>
              <a:t> </a:t>
            </a:r>
            <a:r>
              <a:rPr lang="es-ES" dirty="0" err="1" smtClean="0"/>
              <a:t>they</a:t>
            </a:r>
            <a:r>
              <a:rPr lang="es-ES" dirty="0" smtClean="0"/>
              <a:t> </a:t>
            </a:r>
            <a:r>
              <a:rPr lang="es-ES" dirty="0" err="1" smtClean="0"/>
              <a:t>organize</a:t>
            </a:r>
            <a:r>
              <a:rPr lang="es-ES" dirty="0" smtClean="0"/>
              <a:t> </a:t>
            </a:r>
            <a:r>
              <a:rPr lang="es-ES" dirty="0" err="1" smtClean="0"/>
              <a:t>emotions</a:t>
            </a:r>
            <a:r>
              <a:rPr lang="es-ES" dirty="0" smtClean="0"/>
              <a:t> </a:t>
            </a:r>
            <a:r>
              <a:rPr lang="es-ES" dirty="0" err="1" smtClean="0"/>
              <a:t>within</a:t>
            </a:r>
            <a:r>
              <a:rPr lang="es-ES" dirty="0" smtClean="0"/>
              <a:t> a </a:t>
            </a:r>
            <a:r>
              <a:rPr lang="es-ES" dirty="0" err="1" smtClean="0"/>
              <a:t>narrative</a:t>
            </a:r>
            <a:r>
              <a:rPr lang="es-ES" dirty="0" smtClean="0"/>
              <a:t>. </a:t>
            </a:r>
            <a:r>
              <a:rPr lang="es-ES" dirty="0" err="1" smtClean="0"/>
              <a:t>How</a:t>
            </a:r>
            <a:r>
              <a:rPr lang="es-ES" dirty="0" smtClean="0"/>
              <a:t> </a:t>
            </a:r>
            <a:r>
              <a:rPr lang="es-ES" dirty="0" err="1" smtClean="0"/>
              <a:t>these</a:t>
            </a:r>
            <a:r>
              <a:rPr lang="es-ES" dirty="0" smtClean="0"/>
              <a:t> </a:t>
            </a:r>
            <a:r>
              <a:rPr lang="es-ES" dirty="0" err="1" smtClean="0"/>
              <a:t>components</a:t>
            </a:r>
            <a:r>
              <a:rPr lang="es-ES" dirty="0" smtClean="0"/>
              <a:t> are </a:t>
            </a:r>
            <a:r>
              <a:rPr lang="es-ES" dirty="0" err="1" smtClean="0"/>
              <a:t>ordered</a:t>
            </a:r>
            <a:r>
              <a:rPr lang="es-ES" dirty="0" smtClean="0"/>
              <a:t> in </a:t>
            </a:r>
            <a:r>
              <a:rPr lang="es-ES" dirty="0" err="1" smtClean="0"/>
              <a:t>terms</a:t>
            </a:r>
            <a:r>
              <a:rPr lang="es-ES" dirty="0" smtClean="0"/>
              <a:t> of </a:t>
            </a:r>
            <a:r>
              <a:rPr lang="es-ES" dirty="0" err="1" smtClean="0"/>
              <a:t>why</a:t>
            </a:r>
            <a:r>
              <a:rPr lang="es-ES" dirty="0" smtClean="0"/>
              <a:t> </a:t>
            </a:r>
            <a:r>
              <a:rPr lang="es-ES" dirty="0" err="1" smtClean="0"/>
              <a:t>the</a:t>
            </a:r>
            <a:r>
              <a:rPr lang="es-ES" dirty="0" smtClean="0"/>
              <a:t> </a:t>
            </a:r>
            <a:r>
              <a:rPr lang="es-ES" dirty="0" err="1" smtClean="0"/>
              <a:t>villain</a:t>
            </a:r>
            <a:r>
              <a:rPr lang="es-ES" dirty="0" smtClean="0"/>
              <a:t> causes </a:t>
            </a:r>
            <a:r>
              <a:rPr lang="es-ES" dirty="0" err="1" smtClean="0"/>
              <a:t>harm</a:t>
            </a:r>
            <a:r>
              <a:rPr lang="es-ES" dirty="0" smtClean="0"/>
              <a:t>, </a:t>
            </a:r>
            <a:r>
              <a:rPr lang="es-ES" dirty="0" err="1" smtClean="0"/>
              <a:t>the</a:t>
            </a:r>
            <a:r>
              <a:rPr lang="es-ES" dirty="0" smtClean="0"/>
              <a:t> </a:t>
            </a:r>
            <a:r>
              <a:rPr lang="es-ES" dirty="0" err="1" smtClean="0"/>
              <a:t>vulnerability</a:t>
            </a:r>
            <a:r>
              <a:rPr lang="es-ES" dirty="0" smtClean="0"/>
              <a:t> of </a:t>
            </a:r>
            <a:r>
              <a:rPr lang="es-ES" dirty="0" err="1" smtClean="0"/>
              <a:t>the</a:t>
            </a:r>
            <a:r>
              <a:rPr lang="es-ES" dirty="0" smtClean="0"/>
              <a:t> </a:t>
            </a:r>
            <a:r>
              <a:rPr lang="es-ES" dirty="0" err="1" smtClean="0"/>
              <a:t>victims</a:t>
            </a:r>
            <a:r>
              <a:rPr lang="es-ES" dirty="0" smtClean="0"/>
              <a:t>, </a:t>
            </a:r>
            <a:r>
              <a:rPr lang="es-ES" dirty="0" err="1" smtClean="0"/>
              <a:t>depiction</a:t>
            </a:r>
            <a:r>
              <a:rPr lang="es-ES" dirty="0" smtClean="0"/>
              <a:t> of a </a:t>
            </a:r>
            <a:r>
              <a:rPr lang="es-ES" dirty="0" err="1" smtClean="0"/>
              <a:t>problem</a:t>
            </a:r>
            <a:r>
              <a:rPr lang="es-ES" dirty="0" smtClean="0"/>
              <a:t>, and </a:t>
            </a:r>
            <a:r>
              <a:rPr lang="es-ES" dirty="0" err="1" smtClean="0"/>
              <a:t>what</a:t>
            </a:r>
            <a:r>
              <a:rPr lang="es-ES" dirty="0" smtClean="0"/>
              <a:t> can be done </a:t>
            </a:r>
            <a:r>
              <a:rPr lang="es-ES" dirty="0" err="1" smtClean="0"/>
              <a:t>about</a:t>
            </a:r>
            <a:r>
              <a:rPr lang="es-ES" dirty="0" smtClean="0"/>
              <a:t> </a:t>
            </a:r>
            <a:r>
              <a:rPr lang="es-ES" dirty="0" err="1" smtClean="0"/>
              <a:t>it</a:t>
            </a:r>
            <a:r>
              <a:rPr lang="es-ES" dirty="0" smtClean="0"/>
              <a:t>, </a:t>
            </a:r>
            <a:r>
              <a:rPr lang="es-ES" dirty="0" err="1" smtClean="0"/>
              <a:t>among</a:t>
            </a:r>
            <a:r>
              <a:rPr lang="es-ES" dirty="0" smtClean="0"/>
              <a:t> </a:t>
            </a:r>
            <a:r>
              <a:rPr lang="es-ES" dirty="0" err="1" smtClean="0"/>
              <a:t>other</a:t>
            </a:r>
            <a:r>
              <a:rPr lang="es-ES" dirty="0" smtClean="0"/>
              <a:t> </a:t>
            </a:r>
            <a:r>
              <a:rPr lang="es-ES" dirty="0" err="1" smtClean="0"/>
              <a:t>qualities</a:t>
            </a:r>
            <a:r>
              <a:rPr lang="es-ES" dirty="0" smtClean="0"/>
              <a:t> of a </a:t>
            </a:r>
            <a:r>
              <a:rPr lang="es-ES" dirty="0" err="1" smtClean="0"/>
              <a:t>good</a:t>
            </a:r>
            <a:r>
              <a:rPr lang="es-ES" dirty="0" smtClean="0"/>
              <a:t> </a:t>
            </a:r>
            <a:r>
              <a:rPr lang="es-ES" dirty="0" err="1" smtClean="0"/>
              <a:t>story</a:t>
            </a:r>
            <a:r>
              <a:rPr lang="es-ES" dirty="0" smtClean="0"/>
              <a:t>, </a:t>
            </a:r>
            <a:r>
              <a:rPr lang="es-ES" dirty="0" err="1" smtClean="0"/>
              <a:t>all</a:t>
            </a:r>
            <a:r>
              <a:rPr lang="es-ES" dirty="0" smtClean="0"/>
              <a:t> </a:t>
            </a:r>
            <a:r>
              <a:rPr lang="es-ES" dirty="0" err="1" smtClean="0"/>
              <a:t>matter</a:t>
            </a:r>
            <a:r>
              <a:rPr lang="es-ES" dirty="0" smtClean="0"/>
              <a:t>. </a:t>
            </a:r>
            <a:r>
              <a:rPr lang="es-ES" dirty="0" err="1" smtClean="0"/>
              <a:t>It</a:t>
            </a:r>
            <a:r>
              <a:rPr lang="es-ES" dirty="0" smtClean="0"/>
              <a:t> </a:t>
            </a:r>
            <a:r>
              <a:rPr lang="es-ES" dirty="0" err="1" smtClean="0"/>
              <a:t>is</a:t>
            </a:r>
            <a:r>
              <a:rPr lang="es-ES" dirty="0" smtClean="0"/>
              <a:t> </a:t>
            </a:r>
            <a:r>
              <a:rPr lang="es-ES" dirty="0" err="1" smtClean="0"/>
              <a:t>these</a:t>
            </a:r>
            <a:r>
              <a:rPr lang="es-ES" dirty="0" smtClean="0"/>
              <a:t> </a:t>
            </a:r>
            <a:r>
              <a:rPr lang="es-ES" dirty="0" err="1" smtClean="0"/>
              <a:t>emotional</a:t>
            </a:r>
            <a:r>
              <a:rPr lang="es-ES" dirty="0" smtClean="0"/>
              <a:t> </a:t>
            </a:r>
            <a:r>
              <a:rPr lang="es-ES" dirty="0" err="1" smtClean="0"/>
              <a:t>components</a:t>
            </a:r>
            <a:r>
              <a:rPr lang="es-ES" dirty="0" smtClean="0"/>
              <a:t> of a </a:t>
            </a:r>
            <a:r>
              <a:rPr lang="es-ES" dirty="0" err="1" smtClean="0"/>
              <a:t>story</a:t>
            </a:r>
            <a:r>
              <a:rPr lang="es-ES" dirty="0" smtClean="0"/>
              <a:t> </a:t>
            </a:r>
            <a:r>
              <a:rPr lang="es-ES" dirty="0" err="1" smtClean="0"/>
              <a:t>that</a:t>
            </a:r>
            <a:r>
              <a:rPr lang="es-ES" dirty="0" smtClean="0"/>
              <a:t> are </a:t>
            </a:r>
            <a:r>
              <a:rPr lang="es-ES" dirty="0" err="1" smtClean="0"/>
              <a:t>most</a:t>
            </a:r>
            <a:r>
              <a:rPr lang="es-ES" dirty="0" smtClean="0"/>
              <a:t> memorable, </a:t>
            </a:r>
            <a:r>
              <a:rPr lang="es-ES" dirty="0" err="1" smtClean="0"/>
              <a:t>not</a:t>
            </a:r>
            <a:r>
              <a:rPr lang="es-ES" dirty="0" smtClean="0"/>
              <a:t> </a:t>
            </a:r>
            <a:r>
              <a:rPr lang="es-ES" dirty="0" err="1" smtClean="0"/>
              <a:t>references</a:t>
            </a:r>
            <a:r>
              <a:rPr lang="es-ES" dirty="0" smtClean="0"/>
              <a:t> </a:t>
            </a:r>
            <a:r>
              <a:rPr lang="es-ES" dirty="0" err="1" smtClean="0"/>
              <a:t>to</a:t>
            </a:r>
            <a:r>
              <a:rPr lang="es-ES" dirty="0" smtClean="0"/>
              <a:t> </a:t>
            </a:r>
            <a:r>
              <a:rPr lang="es-ES" dirty="0" err="1" smtClean="0"/>
              <a:t>scientific</a:t>
            </a:r>
            <a:r>
              <a:rPr lang="es-ES" dirty="0" smtClean="0"/>
              <a:t> </a:t>
            </a:r>
            <a:r>
              <a:rPr lang="es-ES" dirty="0" err="1" smtClean="0"/>
              <a:t>evidence</a:t>
            </a:r>
            <a:r>
              <a:rPr lang="es-ES" dirty="0" smtClean="0"/>
              <a:t>.</a:t>
            </a:r>
          </a:p>
          <a:p>
            <a:endParaRPr lang="es-ES" dirty="0" smtClean="0"/>
          </a:p>
          <a:p>
            <a:r>
              <a:rPr lang="es-ES" dirty="0" err="1" smtClean="0"/>
              <a:t>Storytelling</a:t>
            </a:r>
            <a:r>
              <a:rPr lang="es-ES" dirty="0" smtClean="0"/>
              <a:t> </a:t>
            </a:r>
            <a:r>
              <a:rPr lang="es-ES" dirty="0" err="1" smtClean="0"/>
              <a:t>often</a:t>
            </a:r>
            <a:r>
              <a:rPr lang="es-ES" dirty="0" smtClean="0"/>
              <a:t> has a </a:t>
            </a:r>
            <a:r>
              <a:rPr lang="es-ES" dirty="0" err="1" smtClean="0"/>
              <a:t>bad</a:t>
            </a:r>
            <a:r>
              <a:rPr lang="es-ES" dirty="0" smtClean="0"/>
              <a:t> </a:t>
            </a:r>
            <a:r>
              <a:rPr lang="es-ES" dirty="0" err="1" smtClean="0"/>
              <a:t>reputation</a:t>
            </a:r>
            <a:r>
              <a:rPr lang="es-ES" dirty="0" smtClean="0"/>
              <a:t> </a:t>
            </a:r>
            <a:r>
              <a:rPr lang="es-ES" dirty="0" err="1" smtClean="0"/>
              <a:t>within</a:t>
            </a:r>
            <a:r>
              <a:rPr lang="es-ES" dirty="0" smtClean="0"/>
              <a:t> </a:t>
            </a:r>
            <a:r>
              <a:rPr lang="es-ES" dirty="0" err="1" smtClean="0"/>
              <a:t>science</a:t>
            </a:r>
            <a:r>
              <a:rPr lang="es-ES" dirty="0" smtClean="0"/>
              <a:t> (1). </a:t>
            </a:r>
            <a:r>
              <a:rPr lang="es-ES" dirty="0" err="1" smtClean="0"/>
              <a:t>Viewed</a:t>
            </a:r>
            <a:r>
              <a:rPr lang="es-ES" dirty="0" smtClean="0"/>
              <a:t> as </a:t>
            </a:r>
            <a:r>
              <a:rPr lang="es-ES" dirty="0" err="1" smtClean="0"/>
              <a:t>baseless</a:t>
            </a:r>
            <a:r>
              <a:rPr lang="es-ES" dirty="0" smtClean="0"/>
              <a:t> </a:t>
            </a:r>
            <a:r>
              <a:rPr lang="es-ES" dirty="0" err="1" smtClean="0"/>
              <a:t>or</a:t>
            </a:r>
            <a:r>
              <a:rPr lang="es-ES" dirty="0" smtClean="0"/>
              <a:t> </a:t>
            </a:r>
            <a:r>
              <a:rPr lang="es-ES" dirty="0" err="1" smtClean="0"/>
              <a:t>even</a:t>
            </a:r>
            <a:r>
              <a:rPr lang="es-ES" dirty="0" smtClean="0"/>
              <a:t> </a:t>
            </a:r>
            <a:r>
              <a:rPr lang="es-ES" dirty="0" err="1" smtClean="0"/>
              <a:t>manipulative</a:t>
            </a:r>
            <a:r>
              <a:rPr lang="es-ES" dirty="0" smtClean="0"/>
              <a:t>, </a:t>
            </a:r>
            <a:r>
              <a:rPr lang="es-ES" dirty="0" err="1" smtClean="0"/>
              <a:t>stories</a:t>
            </a:r>
            <a:r>
              <a:rPr lang="es-ES" dirty="0" smtClean="0"/>
              <a:t> are </a:t>
            </a:r>
            <a:r>
              <a:rPr lang="es-ES" dirty="0" err="1" smtClean="0"/>
              <a:t>often</a:t>
            </a:r>
            <a:r>
              <a:rPr lang="es-ES" dirty="0" smtClean="0"/>
              <a:t> </a:t>
            </a:r>
            <a:r>
              <a:rPr lang="es-ES" dirty="0" err="1" smtClean="0"/>
              <a:t>denigrated</a:t>
            </a:r>
            <a:r>
              <a:rPr lang="es-ES" dirty="0" smtClean="0"/>
              <a:t> </a:t>
            </a:r>
            <a:r>
              <a:rPr lang="es-ES" dirty="0" err="1" smtClean="0"/>
              <a:t>with</a:t>
            </a:r>
            <a:r>
              <a:rPr lang="es-ES" dirty="0" smtClean="0"/>
              <a:t> </a:t>
            </a:r>
            <a:r>
              <a:rPr lang="es-ES" dirty="0" err="1" smtClean="0"/>
              <a:t>statements</a:t>
            </a:r>
            <a:r>
              <a:rPr lang="es-ES" dirty="0" smtClean="0"/>
              <a:t> </a:t>
            </a:r>
            <a:r>
              <a:rPr lang="es-ES" dirty="0" err="1" smtClean="0"/>
              <a:t>such</a:t>
            </a:r>
            <a:r>
              <a:rPr lang="es-ES" dirty="0" smtClean="0"/>
              <a:t> as, “</a:t>
            </a:r>
            <a:r>
              <a:rPr lang="es-ES" dirty="0" err="1" smtClean="0"/>
              <a:t>the</a:t>
            </a:r>
            <a:r>
              <a:rPr lang="es-ES" dirty="0" smtClean="0"/>
              <a:t> plural of </a:t>
            </a:r>
            <a:r>
              <a:rPr lang="es-ES" dirty="0" err="1" smtClean="0"/>
              <a:t>anecdote</a:t>
            </a:r>
            <a:r>
              <a:rPr lang="es-ES" dirty="0" smtClean="0"/>
              <a:t> </a:t>
            </a:r>
            <a:r>
              <a:rPr lang="es-ES" dirty="0" err="1" smtClean="0"/>
              <a:t>is</a:t>
            </a:r>
            <a:r>
              <a:rPr lang="es-ES" dirty="0" smtClean="0"/>
              <a:t> </a:t>
            </a:r>
            <a:r>
              <a:rPr lang="es-ES" dirty="0" err="1" smtClean="0"/>
              <a:t>not</a:t>
            </a:r>
            <a:r>
              <a:rPr lang="es-ES" dirty="0" smtClean="0"/>
              <a:t> data.” </a:t>
            </a:r>
            <a:r>
              <a:rPr lang="es-ES" dirty="0" err="1" smtClean="0"/>
              <a:t>Such</a:t>
            </a:r>
            <a:r>
              <a:rPr lang="es-ES" dirty="0" smtClean="0"/>
              <a:t> a </a:t>
            </a:r>
            <a:r>
              <a:rPr lang="es-ES" dirty="0" err="1" smtClean="0"/>
              <a:t>perspective</a:t>
            </a:r>
            <a:r>
              <a:rPr lang="es-ES" dirty="0" smtClean="0"/>
              <a:t> </a:t>
            </a:r>
            <a:r>
              <a:rPr lang="es-ES" dirty="0" err="1" smtClean="0"/>
              <a:t>is</a:t>
            </a:r>
            <a:r>
              <a:rPr lang="es-ES" dirty="0" smtClean="0"/>
              <a:t> </a:t>
            </a:r>
            <a:r>
              <a:rPr lang="es-ES" dirty="0" err="1" smtClean="0"/>
              <a:t>valuable</a:t>
            </a:r>
            <a:r>
              <a:rPr lang="es-ES" dirty="0" smtClean="0"/>
              <a:t> </a:t>
            </a:r>
            <a:r>
              <a:rPr lang="es-ES" dirty="0" err="1" smtClean="0"/>
              <a:t>within</a:t>
            </a:r>
            <a:r>
              <a:rPr lang="es-ES" dirty="0" smtClean="0"/>
              <a:t> </a:t>
            </a:r>
            <a:r>
              <a:rPr lang="es-ES" dirty="0" err="1" smtClean="0"/>
              <a:t>the</a:t>
            </a:r>
            <a:r>
              <a:rPr lang="es-ES" dirty="0" smtClean="0"/>
              <a:t> </a:t>
            </a:r>
            <a:r>
              <a:rPr lang="es-ES" dirty="0" err="1" smtClean="0"/>
              <a:t>context</a:t>
            </a:r>
            <a:r>
              <a:rPr lang="es-ES" dirty="0" smtClean="0"/>
              <a:t> of </a:t>
            </a:r>
            <a:r>
              <a:rPr lang="es-ES" dirty="0" err="1" smtClean="0"/>
              <a:t>scientific</a:t>
            </a:r>
            <a:r>
              <a:rPr lang="es-ES" dirty="0" smtClean="0"/>
              <a:t> data </a:t>
            </a:r>
            <a:r>
              <a:rPr lang="es-ES" dirty="0" err="1" smtClean="0"/>
              <a:t>collection</a:t>
            </a:r>
            <a:r>
              <a:rPr lang="es-ES" dirty="0" smtClean="0"/>
              <a:t> </a:t>
            </a:r>
            <a:r>
              <a:rPr lang="es-ES" dirty="0" err="1" smtClean="0"/>
              <a:t>to</a:t>
            </a:r>
            <a:r>
              <a:rPr lang="es-ES" dirty="0" smtClean="0"/>
              <a:t> </a:t>
            </a:r>
            <a:r>
              <a:rPr lang="es-ES" dirty="0" err="1" smtClean="0"/>
              <a:t>underscore</a:t>
            </a:r>
            <a:r>
              <a:rPr lang="es-ES" dirty="0" smtClean="0"/>
              <a:t> </a:t>
            </a:r>
            <a:r>
              <a:rPr lang="es-ES" dirty="0" err="1" smtClean="0"/>
              <a:t>the</a:t>
            </a:r>
            <a:r>
              <a:rPr lang="es-ES" dirty="0" smtClean="0"/>
              <a:t> </a:t>
            </a:r>
            <a:r>
              <a:rPr lang="es-ES" dirty="0" err="1" smtClean="0"/>
              <a:t>important</a:t>
            </a:r>
            <a:r>
              <a:rPr lang="es-ES" dirty="0" smtClean="0"/>
              <a:t> </a:t>
            </a:r>
            <a:r>
              <a:rPr lang="es-ES" dirty="0" err="1" smtClean="0"/>
              <a:t>difference</a:t>
            </a:r>
            <a:r>
              <a:rPr lang="es-ES" dirty="0" smtClean="0"/>
              <a:t> </a:t>
            </a:r>
            <a:r>
              <a:rPr lang="es-ES" dirty="0" err="1" smtClean="0"/>
              <a:t>between</a:t>
            </a:r>
            <a:r>
              <a:rPr lang="es-ES" dirty="0" smtClean="0"/>
              <a:t> </a:t>
            </a:r>
            <a:r>
              <a:rPr lang="es-ES" dirty="0" err="1" smtClean="0"/>
              <a:t>making</a:t>
            </a:r>
            <a:r>
              <a:rPr lang="es-ES" dirty="0" smtClean="0"/>
              <a:t> </a:t>
            </a:r>
            <a:r>
              <a:rPr lang="es-ES" dirty="0" err="1" smtClean="0"/>
              <a:t>informed</a:t>
            </a:r>
            <a:r>
              <a:rPr lang="es-ES" dirty="0" smtClean="0"/>
              <a:t> </a:t>
            </a:r>
            <a:r>
              <a:rPr lang="es-ES" dirty="0" err="1" smtClean="0"/>
              <a:t>generalizations</a:t>
            </a:r>
            <a:r>
              <a:rPr lang="es-ES" dirty="0" smtClean="0"/>
              <a:t> </a:t>
            </a:r>
            <a:r>
              <a:rPr lang="es-ES" dirty="0" err="1" smtClean="0"/>
              <a:t>from</a:t>
            </a:r>
            <a:r>
              <a:rPr lang="es-ES" dirty="0" smtClean="0"/>
              <a:t> </a:t>
            </a:r>
            <a:r>
              <a:rPr lang="es-ES" dirty="0" err="1" smtClean="0"/>
              <a:t>systematically</a:t>
            </a:r>
            <a:r>
              <a:rPr lang="es-ES" dirty="0" smtClean="0"/>
              <a:t> </a:t>
            </a:r>
            <a:r>
              <a:rPr lang="es-ES" dirty="0" err="1" smtClean="0"/>
              <a:t>sampled</a:t>
            </a:r>
            <a:r>
              <a:rPr lang="es-ES" dirty="0" smtClean="0"/>
              <a:t> </a:t>
            </a:r>
            <a:r>
              <a:rPr lang="es-ES" dirty="0" err="1" smtClean="0"/>
              <a:t>populations</a:t>
            </a:r>
            <a:r>
              <a:rPr lang="es-ES" dirty="0" smtClean="0"/>
              <a:t> versus </a:t>
            </a:r>
            <a:r>
              <a:rPr lang="es-ES" dirty="0" err="1" smtClean="0"/>
              <a:t>overgeneralizations</a:t>
            </a:r>
            <a:r>
              <a:rPr lang="es-ES" dirty="0" smtClean="0"/>
              <a:t> </a:t>
            </a:r>
            <a:r>
              <a:rPr lang="es-ES" dirty="0" err="1" smtClean="0"/>
              <a:t>from</a:t>
            </a:r>
            <a:r>
              <a:rPr lang="es-ES" dirty="0" smtClean="0"/>
              <a:t> </a:t>
            </a:r>
            <a:r>
              <a:rPr lang="es-ES" dirty="0" err="1" smtClean="0"/>
              <a:t>small</a:t>
            </a:r>
            <a:r>
              <a:rPr lang="es-ES" dirty="0" smtClean="0"/>
              <a:t> and </a:t>
            </a:r>
            <a:r>
              <a:rPr lang="es-ES" dirty="0" err="1" smtClean="0"/>
              <a:t>often</a:t>
            </a:r>
            <a:r>
              <a:rPr lang="es-ES" dirty="0" smtClean="0"/>
              <a:t> </a:t>
            </a:r>
            <a:r>
              <a:rPr lang="es-ES" dirty="0" err="1" smtClean="0"/>
              <a:t>biased</a:t>
            </a:r>
            <a:r>
              <a:rPr lang="es-ES" dirty="0" smtClean="0"/>
              <a:t> </a:t>
            </a:r>
            <a:r>
              <a:rPr lang="es-ES" dirty="0" err="1" smtClean="0"/>
              <a:t>samples</a:t>
            </a:r>
            <a:r>
              <a:rPr lang="es-ES" dirty="0" smtClean="0"/>
              <a:t>.</a:t>
            </a:r>
          </a:p>
          <a:p>
            <a:r>
              <a:rPr lang="es-ES" dirty="0" err="1" smtClean="0"/>
              <a:t>However</a:t>
            </a:r>
            <a:r>
              <a:rPr lang="es-ES" dirty="0" smtClean="0"/>
              <a:t>, </a:t>
            </a:r>
            <a:r>
              <a:rPr lang="es-ES" dirty="0" err="1" smtClean="0"/>
              <a:t>when</a:t>
            </a:r>
            <a:r>
              <a:rPr lang="es-ES" dirty="0" smtClean="0"/>
              <a:t> </a:t>
            </a:r>
            <a:r>
              <a:rPr lang="es-ES" dirty="0" err="1" smtClean="0"/>
              <a:t>the</a:t>
            </a:r>
            <a:r>
              <a:rPr lang="es-ES" dirty="0" smtClean="0"/>
              <a:t> </a:t>
            </a:r>
            <a:r>
              <a:rPr lang="es-ES" dirty="0" err="1" smtClean="0"/>
              <a:t>context</a:t>
            </a:r>
            <a:r>
              <a:rPr lang="es-ES" dirty="0" smtClean="0"/>
              <a:t> </a:t>
            </a:r>
            <a:r>
              <a:rPr lang="es-ES" dirty="0" err="1" smtClean="0"/>
              <a:t>moves</a:t>
            </a:r>
            <a:r>
              <a:rPr lang="es-ES" dirty="0" smtClean="0"/>
              <a:t> </a:t>
            </a:r>
            <a:r>
              <a:rPr lang="es-ES" dirty="0" err="1" smtClean="0"/>
              <a:t>from</a:t>
            </a:r>
            <a:r>
              <a:rPr lang="es-ES" dirty="0" smtClean="0"/>
              <a:t> data </a:t>
            </a:r>
            <a:r>
              <a:rPr lang="es-ES" dirty="0" err="1" smtClean="0"/>
              <a:t>collection</a:t>
            </a:r>
            <a:r>
              <a:rPr lang="es-ES" dirty="0" smtClean="0"/>
              <a:t> </a:t>
            </a:r>
            <a:r>
              <a:rPr lang="es-ES" dirty="0" err="1" smtClean="0"/>
              <a:t>to</a:t>
            </a:r>
            <a:r>
              <a:rPr lang="es-ES" dirty="0" smtClean="0"/>
              <a:t> </a:t>
            </a:r>
            <a:r>
              <a:rPr lang="es-ES" dirty="0" err="1" smtClean="0"/>
              <a:t>the</a:t>
            </a:r>
            <a:r>
              <a:rPr lang="es-ES" dirty="0" smtClean="0"/>
              <a:t> </a:t>
            </a:r>
            <a:r>
              <a:rPr lang="es-ES" dirty="0" err="1" smtClean="0"/>
              <a:t>communication</a:t>
            </a:r>
            <a:r>
              <a:rPr lang="es-ES" dirty="0" smtClean="0"/>
              <a:t> of </a:t>
            </a:r>
            <a:r>
              <a:rPr lang="es-ES" dirty="0" err="1" smtClean="0"/>
              <a:t>science</a:t>
            </a:r>
            <a:r>
              <a:rPr lang="es-ES" dirty="0" smtClean="0"/>
              <a:t> </a:t>
            </a:r>
            <a:r>
              <a:rPr lang="es-ES" dirty="0" err="1" smtClean="0"/>
              <a:t>to</a:t>
            </a:r>
            <a:r>
              <a:rPr lang="es-ES" dirty="0" smtClean="0"/>
              <a:t> </a:t>
            </a:r>
            <a:r>
              <a:rPr lang="es-ES" dirty="0" err="1" smtClean="0"/>
              <a:t>nonexpert</a:t>
            </a:r>
            <a:r>
              <a:rPr lang="es-ES" dirty="0" smtClean="0"/>
              <a:t> </a:t>
            </a:r>
            <a:r>
              <a:rPr lang="es-ES" dirty="0" err="1" smtClean="0"/>
              <a:t>audiences</a:t>
            </a:r>
            <a:r>
              <a:rPr lang="es-ES" dirty="0" smtClean="0"/>
              <a:t>, </a:t>
            </a:r>
            <a:r>
              <a:rPr lang="es-ES" dirty="0" err="1" smtClean="0"/>
              <a:t>stories</a:t>
            </a:r>
            <a:r>
              <a:rPr lang="es-ES" dirty="0" smtClean="0"/>
              <a:t>, </a:t>
            </a:r>
            <a:r>
              <a:rPr lang="es-ES" dirty="0" err="1" smtClean="0"/>
              <a:t>anecdotes</a:t>
            </a:r>
            <a:r>
              <a:rPr lang="es-ES" dirty="0" smtClean="0"/>
              <a:t>, and </a:t>
            </a:r>
            <a:r>
              <a:rPr lang="es-ES" dirty="0" err="1" smtClean="0"/>
              <a:t>narratives</a:t>
            </a:r>
            <a:r>
              <a:rPr lang="es-ES" dirty="0" smtClean="0"/>
              <a:t> </a:t>
            </a:r>
            <a:r>
              <a:rPr lang="es-ES" dirty="0" err="1" smtClean="0"/>
              <a:t>become</a:t>
            </a:r>
            <a:r>
              <a:rPr lang="es-ES" dirty="0" smtClean="0"/>
              <a:t> </a:t>
            </a:r>
            <a:r>
              <a:rPr lang="es-ES" dirty="0" err="1" smtClean="0"/>
              <a:t>not</a:t>
            </a:r>
            <a:r>
              <a:rPr lang="es-ES" dirty="0" smtClean="0"/>
              <a:t> </a:t>
            </a:r>
            <a:r>
              <a:rPr lang="es-ES" dirty="0" err="1" smtClean="0"/>
              <a:t>only</a:t>
            </a:r>
            <a:r>
              <a:rPr lang="es-ES" dirty="0" smtClean="0"/>
              <a:t> more </a:t>
            </a:r>
            <a:r>
              <a:rPr lang="es-ES" dirty="0" err="1" smtClean="0"/>
              <a:t>appropriate</a:t>
            </a:r>
            <a:r>
              <a:rPr lang="es-ES" dirty="0" smtClean="0"/>
              <a:t> </a:t>
            </a:r>
            <a:r>
              <a:rPr lang="es-ES" dirty="0" err="1" smtClean="0"/>
              <a:t>but</a:t>
            </a:r>
            <a:r>
              <a:rPr lang="es-ES" dirty="0" smtClean="0"/>
              <a:t> </a:t>
            </a:r>
            <a:r>
              <a:rPr lang="es-ES" dirty="0" err="1" smtClean="0"/>
              <a:t>potentially</a:t>
            </a:r>
            <a:r>
              <a:rPr lang="es-ES" dirty="0" smtClean="0"/>
              <a:t> more </a:t>
            </a:r>
            <a:r>
              <a:rPr lang="es-ES" dirty="0" err="1" smtClean="0"/>
              <a:t>important</a:t>
            </a:r>
            <a:r>
              <a:rPr lang="es-ES" dirty="0" smtClean="0"/>
              <a:t>. </a:t>
            </a:r>
            <a:r>
              <a:rPr lang="es-ES" dirty="0" err="1" smtClean="0"/>
              <a:t>Research</a:t>
            </a:r>
            <a:r>
              <a:rPr lang="es-ES" dirty="0" smtClean="0"/>
              <a:t> </a:t>
            </a:r>
            <a:r>
              <a:rPr lang="es-ES" dirty="0" err="1" smtClean="0"/>
              <a:t>suggests</a:t>
            </a:r>
            <a:r>
              <a:rPr lang="es-ES" dirty="0" smtClean="0"/>
              <a:t> </a:t>
            </a:r>
            <a:r>
              <a:rPr lang="es-ES" dirty="0" err="1" smtClean="0"/>
              <a:t>that</a:t>
            </a:r>
            <a:r>
              <a:rPr lang="es-ES" dirty="0" smtClean="0"/>
              <a:t> </a:t>
            </a:r>
            <a:r>
              <a:rPr lang="es-ES" dirty="0" err="1" smtClean="0"/>
              <a:t>narratives</a:t>
            </a:r>
            <a:r>
              <a:rPr lang="es-ES" dirty="0" smtClean="0"/>
              <a:t> are </a:t>
            </a:r>
            <a:r>
              <a:rPr lang="es-ES" dirty="0" err="1" smtClean="0"/>
              <a:t>easier</a:t>
            </a:r>
            <a:r>
              <a:rPr lang="es-ES" dirty="0" smtClean="0"/>
              <a:t> </a:t>
            </a:r>
            <a:r>
              <a:rPr lang="es-ES" dirty="0" err="1" smtClean="0"/>
              <a:t>to</a:t>
            </a:r>
            <a:r>
              <a:rPr lang="es-ES" dirty="0" smtClean="0"/>
              <a:t> </a:t>
            </a:r>
            <a:r>
              <a:rPr lang="es-ES" dirty="0" err="1" smtClean="0"/>
              <a:t>comprehend</a:t>
            </a:r>
            <a:r>
              <a:rPr lang="es-ES" dirty="0" smtClean="0"/>
              <a:t> and </a:t>
            </a:r>
            <a:r>
              <a:rPr lang="es-ES" dirty="0" err="1" smtClean="0"/>
              <a:t>audiences</a:t>
            </a:r>
            <a:r>
              <a:rPr lang="es-ES" dirty="0" smtClean="0"/>
              <a:t> </a:t>
            </a:r>
            <a:r>
              <a:rPr lang="es-ES" dirty="0" err="1" smtClean="0"/>
              <a:t>find</a:t>
            </a:r>
            <a:r>
              <a:rPr lang="es-ES" dirty="0" smtClean="0"/>
              <a:t> </a:t>
            </a:r>
            <a:r>
              <a:rPr lang="es-ES" dirty="0" err="1" smtClean="0"/>
              <a:t>them</a:t>
            </a:r>
            <a:r>
              <a:rPr lang="es-ES" dirty="0" smtClean="0"/>
              <a:t> more </a:t>
            </a:r>
            <a:r>
              <a:rPr lang="es-ES" dirty="0" err="1" smtClean="0"/>
              <a:t>engaging</a:t>
            </a:r>
            <a:r>
              <a:rPr lang="es-ES" dirty="0" smtClean="0"/>
              <a:t> </a:t>
            </a:r>
            <a:r>
              <a:rPr lang="es-ES" dirty="0" err="1" smtClean="0"/>
              <a:t>than</a:t>
            </a:r>
            <a:r>
              <a:rPr lang="es-ES" dirty="0" smtClean="0"/>
              <a:t> </a:t>
            </a:r>
            <a:r>
              <a:rPr lang="es-ES" dirty="0" err="1" smtClean="0"/>
              <a:t>traditional</a:t>
            </a:r>
            <a:r>
              <a:rPr lang="es-ES" dirty="0" smtClean="0"/>
              <a:t> </a:t>
            </a:r>
            <a:r>
              <a:rPr lang="es-ES" dirty="0" err="1" smtClean="0"/>
              <a:t>logical-scientific</a:t>
            </a:r>
            <a:r>
              <a:rPr lang="es-ES" dirty="0" smtClean="0"/>
              <a:t> </a:t>
            </a:r>
            <a:r>
              <a:rPr lang="es-ES" dirty="0" err="1" smtClean="0"/>
              <a:t>communication</a:t>
            </a:r>
            <a:r>
              <a:rPr lang="es-ES" dirty="0" smtClean="0"/>
              <a:t> (3, 4). More </a:t>
            </a:r>
            <a:r>
              <a:rPr lang="es-ES" dirty="0" err="1" smtClean="0"/>
              <a:t>pragmatically</a:t>
            </a:r>
            <a:r>
              <a:rPr lang="es-ES" dirty="0" smtClean="0"/>
              <a:t>, </a:t>
            </a:r>
            <a:r>
              <a:rPr lang="es-ES" dirty="0" err="1" smtClean="0"/>
              <a:t>the</a:t>
            </a:r>
            <a:r>
              <a:rPr lang="es-ES" dirty="0" smtClean="0"/>
              <a:t> </a:t>
            </a:r>
            <a:r>
              <a:rPr lang="es-ES" dirty="0" err="1" smtClean="0"/>
              <a:t>sources</a:t>
            </a:r>
            <a:r>
              <a:rPr lang="es-ES" dirty="0" smtClean="0"/>
              <a:t> </a:t>
            </a:r>
            <a:r>
              <a:rPr lang="es-ES" dirty="0" err="1" smtClean="0"/>
              <a:t>from</a:t>
            </a:r>
            <a:r>
              <a:rPr lang="es-ES" dirty="0" smtClean="0"/>
              <a:t> </a:t>
            </a:r>
            <a:r>
              <a:rPr lang="es-ES" dirty="0" err="1" smtClean="0"/>
              <a:t>which</a:t>
            </a:r>
            <a:r>
              <a:rPr lang="es-ES" dirty="0" smtClean="0"/>
              <a:t> </a:t>
            </a:r>
            <a:r>
              <a:rPr lang="es-ES" dirty="0" err="1" smtClean="0"/>
              <a:t>nonexperts</a:t>
            </a:r>
            <a:r>
              <a:rPr lang="es-ES" dirty="0" smtClean="0"/>
              <a:t> </a:t>
            </a:r>
            <a:r>
              <a:rPr lang="es-ES" dirty="0" err="1" smtClean="0"/>
              <a:t>receive</a:t>
            </a:r>
            <a:r>
              <a:rPr lang="es-ES" dirty="0" smtClean="0"/>
              <a:t> </a:t>
            </a:r>
            <a:r>
              <a:rPr lang="es-ES" dirty="0" err="1" smtClean="0"/>
              <a:t>most</a:t>
            </a:r>
            <a:r>
              <a:rPr lang="es-ES" dirty="0" smtClean="0"/>
              <a:t> of </a:t>
            </a:r>
            <a:r>
              <a:rPr lang="es-ES" dirty="0" err="1" smtClean="0"/>
              <a:t>their</a:t>
            </a:r>
            <a:r>
              <a:rPr lang="es-ES" dirty="0" smtClean="0"/>
              <a:t> </a:t>
            </a:r>
            <a:r>
              <a:rPr lang="es-ES" dirty="0" err="1" smtClean="0"/>
              <a:t>science</a:t>
            </a:r>
            <a:r>
              <a:rPr lang="es-ES" dirty="0" smtClean="0"/>
              <a:t> </a:t>
            </a:r>
            <a:r>
              <a:rPr lang="es-ES" dirty="0" err="1" smtClean="0"/>
              <a:t>information</a:t>
            </a:r>
            <a:r>
              <a:rPr lang="es-ES" dirty="0" smtClean="0"/>
              <a:t> are </a:t>
            </a:r>
            <a:r>
              <a:rPr lang="es-ES" dirty="0" err="1" smtClean="0"/>
              <a:t>already</a:t>
            </a:r>
            <a:r>
              <a:rPr lang="es-ES" dirty="0" smtClean="0"/>
              <a:t> </a:t>
            </a:r>
            <a:r>
              <a:rPr lang="es-ES" dirty="0" err="1" smtClean="0"/>
              <a:t>biased</a:t>
            </a:r>
            <a:r>
              <a:rPr lang="es-ES" dirty="0" smtClean="0"/>
              <a:t> </a:t>
            </a:r>
            <a:r>
              <a:rPr lang="es-ES" dirty="0" err="1" smtClean="0"/>
              <a:t>toward</a:t>
            </a:r>
            <a:r>
              <a:rPr lang="es-ES" dirty="0" smtClean="0"/>
              <a:t> </a:t>
            </a:r>
            <a:r>
              <a:rPr lang="es-ES" dirty="0" err="1" smtClean="0"/>
              <a:t>narrative</a:t>
            </a:r>
            <a:r>
              <a:rPr lang="es-ES" dirty="0" smtClean="0"/>
              <a:t> </a:t>
            </a:r>
            <a:r>
              <a:rPr lang="es-ES" dirty="0" err="1" smtClean="0"/>
              <a:t>formats</a:t>
            </a:r>
            <a:r>
              <a:rPr lang="es-ES" dirty="0" smtClean="0"/>
              <a:t> of </a:t>
            </a:r>
            <a:r>
              <a:rPr lang="es-ES" dirty="0" err="1" smtClean="0"/>
              <a:t>communication</a:t>
            </a:r>
            <a:r>
              <a:rPr lang="es-ES" dirty="0" smtClean="0"/>
              <a:t>. Once </a:t>
            </a:r>
            <a:r>
              <a:rPr lang="es-ES" dirty="0" err="1" smtClean="0"/>
              <a:t>out</a:t>
            </a:r>
            <a:r>
              <a:rPr lang="es-ES" dirty="0" smtClean="0"/>
              <a:t> of formal </a:t>
            </a:r>
            <a:r>
              <a:rPr lang="es-ES" dirty="0" err="1" smtClean="0"/>
              <a:t>schooling</a:t>
            </a:r>
            <a:r>
              <a:rPr lang="es-ES" dirty="0" smtClean="0"/>
              <a:t>, </a:t>
            </a:r>
            <a:r>
              <a:rPr lang="es-ES" dirty="0" err="1" smtClean="0"/>
              <a:t>nonexpert</a:t>
            </a:r>
            <a:r>
              <a:rPr lang="es-ES" dirty="0" smtClean="0"/>
              <a:t> </a:t>
            </a:r>
            <a:r>
              <a:rPr lang="es-ES" dirty="0" err="1" smtClean="0"/>
              <a:t>audiences</a:t>
            </a:r>
            <a:r>
              <a:rPr lang="es-ES" dirty="0" smtClean="0"/>
              <a:t> </a:t>
            </a:r>
            <a:r>
              <a:rPr lang="es-ES" dirty="0" err="1" smtClean="0"/>
              <a:t>get</a:t>
            </a:r>
            <a:r>
              <a:rPr lang="es-ES" dirty="0" smtClean="0"/>
              <a:t> </a:t>
            </a:r>
            <a:r>
              <a:rPr lang="es-ES" dirty="0" err="1" smtClean="0"/>
              <a:t>the</a:t>
            </a:r>
            <a:r>
              <a:rPr lang="es-ES" dirty="0" smtClean="0"/>
              <a:t> </a:t>
            </a:r>
            <a:r>
              <a:rPr lang="es-ES" dirty="0" err="1" smtClean="0"/>
              <a:t>majority</a:t>
            </a:r>
            <a:r>
              <a:rPr lang="es-ES" dirty="0" smtClean="0"/>
              <a:t> of </a:t>
            </a:r>
            <a:r>
              <a:rPr lang="es-ES" dirty="0" err="1" smtClean="0"/>
              <a:t>their</a:t>
            </a:r>
            <a:r>
              <a:rPr lang="es-ES" dirty="0" smtClean="0"/>
              <a:t> </a:t>
            </a:r>
            <a:r>
              <a:rPr lang="es-ES" dirty="0" err="1" smtClean="0"/>
              <a:t>scientific</a:t>
            </a:r>
            <a:r>
              <a:rPr lang="es-ES" dirty="0" smtClean="0"/>
              <a:t> </a:t>
            </a:r>
            <a:r>
              <a:rPr lang="es-ES" dirty="0" err="1" smtClean="0"/>
              <a:t>information</a:t>
            </a:r>
            <a:r>
              <a:rPr lang="es-ES" dirty="0" smtClean="0"/>
              <a:t> </a:t>
            </a:r>
            <a:r>
              <a:rPr lang="es-ES" dirty="0" err="1" smtClean="0"/>
              <a:t>from</a:t>
            </a:r>
            <a:r>
              <a:rPr lang="es-ES" dirty="0" smtClean="0"/>
              <a:t> </a:t>
            </a:r>
            <a:r>
              <a:rPr lang="es-ES" dirty="0" err="1" smtClean="0"/>
              <a:t>mass</a:t>
            </a:r>
            <a:r>
              <a:rPr lang="es-ES" dirty="0" smtClean="0"/>
              <a:t> media </a:t>
            </a:r>
            <a:r>
              <a:rPr lang="es-ES" dirty="0" err="1" smtClean="0"/>
              <a:t>content</a:t>
            </a:r>
            <a:r>
              <a:rPr lang="es-ES" dirty="0" smtClean="0"/>
              <a:t> (5). </a:t>
            </a:r>
            <a:r>
              <a:rPr lang="es-ES" dirty="0" err="1" smtClean="0"/>
              <a:t>Because</a:t>
            </a:r>
            <a:r>
              <a:rPr lang="es-ES" dirty="0" smtClean="0"/>
              <a:t> media </a:t>
            </a:r>
            <a:r>
              <a:rPr lang="es-ES" dirty="0" err="1" smtClean="0"/>
              <a:t>practitioners</a:t>
            </a:r>
            <a:r>
              <a:rPr lang="es-ES" dirty="0" smtClean="0"/>
              <a:t> </a:t>
            </a:r>
            <a:r>
              <a:rPr lang="es-ES" dirty="0" err="1" smtClean="0"/>
              <a:t>have</a:t>
            </a:r>
            <a:r>
              <a:rPr lang="es-ES" dirty="0" smtClean="0"/>
              <a:t> </a:t>
            </a:r>
            <a:r>
              <a:rPr lang="es-ES" dirty="0" err="1" smtClean="0"/>
              <a:t>to</a:t>
            </a:r>
            <a:r>
              <a:rPr lang="es-ES" dirty="0" smtClean="0"/>
              <a:t> compete </a:t>
            </a:r>
            <a:r>
              <a:rPr lang="es-ES" dirty="0" err="1" smtClean="0"/>
              <a:t>for</a:t>
            </a:r>
            <a:r>
              <a:rPr lang="es-ES" dirty="0" smtClean="0"/>
              <a:t> </a:t>
            </a:r>
            <a:r>
              <a:rPr lang="es-ES" dirty="0" err="1" smtClean="0"/>
              <a:t>the</a:t>
            </a:r>
            <a:r>
              <a:rPr lang="es-ES" dirty="0" smtClean="0"/>
              <a:t> </a:t>
            </a:r>
            <a:r>
              <a:rPr lang="es-ES" dirty="0" err="1" smtClean="0"/>
              <a:t>attention</a:t>
            </a:r>
            <a:r>
              <a:rPr lang="es-ES" dirty="0" smtClean="0"/>
              <a:t> of </a:t>
            </a:r>
            <a:r>
              <a:rPr lang="es-ES" dirty="0" err="1" smtClean="0"/>
              <a:t>their</a:t>
            </a:r>
            <a:r>
              <a:rPr lang="es-ES" dirty="0" smtClean="0"/>
              <a:t> </a:t>
            </a:r>
            <a:r>
              <a:rPr lang="es-ES" dirty="0" err="1" smtClean="0"/>
              <a:t>audiences</a:t>
            </a:r>
            <a:r>
              <a:rPr lang="es-ES" dirty="0" smtClean="0"/>
              <a:t>, </a:t>
            </a:r>
            <a:r>
              <a:rPr lang="es-ES" dirty="0" err="1" smtClean="0"/>
              <a:t>they</a:t>
            </a:r>
            <a:r>
              <a:rPr lang="es-ES" dirty="0" smtClean="0"/>
              <a:t> </a:t>
            </a:r>
            <a:r>
              <a:rPr lang="es-ES" dirty="0" err="1" smtClean="0"/>
              <a:t>routinely</a:t>
            </a:r>
            <a:r>
              <a:rPr lang="es-ES" dirty="0" smtClean="0"/>
              <a:t> </a:t>
            </a:r>
            <a:r>
              <a:rPr lang="es-ES" dirty="0" err="1" smtClean="0"/>
              <a:t>rely</a:t>
            </a:r>
            <a:r>
              <a:rPr lang="es-ES" dirty="0" smtClean="0"/>
              <a:t> </a:t>
            </a:r>
            <a:r>
              <a:rPr lang="es-ES" dirty="0" err="1" smtClean="0"/>
              <a:t>on</a:t>
            </a:r>
            <a:r>
              <a:rPr lang="es-ES" dirty="0" smtClean="0"/>
              <a:t> </a:t>
            </a:r>
            <a:r>
              <a:rPr lang="es-ES" dirty="0" err="1" smtClean="0"/>
              <a:t>stories</a:t>
            </a:r>
            <a:r>
              <a:rPr lang="es-ES" dirty="0" smtClean="0"/>
              <a:t>, </a:t>
            </a:r>
            <a:r>
              <a:rPr lang="es-ES" dirty="0" err="1" smtClean="0"/>
              <a:t>anecdotes</a:t>
            </a:r>
            <a:r>
              <a:rPr lang="es-ES" dirty="0" smtClean="0"/>
              <a:t>, and </a:t>
            </a:r>
            <a:r>
              <a:rPr lang="es-ES" dirty="0" err="1" smtClean="0"/>
              <a:t>other</a:t>
            </a:r>
            <a:r>
              <a:rPr lang="es-ES" dirty="0" smtClean="0"/>
              <a:t> </a:t>
            </a:r>
            <a:r>
              <a:rPr lang="es-ES" dirty="0" err="1" smtClean="0"/>
              <a:t>narrative</a:t>
            </a:r>
            <a:r>
              <a:rPr lang="es-ES" dirty="0" smtClean="0"/>
              <a:t> </a:t>
            </a:r>
            <a:r>
              <a:rPr lang="es-ES" dirty="0" err="1" smtClean="0"/>
              <a:t>formats</a:t>
            </a:r>
            <a:r>
              <a:rPr lang="es-ES" dirty="0" smtClean="0"/>
              <a:t> </a:t>
            </a:r>
            <a:r>
              <a:rPr lang="es-ES" dirty="0" err="1" smtClean="0"/>
              <a:t>to</a:t>
            </a:r>
            <a:r>
              <a:rPr lang="es-ES" dirty="0" smtClean="0"/>
              <a:t> </a:t>
            </a:r>
            <a:r>
              <a:rPr lang="es-ES" dirty="0" err="1" smtClean="0"/>
              <a:t>cut</a:t>
            </a:r>
            <a:r>
              <a:rPr lang="es-ES" dirty="0" smtClean="0"/>
              <a:t> </a:t>
            </a:r>
            <a:r>
              <a:rPr lang="es-ES" dirty="0" err="1" smtClean="0"/>
              <a:t>although</a:t>
            </a:r>
            <a:r>
              <a:rPr lang="es-ES" dirty="0" smtClean="0"/>
              <a:t> </a:t>
            </a:r>
            <a:r>
              <a:rPr lang="es-ES" dirty="0" err="1" smtClean="0"/>
              <a:t>the</a:t>
            </a:r>
            <a:r>
              <a:rPr lang="es-ES" dirty="0" smtClean="0"/>
              <a:t> </a:t>
            </a:r>
            <a:r>
              <a:rPr lang="es-ES" dirty="0" err="1" smtClean="0"/>
              <a:t>information</a:t>
            </a:r>
            <a:r>
              <a:rPr lang="es-ES" dirty="0" smtClean="0"/>
              <a:t> </a:t>
            </a:r>
            <a:r>
              <a:rPr lang="es-ES" dirty="0" err="1" smtClean="0"/>
              <a:t>clutter</a:t>
            </a:r>
            <a:r>
              <a:rPr lang="es-ES" dirty="0" smtClean="0"/>
              <a:t> and </a:t>
            </a:r>
            <a:r>
              <a:rPr lang="es-ES" dirty="0" err="1" smtClean="0"/>
              <a:t>resonate</a:t>
            </a:r>
            <a:r>
              <a:rPr lang="es-ES" dirty="0" smtClean="0"/>
              <a:t> </a:t>
            </a:r>
            <a:r>
              <a:rPr lang="es-ES" dirty="0" err="1" smtClean="0"/>
              <a:t>with</a:t>
            </a:r>
            <a:r>
              <a:rPr lang="es-ES" dirty="0" smtClean="0"/>
              <a:t> </a:t>
            </a:r>
            <a:r>
              <a:rPr lang="es-ES" dirty="0" err="1" smtClean="0"/>
              <a:t>their</a:t>
            </a:r>
            <a:r>
              <a:rPr lang="es-ES" dirty="0" smtClean="0"/>
              <a:t> </a:t>
            </a:r>
            <a:r>
              <a:rPr lang="es-ES" dirty="0" err="1" smtClean="0"/>
              <a:t>audiences</a:t>
            </a:r>
            <a:r>
              <a:rPr lang="es-ES" dirty="0" smtClean="0"/>
              <a:t>. </a:t>
            </a:r>
            <a:r>
              <a:rPr lang="es-ES" dirty="0" err="1" smtClean="0"/>
              <a:t>Although</a:t>
            </a:r>
            <a:r>
              <a:rPr lang="es-ES" dirty="0" smtClean="0"/>
              <a:t> </a:t>
            </a:r>
            <a:r>
              <a:rPr lang="es-ES" dirty="0" err="1" smtClean="0"/>
              <a:t>the</a:t>
            </a:r>
            <a:r>
              <a:rPr lang="es-ES" dirty="0" smtClean="0"/>
              <a:t> plural of </a:t>
            </a:r>
            <a:r>
              <a:rPr lang="es-ES" dirty="0" err="1" smtClean="0"/>
              <a:t>anecdote</a:t>
            </a:r>
            <a:r>
              <a:rPr lang="es-ES" dirty="0" smtClean="0"/>
              <a:t> </a:t>
            </a:r>
            <a:r>
              <a:rPr lang="es-ES" dirty="0" err="1" smtClean="0"/>
              <a:t>may</a:t>
            </a:r>
            <a:r>
              <a:rPr lang="es-ES" dirty="0" smtClean="0"/>
              <a:t> </a:t>
            </a:r>
            <a:r>
              <a:rPr lang="es-ES" dirty="0" err="1" smtClean="0"/>
              <a:t>not</a:t>
            </a:r>
            <a:r>
              <a:rPr lang="es-ES" dirty="0" smtClean="0"/>
              <a:t> be data, </a:t>
            </a:r>
            <a:r>
              <a:rPr lang="es-ES" dirty="0" err="1" smtClean="0"/>
              <a:t>the</a:t>
            </a:r>
            <a:r>
              <a:rPr lang="es-ES" dirty="0" smtClean="0"/>
              <a:t> </a:t>
            </a:r>
            <a:r>
              <a:rPr lang="es-ES" dirty="0" err="1" smtClean="0"/>
              <a:t>anecdote</a:t>
            </a:r>
            <a:r>
              <a:rPr lang="es-ES" dirty="0" smtClean="0"/>
              <a:t> has a </a:t>
            </a:r>
            <a:r>
              <a:rPr lang="es-ES" dirty="0" err="1" smtClean="0"/>
              <a:t>greater</a:t>
            </a:r>
            <a:r>
              <a:rPr lang="es-ES" dirty="0" smtClean="0"/>
              <a:t> chance of </a:t>
            </a:r>
            <a:r>
              <a:rPr lang="es-ES" dirty="0" err="1" smtClean="0"/>
              <a:t>reaching</a:t>
            </a:r>
            <a:r>
              <a:rPr lang="es-ES" dirty="0" smtClean="0"/>
              <a:t> and </a:t>
            </a:r>
            <a:r>
              <a:rPr lang="es-ES" dirty="0" err="1" smtClean="0"/>
              <a:t>engaging</a:t>
            </a:r>
            <a:r>
              <a:rPr lang="es-ES" dirty="0" smtClean="0"/>
              <a:t> </a:t>
            </a:r>
            <a:r>
              <a:rPr lang="es-ES" dirty="0" err="1" smtClean="0"/>
              <a:t>with</a:t>
            </a:r>
            <a:r>
              <a:rPr lang="es-ES" dirty="0" smtClean="0"/>
              <a:t> a </a:t>
            </a:r>
            <a:r>
              <a:rPr lang="es-ES" dirty="0" err="1" smtClean="0"/>
              <a:t>nonexpert</a:t>
            </a:r>
            <a:r>
              <a:rPr lang="es-ES" dirty="0" smtClean="0"/>
              <a:t> </a:t>
            </a:r>
            <a:r>
              <a:rPr lang="es-ES" dirty="0" err="1" smtClean="0"/>
              <a:t>audience</a:t>
            </a:r>
            <a:r>
              <a:rPr lang="es-ES" dirty="0" smtClean="0"/>
              <a:t>. </a:t>
            </a:r>
          </a:p>
          <a:p>
            <a:endParaRPr lang="es-ES" dirty="0" smtClean="0"/>
          </a:p>
          <a:p>
            <a:r>
              <a:rPr lang="es-ES" dirty="0" err="1" smtClean="0"/>
              <a:t>We</a:t>
            </a:r>
            <a:r>
              <a:rPr lang="es-ES" dirty="0" smtClean="0"/>
              <a:t> </a:t>
            </a:r>
            <a:r>
              <a:rPr lang="es-ES" dirty="0" err="1" smtClean="0"/>
              <a:t>scientists</a:t>
            </a:r>
            <a:r>
              <a:rPr lang="es-ES" dirty="0" smtClean="0"/>
              <a:t> </a:t>
            </a:r>
            <a:r>
              <a:rPr lang="es-ES" dirty="0" err="1" smtClean="0"/>
              <a:t>tell</a:t>
            </a:r>
            <a:r>
              <a:rPr lang="es-ES" dirty="0" smtClean="0"/>
              <a:t> </a:t>
            </a:r>
            <a:r>
              <a:rPr lang="es-ES" dirty="0" err="1" smtClean="0"/>
              <a:t>two</a:t>
            </a:r>
            <a:r>
              <a:rPr lang="es-ES" dirty="0" smtClean="0"/>
              <a:t> </a:t>
            </a:r>
            <a:r>
              <a:rPr lang="es-ES" dirty="0" err="1" smtClean="0"/>
              <a:t>kinds</a:t>
            </a:r>
            <a:r>
              <a:rPr lang="es-ES" dirty="0" smtClean="0"/>
              <a:t> of </a:t>
            </a:r>
            <a:r>
              <a:rPr lang="es-ES" dirty="0" err="1" smtClean="0"/>
              <a:t>stories</a:t>
            </a:r>
            <a:r>
              <a:rPr lang="es-ES" dirty="0" smtClean="0"/>
              <a:t>. </a:t>
            </a:r>
            <a:r>
              <a:rPr lang="es-ES" dirty="0" err="1" smtClean="0"/>
              <a:t>One</a:t>
            </a:r>
            <a:r>
              <a:rPr lang="es-ES" dirty="0" smtClean="0"/>
              <a:t> </a:t>
            </a:r>
            <a:r>
              <a:rPr lang="es-ES" dirty="0" err="1" smtClean="0"/>
              <a:t>is</a:t>
            </a:r>
            <a:r>
              <a:rPr lang="es-ES" dirty="0" smtClean="0"/>
              <a:t> </a:t>
            </a:r>
            <a:r>
              <a:rPr lang="es-ES" dirty="0" err="1" smtClean="0"/>
              <a:t>about</a:t>
            </a:r>
            <a:r>
              <a:rPr lang="es-ES" dirty="0" smtClean="0"/>
              <a:t> </a:t>
            </a:r>
            <a:r>
              <a:rPr lang="es-ES" dirty="0" err="1" smtClean="0"/>
              <a:t>our</a:t>
            </a:r>
            <a:r>
              <a:rPr lang="es-ES" dirty="0" smtClean="0"/>
              <a:t> </a:t>
            </a:r>
            <a:r>
              <a:rPr lang="es-ES" dirty="0" err="1" smtClean="0"/>
              <a:t>research</a:t>
            </a:r>
            <a:r>
              <a:rPr lang="es-ES" dirty="0" smtClean="0"/>
              <a:t>: </a:t>
            </a:r>
            <a:r>
              <a:rPr lang="es-ES" dirty="0" err="1" smtClean="0"/>
              <a:t>how</a:t>
            </a:r>
            <a:r>
              <a:rPr lang="es-ES" dirty="0" smtClean="0"/>
              <a:t> </a:t>
            </a:r>
            <a:r>
              <a:rPr lang="es-ES" dirty="0" err="1" smtClean="0"/>
              <a:t>birds</a:t>
            </a:r>
            <a:r>
              <a:rPr lang="es-ES" dirty="0" smtClean="0"/>
              <a:t> </a:t>
            </a:r>
            <a:r>
              <a:rPr lang="es-ES" dirty="0" err="1" smtClean="0"/>
              <a:t>evolved</a:t>
            </a:r>
            <a:r>
              <a:rPr lang="es-ES" dirty="0" smtClean="0"/>
              <a:t>; </a:t>
            </a:r>
            <a:r>
              <a:rPr lang="es-ES" dirty="0" err="1" smtClean="0"/>
              <a:t>how</a:t>
            </a:r>
            <a:r>
              <a:rPr lang="es-ES" dirty="0" smtClean="0"/>
              <a:t> </a:t>
            </a:r>
            <a:r>
              <a:rPr lang="es-ES" dirty="0" err="1" smtClean="0"/>
              <a:t>trees</a:t>
            </a:r>
            <a:r>
              <a:rPr lang="es-ES" dirty="0" smtClean="0"/>
              <a:t> and </a:t>
            </a:r>
            <a:r>
              <a:rPr lang="es-ES" dirty="0" err="1" smtClean="0"/>
              <a:t>forbs</a:t>
            </a:r>
            <a:r>
              <a:rPr lang="es-ES" dirty="0" smtClean="0"/>
              <a:t> </a:t>
            </a:r>
            <a:r>
              <a:rPr lang="es-ES" dirty="0" err="1" smtClean="0"/>
              <a:t>became</a:t>
            </a:r>
            <a:r>
              <a:rPr lang="es-ES" dirty="0" smtClean="0"/>
              <a:t> </a:t>
            </a:r>
            <a:r>
              <a:rPr lang="es-ES" dirty="0" err="1" smtClean="0"/>
              <a:t>adapted</a:t>
            </a:r>
            <a:r>
              <a:rPr lang="es-ES" dirty="0" smtClean="0"/>
              <a:t> </a:t>
            </a:r>
            <a:r>
              <a:rPr lang="es-ES" dirty="0" err="1" smtClean="0"/>
              <a:t>to</a:t>
            </a:r>
            <a:r>
              <a:rPr lang="es-ES" dirty="0" smtClean="0"/>
              <a:t> </a:t>
            </a:r>
            <a:r>
              <a:rPr lang="es-ES" dirty="0" err="1" smtClean="0"/>
              <a:t>fire</a:t>
            </a:r>
            <a:r>
              <a:rPr lang="es-ES" dirty="0" smtClean="0"/>
              <a:t>, and </a:t>
            </a:r>
            <a:r>
              <a:rPr lang="es-ES" dirty="0" err="1" smtClean="0"/>
              <a:t>how</a:t>
            </a:r>
            <a:r>
              <a:rPr lang="es-ES" dirty="0" smtClean="0"/>
              <a:t> </a:t>
            </a:r>
            <a:r>
              <a:rPr lang="es-ES" dirty="0" err="1" smtClean="0"/>
              <a:t>animals</a:t>
            </a:r>
            <a:r>
              <a:rPr lang="es-ES" dirty="0" smtClean="0"/>
              <a:t> </a:t>
            </a:r>
            <a:r>
              <a:rPr lang="es-ES" dirty="0" err="1" smtClean="0"/>
              <a:t>adapted</a:t>
            </a:r>
            <a:r>
              <a:rPr lang="es-ES" dirty="0" smtClean="0"/>
              <a:t> </a:t>
            </a:r>
            <a:r>
              <a:rPr lang="es-ES" dirty="0" err="1" smtClean="0"/>
              <a:t>to</a:t>
            </a:r>
            <a:r>
              <a:rPr lang="es-ES" dirty="0" smtClean="0"/>
              <a:t> </a:t>
            </a:r>
            <a:r>
              <a:rPr lang="es-ES" dirty="0" err="1" smtClean="0"/>
              <a:t>those</a:t>
            </a:r>
            <a:r>
              <a:rPr lang="es-ES" dirty="0" smtClean="0"/>
              <a:t> </a:t>
            </a:r>
            <a:r>
              <a:rPr lang="es-ES" dirty="0" err="1" smtClean="0"/>
              <a:t>plants</a:t>
            </a:r>
            <a:r>
              <a:rPr lang="es-ES" dirty="0" smtClean="0"/>
              <a:t> and </a:t>
            </a:r>
            <a:r>
              <a:rPr lang="es-ES" dirty="0" err="1" smtClean="0"/>
              <a:t>their</a:t>
            </a:r>
            <a:r>
              <a:rPr lang="es-ES" dirty="0" smtClean="0"/>
              <a:t> </a:t>
            </a:r>
            <a:r>
              <a:rPr lang="es-ES" dirty="0" err="1" smtClean="0"/>
              <a:t>landscapes</a:t>
            </a:r>
            <a:r>
              <a:rPr lang="es-ES" dirty="0" smtClean="0"/>
              <a:t>; </a:t>
            </a:r>
            <a:r>
              <a:rPr lang="es-ES" dirty="0" err="1" smtClean="0"/>
              <a:t>how</a:t>
            </a:r>
            <a:r>
              <a:rPr lang="es-ES" dirty="0" smtClean="0"/>
              <a:t> a free-living </a:t>
            </a:r>
            <a:r>
              <a:rPr lang="es-ES" dirty="0" err="1" smtClean="0"/>
              <a:t>organism</a:t>
            </a:r>
            <a:r>
              <a:rPr lang="es-ES" dirty="0" smtClean="0"/>
              <a:t> </a:t>
            </a:r>
            <a:r>
              <a:rPr lang="es-ES" dirty="0" err="1" smtClean="0"/>
              <a:t>was</a:t>
            </a:r>
            <a:r>
              <a:rPr lang="es-ES" dirty="0" smtClean="0"/>
              <a:t> </a:t>
            </a:r>
            <a:r>
              <a:rPr lang="es-ES" dirty="0" err="1" smtClean="0"/>
              <a:t>co-opted</a:t>
            </a:r>
            <a:r>
              <a:rPr lang="es-ES" dirty="0" smtClean="0"/>
              <a:t> </a:t>
            </a:r>
            <a:r>
              <a:rPr lang="es-ES" dirty="0" err="1" smtClean="0"/>
              <a:t>to</a:t>
            </a:r>
            <a:r>
              <a:rPr lang="es-ES" dirty="0" smtClean="0"/>
              <a:t> </a:t>
            </a:r>
            <a:r>
              <a:rPr lang="es-ES" dirty="0" err="1" smtClean="0"/>
              <a:t>become</a:t>
            </a:r>
            <a:r>
              <a:rPr lang="es-ES" dirty="0" smtClean="0"/>
              <a:t> a </a:t>
            </a:r>
            <a:r>
              <a:rPr lang="es-ES" dirty="0" err="1" smtClean="0"/>
              <a:t>mitochondrion</a:t>
            </a:r>
            <a:r>
              <a:rPr lang="es-ES" dirty="0" smtClean="0"/>
              <a:t>. </a:t>
            </a:r>
            <a:r>
              <a:rPr lang="es-ES" dirty="0" err="1" smtClean="0"/>
              <a:t>The</a:t>
            </a:r>
            <a:r>
              <a:rPr lang="es-ES" dirty="0" smtClean="0"/>
              <a:t> </a:t>
            </a:r>
            <a:r>
              <a:rPr lang="es-ES" dirty="0" err="1" smtClean="0"/>
              <a:t>second</a:t>
            </a:r>
            <a:r>
              <a:rPr lang="es-ES" dirty="0" smtClean="0"/>
              <a:t> </a:t>
            </a:r>
            <a:r>
              <a:rPr lang="es-ES" dirty="0" err="1" smtClean="0"/>
              <a:t>type</a:t>
            </a:r>
            <a:r>
              <a:rPr lang="es-ES" dirty="0" smtClean="0"/>
              <a:t> of </a:t>
            </a:r>
            <a:r>
              <a:rPr lang="es-ES" dirty="0" err="1" smtClean="0"/>
              <a:t>story</a:t>
            </a:r>
            <a:r>
              <a:rPr lang="es-ES" dirty="0" smtClean="0"/>
              <a:t> </a:t>
            </a:r>
            <a:r>
              <a:rPr lang="es-ES" dirty="0" err="1" smtClean="0"/>
              <a:t>is</a:t>
            </a:r>
            <a:r>
              <a:rPr lang="es-ES" dirty="0" smtClean="0"/>
              <a:t> </a:t>
            </a:r>
            <a:r>
              <a:rPr lang="es-ES" dirty="0" err="1" smtClean="0"/>
              <a:t>our</a:t>
            </a:r>
            <a:r>
              <a:rPr lang="es-ES" dirty="0" smtClean="0"/>
              <a:t> </a:t>
            </a:r>
            <a:r>
              <a:rPr lang="es-ES" dirty="0" err="1" smtClean="0"/>
              <a:t>own</a:t>
            </a:r>
            <a:r>
              <a:rPr lang="es-ES" dirty="0" smtClean="0"/>
              <a:t>: </a:t>
            </a:r>
            <a:r>
              <a:rPr lang="es-ES" dirty="0" err="1" smtClean="0"/>
              <a:t>how</a:t>
            </a:r>
            <a:r>
              <a:rPr lang="es-ES" dirty="0" smtClean="0"/>
              <a:t> </a:t>
            </a:r>
            <a:r>
              <a:rPr lang="es-ES" dirty="0" err="1" smtClean="0"/>
              <a:t>we</a:t>
            </a:r>
            <a:r>
              <a:rPr lang="es-ES" dirty="0" smtClean="0"/>
              <a:t> </a:t>
            </a:r>
            <a:r>
              <a:rPr lang="es-ES" dirty="0" err="1" smtClean="0"/>
              <a:t>became</a:t>
            </a:r>
            <a:r>
              <a:rPr lang="es-ES" dirty="0" smtClean="0"/>
              <a:t> </a:t>
            </a:r>
            <a:r>
              <a:rPr lang="es-ES" dirty="0" err="1" smtClean="0"/>
              <a:t>interested</a:t>
            </a:r>
            <a:r>
              <a:rPr lang="es-ES" dirty="0" smtClean="0"/>
              <a:t> and </a:t>
            </a:r>
            <a:r>
              <a:rPr lang="es-ES" dirty="0" err="1" smtClean="0"/>
              <a:t>even</a:t>
            </a:r>
            <a:r>
              <a:rPr lang="es-ES" dirty="0" smtClean="0"/>
              <a:t> </a:t>
            </a:r>
            <a:r>
              <a:rPr lang="es-ES" dirty="0" err="1" smtClean="0"/>
              <a:t>obsessed</a:t>
            </a:r>
            <a:r>
              <a:rPr lang="es-ES" dirty="0" smtClean="0"/>
              <a:t> </a:t>
            </a:r>
            <a:r>
              <a:rPr lang="es-ES" dirty="0" err="1" smtClean="0"/>
              <a:t>with</a:t>
            </a:r>
            <a:r>
              <a:rPr lang="es-ES" dirty="0" smtClean="0"/>
              <a:t> </a:t>
            </a:r>
            <a:r>
              <a:rPr lang="es-ES" dirty="0" err="1" smtClean="0"/>
              <a:t>our</a:t>
            </a:r>
            <a:r>
              <a:rPr lang="es-ES" dirty="0" smtClean="0"/>
              <a:t> </a:t>
            </a:r>
            <a:r>
              <a:rPr lang="es-ES" dirty="0" err="1" smtClean="0"/>
              <a:t>research</a:t>
            </a:r>
            <a:r>
              <a:rPr lang="es-ES" dirty="0" smtClean="0"/>
              <a:t> </a:t>
            </a:r>
            <a:r>
              <a:rPr lang="es-ES" dirty="0" err="1" smtClean="0"/>
              <a:t>topics</a:t>
            </a:r>
            <a:r>
              <a:rPr lang="es-ES" dirty="0" smtClean="0"/>
              <a:t>; </a:t>
            </a:r>
            <a:r>
              <a:rPr lang="es-ES" dirty="0" err="1" smtClean="0"/>
              <a:t>how</a:t>
            </a:r>
            <a:r>
              <a:rPr lang="es-ES" dirty="0" smtClean="0"/>
              <a:t> </a:t>
            </a:r>
            <a:r>
              <a:rPr lang="es-ES" dirty="0" err="1" smtClean="0"/>
              <a:t>we</a:t>
            </a:r>
            <a:r>
              <a:rPr lang="es-ES" dirty="0" smtClean="0"/>
              <a:t> </a:t>
            </a:r>
            <a:r>
              <a:rPr lang="es-ES" dirty="0" err="1" smtClean="0"/>
              <a:t>discovered</a:t>
            </a:r>
            <a:r>
              <a:rPr lang="es-ES" dirty="0" smtClean="0"/>
              <a:t> </a:t>
            </a:r>
            <a:r>
              <a:rPr lang="es-ES" dirty="0" err="1" smtClean="0"/>
              <a:t>the</a:t>
            </a:r>
            <a:r>
              <a:rPr lang="es-ES" dirty="0" smtClean="0"/>
              <a:t> </a:t>
            </a:r>
            <a:r>
              <a:rPr lang="es-ES" dirty="0" err="1" smtClean="0"/>
              <a:t>source</a:t>
            </a:r>
            <a:r>
              <a:rPr lang="es-ES" dirty="0" smtClean="0"/>
              <a:t> of </a:t>
            </a:r>
            <a:r>
              <a:rPr lang="es-ES" dirty="0" err="1" smtClean="0"/>
              <a:t>the</a:t>
            </a:r>
            <a:r>
              <a:rPr lang="es-ES" dirty="0" smtClean="0"/>
              <a:t> genes </a:t>
            </a:r>
            <a:r>
              <a:rPr lang="es-ES" dirty="0" err="1" smtClean="0"/>
              <a:t>that</a:t>
            </a:r>
            <a:r>
              <a:rPr lang="es-ES" dirty="0" smtClean="0"/>
              <a:t> </a:t>
            </a:r>
            <a:r>
              <a:rPr lang="es-ES" dirty="0" err="1" smtClean="0"/>
              <a:t>make</a:t>
            </a:r>
            <a:r>
              <a:rPr lang="es-ES" dirty="0" smtClean="0"/>
              <a:t> </a:t>
            </a:r>
            <a:r>
              <a:rPr lang="es-ES" dirty="0" err="1" smtClean="0"/>
              <a:t>the</a:t>
            </a:r>
            <a:r>
              <a:rPr lang="es-ES" dirty="0" smtClean="0"/>
              <a:t> </a:t>
            </a:r>
            <a:r>
              <a:rPr lang="es-ES" dirty="0" err="1" smtClean="0"/>
              <a:t>turtle</a:t>
            </a:r>
            <a:r>
              <a:rPr lang="es-ES" dirty="0" smtClean="0"/>
              <a:t> </a:t>
            </a:r>
            <a:r>
              <a:rPr lang="es-ES" dirty="0" err="1" smtClean="0"/>
              <a:t>shell</a:t>
            </a:r>
            <a:r>
              <a:rPr lang="es-ES" dirty="0" smtClean="0"/>
              <a:t>; </a:t>
            </a:r>
            <a:r>
              <a:rPr lang="es-ES" dirty="0" err="1" smtClean="0"/>
              <a:t>how</a:t>
            </a:r>
            <a:r>
              <a:rPr lang="es-ES" dirty="0" smtClean="0"/>
              <a:t> </a:t>
            </a:r>
            <a:r>
              <a:rPr lang="es-ES" dirty="0" err="1" smtClean="0"/>
              <a:t>we</a:t>
            </a:r>
            <a:r>
              <a:rPr lang="es-ES" dirty="0" smtClean="0"/>
              <a:t> </a:t>
            </a:r>
            <a:r>
              <a:rPr lang="es-ES" dirty="0" err="1" smtClean="0"/>
              <a:t>discovered</a:t>
            </a:r>
            <a:r>
              <a:rPr lang="es-ES" dirty="0" smtClean="0"/>
              <a:t> </a:t>
            </a:r>
            <a:r>
              <a:rPr lang="es-ES" dirty="0" err="1" smtClean="0"/>
              <a:t>the</a:t>
            </a:r>
            <a:r>
              <a:rPr lang="es-ES" dirty="0" smtClean="0"/>
              <a:t> </a:t>
            </a:r>
            <a:r>
              <a:rPr lang="es-ES" dirty="0" err="1" smtClean="0"/>
              <a:t>long-lost</a:t>
            </a:r>
            <a:r>
              <a:rPr lang="es-ES" dirty="0" smtClean="0"/>
              <a:t> </a:t>
            </a:r>
            <a:r>
              <a:rPr lang="es-ES" dirty="0" err="1" smtClean="0"/>
              <a:t>fossil</a:t>
            </a:r>
            <a:r>
              <a:rPr lang="es-ES" dirty="0" smtClean="0"/>
              <a:t> </a:t>
            </a:r>
            <a:r>
              <a:rPr lang="es-ES" dirty="0" err="1" smtClean="0"/>
              <a:t>quarry</a:t>
            </a:r>
            <a:r>
              <a:rPr lang="es-ES" dirty="0" smtClean="0"/>
              <a:t> </a:t>
            </a:r>
            <a:r>
              <a:rPr lang="es-ES" dirty="0" err="1" smtClean="0"/>
              <a:t>that</a:t>
            </a:r>
            <a:r>
              <a:rPr lang="es-ES" dirty="0" smtClean="0"/>
              <a:t> </a:t>
            </a:r>
            <a:r>
              <a:rPr lang="es-ES" dirty="0" err="1" smtClean="0"/>
              <a:t>established</a:t>
            </a:r>
            <a:r>
              <a:rPr lang="es-ES" dirty="0" smtClean="0"/>
              <a:t> </a:t>
            </a:r>
            <a:r>
              <a:rPr lang="es-ES" dirty="0" err="1" smtClean="0"/>
              <a:t>that</a:t>
            </a:r>
            <a:r>
              <a:rPr lang="es-ES" dirty="0" smtClean="0"/>
              <a:t> T. </a:t>
            </a:r>
            <a:r>
              <a:rPr lang="es-ES" dirty="0" err="1" smtClean="0"/>
              <a:t>rex</a:t>
            </a:r>
            <a:r>
              <a:rPr lang="es-ES" dirty="0" smtClean="0"/>
              <a:t> </a:t>
            </a:r>
            <a:r>
              <a:rPr lang="es-ES" dirty="0" err="1" smtClean="0"/>
              <a:t>adults</a:t>
            </a:r>
            <a:r>
              <a:rPr lang="es-ES" dirty="0" smtClean="0"/>
              <a:t> and juveniles </a:t>
            </a:r>
            <a:r>
              <a:rPr lang="es-ES" dirty="0" err="1" smtClean="0"/>
              <a:t>hunted</a:t>
            </a:r>
            <a:r>
              <a:rPr lang="es-ES" dirty="0" smtClean="0"/>
              <a:t> </a:t>
            </a:r>
            <a:r>
              <a:rPr lang="es-ES" dirty="0" err="1" smtClean="0"/>
              <a:t>together</a:t>
            </a:r>
            <a:r>
              <a:rPr lang="es-ES" dirty="0" smtClean="0"/>
              <a:t>.</a:t>
            </a:r>
            <a:endParaRPr lang="es-ES" dirty="0"/>
          </a:p>
        </p:txBody>
      </p:sp>
      <p:sp>
        <p:nvSpPr>
          <p:cNvPr id="4" name="Marcador de número de diapositiva 3"/>
          <p:cNvSpPr>
            <a:spLocks noGrp="1"/>
          </p:cNvSpPr>
          <p:nvPr>
            <p:ph type="sldNum" sz="quarter" idx="10"/>
          </p:nvPr>
        </p:nvSpPr>
        <p:spPr/>
        <p:txBody>
          <a:bodyPr/>
          <a:lstStyle/>
          <a:p>
            <a:fld id="{3B548703-C085-CA4D-A2C3-E8A7613E280A}" type="slidenum">
              <a:rPr lang="es-ES" smtClean="0"/>
              <a:t>6</a:t>
            </a:fld>
            <a:endParaRPr lang="es-ES"/>
          </a:p>
        </p:txBody>
      </p:sp>
    </p:spTree>
    <p:extLst>
      <p:ext uri="{BB962C8B-B14F-4D97-AF65-F5344CB8AC3E}">
        <p14:creationId xmlns:p14="http://schemas.microsoft.com/office/powerpoint/2010/main" val="446362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Figure 1 (Jones and Peterson, 2017) </a:t>
            </a:r>
            <a:r>
              <a:rPr lang="es-ES" dirty="0" err="1" smtClean="0"/>
              <a:t>illustrates</a:t>
            </a:r>
            <a:r>
              <a:rPr lang="es-ES" dirty="0" smtClean="0"/>
              <a:t> </a:t>
            </a:r>
            <a:r>
              <a:rPr lang="es-ES" dirty="0" err="1" smtClean="0"/>
              <a:t>our</a:t>
            </a:r>
            <a:r>
              <a:rPr lang="es-ES" dirty="0" smtClean="0"/>
              <a:t> </a:t>
            </a:r>
            <a:r>
              <a:rPr lang="es-ES" dirty="0" err="1" smtClean="0"/>
              <a:t>model</a:t>
            </a:r>
            <a:r>
              <a:rPr lang="es-ES" dirty="0" smtClean="0"/>
              <a:t> of </a:t>
            </a:r>
            <a:r>
              <a:rPr lang="es-ES" dirty="0" err="1" smtClean="0"/>
              <a:t>storytelling</a:t>
            </a:r>
            <a:r>
              <a:rPr lang="es-ES" dirty="0" smtClean="0"/>
              <a:t>. </a:t>
            </a:r>
            <a:r>
              <a:rPr lang="es-ES" dirty="0" err="1" smtClean="0"/>
              <a:t>By</a:t>
            </a:r>
            <a:r>
              <a:rPr lang="es-ES" dirty="0" smtClean="0"/>
              <a:t> </a:t>
            </a:r>
            <a:r>
              <a:rPr lang="es-ES" dirty="0" err="1" smtClean="0"/>
              <a:t>identifying</a:t>
            </a:r>
            <a:r>
              <a:rPr lang="es-ES" dirty="0" smtClean="0"/>
              <a:t> </a:t>
            </a:r>
            <a:r>
              <a:rPr lang="es-ES" dirty="0" err="1" smtClean="0"/>
              <a:t>the</a:t>
            </a:r>
            <a:r>
              <a:rPr lang="es-ES" dirty="0" smtClean="0"/>
              <a:t> </a:t>
            </a:r>
            <a:r>
              <a:rPr lang="es-ES" dirty="0" err="1" smtClean="0"/>
              <a:t>audience</a:t>
            </a:r>
            <a:r>
              <a:rPr lang="es-ES" dirty="0" smtClean="0"/>
              <a:t>, </a:t>
            </a:r>
            <a:r>
              <a:rPr lang="es-ES" dirty="0" err="1" smtClean="0"/>
              <a:t>the</a:t>
            </a:r>
            <a:r>
              <a:rPr lang="es-ES" dirty="0" smtClean="0"/>
              <a:t> </a:t>
            </a:r>
            <a:r>
              <a:rPr lang="es-ES" dirty="0" err="1" smtClean="0"/>
              <a:t>narrator</a:t>
            </a:r>
            <a:r>
              <a:rPr lang="es-ES" dirty="0" smtClean="0"/>
              <a:t> can </a:t>
            </a:r>
            <a:r>
              <a:rPr lang="es-ES" dirty="0" err="1" smtClean="0"/>
              <a:t>calibrate</a:t>
            </a:r>
            <a:r>
              <a:rPr lang="es-ES" dirty="0" smtClean="0"/>
              <a:t> </a:t>
            </a:r>
            <a:r>
              <a:rPr lang="es-ES" dirty="0" err="1" smtClean="0"/>
              <a:t>narrative</a:t>
            </a:r>
            <a:r>
              <a:rPr lang="es-ES" dirty="0" smtClean="0"/>
              <a:t> </a:t>
            </a:r>
            <a:r>
              <a:rPr lang="es-ES" dirty="0" err="1" smtClean="0"/>
              <a:t>congruence</a:t>
            </a:r>
            <a:r>
              <a:rPr lang="es-ES" dirty="0" smtClean="0"/>
              <a:t>. </a:t>
            </a:r>
            <a:r>
              <a:rPr lang="es-ES" dirty="0" err="1" smtClean="0"/>
              <a:t>By</a:t>
            </a:r>
            <a:r>
              <a:rPr lang="es-ES" dirty="0" smtClean="0"/>
              <a:t> </a:t>
            </a:r>
            <a:r>
              <a:rPr lang="es-ES" dirty="0" err="1" smtClean="0"/>
              <a:t>next</a:t>
            </a:r>
            <a:r>
              <a:rPr lang="es-ES" dirty="0" smtClean="0"/>
              <a:t> casting </a:t>
            </a:r>
            <a:r>
              <a:rPr lang="es-ES" dirty="0" err="1" smtClean="0"/>
              <a:t>characters</a:t>
            </a:r>
            <a:r>
              <a:rPr lang="es-ES" dirty="0" smtClean="0"/>
              <a:t> </a:t>
            </a:r>
            <a:r>
              <a:rPr lang="es-ES" dirty="0" err="1" smtClean="0"/>
              <a:t>that</a:t>
            </a:r>
            <a:r>
              <a:rPr lang="es-ES" dirty="0" smtClean="0"/>
              <a:t> are </a:t>
            </a:r>
            <a:r>
              <a:rPr lang="es-ES" dirty="0" err="1" smtClean="0"/>
              <a:t>compelling</a:t>
            </a:r>
            <a:r>
              <a:rPr lang="es-ES" dirty="0" smtClean="0"/>
              <a:t> and/</a:t>
            </a:r>
            <a:r>
              <a:rPr lang="es-ES" dirty="0" err="1" smtClean="0"/>
              <a:t>or</a:t>
            </a:r>
            <a:r>
              <a:rPr lang="es-ES" dirty="0" smtClean="0"/>
              <a:t> </a:t>
            </a:r>
            <a:r>
              <a:rPr lang="es-ES" dirty="0" err="1" smtClean="0"/>
              <a:t>aligned</a:t>
            </a:r>
            <a:r>
              <a:rPr lang="es-ES" dirty="0" smtClean="0"/>
              <a:t> </a:t>
            </a:r>
            <a:r>
              <a:rPr lang="es-ES" dirty="0" err="1" smtClean="0"/>
              <a:t>with</a:t>
            </a:r>
            <a:r>
              <a:rPr lang="es-ES" dirty="0" smtClean="0"/>
              <a:t> </a:t>
            </a:r>
            <a:r>
              <a:rPr lang="es-ES" dirty="0" err="1" smtClean="0"/>
              <a:t>audience</a:t>
            </a:r>
            <a:r>
              <a:rPr lang="es-ES" dirty="0" smtClean="0"/>
              <a:t> </a:t>
            </a:r>
            <a:r>
              <a:rPr lang="es-ES" dirty="0" err="1" smtClean="0"/>
              <a:t>beliefs</a:t>
            </a:r>
            <a:r>
              <a:rPr lang="es-ES" dirty="0" smtClean="0"/>
              <a:t> </a:t>
            </a:r>
            <a:r>
              <a:rPr lang="es-ES" dirty="0" err="1" smtClean="0"/>
              <a:t>the</a:t>
            </a:r>
            <a:r>
              <a:rPr lang="es-ES" dirty="0" smtClean="0"/>
              <a:t> </a:t>
            </a:r>
            <a:r>
              <a:rPr lang="es-ES" dirty="0" err="1" smtClean="0"/>
              <a:t>narrator</a:t>
            </a:r>
            <a:r>
              <a:rPr lang="es-ES" dirty="0" smtClean="0"/>
              <a:t> can </a:t>
            </a:r>
            <a:r>
              <a:rPr lang="es-ES" dirty="0" err="1" smtClean="0"/>
              <a:t>attempt</a:t>
            </a:r>
            <a:r>
              <a:rPr lang="es-ES" dirty="0" smtClean="0"/>
              <a:t> </a:t>
            </a:r>
            <a:r>
              <a:rPr lang="es-ES" dirty="0" err="1" smtClean="0"/>
              <a:t>to</a:t>
            </a:r>
            <a:r>
              <a:rPr lang="es-ES" dirty="0" smtClean="0"/>
              <a:t> capture </a:t>
            </a:r>
            <a:r>
              <a:rPr lang="es-ES" dirty="0" err="1" smtClean="0"/>
              <a:t>emotion</a:t>
            </a:r>
            <a:r>
              <a:rPr lang="es-ES" dirty="0" smtClean="0"/>
              <a:t> and </a:t>
            </a:r>
            <a:r>
              <a:rPr lang="es-ES" dirty="0" err="1" smtClean="0"/>
              <a:t>the</a:t>
            </a:r>
            <a:r>
              <a:rPr lang="es-ES" dirty="0" smtClean="0"/>
              <a:t> </a:t>
            </a:r>
            <a:r>
              <a:rPr lang="es-ES" dirty="0" err="1" smtClean="0"/>
              <a:t>attention</a:t>
            </a:r>
            <a:r>
              <a:rPr lang="es-ES" dirty="0" smtClean="0"/>
              <a:t>. </a:t>
            </a:r>
            <a:r>
              <a:rPr lang="es-ES" dirty="0" err="1" smtClean="0"/>
              <a:t>Developing</a:t>
            </a:r>
            <a:r>
              <a:rPr lang="es-ES" dirty="0" smtClean="0"/>
              <a:t> </a:t>
            </a:r>
            <a:r>
              <a:rPr lang="es-ES" dirty="0" err="1" smtClean="0"/>
              <a:t>the</a:t>
            </a:r>
            <a:r>
              <a:rPr lang="es-ES" dirty="0" smtClean="0"/>
              <a:t> </a:t>
            </a:r>
            <a:r>
              <a:rPr lang="es-ES" dirty="0" err="1" smtClean="0"/>
              <a:t>problem</a:t>
            </a:r>
            <a:r>
              <a:rPr lang="es-ES" dirty="0" smtClean="0"/>
              <a:t> </a:t>
            </a:r>
            <a:r>
              <a:rPr lang="es-ES" dirty="0" err="1" smtClean="0"/>
              <a:t>definition</a:t>
            </a:r>
            <a:r>
              <a:rPr lang="es-ES" dirty="0" smtClean="0"/>
              <a:t> in a </a:t>
            </a:r>
            <a:r>
              <a:rPr lang="es-ES" dirty="0" err="1" smtClean="0"/>
              <a:t>manner</a:t>
            </a:r>
            <a:r>
              <a:rPr lang="es-ES" dirty="0" smtClean="0"/>
              <a:t> </a:t>
            </a:r>
            <a:r>
              <a:rPr lang="es-ES" dirty="0" err="1" smtClean="0"/>
              <a:t>consistent</a:t>
            </a:r>
            <a:r>
              <a:rPr lang="es-ES" dirty="0" smtClean="0"/>
              <a:t> </a:t>
            </a:r>
            <a:r>
              <a:rPr lang="es-ES" dirty="0" err="1" smtClean="0"/>
              <a:t>with</a:t>
            </a:r>
            <a:r>
              <a:rPr lang="es-ES" dirty="0" smtClean="0"/>
              <a:t> </a:t>
            </a:r>
            <a:r>
              <a:rPr lang="es-ES" dirty="0" err="1" smtClean="0"/>
              <a:t>evidence</a:t>
            </a:r>
            <a:r>
              <a:rPr lang="es-ES" dirty="0" smtClean="0"/>
              <a:t> and prior </a:t>
            </a:r>
            <a:r>
              <a:rPr lang="es-ES" dirty="0" err="1" smtClean="0"/>
              <a:t>beliefs</a:t>
            </a:r>
            <a:r>
              <a:rPr lang="es-ES" dirty="0" smtClean="0"/>
              <a:t> (</a:t>
            </a:r>
            <a:r>
              <a:rPr lang="es-ES" dirty="0" err="1" smtClean="0"/>
              <a:t>both</a:t>
            </a:r>
            <a:r>
              <a:rPr lang="es-ES" dirty="0" smtClean="0"/>
              <a:t> </a:t>
            </a:r>
            <a:r>
              <a:rPr lang="es-ES" dirty="0" err="1" smtClean="0"/>
              <a:t>the</a:t>
            </a:r>
            <a:r>
              <a:rPr lang="es-ES" dirty="0" smtClean="0"/>
              <a:t> </a:t>
            </a:r>
            <a:r>
              <a:rPr lang="es-ES" dirty="0" err="1" smtClean="0"/>
              <a:t>audiences</a:t>
            </a:r>
            <a:r>
              <a:rPr lang="es-ES" dirty="0" smtClean="0"/>
              <a:t> and </a:t>
            </a:r>
            <a:r>
              <a:rPr lang="es-ES" dirty="0" err="1" smtClean="0"/>
              <a:t>the</a:t>
            </a:r>
            <a:r>
              <a:rPr lang="es-ES" dirty="0" smtClean="0"/>
              <a:t> </a:t>
            </a:r>
            <a:r>
              <a:rPr lang="es-ES" dirty="0" err="1" smtClean="0"/>
              <a:t>narrator’s</a:t>
            </a:r>
            <a:r>
              <a:rPr lang="es-ES" dirty="0" smtClean="0"/>
              <a:t>) can </a:t>
            </a:r>
            <a:r>
              <a:rPr lang="es-ES" dirty="0" err="1" smtClean="0"/>
              <a:t>also</a:t>
            </a:r>
            <a:r>
              <a:rPr lang="es-ES" dirty="0" smtClean="0"/>
              <a:t> </a:t>
            </a:r>
            <a:r>
              <a:rPr lang="es-ES" dirty="0" err="1" smtClean="0"/>
              <a:t>help</a:t>
            </a:r>
            <a:r>
              <a:rPr lang="es-ES" dirty="0" smtClean="0"/>
              <a:t> </a:t>
            </a:r>
            <a:r>
              <a:rPr lang="es-ES" dirty="0" err="1" smtClean="0"/>
              <a:t>increase</a:t>
            </a:r>
            <a:r>
              <a:rPr lang="es-ES" dirty="0" smtClean="0"/>
              <a:t> </a:t>
            </a:r>
            <a:r>
              <a:rPr lang="es-ES" dirty="0" err="1" smtClean="0"/>
              <a:t>the</a:t>
            </a:r>
            <a:r>
              <a:rPr lang="es-ES" dirty="0" smtClean="0"/>
              <a:t> </a:t>
            </a:r>
            <a:r>
              <a:rPr lang="es-ES" dirty="0" err="1" smtClean="0"/>
              <a:t>persuasiveness</a:t>
            </a:r>
            <a:r>
              <a:rPr lang="es-ES" dirty="0" smtClean="0"/>
              <a:t> of a </a:t>
            </a:r>
            <a:r>
              <a:rPr lang="es-ES" dirty="0" err="1" smtClean="0"/>
              <a:t>narrative</a:t>
            </a:r>
            <a:r>
              <a:rPr lang="es-ES" dirty="0" smtClean="0"/>
              <a:t>. </a:t>
            </a:r>
            <a:r>
              <a:rPr lang="es-ES" dirty="0" err="1" smtClean="0"/>
              <a:t>Finally</a:t>
            </a:r>
            <a:r>
              <a:rPr lang="es-ES" dirty="0" smtClean="0"/>
              <a:t>, </a:t>
            </a:r>
            <a:r>
              <a:rPr lang="es-ES" dirty="0" err="1" smtClean="0"/>
              <a:t>there</a:t>
            </a:r>
            <a:r>
              <a:rPr lang="es-ES" dirty="0" smtClean="0"/>
              <a:t> </a:t>
            </a:r>
            <a:r>
              <a:rPr lang="es-ES" dirty="0" err="1" smtClean="0"/>
              <a:t>should</a:t>
            </a:r>
            <a:r>
              <a:rPr lang="es-ES" dirty="0" smtClean="0"/>
              <a:t> be a moral of a </a:t>
            </a:r>
            <a:r>
              <a:rPr lang="es-ES" dirty="0" err="1" smtClean="0"/>
              <a:t>story</a:t>
            </a:r>
            <a:r>
              <a:rPr lang="es-ES" dirty="0" smtClean="0"/>
              <a:t> (a </a:t>
            </a:r>
            <a:r>
              <a:rPr lang="es-ES" dirty="0" err="1" smtClean="0"/>
              <a:t>solution</a:t>
            </a:r>
            <a:r>
              <a:rPr lang="es-ES" dirty="0" smtClean="0"/>
              <a:t> </a:t>
            </a:r>
            <a:r>
              <a:rPr lang="es-ES" dirty="0" err="1" smtClean="0"/>
              <a:t>to</a:t>
            </a:r>
            <a:r>
              <a:rPr lang="es-ES" dirty="0" smtClean="0"/>
              <a:t> </a:t>
            </a:r>
            <a:r>
              <a:rPr lang="es-ES" dirty="0" err="1" smtClean="0"/>
              <a:t>the</a:t>
            </a:r>
            <a:r>
              <a:rPr lang="es-ES" dirty="0" smtClean="0"/>
              <a:t> </a:t>
            </a:r>
            <a:r>
              <a:rPr lang="es-ES" dirty="0" err="1" smtClean="0"/>
              <a:t>problem</a:t>
            </a:r>
            <a:r>
              <a:rPr lang="es-ES" dirty="0" smtClean="0"/>
              <a:t>) </a:t>
            </a:r>
            <a:r>
              <a:rPr lang="es-ES" dirty="0" err="1" smtClean="0"/>
              <a:t>if</a:t>
            </a:r>
            <a:r>
              <a:rPr lang="es-ES" dirty="0" smtClean="0"/>
              <a:t> </a:t>
            </a:r>
            <a:r>
              <a:rPr lang="es-ES" dirty="0" err="1" smtClean="0"/>
              <a:t>the</a:t>
            </a:r>
            <a:r>
              <a:rPr lang="es-ES" dirty="0" smtClean="0"/>
              <a:t> </a:t>
            </a:r>
            <a:r>
              <a:rPr lang="es-ES" dirty="0" err="1" smtClean="0"/>
              <a:t>narrative</a:t>
            </a:r>
            <a:r>
              <a:rPr lang="es-ES" dirty="0" smtClean="0"/>
              <a:t> </a:t>
            </a:r>
            <a:r>
              <a:rPr lang="es-ES" dirty="0" err="1" smtClean="0"/>
              <a:t>is</a:t>
            </a:r>
            <a:r>
              <a:rPr lang="es-ES" dirty="0" smtClean="0"/>
              <a:t> </a:t>
            </a:r>
            <a:r>
              <a:rPr lang="es-ES" dirty="0" err="1" smtClean="0"/>
              <a:t>to</a:t>
            </a:r>
            <a:r>
              <a:rPr lang="es-ES" dirty="0" smtClean="0"/>
              <a:t> </a:t>
            </a:r>
            <a:r>
              <a:rPr lang="es-ES" dirty="0" err="1" smtClean="0"/>
              <a:t>move</a:t>
            </a:r>
            <a:r>
              <a:rPr lang="es-ES" dirty="0" smtClean="0"/>
              <a:t> </a:t>
            </a:r>
            <a:r>
              <a:rPr lang="es-ES" dirty="0" err="1" smtClean="0"/>
              <a:t>beyond</a:t>
            </a:r>
            <a:r>
              <a:rPr lang="es-ES" dirty="0" smtClean="0"/>
              <a:t> critique </a:t>
            </a:r>
            <a:r>
              <a:rPr lang="es-ES" dirty="0" err="1" smtClean="0"/>
              <a:t>into</a:t>
            </a:r>
            <a:r>
              <a:rPr lang="es-ES" dirty="0" smtClean="0"/>
              <a:t> </a:t>
            </a:r>
            <a:r>
              <a:rPr lang="es-ES" dirty="0" err="1" smtClean="0"/>
              <a:t>the</a:t>
            </a:r>
            <a:r>
              <a:rPr lang="es-ES" dirty="0" smtClean="0"/>
              <a:t> </a:t>
            </a:r>
            <a:r>
              <a:rPr lang="es-ES" dirty="0" err="1" smtClean="0"/>
              <a:t>realm</a:t>
            </a:r>
            <a:r>
              <a:rPr lang="es-ES" dirty="0" smtClean="0"/>
              <a:t> of </a:t>
            </a:r>
            <a:r>
              <a:rPr lang="es-ES" dirty="0" err="1" smtClean="0"/>
              <a:t>solving</a:t>
            </a:r>
            <a:r>
              <a:rPr lang="es-ES" dirty="0" smtClean="0"/>
              <a:t> </a:t>
            </a:r>
            <a:r>
              <a:rPr lang="es-ES" dirty="0" err="1" smtClean="0"/>
              <a:t>problems</a:t>
            </a:r>
            <a:r>
              <a:rPr lang="es-ES" dirty="0" smtClean="0"/>
              <a:t>.</a:t>
            </a:r>
            <a:endParaRPr lang="es-ES" dirty="0"/>
          </a:p>
        </p:txBody>
      </p:sp>
      <p:sp>
        <p:nvSpPr>
          <p:cNvPr id="4" name="Marcador de número de diapositiva 3"/>
          <p:cNvSpPr>
            <a:spLocks noGrp="1"/>
          </p:cNvSpPr>
          <p:nvPr>
            <p:ph type="sldNum" sz="quarter" idx="10"/>
          </p:nvPr>
        </p:nvSpPr>
        <p:spPr/>
        <p:txBody>
          <a:bodyPr/>
          <a:lstStyle/>
          <a:p>
            <a:fld id="{3B548703-C085-CA4D-A2C3-E8A7613E280A}" type="slidenum">
              <a:rPr lang="es-ES" smtClean="0"/>
              <a:t>7</a:t>
            </a:fld>
            <a:endParaRPr lang="es-ES"/>
          </a:p>
        </p:txBody>
      </p:sp>
    </p:spTree>
    <p:extLst>
      <p:ext uri="{BB962C8B-B14F-4D97-AF65-F5344CB8AC3E}">
        <p14:creationId xmlns:p14="http://schemas.microsoft.com/office/powerpoint/2010/main" val="954620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Que levante la mano aquel que nunca haya ido a una farmacia de similares por una receta de antibióticos. Que tire la primera piedra quien no le haya pedido específicamente este tipo de fármacos a un médico para aliviar un resfriado.</a:t>
            </a:r>
          </a:p>
          <a:p>
            <a:endParaRPr lang="es-ES" dirty="0" smtClean="0"/>
          </a:p>
          <a:p>
            <a:r>
              <a:rPr lang="es-ES" dirty="0" smtClean="0"/>
              <a:t>Los antibióticos son, sin duda, uno de los descubrimientos más importantes del siglo XX y probablemente de toda la historia de la medicina. En el mundo </a:t>
            </a:r>
            <a:r>
              <a:rPr lang="es-ES" dirty="0" err="1" smtClean="0"/>
              <a:t>preantibióticos</a:t>
            </a:r>
            <a:r>
              <a:rPr lang="es-ES" dirty="0" smtClean="0"/>
              <a:t> cualquier infección cargaba el riesgo de muerte: una caries mal atendida, un accidente en la bicicleta, ni hablar de cirugías. Poco antes del uso de antibióticos perdían un miembro una de cada 10 personas que contraían una infección en la piel provocada por una cortada o raspada; las principales causas de muerte alrededor del mundo eran enfermedades infecciosas como cólera y neumonía; la esperanza de vida al nacer en países industrializados no pasaba de los 50 años. Entonces, en 1928, llegó la penicilina.</a:t>
            </a:r>
          </a:p>
          <a:p>
            <a:endParaRPr lang="es-ES" dirty="0" smtClean="0"/>
          </a:p>
          <a:p>
            <a:r>
              <a:rPr lang="es-ES" dirty="0" smtClean="0"/>
              <a:t>A partir de entonces los antibióticos son un elemento clave para lo que consideramos un estilo de vida moderno, es decir, la vida de cualquiera que esté leyendo esto. No nada más son útiles durante infecciones, sino también para prevenirlas en pacientes en quimioterapia o con enfermedades crónicas como diabetes o artritis; sin antibióticos las cirugías, desde una remoción de apéndice hasta un trasplante de órganos o de ligamentos, serían imposibles. Los procedimientos dentales y heridas cotidianas supondrían grandes riesgos. Vivimos en un mundo de bacterias y estaríamos a merced de ellas, constantemente, de no ser por los antibióticos. Lo sabemos bien, pues durante prácticamente toda la historia de la humanidad, excepto los últimos 100 años, había sido así. Las principales causas de muerte en países como México ya no son infecciones, sino enfermedades cardiovasculares, cáncer, y diabetes. Gracias a los antibióticos, junto con las mejoras en salubridad y vivienda, la esperanza de vida al nacer ha aumentado por lo menos 30 años. Los antibióticos nos parecen tan habituales, que seguramente varios guardamos algunos de ellos en el botiquín de nuestro hogar, por si se ofrecen.</a:t>
            </a:r>
            <a:endParaRPr lang="es-ES" dirty="0"/>
          </a:p>
        </p:txBody>
      </p:sp>
      <p:sp>
        <p:nvSpPr>
          <p:cNvPr id="4" name="Marcador de número de diapositiva 3"/>
          <p:cNvSpPr>
            <a:spLocks noGrp="1"/>
          </p:cNvSpPr>
          <p:nvPr>
            <p:ph type="sldNum" sz="quarter" idx="10"/>
          </p:nvPr>
        </p:nvSpPr>
        <p:spPr/>
        <p:txBody>
          <a:bodyPr/>
          <a:lstStyle/>
          <a:p>
            <a:fld id="{D1969BF1-8CFF-704B-A974-8792FD5C098A}" type="slidenum">
              <a:rPr lang="es-ES" smtClean="0"/>
              <a:t>8</a:t>
            </a:fld>
            <a:endParaRPr lang="es-ES"/>
          </a:p>
        </p:txBody>
      </p:sp>
    </p:spTree>
    <p:extLst>
      <p:ext uri="{BB962C8B-B14F-4D97-AF65-F5344CB8AC3E}">
        <p14:creationId xmlns:p14="http://schemas.microsoft.com/office/powerpoint/2010/main" val="3643977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Antes de que en 2010 en México se regulara la venta de antibióticos con receta médica, eran el segundo medicamento más consumido en el país. Se calcula que más del 70 por ciento de los antibióticos se utilizaban inapropiadamente, cifra que no dista mucho del cálculo actual, en la que ya sea por mal diagnóstico, malas indicaciones, o mal uso, la terapia con antibióticos es incorrecta entre el 30 y 50 por ciento de los casos en que se receta. El patrón es mundial: hay un uso exagerado e inútil de antibióticos para casos que no se necesitan.</a:t>
            </a:r>
          </a:p>
          <a:p>
            <a:endParaRPr lang="es-ES" dirty="0" smtClean="0"/>
          </a:p>
          <a:p>
            <a:r>
              <a:rPr lang="es-ES" dirty="0" smtClean="0"/>
              <a:t>Este uso indiscriminado e incorrecto de antibióticos es lo que paradójicamente nos está ofreciendo un futuro en el que ya no podamos confiar más en ellos. El mundo </a:t>
            </a:r>
            <a:r>
              <a:rPr lang="es-ES" dirty="0" err="1" smtClean="0"/>
              <a:t>postantibióticos</a:t>
            </a:r>
            <a:r>
              <a:rPr lang="es-ES" dirty="0" smtClean="0"/>
              <a:t> se parece mucho al pasado en el que no los teníamos.	</a:t>
            </a:r>
          </a:p>
          <a:p>
            <a:endParaRPr lang="es-ES" dirty="0" smtClean="0"/>
          </a:p>
          <a:p>
            <a:r>
              <a:rPr lang="es-ES" dirty="0" smtClean="0"/>
              <a:t>Dudé mucho en relatar una historia real de infección resistente a antibióticos. Todas suenan alarmistas y siguen más o menos la misma trama: una persona joven y sana entra a una cirugía rutinaria, se infecta ahí con alguna cepa bacteriana resistente a</a:t>
            </a:r>
          </a:p>
          <a:p>
            <a:r>
              <a:rPr lang="es-ES" dirty="0" smtClean="0"/>
              <a:t>antibióticos y su vida se convierte en una pesadilla al tratar de acabar con la infección, que va colonizando varias partes del cuerpo. Siguen operaciones para remover los tejidos infectados (por ejemplo huesos o piel), tratamientos sin fin de antibióticos con efectos secundarios. Los finales felices tienen siempre puntos suspensivos, pues existe el riesgo de que la infección regrese. Las historias con otros finales terminan en muerte.</a:t>
            </a:r>
          </a:p>
          <a:p>
            <a:endParaRPr lang="es-ES" dirty="0" smtClean="0"/>
          </a:p>
          <a:p>
            <a:r>
              <a:rPr lang="es-ES" dirty="0" smtClean="0"/>
              <a:t>Las variaciones de estas narraciones van desde accidentes aparatosos en los cuales se contraen diversas bacterias resistentes, hasta infecciones de oído contraídas en el kínder. Al </a:t>
            </a:r>
            <a:r>
              <a:rPr lang="es-ES" dirty="0" err="1" smtClean="0"/>
              <a:t>googlear</a:t>
            </a:r>
            <a:r>
              <a:rPr lang="es-ES" dirty="0" smtClean="0"/>
              <a:t> «apocalipsis bacteriano» me encontré con varios artículos titulados de esa manera. Muchos se escribieron a raíz de las declaraciones de la directora médica del Reino Unido sobre este asunto: «el mundo se enfrenta a un apocalipsis de los antibióticos ». En ese lugar se considera la resistencia a antibióticos como una emergencia civil tan grave como una pandemia de influenza o una gran inundación, y se encuentra, junto con el terrorismo, en una lista de los mayores riesgos para la nación.</a:t>
            </a:r>
            <a:endParaRPr lang="es-ES" dirty="0"/>
          </a:p>
        </p:txBody>
      </p:sp>
      <p:sp>
        <p:nvSpPr>
          <p:cNvPr id="4" name="Marcador de número de diapositiva 3"/>
          <p:cNvSpPr>
            <a:spLocks noGrp="1"/>
          </p:cNvSpPr>
          <p:nvPr>
            <p:ph type="sldNum" sz="quarter" idx="10"/>
          </p:nvPr>
        </p:nvSpPr>
        <p:spPr/>
        <p:txBody>
          <a:bodyPr/>
          <a:lstStyle/>
          <a:p>
            <a:fld id="{D1969BF1-8CFF-704B-A974-8792FD5C098A}" type="slidenum">
              <a:rPr lang="es-ES" smtClean="0"/>
              <a:t>9</a:t>
            </a:fld>
            <a:endParaRPr lang="es-ES"/>
          </a:p>
        </p:txBody>
      </p:sp>
    </p:spTree>
    <p:extLst>
      <p:ext uri="{BB962C8B-B14F-4D97-AF65-F5344CB8AC3E}">
        <p14:creationId xmlns:p14="http://schemas.microsoft.com/office/powerpoint/2010/main" val="2263608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Los números tampoco ayudan mucho. Según un informe oficial, también del Reino Unido, en 2050 la resistencia a antibióticos podría causar 10 millones de muertes al año, si es que desde ahora no se empieza a poner más atención al problema. Esa cifra es mayor que las muertes actuales por cáncer y diabetes juntas.</a:t>
            </a:r>
          </a:p>
          <a:p>
            <a:r>
              <a:rPr lang="es-ES" dirty="0" smtClean="0"/>
              <a:t>Pero aún no estamos ahí.</a:t>
            </a:r>
          </a:p>
          <a:p>
            <a:endParaRPr lang="es-ES" dirty="0" smtClean="0"/>
          </a:p>
          <a:p>
            <a:r>
              <a:rPr lang="es-ES" dirty="0" smtClean="0"/>
              <a:t>Hoy en día se calcula conservadoramente que al año mueren 700 mil personas directamente por este tipo de infecciones. En Estados Unidos, la cifra por esta causa es mayor que las de personas que mueren por VIH y sida, enfisema, y homicidio combinadas. Si bien todavía no estamos en el escenario de los 10 millones, vamos en camino. Y este camino está lleno de antibióticos.</a:t>
            </a:r>
            <a:endParaRPr lang="es-ES" dirty="0"/>
          </a:p>
        </p:txBody>
      </p:sp>
      <p:sp>
        <p:nvSpPr>
          <p:cNvPr id="4" name="Marcador de número de diapositiva 3"/>
          <p:cNvSpPr>
            <a:spLocks noGrp="1"/>
          </p:cNvSpPr>
          <p:nvPr>
            <p:ph type="sldNum" sz="quarter" idx="10"/>
          </p:nvPr>
        </p:nvSpPr>
        <p:spPr/>
        <p:txBody>
          <a:bodyPr/>
          <a:lstStyle/>
          <a:p>
            <a:fld id="{D1969BF1-8CFF-704B-A974-8792FD5C098A}" type="slidenum">
              <a:rPr lang="es-ES" smtClean="0"/>
              <a:t>10</a:t>
            </a:fld>
            <a:endParaRPr lang="es-ES"/>
          </a:p>
        </p:txBody>
      </p:sp>
    </p:spTree>
    <p:extLst>
      <p:ext uri="{BB962C8B-B14F-4D97-AF65-F5344CB8AC3E}">
        <p14:creationId xmlns:p14="http://schemas.microsoft.com/office/powerpoint/2010/main" val="3954283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B63BCA56-03B8-BD4F-AB1B-080BEA4D6583}" type="datetimeFigureOut">
              <a:rPr lang="es-ES" smtClean="0"/>
              <a:t>16/10/19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E956A39-B132-EC41-B49E-2DA44A2A12A3}" type="slidenum">
              <a:rPr lang="es-ES" smtClean="0"/>
              <a:t>‹Nr.›</a:t>
            </a:fld>
            <a:endParaRPr lang="es-ES"/>
          </a:p>
        </p:txBody>
      </p:sp>
    </p:spTree>
    <p:extLst>
      <p:ext uri="{BB962C8B-B14F-4D97-AF65-F5344CB8AC3E}">
        <p14:creationId xmlns:p14="http://schemas.microsoft.com/office/powerpoint/2010/main" val="433776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B63BCA56-03B8-BD4F-AB1B-080BEA4D6583}" type="datetimeFigureOut">
              <a:rPr lang="es-ES" smtClean="0"/>
              <a:t>16/10/19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E956A39-B132-EC41-B49E-2DA44A2A12A3}" type="slidenum">
              <a:rPr lang="es-ES" smtClean="0"/>
              <a:t>‹Nr.›</a:t>
            </a:fld>
            <a:endParaRPr lang="es-ES"/>
          </a:p>
        </p:txBody>
      </p:sp>
    </p:spTree>
    <p:extLst>
      <p:ext uri="{BB962C8B-B14F-4D97-AF65-F5344CB8AC3E}">
        <p14:creationId xmlns:p14="http://schemas.microsoft.com/office/powerpoint/2010/main" val="3707216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B63BCA56-03B8-BD4F-AB1B-080BEA4D6583}" type="datetimeFigureOut">
              <a:rPr lang="es-ES" smtClean="0"/>
              <a:t>16/10/19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E956A39-B132-EC41-B49E-2DA44A2A12A3}" type="slidenum">
              <a:rPr lang="es-ES" smtClean="0"/>
              <a:t>‹Nr.›</a:t>
            </a:fld>
            <a:endParaRPr lang="es-ES"/>
          </a:p>
        </p:txBody>
      </p:sp>
    </p:spTree>
    <p:extLst>
      <p:ext uri="{BB962C8B-B14F-4D97-AF65-F5344CB8AC3E}">
        <p14:creationId xmlns:p14="http://schemas.microsoft.com/office/powerpoint/2010/main" val="3938281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y objetos">
  <p:cSld name="1_Título y objetos">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7" name="Google Shape;17;p4"/>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8" name="Google Shape;18;p4"/>
          <p:cNvSpPr txBox="1">
            <a:spLocks noGrp="1"/>
          </p:cNvSpPr>
          <p:nvPr>
            <p:ph type="sldNum" idx="12"/>
          </p:nvPr>
        </p:nvSpPr>
        <p:spPr>
          <a:xfrm>
            <a:off x="8422818" y="6404292"/>
            <a:ext cx="263983" cy="26924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t>‹Nr.›</a:t>
            </a:fld>
            <a:endParaRPr/>
          </a:p>
        </p:txBody>
      </p:sp>
    </p:spTree>
    <p:extLst>
      <p:ext uri="{BB962C8B-B14F-4D97-AF65-F5344CB8AC3E}">
        <p14:creationId xmlns:p14="http://schemas.microsoft.com/office/powerpoint/2010/main" val="2788051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n blanco" type="tx">
  <p:cSld name="1_En blanco">
    <p:bg>
      <p:bgPr>
        <a:solidFill>
          <a:srgbClr val="000000"/>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sldNum" idx="12"/>
          </p:nvPr>
        </p:nvSpPr>
        <p:spPr>
          <a:xfrm>
            <a:off x="8422818" y="6404292"/>
            <a:ext cx="263983" cy="26924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t>‹Nr.›</a:t>
            </a:fld>
            <a:endParaRPr/>
          </a:p>
        </p:txBody>
      </p:sp>
    </p:spTree>
    <p:extLst>
      <p:ext uri="{BB962C8B-B14F-4D97-AF65-F5344CB8AC3E}">
        <p14:creationId xmlns:p14="http://schemas.microsoft.com/office/powerpoint/2010/main" val="2885475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B63BCA56-03B8-BD4F-AB1B-080BEA4D6583}" type="datetimeFigureOut">
              <a:rPr lang="es-ES" smtClean="0"/>
              <a:t>16/10/19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E956A39-B132-EC41-B49E-2DA44A2A12A3}" type="slidenum">
              <a:rPr lang="es-ES" smtClean="0"/>
              <a:t>‹Nr.›</a:t>
            </a:fld>
            <a:endParaRPr lang="es-ES"/>
          </a:p>
        </p:txBody>
      </p:sp>
    </p:spTree>
    <p:extLst>
      <p:ext uri="{BB962C8B-B14F-4D97-AF65-F5344CB8AC3E}">
        <p14:creationId xmlns:p14="http://schemas.microsoft.com/office/powerpoint/2010/main" val="3941255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B63BCA56-03B8-BD4F-AB1B-080BEA4D6583}" type="datetimeFigureOut">
              <a:rPr lang="es-ES" smtClean="0"/>
              <a:t>16/10/19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E956A39-B132-EC41-B49E-2DA44A2A12A3}" type="slidenum">
              <a:rPr lang="es-ES" smtClean="0"/>
              <a:t>‹Nr.›</a:t>
            </a:fld>
            <a:endParaRPr lang="es-ES"/>
          </a:p>
        </p:txBody>
      </p:sp>
    </p:spTree>
    <p:extLst>
      <p:ext uri="{BB962C8B-B14F-4D97-AF65-F5344CB8AC3E}">
        <p14:creationId xmlns:p14="http://schemas.microsoft.com/office/powerpoint/2010/main" val="99447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B63BCA56-03B8-BD4F-AB1B-080BEA4D6583}" type="datetimeFigureOut">
              <a:rPr lang="es-ES" smtClean="0"/>
              <a:t>16/10/19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E956A39-B132-EC41-B49E-2DA44A2A12A3}" type="slidenum">
              <a:rPr lang="es-ES" smtClean="0"/>
              <a:t>‹Nr.›</a:t>
            </a:fld>
            <a:endParaRPr lang="es-ES"/>
          </a:p>
        </p:txBody>
      </p:sp>
    </p:spTree>
    <p:extLst>
      <p:ext uri="{BB962C8B-B14F-4D97-AF65-F5344CB8AC3E}">
        <p14:creationId xmlns:p14="http://schemas.microsoft.com/office/powerpoint/2010/main" val="3581106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B63BCA56-03B8-BD4F-AB1B-080BEA4D6583}" type="datetimeFigureOut">
              <a:rPr lang="es-ES" smtClean="0"/>
              <a:t>16/10/19</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6E956A39-B132-EC41-B49E-2DA44A2A12A3}" type="slidenum">
              <a:rPr lang="es-ES" smtClean="0"/>
              <a:t>‹Nr.›</a:t>
            </a:fld>
            <a:endParaRPr lang="es-ES"/>
          </a:p>
        </p:txBody>
      </p:sp>
    </p:spTree>
    <p:extLst>
      <p:ext uri="{BB962C8B-B14F-4D97-AF65-F5344CB8AC3E}">
        <p14:creationId xmlns:p14="http://schemas.microsoft.com/office/powerpoint/2010/main" val="2082244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B63BCA56-03B8-BD4F-AB1B-080BEA4D6583}" type="datetimeFigureOut">
              <a:rPr lang="es-ES" smtClean="0"/>
              <a:t>16/10/19</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6E956A39-B132-EC41-B49E-2DA44A2A12A3}" type="slidenum">
              <a:rPr lang="es-ES" smtClean="0"/>
              <a:t>‹Nr.›</a:t>
            </a:fld>
            <a:endParaRPr lang="es-ES"/>
          </a:p>
        </p:txBody>
      </p:sp>
    </p:spTree>
    <p:extLst>
      <p:ext uri="{BB962C8B-B14F-4D97-AF65-F5344CB8AC3E}">
        <p14:creationId xmlns:p14="http://schemas.microsoft.com/office/powerpoint/2010/main" val="58497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63BCA56-03B8-BD4F-AB1B-080BEA4D6583}" type="datetimeFigureOut">
              <a:rPr lang="es-ES" smtClean="0"/>
              <a:t>16/10/19</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6E956A39-B132-EC41-B49E-2DA44A2A12A3}" type="slidenum">
              <a:rPr lang="es-ES" smtClean="0"/>
              <a:t>‹Nr.›</a:t>
            </a:fld>
            <a:endParaRPr lang="es-ES"/>
          </a:p>
        </p:txBody>
      </p:sp>
    </p:spTree>
    <p:extLst>
      <p:ext uri="{BB962C8B-B14F-4D97-AF65-F5344CB8AC3E}">
        <p14:creationId xmlns:p14="http://schemas.microsoft.com/office/powerpoint/2010/main" val="4228320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B63BCA56-03B8-BD4F-AB1B-080BEA4D6583}" type="datetimeFigureOut">
              <a:rPr lang="es-ES" smtClean="0"/>
              <a:t>16/10/19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E956A39-B132-EC41-B49E-2DA44A2A12A3}" type="slidenum">
              <a:rPr lang="es-ES" smtClean="0"/>
              <a:t>‹Nr.›</a:t>
            </a:fld>
            <a:endParaRPr lang="es-ES"/>
          </a:p>
        </p:txBody>
      </p:sp>
    </p:spTree>
    <p:extLst>
      <p:ext uri="{BB962C8B-B14F-4D97-AF65-F5344CB8AC3E}">
        <p14:creationId xmlns:p14="http://schemas.microsoft.com/office/powerpoint/2010/main" val="4273665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B63BCA56-03B8-BD4F-AB1B-080BEA4D6583}" type="datetimeFigureOut">
              <a:rPr lang="es-ES" smtClean="0"/>
              <a:t>16/10/19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E956A39-B132-EC41-B49E-2DA44A2A12A3}" type="slidenum">
              <a:rPr lang="es-ES" smtClean="0"/>
              <a:t>‹Nr.›</a:t>
            </a:fld>
            <a:endParaRPr lang="es-ES"/>
          </a:p>
        </p:txBody>
      </p:sp>
    </p:spTree>
    <p:extLst>
      <p:ext uri="{BB962C8B-B14F-4D97-AF65-F5344CB8AC3E}">
        <p14:creationId xmlns:p14="http://schemas.microsoft.com/office/powerpoint/2010/main" val="26921696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3BCA56-03B8-BD4F-AB1B-080BEA4D6583}" type="datetimeFigureOut">
              <a:rPr lang="es-ES" smtClean="0"/>
              <a:t>16/10/19</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56A39-B132-EC41-B49E-2DA44A2A12A3}" type="slidenum">
              <a:rPr lang="es-ES" smtClean="0"/>
              <a:t>‹Nr.›</a:t>
            </a:fld>
            <a:endParaRPr lang="es-ES"/>
          </a:p>
        </p:txBody>
      </p:sp>
    </p:spTree>
    <p:extLst>
      <p:ext uri="{BB962C8B-B14F-4D97-AF65-F5344CB8AC3E}">
        <p14:creationId xmlns:p14="http://schemas.microsoft.com/office/powerpoint/2010/main" val="2034078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5.jp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6" Type="http://schemas.openxmlformats.org/officeDocument/2006/relationships/image" Target="../media/image12.jp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3.jpg"/></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1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 Id="rId3" Type="http://schemas.openxmlformats.org/officeDocument/2006/relationships/image" Target="../media/image2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7.xml"/><Relationship Id="rId5" Type="http://schemas.openxmlformats.org/officeDocument/2006/relationships/image" Target="../media/image28.png"/><Relationship Id="rId1" Type="http://schemas.microsoft.com/office/2007/relationships/media" Target="../media/media1.mp4"/><Relationship Id="rId2" Type="http://schemas.openxmlformats.org/officeDocument/2006/relationships/video" Target="../media/media1.mp4"/></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8.png"/><Relationship Id="rId1" Type="http://schemas.microsoft.com/office/2007/relationships/media" Target="../media/media2.mp4"/><Relationship Id="rId2" Type="http://schemas.openxmlformats.org/officeDocument/2006/relationships/video" Target="../media/media2.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smtClean="0"/>
              <a:t>La divulgaci</a:t>
            </a:r>
            <a:r>
              <a:rPr lang="es-ES" dirty="0" smtClean="0"/>
              <a:t>ón y la enseñanza formal de la ciencia</a:t>
            </a:r>
            <a:endParaRPr lang="es-ES" dirty="0"/>
          </a:p>
        </p:txBody>
      </p:sp>
      <p:sp>
        <p:nvSpPr>
          <p:cNvPr id="3" name="Subtítulo 2"/>
          <p:cNvSpPr>
            <a:spLocks noGrp="1"/>
          </p:cNvSpPr>
          <p:nvPr>
            <p:ph type="subTitle" idx="1"/>
          </p:nvPr>
        </p:nvSpPr>
        <p:spPr/>
        <p:txBody>
          <a:bodyPr/>
          <a:lstStyle/>
          <a:p>
            <a:r>
              <a:rPr lang="es-ES" dirty="0" smtClean="0"/>
              <a:t>Alejandra Ortiz Medrano</a:t>
            </a:r>
            <a:endParaRPr lang="es-ES" dirty="0"/>
          </a:p>
        </p:txBody>
      </p:sp>
    </p:spTree>
    <p:extLst>
      <p:ext uri="{BB962C8B-B14F-4D97-AF65-F5344CB8AC3E}">
        <p14:creationId xmlns:p14="http://schemas.microsoft.com/office/powerpoint/2010/main" val="1333351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antibiotics-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2428"/>
            <a:ext cx="9144000" cy="6515100"/>
          </a:xfrm>
          <a:prstGeom prst="rect">
            <a:avLst/>
          </a:prstGeom>
        </p:spPr>
      </p:pic>
    </p:spTree>
    <p:extLst>
      <p:ext uri="{BB962C8B-B14F-4D97-AF65-F5344CB8AC3E}">
        <p14:creationId xmlns:p14="http://schemas.microsoft.com/office/powerpoint/2010/main" val="739637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amrdescrip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62" y="1758394"/>
            <a:ext cx="8352929" cy="3230618"/>
          </a:xfrm>
          <a:prstGeom prst="rect">
            <a:avLst/>
          </a:prstGeom>
        </p:spPr>
      </p:pic>
    </p:spTree>
    <p:extLst>
      <p:ext uri="{BB962C8B-B14F-4D97-AF65-F5344CB8AC3E}">
        <p14:creationId xmlns:p14="http://schemas.microsoft.com/office/powerpoint/2010/main" val="391710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11-13-WHO-info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246" y="488207"/>
            <a:ext cx="6865393" cy="6103335"/>
          </a:xfrm>
          <a:prstGeom prst="rect">
            <a:avLst/>
          </a:prstGeom>
        </p:spPr>
      </p:pic>
    </p:spTree>
    <p:extLst>
      <p:ext uri="{BB962C8B-B14F-4D97-AF65-F5344CB8AC3E}">
        <p14:creationId xmlns:p14="http://schemas.microsoft.com/office/powerpoint/2010/main" val="1435848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9-10-17 a la(s) 16.53.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356743"/>
          </a:xfrm>
          <a:prstGeom prst="rect">
            <a:avLst/>
          </a:prstGeom>
        </p:spPr>
      </p:pic>
    </p:spTree>
    <p:extLst>
      <p:ext uri="{BB962C8B-B14F-4D97-AF65-F5344CB8AC3E}">
        <p14:creationId xmlns:p14="http://schemas.microsoft.com/office/powerpoint/2010/main" val="232141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ile of antibiotic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07259"/>
            <a:ext cx="8981778" cy="4665859"/>
          </a:xfrm>
          <a:prstGeom prst="rect">
            <a:avLst/>
          </a:prstGeom>
        </p:spPr>
      </p:pic>
      <p:sp>
        <p:nvSpPr>
          <p:cNvPr id="3" name="Rectángulo redondeado 2"/>
          <p:cNvSpPr/>
          <p:nvPr/>
        </p:nvSpPr>
        <p:spPr>
          <a:xfrm>
            <a:off x="2291940" y="901594"/>
            <a:ext cx="6521910" cy="1552311"/>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S" sz="2400" dirty="0" smtClean="0"/>
              <a:t>Congruencia con el p</a:t>
            </a:r>
            <a:r>
              <a:rPr lang="es-ES" sz="2400" dirty="0" smtClean="0"/>
              <a:t>úblico: determinar quién es la audiencia, las creencias, ideologías, preocupaciones relevantes para el tema a tratar. </a:t>
            </a:r>
            <a:endParaRPr lang="es-ES" sz="2400" dirty="0"/>
          </a:p>
        </p:txBody>
      </p:sp>
    </p:spTree>
    <p:extLst>
      <p:ext uri="{BB962C8B-B14F-4D97-AF65-F5344CB8AC3E}">
        <p14:creationId xmlns:p14="http://schemas.microsoft.com/office/powerpoint/2010/main" val="3471215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feature_ICCrlyAbmT1NhmKDKNoZA2yv7KQVM2Lp2a6NeXX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8765"/>
            <a:ext cx="9144000" cy="4785360"/>
          </a:xfrm>
          <a:prstGeom prst="rect">
            <a:avLst/>
          </a:prstGeom>
        </p:spPr>
      </p:pic>
      <p:sp>
        <p:nvSpPr>
          <p:cNvPr id="3" name="Rectángulo redondeado 2"/>
          <p:cNvSpPr/>
          <p:nvPr/>
        </p:nvSpPr>
        <p:spPr>
          <a:xfrm>
            <a:off x="280940" y="275685"/>
            <a:ext cx="6521910" cy="1552311"/>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S" sz="2400" dirty="0" smtClean="0"/>
              <a:t>Personajes: ¿Qui</a:t>
            </a:r>
            <a:r>
              <a:rPr lang="es-ES" sz="2400" dirty="0" smtClean="0"/>
              <a:t>énes son los mejores héroes, villanos, víctimas? No necesariamente son personajes humanos. </a:t>
            </a:r>
            <a:r>
              <a:rPr lang="es-ES" sz="2400" dirty="0" smtClean="0"/>
              <a:t> </a:t>
            </a:r>
            <a:endParaRPr lang="es-ES" sz="2400" dirty="0"/>
          </a:p>
        </p:txBody>
      </p:sp>
    </p:spTree>
    <p:extLst>
      <p:ext uri="{BB962C8B-B14F-4D97-AF65-F5344CB8AC3E}">
        <p14:creationId xmlns:p14="http://schemas.microsoft.com/office/powerpoint/2010/main" val="2572838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antibiotics-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2428"/>
            <a:ext cx="9144000" cy="6515100"/>
          </a:xfrm>
          <a:prstGeom prst="rect">
            <a:avLst/>
          </a:prstGeom>
        </p:spPr>
      </p:pic>
    </p:spTree>
    <p:extLst>
      <p:ext uri="{BB962C8B-B14F-4D97-AF65-F5344CB8AC3E}">
        <p14:creationId xmlns:p14="http://schemas.microsoft.com/office/powerpoint/2010/main" val="1600464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amrdescrip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62" y="2423595"/>
            <a:ext cx="8352929" cy="3230618"/>
          </a:xfrm>
          <a:prstGeom prst="rect">
            <a:avLst/>
          </a:prstGeom>
        </p:spPr>
      </p:pic>
      <p:sp>
        <p:nvSpPr>
          <p:cNvPr id="3" name="Rectángulo redondeado 2"/>
          <p:cNvSpPr/>
          <p:nvPr/>
        </p:nvSpPr>
        <p:spPr>
          <a:xfrm>
            <a:off x="1248639" y="302364"/>
            <a:ext cx="6521910" cy="155231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2400" dirty="0" smtClean="0"/>
              <a:t>Problema: Explicar el problema, las causas y las posibles soluciones. </a:t>
            </a:r>
            <a:endParaRPr lang="es-ES" sz="2400" dirty="0"/>
          </a:p>
        </p:txBody>
      </p:sp>
    </p:spTree>
    <p:extLst>
      <p:ext uri="{BB962C8B-B14F-4D97-AF65-F5344CB8AC3E}">
        <p14:creationId xmlns:p14="http://schemas.microsoft.com/office/powerpoint/2010/main" val="89387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11-13-WHO-info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246" y="488207"/>
            <a:ext cx="6865393" cy="6103335"/>
          </a:xfrm>
          <a:prstGeom prst="rect">
            <a:avLst/>
          </a:prstGeom>
        </p:spPr>
      </p:pic>
      <p:sp>
        <p:nvSpPr>
          <p:cNvPr id="3" name="Rectángulo redondeado 2"/>
          <p:cNvSpPr/>
          <p:nvPr/>
        </p:nvSpPr>
        <p:spPr>
          <a:xfrm>
            <a:off x="356541" y="2629767"/>
            <a:ext cx="6521910" cy="15523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dirty="0" smtClean="0"/>
              <a:t>Soluci</a:t>
            </a:r>
            <a:r>
              <a:rPr lang="es-ES" sz="2400" dirty="0" smtClean="0"/>
              <a:t>ón: evidencia que soporte la argumentación. Resolución. </a:t>
            </a:r>
            <a:endParaRPr lang="es-ES" sz="2400" dirty="0"/>
          </a:p>
        </p:txBody>
      </p:sp>
    </p:spTree>
    <p:extLst>
      <p:ext uri="{BB962C8B-B14F-4D97-AF65-F5344CB8AC3E}">
        <p14:creationId xmlns:p14="http://schemas.microsoft.com/office/powerpoint/2010/main" val="138103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pic>
        <p:nvPicPr>
          <p:cNvPr id="821" name="Google Shape;821;p59" descr="Captura de pantalla 2016-01-28 a la(s) 11.45.43.png"/>
          <p:cNvPicPr preferRelativeResize="0"/>
          <p:nvPr/>
        </p:nvPicPr>
        <p:blipFill rotWithShape="1">
          <a:blip r:embed="rId3">
            <a:alphaModFix/>
          </a:blip>
          <a:srcRect/>
          <a:stretch/>
        </p:blipFill>
        <p:spPr>
          <a:xfrm>
            <a:off x="203656" y="1216798"/>
            <a:ext cx="5563249" cy="2569374"/>
          </a:xfrm>
          <a:prstGeom prst="rect">
            <a:avLst/>
          </a:prstGeom>
          <a:noFill/>
          <a:ln>
            <a:noFill/>
          </a:ln>
        </p:spPr>
      </p:pic>
      <p:pic>
        <p:nvPicPr>
          <p:cNvPr id="822" name="Google Shape;822;p59" descr="Captura de pantalla 2016-01-28 a la(s) 11.48.41.png"/>
          <p:cNvPicPr preferRelativeResize="0"/>
          <p:nvPr/>
        </p:nvPicPr>
        <p:blipFill rotWithShape="1">
          <a:blip r:embed="rId4">
            <a:alphaModFix/>
          </a:blip>
          <a:srcRect/>
          <a:stretch/>
        </p:blipFill>
        <p:spPr>
          <a:xfrm>
            <a:off x="3760039" y="3955629"/>
            <a:ext cx="5383961" cy="3036140"/>
          </a:xfrm>
          <a:prstGeom prst="rect">
            <a:avLst/>
          </a:prstGeom>
          <a:noFill/>
          <a:ln>
            <a:noFill/>
          </a:ln>
        </p:spPr>
      </p:pic>
    </p:spTree>
    <p:extLst>
      <p:ext uri="{BB962C8B-B14F-4D97-AF65-F5344CB8AC3E}">
        <p14:creationId xmlns:p14="http://schemas.microsoft.com/office/powerpoint/2010/main" val="227776873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Algunas diferencias entre la enseñanza formal y la comunicaci</a:t>
            </a:r>
            <a:r>
              <a:rPr lang="es-ES" dirty="0" smtClean="0"/>
              <a:t>ón de la ciencia</a:t>
            </a:r>
            <a:endParaRPr lang="es-ES" dirty="0"/>
          </a:p>
        </p:txBody>
      </p:sp>
      <p:sp>
        <p:nvSpPr>
          <p:cNvPr id="3" name="Marcador de contenido 2"/>
          <p:cNvSpPr>
            <a:spLocks noGrp="1"/>
          </p:cNvSpPr>
          <p:nvPr>
            <p:ph idx="1"/>
          </p:nvPr>
        </p:nvSpPr>
        <p:spPr/>
        <p:txBody>
          <a:bodyPr/>
          <a:lstStyle/>
          <a:p>
            <a:r>
              <a:rPr lang="es-ES" dirty="0" smtClean="0"/>
              <a:t>Espacio (aula vs potencialmente cualquier lugar)</a:t>
            </a:r>
          </a:p>
          <a:p>
            <a:r>
              <a:rPr lang="es-ES" dirty="0" smtClean="0"/>
              <a:t>Medios </a:t>
            </a:r>
          </a:p>
          <a:p>
            <a:r>
              <a:rPr lang="es-ES" dirty="0" smtClean="0"/>
              <a:t>Plan de estudios</a:t>
            </a:r>
          </a:p>
          <a:p>
            <a:r>
              <a:rPr lang="es-ES" dirty="0" smtClean="0"/>
              <a:t>Metas </a:t>
            </a:r>
          </a:p>
          <a:p>
            <a:r>
              <a:rPr lang="es-ES" dirty="0" smtClean="0"/>
              <a:t>Obligatoriedad</a:t>
            </a:r>
          </a:p>
          <a:p>
            <a:endParaRPr lang="es-ES" dirty="0" smtClean="0"/>
          </a:p>
          <a:p>
            <a:endParaRPr lang="es-ES" dirty="0"/>
          </a:p>
        </p:txBody>
      </p:sp>
    </p:spTree>
    <p:extLst>
      <p:ext uri="{BB962C8B-B14F-4D97-AF65-F5344CB8AC3E}">
        <p14:creationId xmlns:p14="http://schemas.microsoft.com/office/powerpoint/2010/main" val="78612013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pic>
        <p:nvPicPr>
          <p:cNvPr id="827" name="Google Shape;827;p60"/>
          <p:cNvPicPr preferRelativeResize="0"/>
          <p:nvPr/>
        </p:nvPicPr>
        <p:blipFill rotWithShape="1">
          <a:blip r:embed="rId3">
            <a:alphaModFix/>
          </a:blip>
          <a:srcRect/>
          <a:stretch/>
        </p:blipFill>
        <p:spPr>
          <a:xfrm rot="2369088">
            <a:off x="2806203" y="1147762"/>
            <a:ext cx="4463455" cy="2162419"/>
          </a:xfrm>
          <a:prstGeom prst="rect">
            <a:avLst/>
          </a:prstGeom>
          <a:noFill/>
          <a:ln>
            <a:noFill/>
          </a:ln>
        </p:spPr>
      </p:pic>
      <p:pic>
        <p:nvPicPr>
          <p:cNvPr id="828" name="Google Shape;828;p60"/>
          <p:cNvPicPr preferRelativeResize="0"/>
          <p:nvPr/>
        </p:nvPicPr>
        <p:blipFill rotWithShape="1">
          <a:blip r:embed="rId4">
            <a:alphaModFix/>
          </a:blip>
          <a:srcRect/>
          <a:stretch/>
        </p:blipFill>
        <p:spPr>
          <a:xfrm>
            <a:off x="6327190" y="40054"/>
            <a:ext cx="2839769" cy="3329018"/>
          </a:xfrm>
          <a:prstGeom prst="rect">
            <a:avLst/>
          </a:prstGeom>
          <a:noFill/>
          <a:ln>
            <a:noFill/>
          </a:ln>
        </p:spPr>
      </p:pic>
      <p:pic>
        <p:nvPicPr>
          <p:cNvPr id="829" name="Google Shape;829;p60"/>
          <p:cNvPicPr preferRelativeResize="0"/>
          <p:nvPr/>
        </p:nvPicPr>
        <p:blipFill rotWithShape="1">
          <a:blip r:embed="rId5">
            <a:alphaModFix/>
          </a:blip>
          <a:srcRect l="20326" t="107" r="20328" b="106"/>
          <a:stretch/>
        </p:blipFill>
        <p:spPr>
          <a:xfrm>
            <a:off x="486163" y="1429074"/>
            <a:ext cx="3191247" cy="3784834"/>
          </a:xfrm>
          <a:custGeom>
            <a:avLst/>
            <a:gdLst/>
            <a:ahLst/>
            <a:cxnLst/>
            <a:rect l="l" t="t" r="r" b="b"/>
            <a:pathLst>
              <a:path w="19679" h="20595" extrusionOk="0">
                <a:moveTo>
                  <a:pt x="9839" y="0"/>
                </a:moveTo>
                <a:cubicBezTo>
                  <a:pt x="7321" y="0"/>
                  <a:pt x="4802" y="1006"/>
                  <a:pt x="2881" y="3017"/>
                </a:cubicBezTo>
                <a:cubicBezTo>
                  <a:pt x="-961" y="7038"/>
                  <a:pt x="-961" y="13557"/>
                  <a:pt x="2881" y="17579"/>
                </a:cubicBezTo>
                <a:cubicBezTo>
                  <a:pt x="6723" y="21600"/>
                  <a:pt x="12955" y="21600"/>
                  <a:pt x="16797" y="17579"/>
                </a:cubicBezTo>
                <a:cubicBezTo>
                  <a:pt x="20639" y="13557"/>
                  <a:pt x="20639" y="7038"/>
                  <a:pt x="16797" y="3017"/>
                </a:cubicBezTo>
                <a:cubicBezTo>
                  <a:pt x="14876" y="1006"/>
                  <a:pt x="12357" y="0"/>
                  <a:pt x="9839" y="0"/>
                </a:cubicBezTo>
                <a:close/>
              </a:path>
            </a:pathLst>
          </a:custGeom>
          <a:noFill/>
          <a:ln>
            <a:noFill/>
          </a:ln>
        </p:spPr>
      </p:pic>
      <p:pic>
        <p:nvPicPr>
          <p:cNvPr id="830" name="Google Shape;830;p60"/>
          <p:cNvPicPr preferRelativeResize="0"/>
          <p:nvPr/>
        </p:nvPicPr>
        <p:blipFill rotWithShape="1">
          <a:blip r:embed="rId6">
            <a:alphaModFix/>
          </a:blip>
          <a:srcRect/>
          <a:stretch/>
        </p:blipFill>
        <p:spPr>
          <a:xfrm>
            <a:off x="3135907" y="4881141"/>
            <a:ext cx="5764462" cy="1831354"/>
          </a:xfrm>
          <a:prstGeom prst="rect">
            <a:avLst/>
          </a:prstGeom>
          <a:noFill/>
          <a:ln>
            <a:noFill/>
          </a:ln>
        </p:spPr>
      </p:pic>
      <p:sp>
        <p:nvSpPr>
          <p:cNvPr id="831" name="Google Shape;831;p60"/>
          <p:cNvSpPr/>
          <p:nvPr/>
        </p:nvSpPr>
        <p:spPr>
          <a:xfrm>
            <a:off x="6514847" y="3542029"/>
            <a:ext cx="2211659" cy="358141"/>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FFFFFF"/>
              </a:buClr>
              <a:buSzPts val="1800"/>
              <a:buFont typeface="Calibri"/>
              <a:buNone/>
            </a:pPr>
            <a:r>
              <a:rPr lang="en-US" sz="1800" b="0" i="1" u="none" strike="noStrike" cap="none">
                <a:solidFill>
                  <a:srgbClr val="FFFFFF"/>
                </a:solidFill>
                <a:latin typeface="Calibri"/>
                <a:ea typeface="Calibri"/>
                <a:cs typeface="Calibri"/>
                <a:sym typeface="Calibri"/>
              </a:rPr>
              <a:t>Acanthostega </a:t>
            </a:r>
            <a:r>
              <a:rPr lang="en-US" sz="1800" b="0" i="0" u="none" strike="noStrike" cap="none">
                <a:solidFill>
                  <a:srgbClr val="FFFFFF"/>
                </a:solidFill>
                <a:latin typeface="Calibri"/>
                <a:ea typeface="Calibri"/>
                <a:cs typeface="Calibri"/>
                <a:sym typeface="Calibri"/>
              </a:rPr>
              <a:t>365MA</a:t>
            </a:r>
            <a:endParaRPr/>
          </a:p>
        </p:txBody>
      </p:sp>
      <p:sp>
        <p:nvSpPr>
          <p:cNvPr id="832" name="Google Shape;832;p60"/>
          <p:cNvSpPr/>
          <p:nvPr/>
        </p:nvSpPr>
        <p:spPr>
          <a:xfrm>
            <a:off x="6806947" y="6412229"/>
            <a:ext cx="2275506" cy="358141"/>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FFFFFF"/>
              </a:buClr>
              <a:buSzPts val="1800"/>
              <a:buFont typeface="Calibri"/>
              <a:buNone/>
            </a:pPr>
            <a:r>
              <a:rPr lang="en-US" sz="1800" b="0" i="1" u="none" strike="noStrike" cap="none">
                <a:solidFill>
                  <a:srgbClr val="FFFFFF"/>
                </a:solidFill>
                <a:latin typeface="Calibri"/>
                <a:ea typeface="Calibri"/>
                <a:cs typeface="Calibri"/>
                <a:sym typeface="Calibri"/>
              </a:rPr>
              <a:t>Panderichthys </a:t>
            </a:r>
            <a:r>
              <a:rPr lang="en-US" sz="1800" b="0" i="0" u="none" strike="noStrike" cap="none">
                <a:solidFill>
                  <a:srgbClr val="FFFFFF"/>
                </a:solidFill>
                <a:latin typeface="Calibri"/>
                <a:ea typeface="Calibri"/>
                <a:cs typeface="Calibri"/>
                <a:sym typeface="Calibri"/>
              </a:rPr>
              <a:t>385MA</a:t>
            </a:r>
            <a:endParaRPr/>
          </a:p>
        </p:txBody>
      </p:sp>
    </p:spTree>
    <p:extLst>
      <p:ext uri="{BB962C8B-B14F-4D97-AF65-F5344CB8AC3E}">
        <p14:creationId xmlns:p14="http://schemas.microsoft.com/office/powerpoint/2010/main" val="354131951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61"/>
          <p:cNvPicPr preferRelativeResize="0"/>
          <p:nvPr/>
        </p:nvPicPr>
        <p:blipFill rotWithShape="1">
          <a:blip r:embed="rId3">
            <a:alphaModFix/>
          </a:blip>
          <a:srcRect/>
          <a:stretch/>
        </p:blipFill>
        <p:spPr>
          <a:xfrm>
            <a:off x="0" y="0"/>
            <a:ext cx="9144000" cy="6858000"/>
          </a:xfrm>
          <a:prstGeom prst="rect">
            <a:avLst/>
          </a:prstGeom>
          <a:noFill/>
          <a:ln>
            <a:noFill/>
          </a:ln>
        </p:spPr>
      </p:pic>
    </p:spTree>
    <p:extLst>
      <p:ext uri="{BB962C8B-B14F-4D97-AF65-F5344CB8AC3E}">
        <p14:creationId xmlns:p14="http://schemas.microsoft.com/office/powerpoint/2010/main" val="64310276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pic>
        <p:nvPicPr>
          <p:cNvPr id="842" name="Google Shape;842;p62"/>
          <p:cNvPicPr preferRelativeResize="0"/>
          <p:nvPr/>
        </p:nvPicPr>
        <p:blipFill rotWithShape="1">
          <a:blip r:embed="rId3">
            <a:alphaModFix/>
          </a:blip>
          <a:srcRect/>
          <a:stretch/>
        </p:blipFill>
        <p:spPr>
          <a:xfrm>
            <a:off x="-1" y="15626"/>
            <a:ext cx="9144001" cy="6826748"/>
          </a:xfrm>
          <a:prstGeom prst="rect">
            <a:avLst/>
          </a:prstGeom>
          <a:noFill/>
          <a:ln>
            <a:noFill/>
          </a:ln>
        </p:spPr>
      </p:pic>
      <p:pic>
        <p:nvPicPr>
          <p:cNvPr id="843" name="Google Shape;843;p62"/>
          <p:cNvPicPr preferRelativeResize="0"/>
          <p:nvPr/>
        </p:nvPicPr>
        <p:blipFill rotWithShape="1">
          <a:blip r:embed="rId4">
            <a:alphaModFix/>
          </a:blip>
          <a:srcRect/>
          <a:stretch/>
        </p:blipFill>
        <p:spPr>
          <a:xfrm>
            <a:off x="6101758" y="311051"/>
            <a:ext cx="2828635" cy="2455769"/>
          </a:xfrm>
          <a:prstGeom prst="rect">
            <a:avLst/>
          </a:prstGeom>
          <a:noFill/>
          <a:ln>
            <a:noFill/>
          </a:ln>
        </p:spPr>
      </p:pic>
    </p:spTree>
    <p:extLst>
      <p:ext uri="{BB962C8B-B14F-4D97-AF65-F5344CB8AC3E}">
        <p14:creationId xmlns:p14="http://schemas.microsoft.com/office/powerpoint/2010/main" val="242932924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pic>
        <p:nvPicPr>
          <p:cNvPr id="848" name="Google Shape;848;p63" descr="Captura de pantalla 2016-01-28 a la(s) 11.45.16.png"/>
          <p:cNvPicPr preferRelativeResize="0"/>
          <p:nvPr/>
        </p:nvPicPr>
        <p:blipFill rotWithShape="1">
          <a:blip r:embed="rId3">
            <a:alphaModFix/>
          </a:blip>
          <a:srcRect/>
          <a:stretch/>
        </p:blipFill>
        <p:spPr>
          <a:xfrm>
            <a:off x="-50800" y="601470"/>
            <a:ext cx="9042495" cy="5655060"/>
          </a:xfrm>
          <a:prstGeom prst="rect">
            <a:avLst/>
          </a:prstGeom>
          <a:noFill/>
          <a:ln>
            <a:noFill/>
          </a:ln>
        </p:spPr>
      </p:pic>
    </p:spTree>
    <p:extLst>
      <p:ext uri="{BB962C8B-B14F-4D97-AF65-F5344CB8AC3E}">
        <p14:creationId xmlns:p14="http://schemas.microsoft.com/office/powerpoint/2010/main" val="179496541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64" descr="Captura de pantalla 2016-01-28 a la(s) 11.53.10.png"/>
          <p:cNvPicPr preferRelativeResize="0"/>
          <p:nvPr/>
        </p:nvPicPr>
        <p:blipFill rotWithShape="1">
          <a:blip r:embed="rId3">
            <a:alphaModFix/>
          </a:blip>
          <a:srcRect/>
          <a:stretch/>
        </p:blipFill>
        <p:spPr>
          <a:xfrm>
            <a:off x="1095156" y="415735"/>
            <a:ext cx="6953688" cy="6026530"/>
          </a:xfrm>
          <a:prstGeom prst="rect">
            <a:avLst/>
          </a:prstGeom>
          <a:noFill/>
          <a:ln>
            <a:noFill/>
          </a:ln>
        </p:spPr>
      </p:pic>
    </p:spTree>
    <p:extLst>
      <p:ext uri="{BB962C8B-B14F-4D97-AF65-F5344CB8AC3E}">
        <p14:creationId xmlns:p14="http://schemas.microsoft.com/office/powerpoint/2010/main" val="14391308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859" name="Google Shape;859;p65"/>
          <p:cNvPicPr preferRelativeResize="0"/>
          <p:nvPr/>
        </p:nvPicPr>
        <p:blipFill rotWithShape="1">
          <a:blip r:embed="rId3">
            <a:alphaModFix/>
          </a:blip>
          <a:srcRect/>
          <a:stretch/>
        </p:blipFill>
        <p:spPr>
          <a:xfrm>
            <a:off x="0" y="0"/>
            <a:ext cx="6858000" cy="6858000"/>
          </a:xfrm>
          <a:prstGeom prst="rect">
            <a:avLst/>
          </a:prstGeom>
          <a:noFill/>
          <a:ln>
            <a:noFill/>
          </a:ln>
        </p:spPr>
      </p:pic>
    </p:spTree>
    <p:extLst>
      <p:ext uri="{BB962C8B-B14F-4D97-AF65-F5344CB8AC3E}">
        <p14:creationId xmlns:p14="http://schemas.microsoft.com/office/powerpoint/2010/main" val="145853976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smtClean="0"/>
              <a:t>Medios diversos</a:t>
            </a:r>
            <a:endParaRPr lang="es-ES" dirty="0"/>
          </a:p>
        </p:txBody>
      </p:sp>
      <p:sp>
        <p:nvSpPr>
          <p:cNvPr id="4" name="Subtítulo 3"/>
          <p:cNvSpPr>
            <a:spLocks noGrp="1"/>
          </p:cNvSpPr>
          <p:nvPr>
            <p:ph type="subTitle" idx="1"/>
          </p:nvPr>
        </p:nvSpPr>
        <p:spPr/>
        <p:txBody>
          <a:bodyPr/>
          <a:lstStyle/>
          <a:p>
            <a:endParaRPr lang="es-ES"/>
          </a:p>
        </p:txBody>
      </p:sp>
    </p:spTree>
    <p:extLst>
      <p:ext uri="{BB962C8B-B14F-4D97-AF65-F5344CB8AC3E}">
        <p14:creationId xmlns:p14="http://schemas.microsoft.com/office/powerpoint/2010/main" val="3477021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feliz-año1-350x2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0" y="4127500"/>
            <a:ext cx="4445000" cy="2730500"/>
          </a:xfrm>
          <a:prstGeom prst="rect">
            <a:avLst/>
          </a:prstGeom>
        </p:spPr>
      </p:pic>
      <p:pic>
        <p:nvPicPr>
          <p:cNvPr id="3" name="Imagen 2" descr="La-colonia-perdida-–-Por-Samuel-Castañ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7364"/>
            <a:ext cx="9144000" cy="3134402"/>
          </a:xfrm>
          <a:prstGeom prst="rect">
            <a:avLst/>
          </a:prstGeom>
        </p:spPr>
      </p:pic>
    </p:spTree>
    <p:extLst>
      <p:ext uri="{BB962C8B-B14F-4D97-AF65-F5344CB8AC3E}">
        <p14:creationId xmlns:p14="http://schemas.microsoft.com/office/powerpoint/2010/main" val="1385801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9-10-17 a la(s) 16.05.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537"/>
            <a:ext cx="9144000" cy="6449693"/>
          </a:xfrm>
          <a:prstGeom prst="rect">
            <a:avLst/>
          </a:prstGeom>
        </p:spPr>
      </p:pic>
    </p:spTree>
    <p:extLst>
      <p:ext uri="{BB962C8B-B14F-4D97-AF65-F5344CB8AC3E}">
        <p14:creationId xmlns:p14="http://schemas.microsoft.com/office/powerpoint/2010/main" val="4248224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EORIA_S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420" y="0"/>
            <a:ext cx="6858000" cy="6858000"/>
          </a:xfrm>
          <a:prstGeom prst="rect">
            <a:avLst/>
          </a:prstGeom>
        </p:spPr>
      </p:pic>
    </p:spTree>
    <p:extLst>
      <p:ext uri="{BB962C8B-B14F-4D97-AF65-F5344CB8AC3E}">
        <p14:creationId xmlns:p14="http://schemas.microsoft.com/office/powerpoint/2010/main" val="1492497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Algunas diferencias entre la enseñanza formal y la comunicaci</a:t>
            </a:r>
            <a:r>
              <a:rPr lang="es-ES" dirty="0" smtClean="0"/>
              <a:t>ón de la ciencia</a:t>
            </a:r>
            <a:endParaRPr lang="es-ES" dirty="0"/>
          </a:p>
        </p:txBody>
      </p:sp>
      <p:sp>
        <p:nvSpPr>
          <p:cNvPr id="5" name="Elipse 4"/>
          <p:cNvSpPr/>
          <p:nvPr/>
        </p:nvSpPr>
        <p:spPr>
          <a:xfrm>
            <a:off x="2915714" y="2008484"/>
            <a:ext cx="3213763" cy="139946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3700" dirty="0" smtClean="0"/>
              <a:t>Educar </a:t>
            </a:r>
            <a:endParaRPr lang="es-ES" sz="3700" dirty="0"/>
          </a:p>
        </p:txBody>
      </p:sp>
      <p:sp>
        <p:nvSpPr>
          <p:cNvPr id="6" name="Elipse 5"/>
          <p:cNvSpPr/>
          <p:nvPr/>
        </p:nvSpPr>
        <p:spPr>
          <a:xfrm>
            <a:off x="5374767" y="4208240"/>
            <a:ext cx="3213763" cy="139946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3700" dirty="0" smtClean="0"/>
              <a:t>Entretener</a:t>
            </a:r>
            <a:endParaRPr lang="es-ES" sz="3700" dirty="0"/>
          </a:p>
        </p:txBody>
      </p:sp>
      <p:sp>
        <p:nvSpPr>
          <p:cNvPr id="7" name="Elipse 6"/>
          <p:cNvSpPr/>
          <p:nvPr/>
        </p:nvSpPr>
        <p:spPr>
          <a:xfrm>
            <a:off x="615810" y="4231059"/>
            <a:ext cx="3213763" cy="139946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3700" dirty="0" smtClean="0"/>
              <a:t>Involucrar</a:t>
            </a:r>
            <a:endParaRPr lang="es-ES" sz="3700" dirty="0"/>
          </a:p>
        </p:txBody>
      </p:sp>
      <p:sp>
        <p:nvSpPr>
          <p:cNvPr id="8" name="Elipse 7"/>
          <p:cNvSpPr/>
          <p:nvPr/>
        </p:nvSpPr>
        <p:spPr>
          <a:xfrm>
            <a:off x="4414002" y="4086688"/>
            <a:ext cx="243104" cy="24310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10" name="Conector recto 9"/>
          <p:cNvCxnSpPr>
            <a:stCxn id="8" idx="0"/>
            <a:endCxn id="5" idx="4"/>
          </p:cNvCxnSpPr>
          <p:nvPr/>
        </p:nvCxnSpPr>
        <p:spPr>
          <a:xfrm flipH="1" flipV="1">
            <a:off x="4522596" y="3407944"/>
            <a:ext cx="12958" cy="6787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Conector recto 11"/>
          <p:cNvCxnSpPr>
            <a:stCxn id="8" idx="5"/>
          </p:cNvCxnSpPr>
          <p:nvPr/>
        </p:nvCxnSpPr>
        <p:spPr>
          <a:xfrm>
            <a:off x="4621504" y="4294190"/>
            <a:ext cx="753263" cy="4484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Conector recto 14"/>
          <p:cNvCxnSpPr>
            <a:stCxn id="8" idx="3"/>
          </p:cNvCxnSpPr>
          <p:nvPr/>
        </p:nvCxnSpPr>
        <p:spPr>
          <a:xfrm flipH="1">
            <a:off x="3664215" y="4294190"/>
            <a:ext cx="785389" cy="344759"/>
          </a:xfrm>
          <a:prstGeom prst="line">
            <a:avLst/>
          </a:prstGeom>
        </p:spPr>
        <p:style>
          <a:lnRef idx="2">
            <a:schemeClr val="accent1"/>
          </a:lnRef>
          <a:fillRef idx="0">
            <a:schemeClr val="accent1"/>
          </a:fillRef>
          <a:effectRef idx="1">
            <a:schemeClr val="accent1"/>
          </a:effectRef>
          <a:fontRef idx="minor">
            <a:schemeClr val="tx1"/>
          </a:fontRef>
        </p:style>
      </p:cxnSp>
      <p:sp>
        <p:nvSpPr>
          <p:cNvPr id="21" name="Elipse 20"/>
          <p:cNvSpPr/>
          <p:nvPr/>
        </p:nvSpPr>
        <p:spPr>
          <a:xfrm>
            <a:off x="2591745" y="1775240"/>
            <a:ext cx="3900576" cy="1956652"/>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2" name="Elipse 21"/>
          <p:cNvSpPr/>
          <p:nvPr/>
        </p:nvSpPr>
        <p:spPr>
          <a:xfrm>
            <a:off x="272132" y="1746228"/>
            <a:ext cx="8734181" cy="4927121"/>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268272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21"/>
                                        </p:tgtEl>
                                      </p:cBhvr>
                                    </p:animEffect>
                                    <p:set>
                                      <p:cBhvr>
                                        <p:cTn id="11" dur="1" fill="hold">
                                          <p:stCondLst>
                                            <p:cond delay="499"/>
                                          </p:stCondLst>
                                        </p:cTn>
                                        <p:tgtEl>
                                          <p:spTgt spid="2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1.png"/>
          <p:cNvPicPr>
            <a:picLocks noChangeAspect="1"/>
          </p:cNvPicPr>
          <p:nvPr/>
        </p:nvPicPr>
        <p:blipFill rotWithShape="1">
          <a:blip r:embed="rId2">
            <a:extLst>
              <a:ext uri="{28A0092B-C50C-407E-A947-70E740481C1C}">
                <a14:useLocalDpi xmlns:a14="http://schemas.microsoft.com/office/drawing/2010/main" val="0"/>
              </a:ext>
            </a:extLst>
          </a:blip>
          <a:srcRect b="44080"/>
          <a:stretch/>
        </p:blipFill>
        <p:spPr>
          <a:xfrm>
            <a:off x="2389006" y="100159"/>
            <a:ext cx="4838495" cy="6682251"/>
          </a:xfrm>
          <a:prstGeom prst="rect">
            <a:avLst/>
          </a:prstGeom>
        </p:spPr>
      </p:pic>
    </p:spTree>
    <p:extLst>
      <p:ext uri="{BB962C8B-B14F-4D97-AF65-F5344CB8AC3E}">
        <p14:creationId xmlns:p14="http://schemas.microsoft.com/office/powerpoint/2010/main" val="3027387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1.png"/>
          <p:cNvPicPr>
            <a:picLocks noChangeAspect="1"/>
          </p:cNvPicPr>
          <p:nvPr/>
        </p:nvPicPr>
        <p:blipFill rotWithShape="1">
          <a:blip r:embed="rId2">
            <a:extLst>
              <a:ext uri="{28A0092B-C50C-407E-A947-70E740481C1C}">
                <a14:useLocalDpi xmlns:a14="http://schemas.microsoft.com/office/drawing/2010/main" val="0"/>
              </a:ext>
            </a:extLst>
          </a:blip>
          <a:srcRect t="55773"/>
          <a:stretch/>
        </p:blipFill>
        <p:spPr>
          <a:xfrm>
            <a:off x="1572511" y="35855"/>
            <a:ext cx="6245760" cy="6822145"/>
          </a:xfrm>
          <a:prstGeom prst="rect">
            <a:avLst/>
          </a:prstGeom>
        </p:spPr>
      </p:pic>
    </p:spTree>
    <p:extLst>
      <p:ext uri="{BB962C8B-B14F-4D97-AF65-F5344CB8AC3E}">
        <p14:creationId xmlns:p14="http://schemas.microsoft.com/office/powerpoint/2010/main" val="268982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2.png"/>
          <p:cNvPicPr>
            <a:picLocks noChangeAspect="1"/>
          </p:cNvPicPr>
          <p:nvPr/>
        </p:nvPicPr>
        <p:blipFill rotWithShape="1">
          <a:blip r:embed="rId2">
            <a:extLst>
              <a:ext uri="{28A0092B-C50C-407E-A947-70E740481C1C}">
                <a14:useLocalDpi xmlns:a14="http://schemas.microsoft.com/office/drawing/2010/main" val="0"/>
              </a:ext>
            </a:extLst>
          </a:blip>
          <a:srcRect b="55029"/>
          <a:stretch/>
        </p:blipFill>
        <p:spPr>
          <a:xfrm>
            <a:off x="1906657" y="559373"/>
            <a:ext cx="5729094" cy="5427439"/>
          </a:xfrm>
          <a:prstGeom prst="rect">
            <a:avLst/>
          </a:prstGeom>
        </p:spPr>
      </p:pic>
    </p:spTree>
    <p:extLst>
      <p:ext uri="{BB962C8B-B14F-4D97-AF65-F5344CB8AC3E}">
        <p14:creationId xmlns:p14="http://schemas.microsoft.com/office/powerpoint/2010/main" val="1584354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2.png"/>
          <p:cNvPicPr>
            <a:picLocks noChangeAspect="1"/>
          </p:cNvPicPr>
          <p:nvPr/>
        </p:nvPicPr>
        <p:blipFill rotWithShape="1">
          <a:blip r:embed="rId2">
            <a:extLst>
              <a:ext uri="{28A0092B-C50C-407E-A947-70E740481C1C}">
                <a14:useLocalDpi xmlns:a14="http://schemas.microsoft.com/office/drawing/2010/main" val="0"/>
              </a:ext>
            </a:extLst>
          </a:blip>
          <a:srcRect t="45633"/>
          <a:stretch/>
        </p:blipFill>
        <p:spPr>
          <a:xfrm>
            <a:off x="1693473" y="226233"/>
            <a:ext cx="5654992" cy="6476613"/>
          </a:xfrm>
          <a:prstGeom prst="rect">
            <a:avLst/>
          </a:prstGeom>
        </p:spPr>
      </p:pic>
    </p:spTree>
    <p:extLst>
      <p:ext uri="{BB962C8B-B14F-4D97-AF65-F5344CB8AC3E}">
        <p14:creationId xmlns:p14="http://schemas.microsoft.com/office/powerpoint/2010/main" val="385494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3.png"/>
          <p:cNvPicPr>
            <a:picLocks noChangeAspect="1"/>
          </p:cNvPicPr>
          <p:nvPr/>
        </p:nvPicPr>
        <p:blipFill rotWithShape="1">
          <a:blip r:embed="rId2">
            <a:extLst>
              <a:ext uri="{28A0092B-C50C-407E-A947-70E740481C1C}">
                <a14:useLocalDpi xmlns:a14="http://schemas.microsoft.com/office/drawing/2010/main" val="0"/>
              </a:ext>
            </a:extLst>
          </a:blip>
          <a:srcRect b="56131"/>
          <a:stretch/>
        </p:blipFill>
        <p:spPr>
          <a:xfrm>
            <a:off x="559450" y="680319"/>
            <a:ext cx="8207332" cy="5850750"/>
          </a:xfrm>
          <a:prstGeom prst="rect">
            <a:avLst/>
          </a:prstGeom>
        </p:spPr>
      </p:pic>
    </p:spTree>
    <p:extLst>
      <p:ext uri="{BB962C8B-B14F-4D97-AF65-F5344CB8AC3E}">
        <p14:creationId xmlns:p14="http://schemas.microsoft.com/office/powerpoint/2010/main" val="1522277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3.png"/>
          <p:cNvPicPr>
            <a:picLocks noChangeAspect="1"/>
          </p:cNvPicPr>
          <p:nvPr/>
        </p:nvPicPr>
        <p:blipFill rotWithShape="1">
          <a:blip r:embed="rId2">
            <a:extLst>
              <a:ext uri="{28A0092B-C50C-407E-A947-70E740481C1C}">
                <a14:useLocalDpi xmlns:a14="http://schemas.microsoft.com/office/drawing/2010/main" val="0"/>
              </a:ext>
            </a:extLst>
          </a:blip>
          <a:srcRect t="45853"/>
          <a:stretch/>
        </p:blipFill>
        <p:spPr>
          <a:xfrm>
            <a:off x="982818" y="319423"/>
            <a:ext cx="7190575" cy="6326922"/>
          </a:xfrm>
          <a:prstGeom prst="rect">
            <a:avLst/>
          </a:prstGeom>
        </p:spPr>
      </p:pic>
    </p:spTree>
    <p:extLst>
      <p:ext uri="{BB962C8B-B14F-4D97-AF65-F5344CB8AC3E}">
        <p14:creationId xmlns:p14="http://schemas.microsoft.com/office/powerpoint/2010/main" val="176759390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4.png"/>
          <p:cNvPicPr>
            <a:picLocks noChangeAspect="1"/>
          </p:cNvPicPr>
          <p:nvPr/>
        </p:nvPicPr>
        <p:blipFill rotWithShape="1">
          <a:blip r:embed="rId2">
            <a:extLst>
              <a:ext uri="{28A0092B-C50C-407E-A947-70E740481C1C}">
                <a14:useLocalDpi xmlns:a14="http://schemas.microsoft.com/office/drawing/2010/main" val="0"/>
              </a:ext>
            </a:extLst>
          </a:blip>
          <a:srcRect b="51502"/>
          <a:stretch/>
        </p:blipFill>
        <p:spPr>
          <a:xfrm>
            <a:off x="-317526" y="1103631"/>
            <a:ext cx="4862462" cy="4671528"/>
          </a:xfrm>
          <a:prstGeom prst="rect">
            <a:avLst/>
          </a:prstGeom>
        </p:spPr>
      </p:pic>
      <p:pic>
        <p:nvPicPr>
          <p:cNvPr id="3" name="Imagen 2" descr="4.png"/>
          <p:cNvPicPr>
            <a:picLocks noChangeAspect="1"/>
          </p:cNvPicPr>
          <p:nvPr/>
        </p:nvPicPr>
        <p:blipFill rotWithShape="1">
          <a:blip r:embed="rId2">
            <a:extLst>
              <a:ext uri="{28A0092B-C50C-407E-A947-70E740481C1C}">
                <a14:useLocalDpi xmlns:a14="http://schemas.microsoft.com/office/drawing/2010/main" val="0"/>
              </a:ext>
            </a:extLst>
          </a:blip>
          <a:srcRect t="48057"/>
          <a:stretch/>
        </p:blipFill>
        <p:spPr>
          <a:xfrm>
            <a:off x="4302025" y="1229873"/>
            <a:ext cx="5087679" cy="5235053"/>
          </a:xfrm>
          <a:prstGeom prst="rect">
            <a:avLst/>
          </a:prstGeom>
        </p:spPr>
      </p:pic>
    </p:spTree>
    <p:extLst>
      <p:ext uri="{BB962C8B-B14F-4D97-AF65-F5344CB8AC3E}">
        <p14:creationId xmlns:p14="http://schemas.microsoft.com/office/powerpoint/2010/main" val="323004097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5.jpg"/>
          <p:cNvPicPr>
            <a:picLocks noChangeAspect="1"/>
          </p:cNvPicPr>
          <p:nvPr/>
        </p:nvPicPr>
        <p:blipFill rotWithShape="1">
          <a:blip r:embed="rId2">
            <a:extLst>
              <a:ext uri="{28A0092B-C50C-407E-A947-70E740481C1C}">
                <a14:useLocalDpi xmlns:a14="http://schemas.microsoft.com/office/drawing/2010/main" val="0"/>
              </a:ext>
            </a:extLst>
          </a:blip>
          <a:srcRect b="76192"/>
          <a:stretch/>
        </p:blipFill>
        <p:spPr>
          <a:xfrm>
            <a:off x="1304030" y="393074"/>
            <a:ext cx="6624321" cy="5926340"/>
          </a:xfrm>
          <a:prstGeom prst="rect">
            <a:avLst/>
          </a:prstGeom>
        </p:spPr>
      </p:pic>
    </p:spTree>
    <p:extLst>
      <p:ext uri="{BB962C8B-B14F-4D97-AF65-F5344CB8AC3E}">
        <p14:creationId xmlns:p14="http://schemas.microsoft.com/office/powerpoint/2010/main" val="2812845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MMAS Hamster  From Green Pornos Isabella Rossellini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64" y="724102"/>
            <a:ext cx="9144001" cy="5143500"/>
          </a:xfrm>
          <a:prstGeom prst="rect">
            <a:avLst/>
          </a:prstGeom>
        </p:spPr>
      </p:pic>
    </p:spTree>
    <p:extLst>
      <p:ext uri="{BB962C8B-B14F-4D97-AF65-F5344CB8AC3E}">
        <p14:creationId xmlns:p14="http://schemas.microsoft.com/office/powerpoint/2010/main" val="92817935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ould We All Be Eating Insec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85" y="739591"/>
            <a:ext cx="9144000" cy="5143500"/>
          </a:xfrm>
          <a:prstGeom prst="rect">
            <a:avLst/>
          </a:prstGeom>
        </p:spPr>
      </p:pic>
    </p:spTree>
    <p:extLst>
      <p:ext uri="{BB962C8B-B14F-4D97-AF65-F5344CB8AC3E}">
        <p14:creationId xmlns:p14="http://schemas.microsoft.com/office/powerpoint/2010/main" val="334964011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Algunas </a:t>
            </a:r>
            <a:r>
              <a:rPr lang="es-ES" b="1" dirty="0" smtClean="0"/>
              <a:t>similitudes</a:t>
            </a:r>
            <a:r>
              <a:rPr lang="es-ES" dirty="0" smtClean="0"/>
              <a:t> entre la enseñanza formal y la comunicaci</a:t>
            </a:r>
            <a:r>
              <a:rPr lang="es-ES" dirty="0" smtClean="0"/>
              <a:t>ón de la ciencia</a:t>
            </a:r>
            <a:endParaRPr lang="es-ES" dirty="0"/>
          </a:p>
        </p:txBody>
      </p:sp>
      <p:sp>
        <p:nvSpPr>
          <p:cNvPr id="5" name="Elipse 4"/>
          <p:cNvSpPr/>
          <p:nvPr/>
        </p:nvSpPr>
        <p:spPr>
          <a:xfrm>
            <a:off x="2915714" y="2008484"/>
            <a:ext cx="3213763" cy="139946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3700" dirty="0" smtClean="0"/>
              <a:t>Educar </a:t>
            </a:r>
            <a:endParaRPr lang="es-ES" sz="3700" dirty="0"/>
          </a:p>
        </p:txBody>
      </p:sp>
      <p:sp>
        <p:nvSpPr>
          <p:cNvPr id="6" name="Elipse 5"/>
          <p:cNvSpPr/>
          <p:nvPr/>
        </p:nvSpPr>
        <p:spPr>
          <a:xfrm>
            <a:off x="5374767" y="4208240"/>
            <a:ext cx="3213763" cy="139946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3700" dirty="0" smtClean="0"/>
              <a:t>Entretener</a:t>
            </a:r>
            <a:endParaRPr lang="es-ES" sz="3700" dirty="0"/>
          </a:p>
        </p:txBody>
      </p:sp>
      <p:sp>
        <p:nvSpPr>
          <p:cNvPr id="7" name="Elipse 6"/>
          <p:cNvSpPr/>
          <p:nvPr/>
        </p:nvSpPr>
        <p:spPr>
          <a:xfrm>
            <a:off x="615810" y="4231059"/>
            <a:ext cx="3213763" cy="139946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3700" dirty="0" smtClean="0"/>
              <a:t>Involucrar</a:t>
            </a:r>
            <a:endParaRPr lang="es-ES" sz="3700" dirty="0"/>
          </a:p>
        </p:txBody>
      </p:sp>
      <p:sp>
        <p:nvSpPr>
          <p:cNvPr id="8" name="Elipse 7"/>
          <p:cNvSpPr/>
          <p:nvPr/>
        </p:nvSpPr>
        <p:spPr>
          <a:xfrm>
            <a:off x="4414002" y="4086688"/>
            <a:ext cx="243104" cy="24310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10" name="Conector recto 9"/>
          <p:cNvCxnSpPr>
            <a:stCxn id="8" idx="0"/>
            <a:endCxn id="5" idx="4"/>
          </p:cNvCxnSpPr>
          <p:nvPr/>
        </p:nvCxnSpPr>
        <p:spPr>
          <a:xfrm flipH="1" flipV="1">
            <a:off x="4522596" y="3407944"/>
            <a:ext cx="12958" cy="67874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Conector recto 11"/>
          <p:cNvCxnSpPr>
            <a:stCxn id="8" idx="5"/>
          </p:cNvCxnSpPr>
          <p:nvPr/>
        </p:nvCxnSpPr>
        <p:spPr>
          <a:xfrm>
            <a:off x="4621504" y="4294190"/>
            <a:ext cx="753263" cy="4484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Conector recto 14"/>
          <p:cNvCxnSpPr>
            <a:stCxn id="8" idx="3"/>
          </p:cNvCxnSpPr>
          <p:nvPr/>
        </p:nvCxnSpPr>
        <p:spPr>
          <a:xfrm flipH="1">
            <a:off x="3664215" y="4294190"/>
            <a:ext cx="785389" cy="344759"/>
          </a:xfrm>
          <a:prstGeom prst="line">
            <a:avLst/>
          </a:prstGeom>
        </p:spPr>
        <p:style>
          <a:lnRef idx="2">
            <a:schemeClr val="accent1"/>
          </a:lnRef>
          <a:fillRef idx="0">
            <a:schemeClr val="accent1"/>
          </a:fillRef>
          <a:effectRef idx="1">
            <a:schemeClr val="accent1"/>
          </a:effectRef>
          <a:fontRef idx="minor">
            <a:schemeClr val="tx1"/>
          </a:fontRef>
        </p:style>
      </p:cxnSp>
      <p:sp>
        <p:nvSpPr>
          <p:cNvPr id="22" name="Elipse 21"/>
          <p:cNvSpPr/>
          <p:nvPr/>
        </p:nvSpPr>
        <p:spPr>
          <a:xfrm>
            <a:off x="272132" y="1746228"/>
            <a:ext cx="8734181" cy="4927121"/>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75340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smtClean="0"/>
              <a:t>Hands</a:t>
            </a:r>
            <a:r>
              <a:rPr lang="es-ES" dirty="0" smtClean="0"/>
              <a:t> </a:t>
            </a:r>
            <a:r>
              <a:rPr lang="es-ES" dirty="0" err="1" smtClean="0"/>
              <a:t>on</a:t>
            </a:r>
            <a:r>
              <a:rPr lang="es-ES" dirty="0" smtClean="0"/>
              <a:t> </a:t>
            </a:r>
            <a:endParaRPr lang="es-ES" dirty="0"/>
          </a:p>
        </p:txBody>
      </p:sp>
      <p:pic>
        <p:nvPicPr>
          <p:cNvPr id="4" name="Imagen 3" descr="Captura de pantalla 2019-10-17 a la(s) 17.54.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7107"/>
            <a:ext cx="9144000" cy="5440326"/>
          </a:xfrm>
          <a:prstGeom prst="rect">
            <a:avLst/>
          </a:prstGeom>
        </p:spPr>
      </p:pic>
    </p:spTree>
    <p:extLst>
      <p:ext uri="{BB962C8B-B14F-4D97-AF65-F5344CB8AC3E}">
        <p14:creationId xmlns:p14="http://schemas.microsoft.com/office/powerpoint/2010/main" val="1764108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La ciencia como proceso </a:t>
            </a:r>
            <a:endParaRPr lang="es-ES" dirty="0"/>
          </a:p>
        </p:txBody>
      </p:sp>
      <p:sp>
        <p:nvSpPr>
          <p:cNvPr id="4" name="Elipse 3"/>
          <p:cNvSpPr/>
          <p:nvPr/>
        </p:nvSpPr>
        <p:spPr>
          <a:xfrm>
            <a:off x="2915714" y="2008484"/>
            <a:ext cx="3213763" cy="139946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3700" dirty="0" smtClean="0"/>
              <a:t>Educar </a:t>
            </a:r>
            <a:endParaRPr lang="es-ES" sz="3700" dirty="0"/>
          </a:p>
        </p:txBody>
      </p:sp>
      <p:sp>
        <p:nvSpPr>
          <p:cNvPr id="5" name="Elipse 4"/>
          <p:cNvSpPr/>
          <p:nvPr/>
        </p:nvSpPr>
        <p:spPr>
          <a:xfrm>
            <a:off x="5374767" y="4208240"/>
            <a:ext cx="3213763" cy="139946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3700" dirty="0" smtClean="0"/>
              <a:t>Entretener</a:t>
            </a:r>
            <a:endParaRPr lang="es-ES" sz="3700" dirty="0"/>
          </a:p>
        </p:txBody>
      </p:sp>
      <p:sp>
        <p:nvSpPr>
          <p:cNvPr id="6" name="Elipse 5"/>
          <p:cNvSpPr/>
          <p:nvPr/>
        </p:nvSpPr>
        <p:spPr>
          <a:xfrm>
            <a:off x="615810" y="4231059"/>
            <a:ext cx="3213763" cy="139946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3700" dirty="0" smtClean="0"/>
              <a:t>Involucrar</a:t>
            </a:r>
            <a:endParaRPr lang="es-ES" sz="3700" dirty="0"/>
          </a:p>
        </p:txBody>
      </p:sp>
      <p:sp>
        <p:nvSpPr>
          <p:cNvPr id="7" name="Elipse 6"/>
          <p:cNvSpPr/>
          <p:nvPr/>
        </p:nvSpPr>
        <p:spPr>
          <a:xfrm>
            <a:off x="4414002" y="4086688"/>
            <a:ext cx="243104" cy="24310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8" name="Conector recto 7"/>
          <p:cNvCxnSpPr>
            <a:stCxn id="7" idx="0"/>
            <a:endCxn id="4" idx="4"/>
          </p:cNvCxnSpPr>
          <p:nvPr/>
        </p:nvCxnSpPr>
        <p:spPr>
          <a:xfrm flipH="1" flipV="1">
            <a:off x="4522596" y="3407944"/>
            <a:ext cx="12958" cy="678744"/>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Conector recto 8"/>
          <p:cNvCxnSpPr>
            <a:stCxn id="7" idx="5"/>
          </p:cNvCxnSpPr>
          <p:nvPr/>
        </p:nvCxnSpPr>
        <p:spPr>
          <a:xfrm>
            <a:off x="4621504" y="4294190"/>
            <a:ext cx="753263" cy="4484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Conector recto 9"/>
          <p:cNvCxnSpPr>
            <a:stCxn id="7" idx="3"/>
          </p:cNvCxnSpPr>
          <p:nvPr/>
        </p:nvCxnSpPr>
        <p:spPr>
          <a:xfrm flipH="1">
            <a:off x="3664215" y="4294190"/>
            <a:ext cx="785389" cy="344759"/>
          </a:xfrm>
          <a:prstGeom prst="line">
            <a:avLst/>
          </a:prstGeom>
        </p:spPr>
        <p:style>
          <a:lnRef idx="2">
            <a:schemeClr val="accent1"/>
          </a:lnRef>
          <a:fillRef idx="0">
            <a:schemeClr val="accent1"/>
          </a:fillRef>
          <a:effectRef idx="1">
            <a:schemeClr val="accent1"/>
          </a:effectRef>
          <a:fontRef idx="minor">
            <a:schemeClr val="tx1"/>
          </a:fontRef>
        </p:style>
      </p:cxnSp>
      <p:sp>
        <p:nvSpPr>
          <p:cNvPr id="13" name="CuadroTexto 12"/>
          <p:cNvSpPr txBox="1"/>
          <p:nvPr/>
        </p:nvSpPr>
        <p:spPr>
          <a:xfrm>
            <a:off x="1260088" y="5096941"/>
            <a:ext cx="2192443" cy="523220"/>
          </a:xfrm>
          <a:prstGeom prst="rect">
            <a:avLst/>
          </a:prstGeom>
          <a:noFill/>
        </p:spPr>
        <p:txBody>
          <a:bodyPr wrap="square" rtlCol="0">
            <a:spAutoFit/>
          </a:bodyPr>
          <a:lstStyle/>
          <a:p>
            <a:r>
              <a:rPr lang="es-ES" sz="2800" dirty="0" smtClean="0">
                <a:solidFill>
                  <a:srgbClr val="FF0000"/>
                </a:solidFill>
              </a:rPr>
              <a:t>cr</a:t>
            </a:r>
            <a:r>
              <a:rPr lang="es-ES" sz="2800" dirty="0" smtClean="0">
                <a:solidFill>
                  <a:srgbClr val="FF0000"/>
                </a:solidFill>
              </a:rPr>
              <a:t>íticamente</a:t>
            </a:r>
            <a:endParaRPr lang="es-ES" sz="2800" dirty="0">
              <a:solidFill>
                <a:srgbClr val="FF0000"/>
              </a:solidFill>
            </a:endParaRPr>
          </a:p>
        </p:txBody>
      </p:sp>
    </p:spTree>
    <p:extLst>
      <p:ext uri="{BB962C8B-B14F-4D97-AF65-F5344CB8AC3E}">
        <p14:creationId xmlns:p14="http://schemas.microsoft.com/office/powerpoint/2010/main" val="35134257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Massive_Franklin_dec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0962" y="0"/>
            <a:ext cx="4898571" cy="6858000"/>
          </a:xfrm>
          <a:prstGeom prst="rect">
            <a:avLst/>
          </a:prstGeom>
        </p:spPr>
      </p:pic>
    </p:spTree>
    <p:extLst>
      <p:ext uri="{BB962C8B-B14F-4D97-AF65-F5344CB8AC3E}">
        <p14:creationId xmlns:p14="http://schemas.microsoft.com/office/powerpoint/2010/main" val="5801560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MONSANTO_SITE (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493" y="0"/>
            <a:ext cx="6858000" cy="6858000"/>
          </a:xfrm>
          <a:prstGeom prst="rect">
            <a:avLst/>
          </a:prstGeom>
        </p:spPr>
      </p:pic>
    </p:spTree>
    <p:extLst>
      <p:ext uri="{BB962C8B-B14F-4D97-AF65-F5344CB8AC3E}">
        <p14:creationId xmlns:p14="http://schemas.microsoft.com/office/powerpoint/2010/main" val="3529190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192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6864"/>
            <a:ext cx="9144000" cy="6096000"/>
          </a:xfrm>
          <a:prstGeom prst="rect">
            <a:avLst/>
          </a:prstGeom>
        </p:spPr>
      </p:pic>
    </p:spTree>
    <p:extLst>
      <p:ext uri="{BB962C8B-B14F-4D97-AF65-F5344CB8AC3E}">
        <p14:creationId xmlns:p14="http://schemas.microsoft.com/office/powerpoint/2010/main" val="3774874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s-ES" dirty="0" smtClean="0"/>
              <a:t>¿C</a:t>
            </a:r>
            <a:r>
              <a:rPr lang="es-ES" dirty="0" smtClean="0"/>
              <a:t>ómo hacer de la clase un producto de divulgación? </a:t>
            </a:r>
            <a:endParaRPr lang="es-ES" dirty="0"/>
          </a:p>
        </p:txBody>
      </p:sp>
      <p:sp>
        <p:nvSpPr>
          <p:cNvPr id="4" name="Subtítulo 3"/>
          <p:cNvSpPr>
            <a:spLocks noGrp="1"/>
          </p:cNvSpPr>
          <p:nvPr>
            <p:ph type="subTitle" idx="1"/>
          </p:nvPr>
        </p:nvSpPr>
        <p:spPr/>
        <p:txBody>
          <a:bodyPr/>
          <a:lstStyle/>
          <a:p>
            <a:r>
              <a:rPr lang="es-ES" dirty="0"/>
              <a:t>a</a:t>
            </a:r>
            <a:r>
              <a:rPr lang="es-ES" dirty="0" smtClean="0"/>
              <a:t>lgunas ideas </a:t>
            </a:r>
            <a:endParaRPr lang="es-ES" dirty="0"/>
          </a:p>
        </p:txBody>
      </p:sp>
    </p:spTree>
    <p:extLst>
      <p:ext uri="{BB962C8B-B14F-4D97-AF65-F5344CB8AC3E}">
        <p14:creationId xmlns:p14="http://schemas.microsoft.com/office/powerpoint/2010/main" val="1452140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smtClean="0"/>
              <a:t>Narrativa </a:t>
            </a:r>
            <a:endParaRPr lang="es-ES" dirty="0"/>
          </a:p>
        </p:txBody>
      </p:sp>
      <p:sp>
        <p:nvSpPr>
          <p:cNvPr id="6" name="Subtítulo 5"/>
          <p:cNvSpPr>
            <a:spLocks noGrp="1"/>
          </p:cNvSpPr>
          <p:nvPr>
            <p:ph type="subTitle" idx="1"/>
          </p:nvPr>
        </p:nvSpPr>
        <p:spPr/>
        <p:txBody>
          <a:bodyPr/>
          <a:lstStyle/>
          <a:p>
            <a:endParaRPr lang="es-ES"/>
          </a:p>
        </p:txBody>
      </p:sp>
    </p:spTree>
    <p:extLst>
      <p:ext uri="{BB962C8B-B14F-4D97-AF65-F5344CB8AC3E}">
        <p14:creationId xmlns:p14="http://schemas.microsoft.com/office/powerpoint/2010/main" val="1374957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p:cNvSpPr/>
          <p:nvPr/>
        </p:nvSpPr>
        <p:spPr>
          <a:xfrm>
            <a:off x="1294000" y="125439"/>
            <a:ext cx="6521910" cy="1552311"/>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S" sz="2400" dirty="0" smtClean="0"/>
              <a:t>Congruencia con el p</a:t>
            </a:r>
            <a:r>
              <a:rPr lang="es-ES" sz="2400" dirty="0" smtClean="0"/>
              <a:t>úblico: determinar quién es la audiencia, las creencias, ideologías, preocupaciones relevantes para el tema a tratar. </a:t>
            </a:r>
            <a:endParaRPr lang="es-ES" sz="2400" dirty="0"/>
          </a:p>
        </p:txBody>
      </p:sp>
      <p:sp>
        <p:nvSpPr>
          <p:cNvPr id="7" name="Rectángulo redondeado 6"/>
          <p:cNvSpPr/>
          <p:nvPr/>
        </p:nvSpPr>
        <p:spPr>
          <a:xfrm>
            <a:off x="1294000" y="1827996"/>
            <a:ext cx="6521910" cy="1552311"/>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S" sz="2400" dirty="0" smtClean="0"/>
              <a:t>Personajes: ¿Qui</a:t>
            </a:r>
            <a:r>
              <a:rPr lang="es-ES" sz="2400" dirty="0" smtClean="0"/>
              <a:t>énes son los héroes, villanos, víctimas? No necesariamente son personajes humanos. </a:t>
            </a:r>
            <a:r>
              <a:rPr lang="es-ES" sz="2400" dirty="0" smtClean="0"/>
              <a:t> </a:t>
            </a:r>
            <a:endParaRPr lang="es-ES" sz="2400" dirty="0"/>
          </a:p>
        </p:txBody>
      </p:sp>
      <p:sp>
        <p:nvSpPr>
          <p:cNvPr id="8" name="Rectángulo redondeado 7"/>
          <p:cNvSpPr/>
          <p:nvPr/>
        </p:nvSpPr>
        <p:spPr>
          <a:xfrm>
            <a:off x="1294000" y="3513588"/>
            <a:ext cx="6521910" cy="155231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 sz="2400" dirty="0" smtClean="0"/>
              <a:t>Problema: Explicar el problema, las causas y las posibles soluciones. </a:t>
            </a:r>
            <a:endParaRPr lang="es-ES" sz="2400" dirty="0"/>
          </a:p>
        </p:txBody>
      </p:sp>
      <p:sp>
        <p:nvSpPr>
          <p:cNvPr id="9" name="Rectángulo redondeado 8"/>
          <p:cNvSpPr/>
          <p:nvPr/>
        </p:nvSpPr>
        <p:spPr>
          <a:xfrm>
            <a:off x="1294000" y="5199863"/>
            <a:ext cx="6521910" cy="15523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dirty="0" smtClean="0"/>
              <a:t>Soluci</a:t>
            </a:r>
            <a:r>
              <a:rPr lang="es-ES" sz="2400" dirty="0" smtClean="0"/>
              <a:t>ón: evidencia que soporte la argumentación. Resolución. </a:t>
            </a:r>
            <a:endParaRPr lang="es-ES" sz="2400" dirty="0"/>
          </a:p>
        </p:txBody>
      </p:sp>
    </p:spTree>
    <p:extLst>
      <p:ext uri="{BB962C8B-B14F-4D97-AF65-F5344CB8AC3E}">
        <p14:creationId xmlns:p14="http://schemas.microsoft.com/office/powerpoint/2010/main" val="713115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ile of antibiotic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07259"/>
            <a:ext cx="8981778" cy="4665859"/>
          </a:xfrm>
          <a:prstGeom prst="rect">
            <a:avLst/>
          </a:prstGeom>
        </p:spPr>
      </p:pic>
    </p:spTree>
    <p:extLst>
      <p:ext uri="{BB962C8B-B14F-4D97-AF65-F5344CB8AC3E}">
        <p14:creationId xmlns:p14="http://schemas.microsoft.com/office/powerpoint/2010/main" val="277030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feature_ICCrlyAbmT1NhmKDKNoZA2yv7KQVM2Lp2a6NeXX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8765"/>
            <a:ext cx="9144000" cy="4785360"/>
          </a:xfrm>
          <a:prstGeom prst="rect">
            <a:avLst/>
          </a:prstGeom>
        </p:spPr>
      </p:pic>
    </p:spTree>
    <p:extLst>
      <p:ext uri="{BB962C8B-B14F-4D97-AF65-F5344CB8AC3E}">
        <p14:creationId xmlns:p14="http://schemas.microsoft.com/office/powerpoint/2010/main" val="412658914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4437</TotalTime>
  <Words>4924</Words>
  <Application>Microsoft Macintosh PowerPoint</Application>
  <PresentationFormat>Presentación en pantalla (4:3)</PresentationFormat>
  <Paragraphs>203</Paragraphs>
  <Slides>44</Slides>
  <Notes>28</Notes>
  <HiddenSlides>0</HiddenSlides>
  <MMClips>2</MMClips>
  <ScaleCrop>false</ScaleCrop>
  <HeadingPairs>
    <vt:vector size="4" baseType="variant">
      <vt:variant>
        <vt:lpstr>Tema</vt:lpstr>
      </vt:variant>
      <vt:variant>
        <vt:i4>1</vt:i4>
      </vt:variant>
      <vt:variant>
        <vt:lpstr>Títulos de diapositiva</vt:lpstr>
      </vt:variant>
      <vt:variant>
        <vt:i4>44</vt:i4>
      </vt:variant>
    </vt:vector>
  </HeadingPairs>
  <TitlesOfParts>
    <vt:vector size="45" baseType="lpstr">
      <vt:lpstr>Tema de Office</vt:lpstr>
      <vt:lpstr>La divulgación y la enseñanza formal de la ciencia</vt:lpstr>
      <vt:lpstr>Algunas diferencias entre la enseñanza formal y la comunicación de la ciencia</vt:lpstr>
      <vt:lpstr>Algunas diferencias entre la enseñanza formal y la comunicación de la ciencia</vt:lpstr>
      <vt:lpstr>Algunas similitudes entre la enseñanza formal y la comunicación de la ciencia</vt:lpstr>
      <vt:lpstr>¿Cómo hacer de la clase un producto de divulgación? </vt:lpstr>
      <vt:lpstr>Narrativa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Medios diversos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Hands on </vt:lpstr>
      <vt:lpstr>La ciencia como proceso </vt:lpstr>
      <vt:lpstr>Presentación de PowerPoint</vt:lpstr>
      <vt:lpstr>Presentación de PowerPoint</vt:lpstr>
      <vt:lpstr>Presentación de PowerPoint</vt:lpstr>
    </vt:vector>
  </TitlesOfParts>
  <Manager/>
  <Company>UMA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divulgación y la enseñanza formal de la ciencia</dc:title>
  <dc:subject/>
  <dc:creator>Alejandra OM</dc:creator>
  <cp:keywords/>
  <dc:description/>
  <cp:lastModifiedBy>Alejandra OM</cp:lastModifiedBy>
  <cp:revision>50</cp:revision>
  <dcterms:created xsi:type="dcterms:W3CDTF">2019-10-16T15:01:04Z</dcterms:created>
  <dcterms:modified xsi:type="dcterms:W3CDTF">2019-10-19T16:58:23Z</dcterms:modified>
  <cp:category/>
</cp:coreProperties>
</file>