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60" r:id="rId4"/>
    <p:sldId id="261" r:id="rId5"/>
    <p:sldId id="262" r:id="rId6"/>
    <p:sldId id="273" r:id="rId7"/>
    <p:sldId id="276" r:id="rId8"/>
    <p:sldId id="275" r:id="rId9"/>
    <p:sldId id="455" r:id="rId10"/>
    <p:sldId id="457" r:id="rId11"/>
    <p:sldId id="460" r:id="rId12"/>
    <p:sldId id="458" r:id="rId13"/>
    <p:sldId id="461" r:id="rId14"/>
    <p:sldId id="462" r:id="rId15"/>
    <p:sldId id="471" r:id="rId16"/>
    <p:sldId id="266" r:id="rId17"/>
    <p:sldId id="267" r:id="rId18"/>
    <p:sldId id="268" r:id="rId19"/>
    <p:sldId id="277" r:id="rId20"/>
    <p:sldId id="278" r:id="rId21"/>
    <p:sldId id="279" r:id="rId22"/>
    <p:sldId id="280" r:id="rId23"/>
    <p:sldId id="281" r:id="rId24"/>
    <p:sldId id="272" r:id="rId25"/>
    <p:sldId id="271" r:id="rId26"/>
  </p:sldIdLst>
  <p:sldSz cx="12192000" cy="6858000"/>
  <p:notesSz cx="7053263"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9E"/>
    <a:srgbClr val="2421B5"/>
    <a:srgbClr val="2F2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1A59-4BF1-B2F4-0AC7E4AF87EE}"/>
              </c:ext>
            </c:extLst>
          </c:dPt>
          <c:dPt>
            <c:idx val="1"/>
            <c:invertIfNegative val="0"/>
            <c:bubble3D val="0"/>
            <c:spPr>
              <a:solidFill>
                <a:srgbClr val="3EBFC2"/>
              </a:solidFill>
            </c:spPr>
            <c:extLst>
              <c:ext xmlns:c16="http://schemas.microsoft.com/office/drawing/2014/chart" uri="{C3380CC4-5D6E-409C-BE32-E72D297353CC}">
                <c16:uniqueId val="{00000001-1A59-4BF1-B2F4-0AC7E4AF87EE}"/>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1A59-4BF1-B2F4-0AC7E4AF87EE}"/>
              </c:ext>
            </c:extLst>
          </c:dPt>
          <c:dLbls>
            <c:dLbl>
              <c:idx val="0"/>
              <c:layout>
                <c:manualLayout>
                  <c:x val="0.193376638647074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59-4BF1-B2F4-0AC7E4AF87EE}"/>
                </c:ext>
              </c:extLst>
            </c:dLbl>
            <c:dLbl>
              <c:idx val="1"/>
              <c:layout>
                <c:manualLayout>
                  <c:x val="0.370638557406892"/>
                  <c:y val="1.54955756257694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59-4BF1-B2F4-0AC7E4AF87EE}"/>
                </c:ext>
              </c:extLst>
            </c:dLbl>
            <c:dLbl>
              <c:idx val="2"/>
              <c:layout>
                <c:manualLayout>
                  <c:x val="0.14503247898530558"/>
                  <c:y val="9.8396905223636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59-4BF1-B2F4-0AC7E4AF87EE}"/>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Muy frecuente</c:v>
                </c:pt>
                <c:pt idx="1">
                  <c:v>Frecuente</c:v>
                </c:pt>
                <c:pt idx="2">
                  <c:v>Poco frecuente</c:v>
                </c:pt>
              </c:strCache>
            </c:strRef>
          </c:cat>
          <c:val>
            <c:numRef>
              <c:f>Hoja1!$B$2:$B$4</c:f>
              <c:numCache>
                <c:formatCode>0%</c:formatCode>
                <c:ptCount val="3"/>
                <c:pt idx="0">
                  <c:v>0.25</c:v>
                </c:pt>
                <c:pt idx="1">
                  <c:v>0.60000000000000009</c:v>
                </c:pt>
                <c:pt idx="2">
                  <c:v>0.15000000000000002</c:v>
                </c:pt>
              </c:numCache>
            </c:numRef>
          </c:val>
          <c:extLst>
            <c:ext xmlns:c16="http://schemas.microsoft.com/office/drawing/2014/chart" uri="{C3380CC4-5D6E-409C-BE32-E72D297353CC}">
              <c16:uniqueId val="{00000003-1A59-4BF1-B2F4-0AC7E4AF87EE}"/>
            </c:ext>
          </c:extLst>
        </c:ser>
        <c:ser>
          <c:idx val="1"/>
          <c:order val="1"/>
          <c:tx>
            <c:strRef>
              <c:f>Hoja1!$C$1</c:f>
              <c:strCache>
                <c:ptCount val="1"/>
                <c:pt idx="0">
                  <c:v>Serie 2</c:v>
                </c:pt>
              </c:strCache>
            </c:strRef>
          </c:tx>
          <c:spPr>
            <a:solidFill>
              <a:srgbClr val="E0E0E0"/>
            </a:solidFill>
          </c:spPr>
          <c:invertIfNegative val="0"/>
          <c:cat>
            <c:strRef>
              <c:f>Hoja1!$A$2:$A$4</c:f>
              <c:strCache>
                <c:ptCount val="3"/>
                <c:pt idx="0">
                  <c:v>Muy frecuente</c:v>
                </c:pt>
                <c:pt idx="1">
                  <c:v>Frecuente</c:v>
                </c:pt>
                <c:pt idx="2">
                  <c:v>Poco frecuente</c:v>
                </c:pt>
              </c:strCache>
            </c:strRef>
          </c:cat>
          <c:val>
            <c:numRef>
              <c:f>Hoja1!$C$2:$C$4</c:f>
              <c:numCache>
                <c:formatCode>0%</c:formatCode>
                <c:ptCount val="3"/>
                <c:pt idx="0">
                  <c:v>0.75000000000000011</c:v>
                </c:pt>
                <c:pt idx="1">
                  <c:v>0.4</c:v>
                </c:pt>
                <c:pt idx="2">
                  <c:v>0.85000000000000009</c:v>
                </c:pt>
              </c:numCache>
            </c:numRef>
          </c:val>
          <c:extLst>
            <c:ext xmlns:c16="http://schemas.microsoft.com/office/drawing/2014/chart" uri="{C3380CC4-5D6E-409C-BE32-E72D297353CC}">
              <c16:uniqueId val="{00000004-1A59-4BF1-B2F4-0AC7E4AF87EE}"/>
            </c:ext>
          </c:extLst>
        </c:ser>
        <c:dLbls>
          <c:showLegendKey val="0"/>
          <c:showVal val="0"/>
          <c:showCatName val="0"/>
          <c:showSerName val="0"/>
          <c:showPercent val="0"/>
          <c:showBubbleSize val="0"/>
        </c:dLbls>
        <c:gapWidth val="11"/>
        <c:overlap val="100"/>
        <c:axId val="120817920"/>
        <c:axId val="120844288"/>
      </c:barChart>
      <c:catAx>
        <c:axId val="120817920"/>
        <c:scaling>
          <c:orientation val="maxMin"/>
        </c:scaling>
        <c:delete val="0"/>
        <c:axPos val="l"/>
        <c:numFmt formatCode="General" sourceLinked="0"/>
        <c:majorTickMark val="none"/>
        <c:minorTickMark val="none"/>
        <c:tickLblPos val="none"/>
        <c:crossAx val="120844288"/>
        <c:crosses val="autoZero"/>
        <c:auto val="1"/>
        <c:lblAlgn val="ctr"/>
        <c:lblOffset val="100"/>
        <c:noMultiLvlLbl val="0"/>
      </c:catAx>
      <c:valAx>
        <c:axId val="120844288"/>
        <c:scaling>
          <c:orientation val="minMax"/>
        </c:scaling>
        <c:delete val="1"/>
        <c:axPos val="t"/>
        <c:numFmt formatCode="0%" sourceLinked="1"/>
        <c:majorTickMark val="out"/>
        <c:minorTickMark val="none"/>
        <c:tickLblPos val="none"/>
        <c:crossAx val="120817920"/>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67480465133506"/>
          <c:y val="2.6576194730265887E-2"/>
          <c:w val="0.50918671073584387"/>
          <c:h val="0.94684761053946875"/>
        </c:manualLayout>
      </c:layout>
      <c:barChart>
        <c:barDir val="bar"/>
        <c:grouping val="stacked"/>
        <c:varyColors val="0"/>
        <c:ser>
          <c:idx val="0"/>
          <c:order val="0"/>
          <c:tx>
            <c:strRef>
              <c:f>Hoja1!$B$1</c:f>
              <c:strCache>
                <c:ptCount val="1"/>
                <c:pt idx="0">
                  <c:v>Principal</c:v>
                </c:pt>
              </c:strCache>
            </c:strRef>
          </c:tx>
          <c:spPr>
            <a:solidFill>
              <a:srgbClr val="0070C0"/>
            </a:solidFill>
          </c:spPr>
          <c:invertIfNegative val="0"/>
          <c:dLbls>
            <c:dLbl>
              <c:idx val="5"/>
              <c:layout>
                <c:manualLayout>
                  <c:x val="4.4092323075213928E-3"/>
                  <c:y val="0"/>
                </c:manualLayout>
              </c:layout>
              <c:spPr/>
              <c:txPr>
                <a:bodyPr/>
                <a:lstStyle/>
                <a:p>
                  <a:pPr>
                    <a:defRPr sz="1199" b="1">
                      <a:solidFill>
                        <a:schemeClr val="bg1"/>
                      </a:solidFill>
                      <a:latin typeface="Calibri" panose="020F0502020204030204" pitchFamily="34" charset="0"/>
                    </a:defRPr>
                  </a:pPr>
                  <a:endParaRPr lang="es-MX"/>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71-472E-8A0B-22A807DB2F1C}"/>
                </c:ext>
              </c:extLst>
            </c:dLbl>
            <c:dLbl>
              <c:idx val="6"/>
              <c:layout>
                <c:manualLayout>
                  <c:x val="7.3486047846535634E-3"/>
                  <c:y val="3.8047522877975564E-7"/>
                </c:manualLayout>
              </c:layout>
              <c:spPr/>
              <c:txPr>
                <a:bodyPr/>
                <a:lstStyle/>
                <a:p>
                  <a:pPr>
                    <a:defRPr sz="1399" b="1">
                      <a:solidFill>
                        <a:schemeClr val="bg1"/>
                      </a:solidFill>
                      <a:latin typeface="Calibri" panose="020F0502020204030204" pitchFamily="34" charset="0"/>
                    </a:defRPr>
                  </a:pPr>
                  <a:endParaRPr lang="es-MX"/>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71-472E-8A0B-22A807DB2F1C}"/>
                </c:ext>
              </c:extLst>
            </c:dLbl>
            <c:dLbl>
              <c:idx val="7"/>
              <c:spPr/>
              <c:txPr>
                <a:bodyPr/>
                <a:lstStyle/>
                <a:p>
                  <a:pPr>
                    <a:defRPr sz="1399" b="1">
                      <a:solidFill>
                        <a:schemeClr val="tx1"/>
                      </a:solidFill>
                      <a:latin typeface="Calibri" panose="020F0502020204030204" pitchFamily="34" charset="0"/>
                    </a:defRPr>
                  </a:pPr>
                  <a:endParaRPr lang="es-MX"/>
                </a:p>
              </c:txPr>
              <c:showLegendKey val="0"/>
              <c:showVal val="1"/>
              <c:showCatName val="0"/>
              <c:showSerName val="0"/>
              <c:showPercent val="0"/>
              <c:showBubbleSize val="0"/>
              <c:extLst>
                <c:ext xmlns:c16="http://schemas.microsoft.com/office/drawing/2014/chart" uri="{C3380CC4-5D6E-409C-BE32-E72D297353CC}">
                  <c16:uniqueId val="{00000002-0B71-472E-8A0B-22A807DB2F1C}"/>
                </c:ext>
              </c:extLst>
            </c:dLbl>
            <c:dLbl>
              <c:idx val="8"/>
              <c:spPr/>
              <c:txPr>
                <a:bodyPr/>
                <a:lstStyle/>
                <a:p>
                  <a:pPr>
                    <a:defRPr sz="1199" b="1">
                      <a:solidFill>
                        <a:schemeClr val="tx1"/>
                      </a:solidFill>
                      <a:latin typeface="Calibri" panose="020F0502020204030204" pitchFamily="34" charset="0"/>
                    </a:defRPr>
                  </a:pPr>
                  <a:endParaRPr lang="es-MX"/>
                </a:p>
              </c:txPr>
              <c:showLegendKey val="0"/>
              <c:showVal val="1"/>
              <c:showCatName val="0"/>
              <c:showSerName val="0"/>
              <c:showPercent val="0"/>
              <c:showBubbleSize val="0"/>
              <c:extLst>
                <c:ext xmlns:c16="http://schemas.microsoft.com/office/drawing/2014/chart" uri="{C3380CC4-5D6E-409C-BE32-E72D297353CC}">
                  <c16:uniqueId val="{00000003-0B71-472E-8A0B-22A807DB2F1C}"/>
                </c:ext>
              </c:extLst>
            </c:dLbl>
            <c:dLbl>
              <c:idx val="9"/>
              <c:spPr/>
              <c:txPr>
                <a:bodyPr/>
                <a:lstStyle/>
                <a:p>
                  <a:pPr>
                    <a:defRPr sz="1099" b="1">
                      <a:solidFill>
                        <a:schemeClr val="tx1"/>
                      </a:solidFill>
                      <a:latin typeface="Calibri" panose="020F0502020204030204" pitchFamily="34" charset="0"/>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B71-472E-8A0B-22A807DB2F1C}"/>
                </c:ext>
              </c:extLst>
            </c:dLbl>
            <c:spPr>
              <a:noFill/>
              <a:ln>
                <a:noFill/>
              </a:ln>
              <a:effectLst/>
            </c:spPr>
            <c:txPr>
              <a:bodyPr/>
              <a:lstStyle/>
              <a:p>
                <a:pPr>
                  <a:defRPr sz="1599" b="1">
                    <a:solidFill>
                      <a:schemeClr val="bg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Hoja1!$A$2:$A$12</c:f>
              <c:strCache>
                <c:ptCount val="11"/>
                <c:pt idx="0">
                  <c:v>Están presionados para publicar y mantener
 su nivel de estímulos económicos</c:v>
                </c:pt>
                <c:pt idx="1">
                  <c:v>Son deshonestos y no quieren hacer un esfuerzo propio</c:v>
                </c:pt>
                <c:pt idx="2">
                  <c:v>Para aparentar ser muy productivos y 
competir con otros académico</c:v>
                </c:pt>
                <c:pt idx="3">
                  <c:v>Generalmente no hay sanciones laborales
 o éstas no son grave</c:v>
                </c:pt>
                <c:pt idx="4">
                  <c:v>Les falta creatividad o imaginacion</c:v>
                </c:pt>
                <c:pt idx="5">
                  <c:v>Las sanciones se reducen a críticas
 de otros académicos que no los afecta</c:v>
                </c:pt>
                <c:pt idx="6">
                  <c:v>Otros académicos (como los evaluadores) no se dan
 cuenta de los plagio</c:v>
                </c:pt>
                <c:pt idx="7">
                  <c:v>En la legislacion universitaria no es una falta grave</c:v>
                </c:pt>
                <c:pt idx="8">
                  <c:v>Usan información que casi nadie conoce
 para que no se den cuenta los demas</c:v>
                </c:pt>
                <c:pt idx="9">
                  <c:v>No está mal visto por la comunidad académica</c:v>
                </c:pt>
                <c:pt idx="10">
                  <c:v>Otras</c:v>
                </c:pt>
              </c:strCache>
            </c:strRef>
          </c:cat>
          <c:val>
            <c:numRef>
              <c:f>Hoja1!$B$2:$B$12</c:f>
              <c:numCache>
                <c:formatCode>0%</c:formatCode>
                <c:ptCount val="11"/>
                <c:pt idx="0">
                  <c:v>0.29148936170212775</c:v>
                </c:pt>
                <c:pt idx="1">
                  <c:v>0.25673758865248225</c:v>
                </c:pt>
                <c:pt idx="2">
                  <c:v>0.14680851063829786</c:v>
                </c:pt>
                <c:pt idx="3">
                  <c:v>8.5815602836879459E-2</c:v>
                </c:pt>
                <c:pt idx="4">
                  <c:v>7.1631205673758858E-2</c:v>
                </c:pt>
                <c:pt idx="5">
                  <c:v>3.1914893617021281E-2</c:v>
                </c:pt>
                <c:pt idx="6">
                  <c:v>3.0496453900709215E-2</c:v>
                </c:pt>
                <c:pt idx="7">
                  <c:v>2.4113475177304972E-2</c:v>
                </c:pt>
                <c:pt idx="8">
                  <c:v>1.063829787234042E-2</c:v>
                </c:pt>
                <c:pt idx="9">
                  <c:v>7.8014184397163129E-3</c:v>
                </c:pt>
                <c:pt idx="10">
                  <c:v>4.4680851063829789E-2</c:v>
                </c:pt>
              </c:numCache>
            </c:numRef>
          </c:val>
          <c:extLst>
            <c:ext xmlns:c16="http://schemas.microsoft.com/office/drawing/2014/chart" uri="{C3380CC4-5D6E-409C-BE32-E72D297353CC}">
              <c16:uniqueId val="{00000005-0B71-472E-8A0B-22A807DB2F1C}"/>
            </c:ext>
          </c:extLst>
        </c:ser>
        <c:ser>
          <c:idx val="1"/>
          <c:order val="1"/>
          <c:tx>
            <c:strRef>
              <c:f>Hoja1!$C$1</c:f>
              <c:strCache>
                <c:ptCount val="1"/>
                <c:pt idx="0">
                  <c:v>Total menciones</c:v>
                </c:pt>
              </c:strCache>
            </c:strRef>
          </c:tx>
          <c:spPr>
            <a:solidFill>
              <a:schemeClr val="accent1">
                <a:lumMod val="60000"/>
                <a:lumOff val="40000"/>
              </a:schemeClr>
            </a:solidFill>
          </c:spPr>
          <c:invertIfNegative val="0"/>
          <c:cat>
            <c:strRef>
              <c:f>Hoja1!$A$2:$A$12</c:f>
              <c:strCache>
                <c:ptCount val="11"/>
                <c:pt idx="0">
                  <c:v>Están presionados para publicar y mantener
 su nivel de estímulos económicos</c:v>
                </c:pt>
                <c:pt idx="1">
                  <c:v>Son deshonestos y no quieren hacer un esfuerzo propio</c:v>
                </c:pt>
                <c:pt idx="2">
                  <c:v>Para aparentar ser muy productivos y 
competir con otros académico</c:v>
                </c:pt>
                <c:pt idx="3">
                  <c:v>Generalmente no hay sanciones laborales
 o éstas no son grave</c:v>
                </c:pt>
                <c:pt idx="4">
                  <c:v>Les falta creatividad o imaginacion</c:v>
                </c:pt>
                <c:pt idx="5">
                  <c:v>Las sanciones se reducen a críticas
 de otros académicos que no los afecta</c:v>
                </c:pt>
                <c:pt idx="6">
                  <c:v>Otros académicos (como los evaluadores) no se dan
 cuenta de los plagio</c:v>
                </c:pt>
                <c:pt idx="7">
                  <c:v>En la legislacion universitaria no es una falta grave</c:v>
                </c:pt>
                <c:pt idx="8">
                  <c:v>Usan información que casi nadie conoce
 para que no se den cuenta los demas</c:v>
                </c:pt>
                <c:pt idx="9">
                  <c:v>No está mal visto por la comunidad académica</c:v>
                </c:pt>
                <c:pt idx="10">
                  <c:v>Otras</c:v>
                </c:pt>
              </c:strCache>
            </c:strRef>
          </c:cat>
          <c:val>
            <c:numRef>
              <c:f>Hoja1!$C$2:$C$12</c:f>
              <c:numCache>
                <c:formatCode>0%</c:formatCode>
                <c:ptCount val="11"/>
                <c:pt idx="0">
                  <c:v>0.30751063829787245</c:v>
                </c:pt>
                <c:pt idx="1">
                  <c:v>0.33326241134751783</c:v>
                </c:pt>
                <c:pt idx="2">
                  <c:v>0.5001914893617021</c:v>
                </c:pt>
                <c:pt idx="3">
                  <c:v>0.38018439716312064</c:v>
                </c:pt>
                <c:pt idx="4">
                  <c:v>0.38736879432624133</c:v>
                </c:pt>
                <c:pt idx="5">
                  <c:v>0.32008510638297882</c:v>
                </c:pt>
                <c:pt idx="6">
                  <c:v>0.30150354609929081</c:v>
                </c:pt>
                <c:pt idx="7">
                  <c:v>0.15488652482269505</c:v>
                </c:pt>
                <c:pt idx="8">
                  <c:v>0.24836170212765959</c:v>
                </c:pt>
                <c:pt idx="9">
                  <c:v>4.3198581560283694E-2</c:v>
                </c:pt>
                <c:pt idx="10">
                  <c:v>3.1319148936170216E-2</c:v>
                </c:pt>
              </c:numCache>
            </c:numRef>
          </c:val>
          <c:extLst>
            <c:ext xmlns:c16="http://schemas.microsoft.com/office/drawing/2014/chart" uri="{C3380CC4-5D6E-409C-BE32-E72D297353CC}">
              <c16:uniqueId val="{00000006-0B71-472E-8A0B-22A807DB2F1C}"/>
            </c:ext>
          </c:extLst>
        </c:ser>
        <c:dLbls>
          <c:showLegendKey val="0"/>
          <c:showVal val="0"/>
          <c:showCatName val="0"/>
          <c:showSerName val="0"/>
          <c:showPercent val="0"/>
          <c:showBubbleSize val="0"/>
        </c:dLbls>
        <c:gapWidth val="15"/>
        <c:overlap val="100"/>
        <c:axId val="122255616"/>
        <c:axId val="122257408"/>
      </c:barChart>
      <c:catAx>
        <c:axId val="122255616"/>
        <c:scaling>
          <c:orientation val="maxMin"/>
        </c:scaling>
        <c:delete val="0"/>
        <c:axPos val="l"/>
        <c:numFmt formatCode="General" sourceLinked="1"/>
        <c:majorTickMark val="out"/>
        <c:minorTickMark val="none"/>
        <c:tickLblPos val="nextTo"/>
        <c:txPr>
          <a:bodyPr/>
          <a:lstStyle/>
          <a:p>
            <a:pPr>
              <a:defRPr sz="1199">
                <a:latin typeface="Calibri" panose="020F0502020204030204" pitchFamily="34" charset="0"/>
              </a:defRPr>
            </a:pPr>
            <a:endParaRPr lang="es-MX"/>
          </a:p>
        </c:txPr>
        <c:crossAx val="122257408"/>
        <c:crosses val="autoZero"/>
        <c:auto val="1"/>
        <c:lblAlgn val="ctr"/>
        <c:lblOffset val="100"/>
        <c:noMultiLvlLbl val="0"/>
      </c:catAx>
      <c:valAx>
        <c:axId val="122257408"/>
        <c:scaling>
          <c:orientation val="minMax"/>
        </c:scaling>
        <c:delete val="1"/>
        <c:axPos val="t"/>
        <c:numFmt formatCode="0%" sourceLinked="1"/>
        <c:majorTickMark val="out"/>
        <c:minorTickMark val="none"/>
        <c:tickLblPos val="none"/>
        <c:crossAx val="122255616"/>
        <c:crosses val="autoZero"/>
        <c:crossBetween val="between"/>
      </c:valAx>
      <c:spPr>
        <a:noFill/>
        <a:ln w="25382">
          <a:noFill/>
        </a:ln>
      </c:spPr>
    </c:plotArea>
    <c:legend>
      <c:legendPos val="r"/>
      <c:layout>
        <c:manualLayout>
          <c:xMode val="edge"/>
          <c:yMode val="edge"/>
          <c:x val="0.76801900863713646"/>
          <c:y val="0.81974493694617301"/>
          <c:w val="0.19219443384554905"/>
          <c:h val="0.12241792560740038"/>
        </c:manualLayout>
      </c:layout>
      <c:overlay val="1"/>
      <c:txPr>
        <a:bodyPr/>
        <a:lstStyle/>
        <a:p>
          <a:pPr>
            <a:defRPr sz="1599">
              <a:latin typeface="Calibri" panose="020F0502020204030204" pitchFamily="34" charset="0"/>
            </a:defRPr>
          </a:pPr>
          <a:endParaRPr lang="es-MX"/>
        </a:p>
      </c:txPr>
    </c:legend>
    <c:plotVisOnly val="1"/>
    <c:dispBlanksAs val="gap"/>
    <c:showDLblsOverMax val="0"/>
  </c:chart>
  <c:txPr>
    <a:bodyPr/>
    <a:lstStyle/>
    <a:p>
      <a:pPr>
        <a:defRPr sz="1799"/>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90130152188215E-2"/>
          <c:y val="2.6578529535659891E-2"/>
          <c:w val="0.91480331364829426"/>
          <c:h val="0.9463583718701829"/>
        </c:manualLayout>
      </c:layout>
      <c:barChart>
        <c:barDir val="bar"/>
        <c:grouping val="percentStacked"/>
        <c:varyColors val="0"/>
        <c:ser>
          <c:idx val="0"/>
          <c:order val="0"/>
          <c:tx>
            <c:strRef>
              <c:f>Hoja1!$A$2</c:f>
              <c:strCache>
                <c:ptCount val="1"/>
                <c:pt idx="0">
                  <c:v>Frecuentemente</c:v>
                </c:pt>
              </c:strCache>
            </c:strRef>
          </c:tx>
          <c:spPr>
            <a:solidFill>
              <a:srgbClr val="92D050"/>
            </a:solidFill>
            <a:ln>
              <a:solidFill>
                <a:schemeClr val="bg1"/>
              </a:solidFill>
            </a:ln>
          </c:spPr>
          <c:invertIfNegative val="0"/>
          <c:dLbls>
            <c:dLbl>
              <c:idx val="0"/>
              <c:layout>
                <c:manualLayout>
                  <c:x val="5.5115403844017367E-3"/>
                  <c:y val="4.01288745694922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55-4A6D-85AD-DCEE8CF6163F}"/>
                </c:ext>
              </c:extLst>
            </c:dLbl>
            <c:dLbl>
              <c:idx val="1"/>
              <c:layout>
                <c:manualLayout>
                  <c:x val="5.5115403844017419E-3"/>
                  <c:y val="-4.70318112802289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55-4A6D-85AD-DCEE8CF6163F}"/>
                </c:ext>
              </c:extLst>
            </c:dLbl>
            <c:spPr>
              <a:noFill/>
              <a:ln>
                <a:noFill/>
              </a:ln>
              <a:effectLst/>
            </c:spPr>
            <c:txPr>
              <a:bodyPr/>
              <a:lstStyle/>
              <a:p>
                <a:pPr>
                  <a:defRPr sz="1400">
                    <a:solidFill>
                      <a:schemeClr val="tx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Trabajos parciales o finales para una materia específica</c:v>
                </c:pt>
                <c:pt idx="1">
                  <c:v>Tesis o tesina</c:v>
                </c:pt>
                <c:pt idx="2">
                  <c:v>Publicaciones especializadas </c:v>
                </c:pt>
              </c:strCache>
            </c:strRef>
          </c:cat>
          <c:val>
            <c:numRef>
              <c:f>Hoja1!$B$2:$D$2</c:f>
              <c:numCache>
                <c:formatCode>0%</c:formatCode>
                <c:ptCount val="3"/>
                <c:pt idx="0">
                  <c:v>0.42452107279693485</c:v>
                </c:pt>
                <c:pt idx="1">
                  <c:v>0.29961685823754797</c:v>
                </c:pt>
                <c:pt idx="2">
                  <c:v>0.26666666666666672</c:v>
                </c:pt>
              </c:numCache>
            </c:numRef>
          </c:val>
          <c:extLst>
            <c:ext xmlns:c16="http://schemas.microsoft.com/office/drawing/2014/chart" uri="{C3380CC4-5D6E-409C-BE32-E72D297353CC}">
              <c16:uniqueId val="{00000002-A155-4A6D-85AD-DCEE8CF6163F}"/>
            </c:ext>
          </c:extLst>
        </c:ser>
        <c:ser>
          <c:idx val="1"/>
          <c:order val="1"/>
          <c:tx>
            <c:strRef>
              <c:f>Hoja1!$A$3</c:f>
              <c:strCache>
                <c:ptCount val="1"/>
                <c:pt idx="0">
                  <c:v>En ocasiones</c:v>
                </c:pt>
              </c:strCache>
            </c:strRef>
          </c:tx>
          <c:spPr>
            <a:solidFill>
              <a:srgbClr val="3EBFC2"/>
            </a:solidFill>
            <a:ln>
              <a:solidFill>
                <a:schemeClr val="bg1"/>
              </a:solidFill>
            </a:ln>
          </c:spPr>
          <c:invertIfNegative val="0"/>
          <c:dLbls>
            <c:spPr>
              <a:noFill/>
              <a:ln>
                <a:noFill/>
              </a:ln>
              <a:effectLst/>
            </c:spPr>
            <c:txPr>
              <a:bodyPr/>
              <a:lstStyle/>
              <a:p>
                <a:pPr>
                  <a:defRPr sz="1600" b="0">
                    <a:solidFill>
                      <a:schemeClr val="tx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Trabajos parciales o finales para una materia específica</c:v>
                </c:pt>
                <c:pt idx="1">
                  <c:v>Tesis o tesina</c:v>
                </c:pt>
                <c:pt idx="2">
                  <c:v>Publicaciones especializadas </c:v>
                </c:pt>
              </c:strCache>
            </c:strRef>
          </c:cat>
          <c:val>
            <c:numRef>
              <c:f>Hoja1!$B$3:$D$3</c:f>
              <c:numCache>
                <c:formatCode>0%</c:formatCode>
                <c:ptCount val="3"/>
                <c:pt idx="0">
                  <c:v>0.53256704980842906</c:v>
                </c:pt>
                <c:pt idx="1">
                  <c:v>0.614176245210728</c:v>
                </c:pt>
                <c:pt idx="2">
                  <c:v>0.60919540229885083</c:v>
                </c:pt>
              </c:numCache>
            </c:numRef>
          </c:val>
          <c:extLst>
            <c:ext xmlns:c16="http://schemas.microsoft.com/office/drawing/2014/chart" uri="{C3380CC4-5D6E-409C-BE32-E72D297353CC}">
              <c16:uniqueId val="{00000003-A155-4A6D-85AD-DCEE8CF6163F}"/>
            </c:ext>
          </c:extLst>
        </c:ser>
        <c:ser>
          <c:idx val="2"/>
          <c:order val="2"/>
          <c:tx>
            <c:strRef>
              <c:f>Hoja1!$A$4</c:f>
              <c:strCache>
                <c:ptCount val="1"/>
                <c:pt idx="0">
                  <c:v>Nunca</c:v>
                </c:pt>
              </c:strCache>
            </c:strRef>
          </c:tx>
          <c:spPr>
            <a:solidFill>
              <a:schemeClr val="accent5">
                <a:lumMod val="60000"/>
                <a:lumOff val="40000"/>
              </a:schemeClr>
            </a:solidFill>
            <a:ln>
              <a:solidFill>
                <a:schemeClr val="bg1"/>
              </a:solidFill>
            </a:ln>
          </c:spPr>
          <c:invertIfNegative val="0"/>
          <c:dLbls>
            <c:spPr>
              <a:noFill/>
              <a:ln>
                <a:noFill/>
              </a:ln>
              <a:effectLst/>
            </c:spPr>
            <c:txPr>
              <a:bodyPr/>
              <a:lstStyle/>
              <a:p>
                <a:pPr>
                  <a:defRPr sz="1400" b="0">
                    <a:solidFill>
                      <a:schemeClr val="tx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Trabajos parciales o finales para una materia específica</c:v>
                </c:pt>
                <c:pt idx="1">
                  <c:v>Tesis o tesina</c:v>
                </c:pt>
                <c:pt idx="2">
                  <c:v>Publicaciones especializadas </c:v>
                </c:pt>
              </c:strCache>
            </c:strRef>
          </c:cat>
          <c:val>
            <c:numRef>
              <c:f>Hoja1!$B$4:$D$4</c:f>
              <c:numCache>
                <c:formatCode>0%</c:formatCode>
                <c:ptCount val="3"/>
                <c:pt idx="0">
                  <c:v>4.2911877394636019E-2</c:v>
                </c:pt>
                <c:pt idx="1">
                  <c:v>8.6206896551724158E-2</c:v>
                </c:pt>
                <c:pt idx="2">
                  <c:v>0.12413793103448276</c:v>
                </c:pt>
              </c:numCache>
            </c:numRef>
          </c:val>
          <c:extLst>
            <c:ext xmlns:c16="http://schemas.microsoft.com/office/drawing/2014/chart" uri="{C3380CC4-5D6E-409C-BE32-E72D297353CC}">
              <c16:uniqueId val="{00000004-A155-4A6D-85AD-DCEE8CF6163F}"/>
            </c:ext>
          </c:extLst>
        </c:ser>
        <c:dLbls>
          <c:showLegendKey val="0"/>
          <c:showVal val="0"/>
          <c:showCatName val="0"/>
          <c:showSerName val="0"/>
          <c:showPercent val="0"/>
          <c:showBubbleSize val="0"/>
        </c:dLbls>
        <c:gapWidth val="18"/>
        <c:overlap val="100"/>
        <c:axId val="130176896"/>
        <c:axId val="130178432"/>
      </c:barChart>
      <c:catAx>
        <c:axId val="130176896"/>
        <c:scaling>
          <c:orientation val="minMax"/>
        </c:scaling>
        <c:delete val="0"/>
        <c:axPos val="l"/>
        <c:numFmt formatCode="General" sourceLinked="0"/>
        <c:majorTickMark val="none"/>
        <c:minorTickMark val="none"/>
        <c:tickLblPos val="none"/>
        <c:crossAx val="130178432"/>
        <c:crosses val="autoZero"/>
        <c:auto val="1"/>
        <c:lblAlgn val="ctr"/>
        <c:lblOffset val="100"/>
        <c:noMultiLvlLbl val="0"/>
      </c:catAx>
      <c:valAx>
        <c:axId val="130178432"/>
        <c:scaling>
          <c:orientation val="minMax"/>
        </c:scaling>
        <c:delete val="1"/>
        <c:axPos val="b"/>
        <c:numFmt formatCode="0%" sourceLinked="1"/>
        <c:majorTickMark val="out"/>
        <c:minorTickMark val="none"/>
        <c:tickLblPos val="none"/>
        <c:crossAx val="130176896"/>
        <c:crosses val="autoZero"/>
        <c:crossBetween val="between"/>
      </c:valAx>
      <c:spPr>
        <a:noFill/>
        <a:ln w="25387">
          <a:noFill/>
        </a:ln>
      </c:spPr>
    </c:plotArea>
    <c:plotVisOnly val="1"/>
    <c:dispBlanksAs val="gap"/>
    <c:showDLblsOverMax val="0"/>
  </c:chart>
  <c:txPr>
    <a:bodyPr/>
    <a:lstStyle/>
    <a:p>
      <a:pPr>
        <a:defRPr sz="1799"/>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0BEA-4AD5-82D4-C37F1F7108A1}"/>
              </c:ext>
            </c:extLst>
          </c:dPt>
          <c:dPt>
            <c:idx val="1"/>
            <c:invertIfNegative val="0"/>
            <c:bubble3D val="0"/>
            <c:spPr>
              <a:solidFill>
                <a:srgbClr val="3EBFC2"/>
              </a:solidFill>
            </c:spPr>
            <c:extLst>
              <c:ext xmlns:c16="http://schemas.microsoft.com/office/drawing/2014/chart" uri="{C3380CC4-5D6E-409C-BE32-E72D297353CC}">
                <c16:uniqueId val="{00000001-0BEA-4AD5-82D4-C37F1F7108A1}"/>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0BEA-4AD5-82D4-C37F1F7108A1}"/>
              </c:ext>
            </c:extLst>
          </c:dPt>
          <c:dLbls>
            <c:dLbl>
              <c:idx val="0"/>
              <c:layout>
                <c:manualLayout>
                  <c:x val="0.1403875859360047"/>
                  <c:y val="-1.6795091550674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EA-4AD5-82D4-C37F1F7108A1}"/>
                </c:ext>
              </c:extLst>
            </c:dLbl>
            <c:dLbl>
              <c:idx val="1"/>
              <c:layout>
                <c:manualLayout>
                  <c:x val="0.33716873066330583"/>
                  <c:y val="-8.3939086133286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EA-4AD5-82D4-C37F1F7108A1}"/>
                </c:ext>
              </c:extLst>
            </c:dLbl>
            <c:dLbl>
              <c:idx val="2"/>
              <c:layout>
                <c:manualLayout>
                  <c:x val="0.13233907347781396"/>
                  <c:y val="-6.956237666714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EA-4AD5-82D4-C37F1F7108A1}"/>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0.21000000000000002</c:v>
                </c:pt>
                <c:pt idx="1">
                  <c:v>0.63000000000000012</c:v>
                </c:pt>
                <c:pt idx="2">
                  <c:v>0.16</c:v>
                </c:pt>
              </c:numCache>
            </c:numRef>
          </c:val>
          <c:extLst>
            <c:ext xmlns:c16="http://schemas.microsoft.com/office/drawing/2014/chart" uri="{C3380CC4-5D6E-409C-BE32-E72D297353CC}">
              <c16:uniqueId val="{00000003-0BEA-4AD5-82D4-C37F1F7108A1}"/>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0.79</c:v>
                </c:pt>
                <c:pt idx="1">
                  <c:v>0.37000000000000005</c:v>
                </c:pt>
                <c:pt idx="2">
                  <c:v>0.84000000000000008</c:v>
                </c:pt>
              </c:numCache>
            </c:numRef>
          </c:val>
          <c:extLst>
            <c:ext xmlns:c16="http://schemas.microsoft.com/office/drawing/2014/chart" uri="{C3380CC4-5D6E-409C-BE32-E72D297353CC}">
              <c16:uniqueId val="{00000004-0BEA-4AD5-82D4-C37F1F7108A1}"/>
            </c:ext>
          </c:extLst>
        </c:ser>
        <c:dLbls>
          <c:showLegendKey val="0"/>
          <c:showVal val="0"/>
          <c:showCatName val="0"/>
          <c:showSerName val="0"/>
          <c:showPercent val="0"/>
          <c:showBubbleSize val="0"/>
        </c:dLbls>
        <c:gapWidth val="11"/>
        <c:overlap val="100"/>
        <c:axId val="130143744"/>
        <c:axId val="130145280"/>
      </c:barChart>
      <c:catAx>
        <c:axId val="130143744"/>
        <c:scaling>
          <c:orientation val="maxMin"/>
        </c:scaling>
        <c:delete val="0"/>
        <c:axPos val="l"/>
        <c:numFmt formatCode="General" sourceLinked="0"/>
        <c:majorTickMark val="none"/>
        <c:minorTickMark val="none"/>
        <c:tickLblPos val="none"/>
        <c:crossAx val="130145280"/>
        <c:crosses val="autoZero"/>
        <c:auto val="1"/>
        <c:lblAlgn val="ctr"/>
        <c:lblOffset val="100"/>
        <c:noMultiLvlLbl val="0"/>
      </c:catAx>
      <c:valAx>
        <c:axId val="130145280"/>
        <c:scaling>
          <c:orientation val="minMax"/>
        </c:scaling>
        <c:delete val="1"/>
        <c:axPos val="t"/>
        <c:numFmt formatCode="0%" sourceLinked="1"/>
        <c:majorTickMark val="out"/>
        <c:minorTickMark val="none"/>
        <c:tickLblPos val="none"/>
        <c:crossAx val="130143744"/>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A4A6-4919-9C79-3A146B3CB892}"/>
              </c:ext>
            </c:extLst>
          </c:dPt>
          <c:dPt>
            <c:idx val="1"/>
            <c:invertIfNegative val="0"/>
            <c:bubble3D val="0"/>
            <c:spPr>
              <a:solidFill>
                <a:srgbClr val="3EBFC2"/>
              </a:solidFill>
            </c:spPr>
            <c:extLst>
              <c:ext xmlns:c16="http://schemas.microsoft.com/office/drawing/2014/chart" uri="{C3380CC4-5D6E-409C-BE32-E72D297353CC}">
                <c16:uniqueId val="{00000001-A4A6-4919-9C79-3A146B3CB892}"/>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A4A6-4919-9C79-3A146B3CB892}"/>
              </c:ext>
            </c:extLst>
          </c:dPt>
          <c:dLbls>
            <c:dLbl>
              <c:idx val="0"/>
              <c:layout>
                <c:manualLayout>
                  <c:x val="8.0573599436280868E-2"/>
                  <c:y val="1.54955756257694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A6-4919-9C79-3A146B3CB892}"/>
                </c:ext>
              </c:extLst>
            </c:dLbl>
            <c:dLbl>
              <c:idx val="1"/>
              <c:layout>
                <c:manualLayout>
                  <c:x val="0.25783551819609879"/>
                  <c:y val="2.324336343865419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A6-4919-9C79-3A146B3CB892}"/>
                </c:ext>
              </c:extLst>
            </c:dLbl>
            <c:dLbl>
              <c:idx val="2"/>
              <c:layout>
                <c:manualLayout>
                  <c:x val="0.3545238375196359"/>
                  <c:y val="2.324336343775222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A6-4919-9C79-3A146B3CB892}"/>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0.05</c:v>
                </c:pt>
                <c:pt idx="1">
                  <c:v>0.35000000000000003</c:v>
                </c:pt>
                <c:pt idx="2">
                  <c:v>0.60000000000000009</c:v>
                </c:pt>
              </c:numCache>
            </c:numRef>
          </c:val>
          <c:extLst>
            <c:ext xmlns:c16="http://schemas.microsoft.com/office/drawing/2014/chart" uri="{C3380CC4-5D6E-409C-BE32-E72D297353CC}">
              <c16:uniqueId val="{00000003-A4A6-4919-9C79-3A146B3CB892}"/>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0.95000000000000007</c:v>
                </c:pt>
                <c:pt idx="1">
                  <c:v>0.65000000000000013</c:v>
                </c:pt>
                <c:pt idx="2">
                  <c:v>0.4</c:v>
                </c:pt>
              </c:numCache>
            </c:numRef>
          </c:val>
          <c:extLst>
            <c:ext xmlns:c16="http://schemas.microsoft.com/office/drawing/2014/chart" uri="{C3380CC4-5D6E-409C-BE32-E72D297353CC}">
              <c16:uniqueId val="{00000004-A4A6-4919-9C79-3A146B3CB892}"/>
            </c:ext>
          </c:extLst>
        </c:ser>
        <c:dLbls>
          <c:showLegendKey val="0"/>
          <c:showVal val="0"/>
          <c:showCatName val="0"/>
          <c:showSerName val="0"/>
          <c:showPercent val="0"/>
          <c:showBubbleSize val="0"/>
        </c:dLbls>
        <c:gapWidth val="11"/>
        <c:overlap val="100"/>
        <c:axId val="160548736"/>
        <c:axId val="160550272"/>
      </c:barChart>
      <c:catAx>
        <c:axId val="160548736"/>
        <c:scaling>
          <c:orientation val="maxMin"/>
        </c:scaling>
        <c:delete val="0"/>
        <c:axPos val="l"/>
        <c:numFmt formatCode="General" sourceLinked="0"/>
        <c:majorTickMark val="none"/>
        <c:minorTickMark val="none"/>
        <c:tickLblPos val="none"/>
        <c:crossAx val="160550272"/>
        <c:crosses val="autoZero"/>
        <c:auto val="1"/>
        <c:lblAlgn val="ctr"/>
        <c:lblOffset val="100"/>
        <c:noMultiLvlLbl val="0"/>
      </c:catAx>
      <c:valAx>
        <c:axId val="160550272"/>
        <c:scaling>
          <c:orientation val="minMax"/>
        </c:scaling>
        <c:delete val="1"/>
        <c:axPos val="t"/>
        <c:numFmt formatCode="0%" sourceLinked="1"/>
        <c:majorTickMark val="out"/>
        <c:minorTickMark val="none"/>
        <c:tickLblPos val="none"/>
        <c:crossAx val="160548736"/>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0416-48E1-A6BF-735B84930F2D}"/>
              </c:ext>
            </c:extLst>
          </c:dPt>
          <c:dPt>
            <c:idx val="1"/>
            <c:invertIfNegative val="0"/>
            <c:bubble3D val="0"/>
            <c:spPr>
              <a:solidFill>
                <a:srgbClr val="3EBFC2"/>
              </a:solidFill>
            </c:spPr>
            <c:extLst>
              <c:ext xmlns:c16="http://schemas.microsoft.com/office/drawing/2014/chart" uri="{C3380CC4-5D6E-409C-BE32-E72D297353CC}">
                <c16:uniqueId val="{00000001-0416-48E1-A6BF-735B84930F2D}"/>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0416-48E1-A6BF-735B84930F2D}"/>
              </c:ext>
            </c:extLst>
          </c:dPt>
          <c:dLbls>
            <c:dLbl>
              <c:idx val="0"/>
              <c:layout>
                <c:manualLayout>
                  <c:x val="0.10205989261928911"/>
                  <c:y val="1.54955756257694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16-48E1-A6BF-735B84930F2D}"/>
                </c:ext>
              </c:extLst>
            </c:dLbl>
            <c:dLbl>
              <c:idx val="1"/>
              <c:layout>
                <c:manualLayout>
                  <c:x val="0.26857866478760306"/>
                  <c:y val="3.099115125153890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16-48E1-A6BF-735B84930F2D}"/>
                </c:ext>
              </c:extLst>
            </c:dLbl>
            <c:dLbl>
              <c:idx val="2"/>
              <c:layout>
                <c:manualLayout>
                  <c:x val="0.30617967785786743"/>
                  <c:y val="1.54955756248675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16-48E1-A6BF-735B84930F2D}"/>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0.05</c:v>
                </c:pt>
                <c:pt idx="1">
                  <c:v>0.43000000000000005</c:v>
                </c:pt>
                <c:pt idx="2">
                  <c:v>0.52</c:v>
                </c:pt>
              </c:numCache>
            </c:numRef>
          </c:val>
          <c:extLst>
            <c:ext xmlns:c16="http://schemas.microsoft.com/office/drawing/2014/chart" uri="{C3380CC4-5D6E-409C-BE32-E72D297353CC}">
              <c16:uniqueId val="{00000003-0416-48E1-A6BF-735B84930F2D}"/>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0.95000000000000007</c:v>
                </c:pt>
                <c:pt idx="1">
                  <c:v>0.57000000000000017</c:v>
                </c:pt>
                <c:pt idx="2">
                  <c:v>0.48000000000000004</c:v>
                </c:pt>
              </c:numCache>
            </c:numRef>
          </c:val>
          <c:extLst>
            <c:ext xmlns:c16="http://schemas.microsoft.com/office/drawing/2014/chart" uri="{C3380CC4-5D6E-409C-BE32-E72D297353CC}">
              <c16:uniqueId val="{00000004-0416-48E1-A6BF-735B84930F2D}"/>
            </c:ext>
          </c:extLst>
        </c:ser>
        <c:dLbls>
          <c:showLegendKey val="0"/>
          <c:showVal val="0"/>
          <c:showCatName val="0"/>
          <c:showSerName val="0"/>
          <c:showPercent val="0"/>
          <c:showBubbleSize val="0"/>
        </c:dLbls>
        <c:gapWidth val="11"/>
        <c:overlap val="100"/>
        <c:axId val="140019968"/>
        <c:axId val="140029952"/>
      </c:barChart>
      <c:catAx>
        <c:axId val="140019968"/>
        <c:scaling>
          <c:orientation val="maxMin"/>
        </c:scaling>
        <c:delete val="0"/>
        <c:axPos val="l"/>
        <c:numFmt formatCode="General" sourceLinked="0"/>
        <c:majorTickMark val="none"/>
        <c:minorTickMark val="none"/>
        <c:tickLblPos val="none"/>
        <c:crossAx val="140029952"/>
        <c:crosses val="autoZero"/>
        <c:auto val="1"/>
        <c:lblAlgn val="ctr"/>
        <c:lblOffset val="100"/>
        <c:noMultiLvlLbl val="0"/>
      </c:catAx>
      <c:valAx>
        <c:axId val="140029952"/>
        <c:scaling>
          <c:orientation val="minMax"/>
        </c:scaling>
        <c:delete val="1"/>
        <c:axPos val="t"/>
        <c:numFmt formatCode="0%" sourceLinked="1"/>
        <c:majorTickMark val="out"/>
        <c:minorTickMark val="none"/>
        <c:tickLblPos val="none"/>
        <c:crossAx val="14001996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DA2A-4EB4-816D-8AC5C0448237}"/>
              </c:ext>
            </c:extLst>
          </c:dPt>
          <c:dPt>
            <c:idx val="1"/>
            <c:invertIfNegative val="0"/>
            <c:bubble3D val="0"/>
            <c:spPr>
              <a:solidFill>
                <a:srgbClr val="3EBFC2"/>
              </a:solidFill>
            </c:spPr>
            <c:extLst>
              <c:ext xmlns:c16="http://schemas.microsoft.com/office/drawing/2014/chart" uri="{C3380CC4-5D6E-409C-BE32-E72D297353CC}">
                <c16:uniqueId val="{00000001-DA2A-4EB4-816D-8AC5C0448237}"/>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DA2A-4EB4-816D-8AC5C0448237}"/>
              </c:ext>
            </c:extLst>
          </c:dPt>
          <c:dLbls>
            <c:dLbl>
              <c:idx val="0"/>
              <c:layout>
                <c:manualLayout>
                  <c:x val="0.10865454338290893"/>
                  <c:y val="-1.6794430248490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2A-4EB4-816D-8AC5C0448237}"/>
                </c:ext>
              </c:extLst>
            </c:dLbl>
            <c:dLbl>
              <c:idx val="1"/>
              <c:layout>
                <c:manualLayout>
                  <c:x val="0.32130183458409151"/>
                  <c:y val="8.4044894482623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2A-4EB4-816D-8AC5C0448237}"/>
                </c:ext>
              </c:extLst>
            </c:dLbl>
            <c:dLbl>
              <c:idx val="2"/>
              <c:layout>
                <c:manualLayout>
                  <c:x val="0.20215206693675777"/>
                  <c:y val="-6.956237666714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2A-4EB4-816D-8AC5C0448237}"/>
                </c:ext>
              </c:extLst>
            </c:dLbl>
            <c:spPr>
              <a:noFill/>
              <a:ln>
                <a:noFill/>
              </a:ln>
              <a:effectLst/>
            </c:spPr>
            <c:txPr>
              <a:bodyPr/>
              <a:lstStyle/>
              <a:p>
                <a:pPr>
                  <a:defRPr sz="16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0.12000000000000001</c:v>
                </c:pt>
                <c:pt idx="1">
                  <c:v>0.56000000000000005</c:v>
                </c:pt>
                <c:pt idx="2">
                  <c:v>0.32000000000000006</c:v>
                </c:pt>
              </c:numCache>
            </c:numRef>
          </c:val>
          <c:extLst>
            <c:ext xmlns:c16="http://schemas.microsoft.com/office/drawing/2014/chart" uri="{C3380CC4-5D6E-409C-BE32-E72D297353CC}">
              <c16:uniqueId val="{00000003-DA2A-4EB4-816D-8AC5C0448237}"/>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0.88</c:v>
                </c:pt>
                <c:pt idx="1">
                  <c:v>0.44000000000000006</c:v>
                </c:pt>
                <c:pt idx="2">
                  <c:v>0.68</c:v>
                </c:pt>
              </c:numCache>
            </c:numRef>
          </c:val>
          <c:extLst>
            <c:ext xmlns:c16="http://schemas.microsoft.com/office/drawing/2014/chart" uri="{C3380CC4-5D6E-409C-BE32-E72D297353CC}">
              <c16:uniqueId val="{00000004-DA2A-4EB4-816D-8AC5C0448237}"/>
            </c:ext>
          </c:extLst>
        </c:ser>
        <c:dLbls>
          <c:showLegendKey val="0"/>
          <c:showVal val="0"/>
          <c:showCatName val="0"/>
          <c:showSerName val="0"/>
          <c:showPercent val="0"/>
          <c:showBubbleSize val="0"/>
        </c:dLbls>
        <c:gapWidth val="11"/>
        <c:overlap val="100"/>
        <c:axId val="167943168"/>
        <c:axId val="167953152"/>
      </c:barChart>
      <c:catAx>
        <c:axId val="167943168"/>
        <c:scaling>
          <c:orientation val="maxMin"/>
        </c:scaling>
        <c:delete val="0"/>
        <c:axPos val="l"/>
        <c:numFmt formatCode="General" sourceLinked="0"/>
        <c:majorTickMark val="none"/>
        <c:minorTickMark val="none"/>
        <c:tickLblPos val="none"/>
        <c:crossAx val="167953152"/>
        <c:crosses val="autoZero"/>
        <c:auto val="1"/>
        <c:lblAlgn val="ctr"/>
        <c:lblOffset val="100"/>
        <c:noMultiLvlLbl val="0"/>
      </c:catAx>
      <c:valAx>
        <c:axId val="167953152"/>
        <c:scaling>
          <c:orientation val="minMax"/>
        </c:scaling>
        <c:delete val="1"/>
        <c:axPos val="t"/>
        <c:numFmt formatCode="0%" sourceLinked="1"/>
        <c:majorTickMark val="out"/>
        <c:minorTickMark val="none"/>
        <c:tickLblPos val="none"/>
        <c:crossAx val="16794316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31A6-454A-A07C-3BF50A955CFD}"/>
              </c:ext>
            </c:extLst>
          </c:dPt>
          <c:dPt>
            <c:idx val="1"/>
            <c:invertIfNegative val="0"/>
            <c:bubble3D val="0"/>
            <c:spPr>
              <a:solidFill>
                <a:srgbClr val="3EBFC2"/>
              </a:solidFill>
            </c:spPr>
            <c:extLst>
              <c:ext xmlns:c16="http://schemas.microsoft.com/office/drawing/2014/chart" uri="{C3380CC4-5D6E-409C-BE32-E72D297353CC}">
                <c16:uniqueId val="{00000001-31A6-454A-A07C-3BF50A955CFD}"/>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31A6-454A-A07C-3BF50A955CFD}"/>
              </c:ext>
            </c:extLst>
          </c:dPt>
          <c:dLbls>
            <c:dLbl>
              <c:idx val="0"/>
              <c:layout>
                <c:manualLayout>
                  <c:x val="6.4227933992752811E-2"/>
                  <c:y val="1.6799059363774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6-454A-A07C-3BF50A955CFD}"/>
                </c:ext>
              </c:extLst>
            </c:dLbl>
            <c:dLbl>
              <c:idx val="1"/>
              <c:layout>
                <c:manualLayout>
                  <c:x val="0.37842201081130789"/>
                  <c:y val="4.62911528348702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A6-454A-A07C-3BF50A955CFD}"/>
                </c:ext>
              </c:extLst>
            </c:dLbl>
            <c:dLbl>
              <c:idx val="2"/>
              <c:layout>
                <c:manualLayout>
                  <c:x val="0.1894587499681418"/>
                  <c:y val="1.4442839684479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A6-454A-A07C-3BF50A955CFD}"/>
                </c:ext>
              </c:extLst>
            </c:dLbl>
            <c:spPr>
              <a:noFill/>
              <a:ln>
                <a:noFill/>
              </a:ln>
              <a:effectLst/>
            </c:spPr>
            <c:txPr>
              <a:bodyPr/>
              <a:lstStyle/>
              <a:p>
                <a:pPr>
                  <a:defRPr sz="16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4.0000000000000008E-2</c:v>
                </c:pt>
                <c:pt idx="1">
                  <c:v>0.68</c:v>
                </c:pt>
                <c:pt idx="2">
                  <c:v>0.29000000000000004</c:v>
                </c:pt>
              </c:numCache>
            </c:numRef>
          </c:val>
          <c:extLst>
            <c:ext xmlns:c16="http://schemas.microsoft.com/office/drawing/2014/chart" uri="{C3380CC4-5D6E-409C-BE32-E72D297353CC}">
              <c16:uniqueId val="{00000003-31A6-454A-A07C-3BF50A955CFD}"/>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0.96000000000000008</c:v>
                </c:pt>
                <c:pt idx="1">
                  <c:v>0.32000000000000006</c:v>
                </c:pt>
                <c:pt idx="2">
                  <c:v>0.71000000000000008</c:v>
                </c:pt>
              </c:numCache>
            </c:numRef>
          </c:val>
          <c:extLst>
            <c:ext xmlns:c16="http://schemas.microsoft.com/office/drawing/2014/chart" uri="{C3380CC4-5D6E-409C-BE32-E72D297353CC}">
              <c16:uniqueId val="{00000004-31A6-454A-A07C-3BF50A955CFD}"/>
            </c:ext>
          </c:extLst>
        </c:ser>
        <c:dLbls>
          <c:showLegendKey val="0"/>
          <c:showVal val="0"/>
          <c:showCatName val="0"/>
          <c:showSerName val="0"/>
          <c:showPercent val="0"/>
          <c:showBubbleSize val="0"/>
        </c:dLbls>
        <c:gapWidth val="11"/>
        <c:overlap val="100"/>
        <c:axId val="168093952"/>
        <c:axId val="168103936"/>
      </c:barChart>
      <c:catAx>
        <c:axId val="168093952"/>
        <c:scaling>
          <c:orientation val="maxMin"/>
        </c:scaling>
        <c:delete val="0"/>
        <c:axPos val="l"/>
        <c:numFmt formatCode="General" sourceLinked="0"/>
        <c:majorTickMark val="none"/>
        <c:minorTickMark val="none"/>
        <c:tickLblPos val="none"/>
        <c:crossAx val="168103936"/>
        <c:crosses val="autoZero"/>
        <c:auto val="1"/>
        <c:lblAlgn val="ctr"/>
        <c:lblOffset val="100"/>
        <c:noMultiLvlLbl val="0"/>
      </c:catAx>
      <c:valAx>
        <c:axId val="168103936"/>
        <c:scaling>
          <c:orientation val="minMax"/>
        </c:scaling>
        <c:delete val="1"/>
        <c:axPos val="t"/>
        <c:numFmt formatCode="0%" sourceLinked="1"/>
        <c:majorTickMark val="out"/>
        <c:minorTickMark val="none"/>
        <c:tickLblPos val="none"/>
        <c:crossAx val="168093952"/>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9E4D-4E21-8CED-FDC73B34E6B3}"/>
              </c:ext>
            </c:extLst>
          </c:dPt>
          <c:dPt>
            <c:idx val="1"/>
            <c:invertIfNegative val="0"/>
            <c:bubble3D val="0"/>
            <c:spPr>
              <a:solidFill>
                <a:srgbClr val="3EBFC2"/>
              </a:solidFill>
            </c:spPr>
            <c:extLst>
              <c:ext xmlns:c16="http://schemas.microsoft.com/office/drawing/2014/chart" uri="{C3380CC4-5D6E-409C-BE32-E72D297353CC}">
                <c16:uniqueId val="{00000001-9E4D-4E21-8CED-FDC73B34E6B3}"/>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9E4D-4E21-8CED-FDC73B34E6B3}"/>
              </c:ext>
            </c:extLst>
          </c:dPt>
          <c:dLbls>
            <c:dLbl>
              <c:idx val="0"/>
              <c:layout>
                <c:manualLayout>
                  <c:x val="0.17189034546406592"/>
                  <c:y val="7.747787812884729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4D-4E21-8CED-FDC73B34E6B3}"/>
                </c:ext>
              </c:extLst>
            </c:dLbl>
            <c:dLbl>
              <c:idx val="1"/>
              <c:layout>
                <c:manualLayout>
                  <c:x val="0.34378069092813179"/>
                  <c:y val="2.324336343865419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4D-4E21-8CED-FDC73B34E6B3}"/>
                </c:ext>
              </c:extLst>
            </c:dLbl>
            <c:dLbl>
              <c:idx val="2"/>
              <c:layout>
                <c:manualLayout>
                  <c:x val="0.20411978523857818"/>
                  <c:y val="-9.83891574358231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D-4E21-8CED-FDC73B34E6B3}"/>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Muy frecuente</c:v>
                </c:pt>
                <c:pt idx="1">
                  <c:v>Frecuente</c:v>
                </c:pt>
                <c:pt idx="2">
                  <c:v>Poco frecuente</c:v>
                </c:pt>
              </c:strCache>
            </c:strRef>
          </c:cat>
          <c:val>
            <c:numRef>
              <c:f>Hoja1!$B$2:$B$4</c:f>
              <c:numCache>
                <c:formatCode>0%</c:formatCode>
                <c:ptCount val="3"/>
                <c:pt idx="0">
                  <c:v>0.21000000000000002</c:v>
                </c:pt>
                <c:pt idx="1">
                  <c:v>0.52</c:v>
                </c:pt>
                <c:pt idx="2">
                  <c:v>0.26</c:v>
                </c:pt>
              </c:numCache>
            </c:numRef>
          </c:val>
          <c:extLst>
            <c:ext xmlns:c16="http://schemas.microsoft.com/office/drawing/2014/chart" uri="{C3380CC4-5D6E-409C-BE32-E72D297353CC}">
              <c16:uniqueId val="{00000003-9E4D-4E21-8CED-FDC73B34E6B3}"/>
            </c:ext>
          </c:extLst>
        </c:ser>
        <c:ser>
          <c:idx val="1"/>
          <c:order val="1"/>
          <c:tx>
            <c:strRef>
              <c:f>Hoja1!$C$1</c:f>
              <c:strCache>
                <c:ptCount val="1"/>
                <c:pt idx="0">
                  <c:v>Serie 2</c:v>
                </c:pt>
              </c:strCache>
            </c:strRef>
          </c:tx>
          <c:spPr>
            <a:solidFill>
              <a:srgbClr val="E0E0E0"/>
            </a:solidFill>
          </c:spPr>
          <c:invertIfNegative val="0"/>
          <c:cat>
            <c:strRef>
              <c:f>Hoja1!$A$2:$A$4</c:f>
              <c:strCache>
                <c:ptCount val="3"/>
                <c:pt idx="0">
                  <c:v>Muy frecuente</c:v>
                </c:pt>
                <c:pt idx="1">
                  <c:v>Frecuente</c:v>
                </c:pt>
                <c:pt idx="2">
                  <c:v>Poco frecuente</c:v>
                </c:pt>
              </c:strCache>
            </c:strRef>
          </c:cat>
          <c:val>
            <c:numRef>
              <c:f>Hoja1!$C$2:$C$4</c:f>
              <c:numCache>
                <c:formatCode>0%</c:formatCode>
                <c:ptCount val="3"/>
                <c:pt idx="0">
                  <c:v>0.79</c:v>
                </c:pt>
                <c:pt idx="1">
                  <c:v>0.48000000000000004</c:v>
                </c:pt>
                <c:pt idx="2">
                  <c:v>0.7400000000000001</c:v>
                </c:pt>
              </c:numCache>
            </c:numRef>
          </c:val>
          <c:extLst>
            <c:ext xmlns:c16="http://schemas.microsoft.com/office/drawing/2014/chart" uri="{C3380CC4-5D6E-409C-BE32-E72D297353CC}">
              <c16:uniqueId val="{00000004-9E4D-4E21-8CED-FDC73B34E6B3}"/>
            </c:ext>
          </c:extLst>
        </c:ser>
        <c:dLbls>
          <c:showLegendKey val="0"/>
          <c:showVal val="0"/>
          <c:showCatName val="0"/>
          <c:showSerName val="0"/>
          <c:showPercent val="0"/>
          <c:showBubbleSize val="0"/>
        </c:dLbls>
        <c:gapWidth val="11"/>
        <c:overlap val="100"/>
        <c:axId val="120765056"/>
        <c:axId val="120770944"/>
      </c:barChart>
      <c:catAx>
        <c:axId val="120765056"/>
        <c:scaling>
          <c:orientation val="maxMin"/>
        </c:scaling>
        <c:delete val="0"/>
        <c:axPos val="l"/>
        <c:numFmt formatCode="General" sourceLinked="0"/>
        <c:majorTickMark val="none"/>
        <c:minorTickMark val="none"/>
        <c:tickLblPos val="none"/>
        <c:crossAx val="120770944"/>
        <c:crosses val="autoZero"/>
        <c:auto val="1"/>
        <c:lblAlgn val="ctr"/>
        <c:lblOffset val="100"/>
        <c:noMultiLvlLbl val="0"/>
      </c:catAx>
      <c:valAx>
        <c:axId val="120770944"/>
        <c:scaling>
          <c:orientation val="minMax"/>
        </c:scaling>
        <c:delete val="1"/>
        <c:axPos val="t"/>
        <c:numFmt formatCode="0%" sourceLinked="1"/>
        <c:majorTickMark val="out"/>
        <c:minorTickMark val="none"/>
        <c:tickLblPos val="none"/>
        <c:crossAx val="120765056"/>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2FA0-49C1-BDAB-712E632155BD}"/>
              </c:ext>
            </c:extLst>
          </c:dPt>
          <c:dPt>
            <c:idx val="1"/>
            <c:invertIfNegative val="0"/>
            <c:bubble3D val="0"/>
            <c:spPr>
              <a:solidFill>
                <a:srgbClr val="3EBFC2"/>
              </a:solidFill>
            </c:spPr>
            <c:extLst>
              <c:ext xmlns:c16="http://schemas.microsoft.com/office/drawing/2014/chart" uri="{C3380CC4-5D6E-409C-BE32-E72D297353CC}">
                <c16:uniqueId val="{00000001-2FA0-49C1-BDAB-712E632155BD}"/>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2FA0-49C1-BDAB-712E632155BD}"/>
              </c:ext>
            </c:extLst>
          </c:dPt>
          <c:dLbls>
            <c:dLbl>
              <c:idx val="0"/>
              <c:layout>
                <c:manualLayout>
                  <c:x val="0.1342893323938015"/>
                  <c:y val="-9.83891574358231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A0-49C1-BDAB-712E632155BD}"/>
                </c:ext>
              </c:extLst>
            </c:dLbl>
            <c:dLbl>
              <c:idx val="1"/>
              <c:layout>
                <c:manualLayout>
                  <c:x val="0.29543653126636327"/>
                  <c:y val="3.099115125153890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A0-49C1-BDAB-712E632155BD}"/>
                </c:ext>
              </c:extLst>
            </c:dLbl>
            <c:dLbl>
              <c:idx val="2"/>
              <c:layout>
                <c:manualLayout>
                  <c:x val="0.27932181137910717"/>
                  <c:y val="9.841240079926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A0-49C1-BDAB-712E632155BD}"/>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Muy frecuente</c:v>
                </c:pt>
                <c:pt idx="1">
                  <c:v>Frecuente</c:v>
                </c:pt>
                <c:pt idx="2">
                  <c:v>Poco frecuente</c:v>
                </c:pt>
              </c:strCache>
            </c:strRef>
          </c:cat>
          <c:val>
            <c:numRef>
              <c:f>Hoja1!$B$2:$B$4</c:f>
              <c:numCache>
                <c:formatCode>0%</c:formatCode>
                <c:ptCount val="3"/>
                <c:pt idx="0">
                  <c:v>0.11</c:v>
                </c:pt>
                <c:pt idx="1">
                  <c:v>0.43000000000000005</c:v>
                </c:pt>
                <c:pt idx="2">
                  <c:v>0.46</c:v>
                </c:pt>
              </c:numCache>
            </c:numRef>
          </c:val>
          <c:extLst>
            <c:ext xmlns:c16="http://schemas.microsoft.com/office/drawing/2014/chart" uri="{C3380CC4-5D6E-409C-BE32-E72D297353CC}">
              <c16:uniqueId val="{00000003-2FA0-49C1-BDAB-712E632155BD}"/>
            </c:ext>
          </c:extLst>
        </c:ser>
        <c:ser>
          <c:idx val="1"/>
          <c:order val="1"/>
          <c:tx>
            <c:strRef>
              <c:f>Hoja1!$C$1</c:f>
              <c:strCache>
                <c:ptCount val="1"/>
                <c:pt idx="0">
                  <c:v>Serie 2</c:v>
                </c:pt>
              </c:strCache>
            </c:strRef>
          </c:tx>
          <c:spPr>
            <a:solidFill>
              <a:srgbClr val="E0E0E0"/>
            </a:solidFill>
          </c:spPr>
          <c:invertIfNegative val="0"/>
          <c:cat>
            <c:strRef>
              <c:f>Hoja1!$A$2:$A$4</c:f>
              <c:strCache>
                <c:ptCount val="3"/>
                <c:pt idx="0">
                  <c:v>Muy frecuente</c:v>
                </c:pt>
                <c:pt idx="1">
                  <c:v>Frecuente</c:v>
                </c:pt>
                <c:pt idx="2">
                  <c:v>Poco frecuente</c:v>
                </c:pt>
              </c:strCache>
            </c:strRef>
          </c:cat>
          <c:val>
            <c:numRef>
              <c:f>Hoja1!$C$2:$C$4</c:f>
              <c:numCache>
                <c:formatCode>0%</c:formatCode>
                <c:ptCount val="3"/>
                <c:pt idx="0">
                  <c:v>0.89</c:v>
                </c:pt>
                <c:pt idx="1">
                  <c:v>0.57000000000000017</c:v>
                </c:pt>
                <c:pt idx="2">
                  <c:v>0.54</c:v>
                </c:pt>
              </c:numCache>
            </c:numRef>
          </c:val>
          <c:extLst>
            <c:ext xmlns:c16="http://schemas.microsoft.com/office/drawing/2014/chart" uri="{C3380CC4-5D6E-409C-BE32-E72D297353CC}">
              <c16:uniqueId val="{00000004-2FA0-49C1-BDAB-712E632155BD}"/>
            </c:ext>
          </c:extLst>
        </c:ser>
        <c:dLbls>
          <c:showLegendKey val="0"/>
          <c:showVal val="0"/>
          <c:showCatName val="0"/>
          <c:showSerName val="0"/>
          <c:showPercent val="0"/>
          <c:showBubbleSize val="0"/>
        </c:dLbls>
        <c:gapWidth val="11"/>
        <c:overlap val="100"/>
        <c:axId val="121968512"/>
        <c:axId val="121970048"/>
      </c:barChart>
      <c:catAx>
        <c:axId val="121968512"/>
        <c:scaling>
          <c:orientation val="maxMin"/>
        </c:scaling>
        <c:delete val="0"/>
        <c:axPos val="l"/>
        <c:numFmt formatCode="General" sourceLinked="0"/>
        <c:majorTickMark val="none"/>
        <c:minorTickMark val="none"/>
        <c:tickLblPos val="none"/>
        <c:crossAx val="121970048"/>
        <c:crosses val="autoZero"/>
        <c:auto val="1"/>
        <c:lblAlgn val="ctr"/>
        <c:lblOffset val="100"/>
        <c:noMultiLvlLbl val="0"/>
      </c:catAx>
      <c:valAx>
        <c:axId val="121970048"/>
        <c:scaling>
          <c:orientation val="minMax"/>
        </c:scaling>
        <c:delete val="1"/>
        <c:axPos val="t"/>
        <c:numFmt formatCode="0%" sourceLinked="1"/>
        <c:majorTickMark val="out"/>
        <c:minorTickMark val="none"/>
        <c:tickLblPos val="none"/>
        <c:crossAx val="121968512"/>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7130-45CE-B2B9-247B072F4EEF}"/>
              </c:ext>
            </c:extLst>
          </c:dPt>
          <c:dPt>
            <c:idx val="1"/>
            <c:invertIfNegative val="0"/>
            <c:bubble3D val="0"/>
            <c:spPr>
              <a:solidFill>
                <a:srgbClr val="3EBFC2"/>
              </a:solidFill>
            </c:spPr>
            <c:extLst>
              <c:ext xmlns:c16="http://schemas.microsoft.com/office/drawing/2014/chart" uri="{C3380CC4-5D6E-409C-BE32-E72D297353CC}">
                <c16:uniqueId val="{00000001-7130-45CE-B2B9-247B072F4EEF}"/>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7130-45CE-B2B9-247B072F4EEF}"/>
              </c:ext>
            </c:extLst>
          </c:dPt>
          <c:dLbls>
            <c:dLbl>
              <c:idx val="0"/>
              <c:layout>
                <c:manualLayout>
                  <c:x val="0.16114719887256176"/>
                  <c:y val="-9.838140964801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30-45CE-B2B9-247B072F4EEF}"/>
                </c:ext>
              </c:extLst>
            </c:dLbl>
            <c:dLbl>
              <c:idx val="1"/>
              <c:layout>
                <c:manualLayout>
                  <c:x val="0.273950238083355"/>
                  <c:y val="2.324336343865419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30-45CE-B2B9-247B072F4EEF}"/>
                </c:ext>
              </c:extLst>
            </c:dLbl>
            <c:dLbl>
              <c:idx val="2"/>
              <c:layout>
                <c:manualLayout>
                  <c:x val="0.2202345051258344"/>
                  <c:y val="9.84046530114489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30-45CE-B2B9-247B072F4EEF}"/>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Muy frecuente</c:v>
                </c:pt>
                <c:pt idx="1">
                  <c:v>Frecuente</c:v>
                </c:pt>
                <c:pt idx="2">
                  <c:v>Poco frecuente</c:v>
                </c:pt>
              </c:strCache>
            </c:strRef>
          </c:cat>
          <c:val>
            <c:numRef>
              <c:f>Hoja1!$B$2:$B$4</c:f>
              <c:numCache>
                <c:formatCode>0%</c:formatCode>
                <c:ptCount val="3"/>
                <c:pt idx="0">
                  <c:v>0.17056074766355137</c:v>
                </c:pt>
                <c:pt idx="1">
                  <c:v>0.46728971962616822</c:v>
                </c:pt>
                <c:pt idx="2">
                  <c:v>0.36214953271028039</c:v>
                </c:pt>
              </c:numCache>
            </c:numRef>
          </c:val>
          <c:extLst>
            <c:ext xmlns:c16="http://schemas.microsoft.com/office/drawing/2014/chart" uri="{C3380CC4-5D6E-409C-BE32-E72D297353CC}">
              <c16:uniqueId val="{00000003-7130-45CE-B2B9-247B072F4EEF}"/>
            </c:ext>
          </c:extLst>
        </c:ser>
        <c:ser>
          <c:idx val="1"/>
          <c:order val="1"/>
          <c:tx>
            <c:strRef>
              <c:f>Hoja1!$C$1</c:f>
              <c:strCache>
                <c:ptCount val="1"/>
                <c:pt idx="0">
                  <c:v>Serie 2</c:v>
                </c:pt>
              </c:strCache>
            </c:strRef>
          </c:tx>
          <c:spPr>
            <a:solidFill>
              <a:srgbClr val="E0E0E0"/>
            </a:solidFill>
          </c:spPr>
          <c:invertIfNegative val="0"/>
          <c:cat>
            <c:strRef>
              <c:f>Hoja1!$A$2:$A$4</c:f>
              <c:strCache>
                <c:ptCount val="3"/>
                <c:pt idx="0">
                  <c:v>Muy frecuente</c:v>
                </c:pt>
                <c:pt idx="1">
                  <c:v>Frecuente</c:v>
                </c:pt>
                <c:pt idx="2">
                  <c:v>Poco frecuente</c:v>
                </c:pt>
              </c:strCache>
            </c:strRef>
          </c:cat>
          <c:val>
            <c:numRef>
              <c:f>Hoja1!$C$2:$C$4</c:f>
              <c:numCache>
                <c:formatCode>0%</c:formatCode>
                <c:ptCount val="3"/>
                <c:pt idx="0">
                  <c:v>0.82943925233644877</c:v>
                </c:pt>
                <c:pt idx="1">
                  <c:v>0.53271028037383172</c:v>
                </c:pt>
                <c:pt idx="2">
                  <c:v>0.63785046728971972</c:v>
                </c:pt>
              </c:numCache>
            </c:numRef>
          </c:val>
          <c:extLst>
            <c:ext xmlns:c16="http://schemas.microsoft.com/office/drawing/2014/chart" uri="{C3380CC4-5D6E-409C-BE32-E72D297353CC}">
              <c16:uniqueId val="{00000004-7130-45CE-B2B9-247B072F4EEF}"/>
            </c:ext>
          </c:extLst>
        </c:ser>
        <c:dLbls>
          <c:showLegendKey val="0"/>
          <c:showVal val="0"/>
          <c:showCatName val="0"/>
          <c:showSerName val="0"/>
          <c:showPercent val="0"/>
          <c:showBubbleSize val="0"/>
        </c:dLbls>
        <c:gapWidth val="11"/>
        <c:overlap val="100"/>
        <c:axId val="122008704"/>
        <c:axId val="122010240"/>
      </c:barChart>
      <c:catAx>
        <c:axId val="122008704"/>
        <c:scaling>
          <c:orientation val="maxMin"/>
        </c:scaling>
        <c:delete val="0"/>
        <c:axPos val="l"/>
        <c:numFmt formatCode="General" sourceLinked="0"/>
        <c:majorTickMark val="none"/>
        <c:minorTickMark val="none"/>
        <c:tickLblPos val="none"/>
        <c:crossAx val="122010240"/>
        <c:crosses val="autoZero"/>
        <c:auto val="1"/>
        <c:lblAlgn val="ctr"/>
        <c:lblOffset val="100"/>
        <c:noMultiLvlLbl val="0"/>
      </c:catAx>
      <c:valAx>
        <c:axId val="122010240"/>
        <c:scaling>
          <c:orientation val="minMax"/>
        </c:scaling>
        <c:delete val="1"/>
        <c:axPos val="t"/>
        <c:numFmt formatCode="0%" sourceLinked="1"/>
        <c:majorTickMark val="out"/>
        <c:minorTickMark val="none"/>
        <c:tickLblPos val="none"/>
        <c:crossAx val="122008704"/>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BA04-45BC-9F45-7D7F989E923D}"/>
              </c:ext>
            </c:extLst>
          </c:dPt>
          <c:dPt>
            <c:idx val="1"/>
            <c:invertIfNegative val="0"/>
            <c:bubble3D val="0"/>
            <c:spPr>
              <a:solidFill>
                <a:srgbClr val="3EBFC2"/>
              </a:solidFill>
            </c:spPr>
            <c:extLst>
              <c:ext xmlns:c16="http://schemas.microsoft.com/office/drawing/2014/chart" uri="{C3380CC4-5D6E-409C-BE32-E72D297353CC}">
                <c16:uniqueId val="{00000001-BA04-45BC-9F45-7D7F989E923D}"/>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BA04-45BC-9F45-7D7F989E923D}"/>
              </c:ext>
            </c:extLst>
          </c:dPt>
          <c:dLbls>
            <c:dLbl>
              <c:idx val="0"/>
              <c:layout>
                <c:manualLayout>
                  <c:x val="0.11817461250654529"/>
                  <c:y val="7.747787812884729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4-45BC-9F45-7D7F989E923D}"/>
                </c:ext>
              </c:extLst>
            </c:dLbl>
            <c:dLbl>
              <c:idx val="1"/>
              <c:layout>
                <c:manualLayout>
                  <c:x val="0.25783551819609879"/>
                  <c:y val="2.324336343865419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4-45BC-9F45-7D7F989E923D}"/>
                </c:ext>
              </c:extLst>
            </c:dLbl>
            <c:dLbl>
              <c:idx val="2"/>
              <c:layout>
                <c:manualLayout>
                  <c:x val="0.34378069092813179"/>
                  <c:y val="-1.9678606265945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4-45BC-9F45-7D7F989E923D}"/>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0.05</c:v>
                </c:pt>
                <c:pt idx="1">
                  <c:v>0.33000000000000007</c:v>
                </c:pt>
                <c:pt idx="2">
                  <c:v>0.63000000000000012</c:v>
                </c:pt>
              </c:numCache>
            </c:numRef>
          </c:val>
          <c:extLst>
            <c:ext xmlns:c16="http://schemas.microsoft.com/office/drawing/2014/chart" uri="{C3380CC4-5D6E-409C-BE32-E72D297353CC}">
              <c16:uniqueId val="{00000003-BA04-45BC-9F45-7D7F989E923D}"/>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0.95000000000000007</c:v>
                </c:pt>
                <c:pt idx="1">
                  <c:v>0.67</c:v>
                </c:pt>
                <c:pt idx="2">
                  <c:v>0.37000000000000005</c:v>
                </c:pt>
              </c:numCache>
            </c:numRef>
          </c:val>
          <c:extLst>
            <c:ext xmlns:c16="http://schemas.microsoft.com/office/drawing/2014/chart" uri="{C3380CC4-5D6E-409C-BE32-E72D297353CC}">
              <c16:uniqueId val="{00000004-BA04-45BC-9F45-7D7F989E923D}"/>
            </c:ext>
          </c:extLst>
        </c:ser>
        <c:dLbls>
          <c:showLegendKey val="0"/>
          <c:showVal val="0"/>
          <c:showCatName val="0"/>
          <c:showSerName val="0"/>
          <c:showPercent val="0"/>
          <c:showBubbleSize val="0"/>
        </c:dLbls>
        <c:gapWidth val="11"/>
        <c:overlap val="100"/>
        <c:axId val="114144768"/>
        <c:axId val="114146304"/>
      </c:barChart>
      <c:catAx>
        <c:axId val="114144768"/>
        <c:scaling>
          <c:orientation val="maxMin"/>
        </c:scaling>
        <c:delete val="0"/>
        <c:axPos val="l"/>
        <c:numFmt formatCode="General" sourceLinked="0"/>
        <c:majorTickMark val="none"/>
        <c:minorTickMark val="none"/>
        <c:tickLblPos val="none"/>
        <c:crossAx val="114146304"/>
        <c:crosses val="autoZero"/>
        <c:auto val="1"/>
        <c:lblAlgn val="ctr"/>
        <c:lblOffset val="100"/>
        <c:noMultiLvlLbl val="0"/>
      </c:catAx>
      <c:valAx>
        <c:axId val="114146304"/>
        <c:scaling>
          <c:orientation val="minMax"/>
        </c:scaling>
        <c:delete val="1"/>
        <c:axPos val="t"/>
        <c:numFmt formatCode="0%" sourceLinked="1"/>
        <c:majorTickMark val="out"/>
        <c:minorTickMark val="none"/>
        <c:tickLblPos val="none"/>
        <c:crossAx val="11414476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2271-4D97-AE84-D900D040E095}"/>
              </c:ext>
            </c:extLst>
          </c:dPt>
          <c:dPt>
            <c:idx val="1"/>
            <c:invertIfNegative val="0"/>
            <c:bubble3D val="0"/>
            <c:spPr>
              <a:solidFill>
                <a:srgbClr val="3EBFC2"/>
              </a:solidFill>
            </c:spPr>
            <c:extLst>
              <c:ext xmlns:c16="http://schemas.microsoft.com/office/drawing/2014/chart" uri="{C3380CC4-5D6E-409C-BE32-E72D297353CC}">
                <c16:uniqueId val="{00000001-2271-4D97-AE84-D900D040E095}"/>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2271-4D97-AE84-D900D040E095}"/>
              </c:ext>
            </c:extLst>
          </c:dPt>
          <c:dLbls>
            <c:dLbl>
              <c:idx val="0"/>
              <c:layout>
                <c:manualLayout>
                  <c:x val="0.10205989261928911"/>
                  <c:y val="1.54955756257694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71-4D97-AE84-D900D040E095}"/>
                </c:ext>
              </c:extLst>
            </c:dLbl>
            <c:dLbl>
              <c:idx val="1"/>
              <c:layout>
                <c:manualLayout>
                  <c:x val="0.26857866478760306"/>
                  <c:y val="3.099115125153890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71-4D97-AE84-D900D040E095}"/>
                </c:ext>
              </c:extLst>
            </c:dLbl>
            <c:dLbl>
              <c:idx val="2"/>
              <c:layout>
                <c:manualLayout>
                  <c:x val="0.30617967785786743"/>
                  <c:y val="1.54955756248675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71-4D97-AE84-D900D040E095}"/>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8.0000000000000016E-2</c:v>
                </c:pt>
                <c:pt idx="1">
                  <c:v>0.42000000000000004</c:v>
                </c:pt>
                <c:pt idx="2">
                  <c:v>0.5</c:v>
                </c:pt>
              </c:numCache>
            </c:numRef>
          </c:val>
          <c:extLst>
            <c:ext xmlns:c16="http://schemas.microsoft.com/office/drawing/2014/chart" uri="{C3380CC4-5D6E-409C-BE32-E72D297353CC}">
              <c16:uniqueId val="{00000003-2271-4D97-AE84-D900D040E095}"/>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0.92</c:v>
                </c:pt>
                <c:pt idx="1">
                  <c:v>0.58000000000000007</c:v>
                </c:pt>
                <c:pt idx="2">
                  <c:v>0.5</c:v>
                </c:pt>
              </c:numCache>
            </c:numRef>
          </c:val>
          <c:extLst>
            <c:ext xmlns:c16="http://schemas.microsoft.com/office/drawing/2014/chart" uri="{C3380CC4-5D6E-409C-BE32-E72D297353CC}">
              <c16:uniqueId val="{00000004-2271-4D97-AE84-D900D040E095}"/>
            </c:ext>
          </c:extLst>
        </c:ser>
        <c:dLbls>
          <c:showLegendKey val="0"/>
          <c:showVal val="0"/>
          <c:showCatName val="0"/>
          <c:showSerName val="0"/>
          <c:showPercent val="0"/>
          <c:showBubbleSize val="0"/>
        </c:dLbls>
        <c:gapWidth val="11"/>
        <c:overlap val="100"/>
        <c:axId val="122304384"/>
        <c:axId val="122305920"/>
      </c:barChart>
      <c:catAx>
        <c:axId val="122304384"/>
        <c:scaling>
          <c:orientation val="maxMin"/>
        </c:scaling>
        <c:delete val="0"/>
        <c:axPos val="l"/>
        <c:numFmt formatCode="General" sourceLinked="0"/>
        <c:majorTickMark val="none"/>
        <c:minorTickMark val="none"/>
        <c:tickLblPos val="none"/>
        <c:crossAx val="122305920"/>
        <c:crosses val="autoZero"/>
        <c:auto val="1"/>
        <c:lblAlgn val="ctr"/>
        <c:lblOffset val="100"/>
        <c:noMultiLvlLbl val="0"/>
      </c:catAx>
      <c:valAx>
        <c:axId val="122305920"/>
        <c:scaling>
          <c:orientation val="minMax"/>
        </c:scaling>
        <c:delete val="1"/>
        <c:axPos val="t"/>
        <c:numFmt formatCode="0%" sourceLinked="1"/>
        <c:majorTickMark val="out"/>
        <c:minorTickMark val="none"/>
        <c:tickLblPos val="none"/>
        <c:crossAx val="122304384"/>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C606-486C-8142-ECC8157AF071}"/>
              </c:ext>
            </c:extLst>
          </c:dPt>
          <c:dPt>
            <c:idx val="1"/>
            <c:invertIfNegative val="0"/>
            <c:bubble3D val="0"/>
            <c:spPr>
              <a:solidFill>
                <a:srgbClr val="3EBFC2"/>
              </a:solidFill>
            </c:spPr>
            <c:extLst>
              <c:ext xmlns:c16="http://schemas.microsoft.com/office/drawing/2014/chart" uri="{C3380CC4-5D6E-409C-BE32-E72D297353CC}">
                <c16:uniqueId val="{00000001-C606-486C-8142-ECC8157AF071}"/>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C606-486C-8142-ECC8157AF071}"/>
              </c:ext>
            </c:extLst>
          </c:dPt>
          <c:dLbls>
            <c:dLbl>
              <c:idx val="0"/>
              <c:layout>
                <c:manualLayout>
                  <c:x val="8.0094580203522864E-2"/>
                  <c:y val="1.679839806159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06-486C-8142-ECC8157AF071}"/>
                </c:ext>
              </c:extLst>
            </c:dLbl>
            <c:dLbl>
              <c:idx val="1"/>
              <c:layout>
                <c:manualLayout>
                  <c:x val="0.39111532777992392"/>
                  <c:y val="8.4018442395289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6-486C-8142-ECC8157AF071}"/>
                </c:ext>
              </c:extLst>
            </c:dLbl>
            <c:dLbl>
              <c:idx val="2"/>
              <c:layout>
                <c:manualLayout>
                  <c:x val="0.13233907347781393"/>
                  <c:y val="1.44296136408131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06-486C-8142-ECC8157AF071}"/>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8.0000000000000016E-2</c:v>
                </c:pt>
                <c:pt idx="1">
                  <c:v>0.73000000000000009</c:v>
                </c:pt>
                <c:pt idx="2">
                  <c:v>0.18000000000000002</c:v>
                </c:pt>
              </c:numCache>
            </c:numRef>
          </c:val>
          <c:extLst>
            <c:ext xmlns:c16="http://schemas.microsoft.com/office/drawing/2014/chart" uri="{C3380CC4-5D6E-409C-BE32-E72D297353CC}">
              <c16:uniqueId val="{00000003-C606-486C-8142-ECC8157AF071}"/>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0.92</c:v>
                </c:pt>
                <c:pt idx="1">
                  <c:v>0.27</c:v>
                </c:pt>
                <c:pt idx="2">
                  <c:v>0.82000000000000017</c:v>
                </c:pt>
              </c:numCache>
            </c:numRef>
          </c:val>
          <c:extLst>
            <c:ext xmlns:c16="http://schemas.microsoft.com/office/drawing/2014/chart" uri="{C3380CC4-5D6E-409C-BE32-E72D297353CC}">
              <c16:uniqueId val="{00000004-C606-486C-8142-ECC8157AF071}"/>
            </c:ext>
          </c:extLst>
        </c:ser>
        <c:dLbls>
          <c:showLegendKey val="0"/>
          <c:showVal val="0"/>
          <c:showCatName val="0"/>
          <c:showSerName val="0"/>
          <c:showPercent val="0"/>
          <c:showBubbleSize val="0"/>
        </c:dLbls>
        <c:gapWidth val="11"/>
        <c:overlap val="100"/>
        <c:axId val="122395264"/>
        <c:axId val="122409344"/>
      </c:barChart>
      <c:catAx>
        <c:axId val="122395264"/>
        <c:scaling>
          <c:orientation val="maxMin"/>
        </c:scaling>
        <c:delete val="0"/>
        <c:axPos val="l"/>
        <c:numFmt formatCode="General" sourceLinked="0"/>
        <c:majorTickMark val="none"/>
        <c:minorTickMark val="none"/>
        <c:tickLblPos val="none"/>
        <c:crossAx val="122409344"/>
        <c:crosses val="autoZero"/>
        <c:auto val="1"/>
        <c:lblAlgn val="ctr"/>
        <c:lblOffset val="100"/>
        <c:noMultiLvlLbl val="0"/>
      </c:catAx>
      <c:valAx>
        <c:axId val="122409344"/>
        <c:scaling>
          <c:orientation val="minMax"/>
        </c:scaling>
        <c:delete val="1"/>
        <c:axPos val="t"/>
        <c:numFmt formatCode="0%" sourceLinked="1"/>
        <c:majorTickMark val="out"/>
        <c:minorTickMark val="none"/>
        <c:tickLblPos val="none"/>
        <c:crossAx val="122395264"/>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90130152188215E-2"/>
          <c:y val="2.6578529535659891E-2"/>
          <c:w val="0.91480331364829426"/>
          <c:h val="0.9463583718701829"/>
        </c:manualLayout>
      </c:layout>
      <c:barChart>
        <c:barDir val="bar"/>
        <c:grouping val="percentStacked"/>
        <c:varyColors val="0"/>
        <c:ser>
          <c:idx val="0"/>
          <c:order val="0"/>
          <c:tx>
            <c:strRef>
              <c:f>Hoja1!$A$2</c:f>
              <c:strCache>
                <c:ptCount val="1"/>
                <c:pt idx="0">
                  <c:v>Frecuentemente</c:v>
                </c:pt>
              </c:strCache>
            </c:strRef>
          </c:tx>
          <c:spPr>
            <a:solidFill>
              <a:srgbClr val="92D050"/>
            </a:solidFill>
            <a:ln>
              <a:solidFill>
                <a:schemeClr val="bg1"/>
              </a:solidFill>
            </a:ln>
          </c:spPr>
          <c:invertIfNegative val="0"/>
          <c:dLbls>
            <c:dLbl>
              <c:idx val="0"/>
              <c:layout>
                <c:manualLayout>
                  <c:x val="5.5115403844017367E-3"/>
                  <c:y val="4.01288745694922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7D-4AAC-B683-AF76956AEC1F}"/>
                </c:ext>
              </c:extLst>
            </c:dLbl>
            <c:dLbl>
              <c:idx val="1"/>
              <c:layout>
                <c:manualLayout>
                  <c:x val="5.5115403844017419E-3"/>
                  <c:y val="-4.70318112802289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7D-4AAC-B683-AF76956AEC1F}"/>
                </c:ext>
              </c:extLst>
            </c:dLbl>
            <c:spPr>
              <a:noFill/>
              <a:ln>
                <a:noFill/>
              </a:ln>
              <a:effectLst/>
            </c:spPr>
            <c:txPr>
              <a:bodyPr/>
              <a:lstStyle/>
              <a:p>
                <a:pPr>
                  <a:defRPr sz="1399">
                    <a:solidFill>
                      <a:schemeClr val="tx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Hoja1!$B$1:$F$1</c:f>
              <c:strCache>
                <c:ptCount val="5"/>
                <c:pt idx="0">
                  <c:v>Serie 1</c:v>
                </c:pt>
                <c:pt idx="1">
                  <c:v>Serie 2</c:v>
                </c:pt>
                <c:pt idx="2">
                  <c:v>Serie 3</c:v>
                </c:pt>
                <c:pt idx="3">
                  <c:v>Serie 4</c:v>
                </c:pt>
                <c:pt idx="4">
                  <c:v>Serie 5</c:v>
                </c:pt>
              </c:strCache>
            </c:strRef>
          </c:cat>
          <c:val>
            <c:numRef>
              <c:f>Hoja1!$B$2:$F$2</c:f>
              <c:numCache>
                <c:formatCode>0%</c:formatCode>
                <c:ptCount val="5"/>
                <c:pt idx="0">
                  <c:v>4.1762452107279698E-2</c:v>
                </c:pt>
                <c:pt idx="1">
                  <c:v>3.6781609195402298E-2</c:v>
                </c:pt>
                <c:pt idx="2">
                  <c:v>5.5172413793103461E-2</c:v>
                </c:pt>
                <c:pt idx="3">
                  <c:v>6.8199233716475099E-2</c:v>
                </c:pt>
                <c:pt idx="4">
                  <c:v>9.1570881226053655E-2</c:v>
                </c:pt>
              </c:numCache>
            </c:numRef>
          </c:val>
          <c:extLst>
            <c:ext xmlns:c16="http://schemas.microsoft.com/office/drawing/2014/chart" uri="{C3380CC4-5D6E-409C-BE32-E72D297353CC}">
              <c16:uniqueId val="{00000002-A87D-4AAC-B683-AF76956AEC1F}"/>
            </c:ext>
          </c:extLst>
        </c:ser>
        <c:ser>
          <c:idx val="1"/>
          <c:order val="1"/>
          <c:tx>
            <c:strRef>
              <c:f>Hoja1!$A$3</c:f>
              <c:strCache>
                <c:ptCount val="1"/>
                <c:pt idx="0">
                  <c:v>En ocasiones</c:v>
                </c:pt>
              </c:strCache>
            </c:strRef>
          </c:tx>
          <c:spPr>
            <a:solidFill>
              <a:srgbClr val="3EBFC2"/>
            </a:solidFill>
            <a:ln>
              <a:solidFill>
                <a:schemeClr val="bg1"/>
              </a:solidFill>
            </a:ln>
          </c:spPr>
          <c:invertIfNegative val="0"/>
          <c:dLbls>
            <c:spPr>
              <a:noFill/>
              <a:ln>
                <a:noFill/>
              </a:ln>
              <a:effectLst/>
            </c:spPr>
            <c:txPr>
              <a:bodyPr/>
              <a:lstStyle/>
              <a:p>
                <a:pPr>
                  <a:defRPr sz="1600" b="0">
                    <a:solidFill>
                      <a:schemeClr val="tx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Hoja1!$B$1:$F$1</c:f>
              <c:strCache>
                <c:ptCount val="5"/>
                <c:pt idx="0">
                  <c:v>Serie 1</c:v>
                </c:pt>
                <c:pt idx="1">
                  <c:v>Serie 2</c:v>
                </c:pt>
                <c:pt idx="2">
                  <c:v>Serie 3</c:v>
                </c:pt>
                <c:pt idx="3">
                  <c:v>Serie 4</c:v>
                </c:pt>
                <c:pt idx="4">
                  <c:v>Serie 5</c:v>
                </c:pt>
              </c:strCache>
            </c:strRef>
          </c:cat>
          <c:val>
            <c:numRef>
              <c:f>Hoja1!$B$3:$F$3</c:f>
              <c:numCache>
                <c:formatCode>0%</c:formatCode>
                <c:ptCount val="5"/>
                <c:pt idx="0">
                  <c:v>0.59693486590038303</c:v>
                </c:pt>
                <c:pt idx="1">
                  <c:v>0.60613026819923377</c:v>
                </c:pt>
                <c:pt idx="2">
                  <c:v>0.66858237547892718</c:v>
                </c:pt>
                <c:pt idx="3">
                  <c:v>0.63371647509578555</c:v>
                </c:pt>
                <c:pt idx="4">
                  <c:v>0.66666666666666663</c:v>
                </c:pt>
              </c:numCache>
            </c:numRef>
          </c:val>
          <c:extLst>
            <c:ext xmlns:c16="http://schemas.microsoft.com/office/drawing/2014/chart" uri="{C3380CC4-5D6E-409C-BE32-E72D297353CC}">
              <c16:uniqueId val="{00000003-A87D-4AAC-B683-AF76956AEC1F}"/>
            </c:ext>
          </c:extLst>
        </c:ser>
        <c:ser>
          <c:idx val="2"/>
          <c:order val="2"/>
          <c:tx>
            <c:strRef>
              <c:f>Hoja1!$A$4</c:f>
              <c:strCache>
                <c:ptCount val="1"/>
                <c:pt idx="0">
                  <c:v>Nunca</c:v>
                </c:pt>
              </c:strCache>
            </c:strRef>
          </c:tx>
          <c:spPr>
            <a:solidFill>
              <a:schemeClr val="accent5">
                <a:lumMod val="60000"/>
                <a:lumOff val="40000"/>
              </a:schemeClr>
            </a:solidFill>
            <a:ln>
              <a:solidFill>
                <a:schemeClr val="bg1"/>
              </a:solidFill>
            </a:ln>
          </c:spPr>
          <c:invertIfNegative val="0"/>
          <c:dLbls>
            <c:spPr>
              <a:noFill/>
              <a:ln>
                <a:noFill/>
              </a:ln>
              <a:effectLst/>
            </c:spPr>
            <c:txPr>
              <a:bodyPr/>
              <a:lstStyle/>
              <a:p>
                <a:pPr>
                  <a:defRPr sz="1600" b="0">
                    <a:solidFill>
                      <a:schemeClr val="tx1"/>
                    </a:solidFill>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Hoja1!$B$1:$F$1</c:f>
              <c:strCache>
                <c:ptCount val="5"/>
                <c:pt idx="0">
                  <c:v>Serie 1</c:v>
                </c:pt>
                <c:pt idx="1">
                  <c:v>Serie 2</c:v>
                </c:pt>
                <c:pt idx="2">
                  <c:v>Serie 3</c:v>
                </c:pt>
                <c:pt idx="3">
                  <c:v>Serie 4</c:v>
                </c:pt>
                <c:pt idx="4">
                  <c:v>Serie 5</c:v>
                </c:pt>
              </c:strCache>
            </c:strRef>
          </c:cat>
          <c:val>
            <c:numRef>
              <c:f>Hoja1!$B$4:$F$4</c:f>
              <c:numCache>
                <c:formatCode>0%</c:formatCode>
                <c:ptCount val="5"/>
                <c:pt idx="0">
                  <c:v>0.36130268199233728</c:v>
                </c:pt>
                <c:pt idx="1">
                  <c:v>0.35708812260536404</c:v>
                </c:pt>
                <c:pt idx="2">
                  <c:v>0.27624521072796931</c:v>
                </c:pt>
                <c:pt idx="3">
                  <c:v>0.29808429118773955</c:v>
                </c:pt>
                <c:pt idx="4">
                  <c:v>0.24176245210727976</c:v>
                </c:pt>
              </c:numCache>
            </c:numRef>
          </c:val>
          <c:extLst>
            <c:ext xmlns:c16="http://schemas.microsoft.com/office/drawing/2014/chart" uri="{C3380CC4-5D6E-409C-BE32-E72D297353CC}">
              <c16:uniqueId val="{00000004-A87D-4AAC-B683-AF76956AEC1F}"/>
            </c:ext>
          </c:extLst>
        </c:ser>
        <c:dLbls>
          <c:showLegendKey val="0"/>
          <c:showVal val="0"/>
          <c:showCatName val="0"/>
          <c:showSerName val="0"/>
          <c:showPercent val="0"/>
          <c:showBubbleSize val="0"/>
        </c:dLbls>
        <c:gapWidth val="18"/>
        <c:overlap val="100"/>
        <c:axId val="122439552"/>
        <c:axId val="122441088"/>
      </c:barChart>
      <c:catAx>
        <c:axId val="122439552"/>
        <c:scaling>
          <c:orientation val="maxMin"/>
        </c:scaling>
        <c:delete val="0"/>
        <c:axPos val="l"/>
        <c:numFmt formatCode="General" sourceLinked="0"/>
        <c:majorTickMark val="none"/>
        <c:minorTickMark val="none"/>
        <c:tickLblPos val="none"/>
        <c:crossAx val="122441088"/>
        <c:crosses val="autoZero"/>
        <c:auto val="1"/>
        <c:lblAlgn val="ctr"/>
        <c:lblOffset val="100"/>
        <c:noMultiLvlLbl val="0"/>
      </c:catAx>
      <c:valAx>
        <c:axId val="122441088"/>
        <c:scaling>
          <c:orientation val="minMax"/>
        </c:scaling>
        <c:delete val="1"/>
        <c:axPos val="t"/>
        <c:numFmt formatCode="0%" sourceLinked="1"/>
        <c:majorTickMark val="out"/>
        <c:minorTickMark val="none"/>
        <c:tickLblPos val="none"/>
        <c:crossAx val="122439552"/>
        <c:crosses val="autoZero"/>
        <c:crossBetween val="between"/>
      </c:valAx>
      <c:spPr>
        <a:noFill/>
        <a:ln w="25387">
          <a:noFill/>
        </a:ln>
      </c:spPr>
    </c:plotArea>
    <c:plotVisOnly val="1"/>
    <c:dispBlanksAs val="gap"/>
    <c:showDLblsOverMax val="0"/>
  </c:chart>
  <c:txPr>
    <a:bodyPr/>
    <a:lstStyle/>
    <a:p>
      <a:pPr>
        <a:defRPr sz="1799"/>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Hoja1!$B$1</c:f>
              <c:strCache>
                <c:ptCount val="1"/>
                <c:pt idx="0">
                  <c:v>Serie 1</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0-EB08-482A-AA63-398ABDBE4272}"/>
              </c:ext>
            </c:extLst>
          </c:dPt>
          <c:dPt>
            <c:idx val="1"/>
            <c:invertIfNegative val="0"/>
            <c:bubble3D val="0"/>
            <c:spPr>
              <a:solidFill>
                <a:srgbClr val="3EBFC2"/>
              </a:solidFill>
            </c:spPr>
            <c:extLst>
              <c:ext xmlns:c16="http://schemas.microsoft.com/office/drawing/2014/chart" uri="{C3380CC4-5D6E-409C-BE32-E72D297353CC}">
                <c16:uniqueId val="{00000001-EB08-482A-AA63-398ABDBE4272}"/>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2-EB08-482A-AA63-398ABDBE4272}"/>
              </c:ext>
            </c:extLst>
          </c:dPt>
          <c:dLbls>
            <c:dLbl>
              <c:idx val="0"/>
              <c:layout>
                <c:manualLayout>
                  <c:x val="4.5187958539828786E-2"/>
                  <c:y val="-1.6795752852857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08-482A-AA63-398ABDBE4272}"/>
                </c:ext>
              </c:extLst>
            </c:dLbl>
            <c:dLbl>
              <c:idx val="1"/>
              <c:layout>
                <c:manualLayout>
                  <c:x val="0.2324488656722237"/>
                  <c:y val="8.4018442395289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08-482A-AA63-398ABDBE4272}"/>
                </c:ext>
              </c:extLst>
            </c:dLbl>
            <c:dLbl>
              <c:idx val="2"/>
              <c:layout>
                <c:manualLayout>
                  <c:x val="0.34495213270213226"/>
                  <c:y val="-6.9568989688976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08-482A-AA63-398ABDBE4272}"/>
                </c:ext>
              </c:extLst>
            </c:dLbl>
            <c:spPr>
              <a:noFill/>
              <a:ln>
                <a:noFill/>
              </a:ln>
              <a:effectLst/>
            </c:spPr>
            <c:txPr>
              <a:bodyPr/>
              <a:lstStyle/>
              <a:p>
                <a:pPr>
                  <a:defRPr sz="1400">
                    <a:latin typeface="Calibri" panose="020F050202020403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Frecuentemente</c:v>
                </c:pt>
                <c:pt idx="1">
                  <c:v>En ocasiones</c:v>
                </c:pt>
                <c:pt idx="2">
                  <c:v>Casi nunca</c:v>
                </c:pt>
              </c:strCache>
            </c:strRef>
          </c:cat>
          <c:val>
            <c:numRef>
              <c:f>Hoja1!$B$2:$B$4</c:f>
              <c:numCache>
                <c:formatCode>0%</c:formatCode>
                <c:ptCount val="3"/>
                <c:pt idx="0">
                  <c:v>1.0000000000000002E-2</c:v>
                </c:pt>
                <c:pt idx="1">
                  <c:v>0.38000000000000006</c:v>
                </c:pt>
                <c:pt idx="2">
                  <c:v>0.62000000000000011</c:v>
                </c:pt>
              </c:numCache>
            </c:numRef>
          </c:val>
          <c:extLst>
            <c:ext xmlns:c16="http://schemas.microsoft.com/office/drawing/2014/chart" uri="{C3380CC4-5D6E-409C-BE32-E72D297353CC}">
              <c16:uniqueId val="{00000003-EB08-482A-AA63-398ABDBE4272}"/>
            </c:ext>
          </c:extLst>
        </c:ser>
        <c:ser>
          <c:idx val="1"/>
          <c:order val="1"/>
          <c:tx>
            <c:strRef>
              <c:f>Hoja1!$C$1</c:f>
              <c:strCache>
                <c:ptCount val="1"/>
                <c:pt idx="0">
                  <c:v>Serie 2</c:v>
                </c:pt>
              </c:strCache>
            </c:strRef>
          </c:tx>
          <c:spPr>
            <a:solidFill>
              <a:srgbClr val="E0E0E0"/>
            </a:solidFill>
          </c:spPr>
          <c:invertIfNegative val="0"/>
          <c:cat>
            <c:strRef>
              <c:f>Hoja1!$A$2:$A$4</c:f>
              <c:strCache>
                <c:ptCount val="3"/>
                <c:pt idx="0">
                  <c:v>Frecuentemente</c:v>
                </c:pt>
                <c:pt idx="1">
                  <c:v>En ocasiones</c:v>
                </c:pt>
                <c:pt idx="2">
                  <c:v>Casi nunca</c:v>
                </c:pt>
              </c:strCache>
            </c:strRef>
          </c:cat>
          <c:val>
            <c:numRef>
              <c:f>Hoja1!$C$2:$C$4</c:f>
              <c:numCache>
                <c:formatCode>0%</c:formatCode>
                <c:ptCount val="3"/>
                <c:pt idx="0">
                  <c:v>0.99</c:v>
                </c:pt>
                <c:pt idx="1">
                  <c:v>0.62000000000000011</c:v>
                </c:pt>
                <c:pt idx="2">
                  <c:v>0.38000000000000006</c:v>
                </c:pt>
              </c:numCache>
            </c:numRef>
          </c:val>
          <c:extLst>
            <c:ext xmlns:c16="http://schemas.microsoft.com/office/drawing/2014/chart" uri="{C3380CC4-5D6E-409C-BE32-E72D297353CC}">
              <c16:uniqueId val="{00000004-EB08-482A-AA63-398ABDBE4272}"/>
            </c:ext>
          </c:extLst>
        </c:ser>
        <c:dLbls>
          <c:showLegendKey val="0"/>
          <c:showVal val="0"/>
          <c:showCatName val="0"/>
          <c:showSerName val="0"/>
          <c:showPercent val="0"/>
          <c:showBubbleSize val="0"/>
        </c:dLbls>
        <c:gapWidth val="11"/>
        <c:overlap val="100"/>
        <c:axId val="125785600"/>
        <c:axId val="125787136"/>
      </c:barChart>
      <c:catAx>
        <c:axId val="125785600"/>
        <c:scaling>
          <c:orientation val="maxMin"/>
        </c:scaling>
        <c:delete val="0"/>
        <c:axPos val="l"/>
        <c:numFmt formatCode="General" sourceLinked="0"/>
        <c:majorTickMark val="none"/>
        <c:minorTickMark val="none"/>
        <c:tickLblPos val="none"/>
        <c:crossAx val="125787136"/>
        <c:crosses val="autoZero"/>
        <c:auto val="1"/>
        <c:lblAlgn val="ctr"/>
        <c:lblOffset val="100"/>
        <c:noMultiLvlLbl val="0"/>
      </c:catAx>
      <c:valAx>
        <c:axId val="125787136"/>
        <c:scaling>
          <c:orientation val="minMax"/>
        </c:scaling>
        <c:delete val="1"/>
        <c:axPos val="t"/>
        <c:numFmt formatCode="0%" sourceLinked="1"/>
        <c:majorTickMark val="out"/>
        <c:minorTickMark val="none"/>
        <c:tickLblPos val="none"/>
        <c:crossAx val="125785600"/>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MX"/>
          </a:p>
        </p:txBody>
      </p:sp>
      <p:sp>
        <p:nvSpPr>
          <p:cNvPr id="3" name="Marcador de fecha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2BD1B96F-8ADD-4AD0-AD2F-34558FEF2F87}" type="datetimeFigureOut">
              <a:rPr lang="es-MX" smtClean="0"/>
              <a:t>20/09/2019</a:t>
            </a:fld>
            <a:endParaRPr lang="es-MX"/>
          </a:p>
        </p:txBody>
      </p:sp>
      <p:sp>
        <p:nvSpPr>
          <p:cNvPr id="4" name="Marcador de imagen de diapositiva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s-MX"/>
          </a:p>
        </p:txBody>
      </p:sp>
      <p:sp>
        <p:nvSpPr>
          <p:cNvPr id="5" name="Marcador de notas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99ADF9C7-22DE-477D-8EAC-3077458564D9}" type="slidenum">
              <a:rPr lang="es-MX" smtClean="0"/>
              <a:t>‹Nº›</a:t>
            </a:fld>
            <a:endParaRPr lang="es-MX"/>
          </a:p>
        </p:txBody>
      </p:sp>
    </p:spTree>
    <p:extLst>
      <p:ext uri="{BB962C8B-B14F-4D97-AF65-F5344CB8AC3E}">
        <p14:creationId xmlns:p14="http://schemas.microsoft.com/office/powerpoint/2010/main" val="108484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MX"/>
              <a:t>42) ¿Por qué cree que los académicos (profesores o investigadores) plagian o utilizan información de otros sin citarlos correctamente?</a:t>
            </a:r>
          </a:p>
          <a:p>
            <a:pPr>
              <a:spcBef>
                <a:spcPct val="0"/>
              </a:spcBef>
            </a:pPr>
            <a:r>
              <a:rPr lang="es-MX"/>
              <a:t>43) ¿Cuál cree que es la razón principal?</a:t>
            </a:r>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D9C1C1-1594-40CD-8FB2-1019BCF634CC}" type="slidenum">
              <a:rPr lang="es-MX">
                <a:ea typeface="ＭＳ Ｐゴシック"/>
                <a:cs typeface="ＭＳ Ｐゴシック"/>
              </a:rPr>
              <a:pPr fontAlgn="base">
                <a:spcBef>
                  <a:spcPct val="0"/>
                </a:spcBef>
                <a:spcAft>
                  <a:spcPct val="0"/>
                </a:spcAft>
              </a:pPr>
              <a:t>12</a:t>
            </a:fld>
            <a:endParaRPr lang="es-MX">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bwMode="auto">
          <a:noFill/>
          <a:ln>
            <a:solidFill>
              <a:srgbClr val="000000"/>
            </a:solidFill>
            <a:miter lim="800000"/>
            <a:headEnd/>
            <a:tailEnd/>
          </a:ln>
        </p:spPr>
      </p:sp>
      <p:sp>
        <p:nvSpPr>
          <p:cNvPr id="665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MX"/>
              <a:t>46) ¿Con base en lo que sabe o ha escuchado, cuáles son las razones por las que los alumnos plagian o utilizan información de otros autores sin citarlos correctamente en sus trabajos académicos?</a:t>
            </a:r>
          </a:p>
        </p:txBody>
      </p:sp>
      <p:sp>
        <p:nvSpPr>
          <p:cNvPr id="665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A69447-A6F1-4D77-8E1F-C78C151CF668}" type="slidenum">
              <a:rPr lang="es-MX">
                <a:solidFill>
                  <a:prstClr val="black"/>
                </a:solidFill>
              </a:rPr>
              <a:pPr/>
              <a:t>14</a:t>
            </a:fld>
            <a:endParaRPr lang="es-MX">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85361-9E74-DC4A-9B0C-9418E25A1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870838B-5B6C-7045-9E23-1BB3ACA3B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5A74D71-3441-1D4A-BAEE-A5C67B8245FD}"/>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5" name="Marcador de pie de página 4">
            <a:extLst>
              <a:ext uri="{FF2B5EF4-FFF2-40B4-BE49-F238E27FC236}">
                <a16:creationId xmlns:a16="http://schemas.microsoft.com/office/drawing/2014/main" id="{EB4133F3-C889-3244-B3D0-691D0C24A6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7777802-D003-0344-809B-7583829D1B71}"/>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126822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163F3-2E15-EF48-AA23-9097B40DE0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3C4B90D-C8E4-3B40-903C-BB6BE098621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24E0B8E-7560-3D42-9EED-E5738C992FFD}"/>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5" name="Marcador de pie de página 4">
            <a:extLst>
              <a:ext uri="{FF2B5EF4-FFF2-40B4-BE49-F238E27FC236}">
                <a16:creationId xmlns:a16="http://schemas.microsoft.com/office/drawing/2014/main" id="{1BDA9798-2745-9840-9931-3B90C24EDA8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6795644-FD0A-3348-9261-4C7D0D70496B}"/>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248557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E23B22-7C5C-2C49-BA4D-8C0FD296FA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1911322-5EB3-B849-B848-A0CD62F9723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80C7130-E1EA-6847-9C1C-A8D0448CF517}"/>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5" name="Marcador de pie de página 4">
            <a:extLst>
              <a:ext uri="{FF2B5EF4-FFF2-40B4-BE49-F238E27FC236}">
                <a16:creationId xmlns:a16="http://schemas.microsoft.com/office/drawing/2014/main" id="{9E6380B6-A9A0-BF4D-B15B-FCAC0226E28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2F53ABD-11F6-7E46-A1B5-6A6EFF3BD1A2}"/>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222612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D198-7D5E-4547-82DB-6CE10C98817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D2E9CF6-6ECE-B74F-B033-EEDAE375207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32E4324-36F1-8B4E-AE02-D1A5F0589971}"/>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5" name="Marcador de pie de página 4">
            <a:extLst>
              <a:ext uri="{FF2B5EF4-FFF2-40B4-BE49-F238E27FC236}">
                <a16:creationId xmlns:a16="http://schemas.microsoft.com/office/drawing/2014/main" id="{214228FC-9DA1-CD43-BBEC-46A0F69850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F58A79-A81C-3547-9396-CD4A13F1566D}"/>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34341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94744-868B-2B43-9B6E-42F95C29BF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6172288-D766-EB46-9928-67D95D7F9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97F5212-2FC1-2F43-A9C9-F9DBB2408749}"/>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5" name="Marcador de pie de página 4">
            <a:extLst>
              <a:ext uri="{FF2B5EF4-FFF2-40B4-BE49-F238E27FC236}">
                <a16:creationId xmlns:a16="http://schemas.microsoft.com/office/drawing/2014/main" id="{E16DDF62-329A-0A48-BE40-1583A8974E3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A611822-C1AD-1D4B-8040-184EB98B80AF}"/>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72383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574F4-EDC5-2644-8BC4-520FC09D688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1E7A409-D4CC-4E40-935C-60049DC5008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ECCE127-4A6D-AE47-8BDD-96E5C51E556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1C16C5C-D2D1-694C-A222-77C4F0B8CBC2}"/>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6" name="Marcador de pie de página 5">
            <a:extLst>
              <a:ext uri="{FF2B5EF4-FFF2-40B4-BE49-F238E27FC236}">
                <a16:creationId xmlns:a16="http://schemas.microsoft.com/office/drawing/2014/main" id="{2A9F5B88-65D0-D349-A843-FE5F79C0E02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616A6AE-2AF3-E643-807F-26DA25E95D8E}"/>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52854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761EF-024A-DF46-89D3-31ACA5CD48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745DEB-3E2B-8245-B496-967CDA6BA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C275E32-8FC0-7643-9073-AAF93A0B31B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23A0C62-883D-4844-98A3-67421B85C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9BBF5D6-CD15-F849-A6E3-50A621F153F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0953273-B4D5-4945-AC18-84A7D6605440}"/>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8" name="Marcador de pie de página 7">
            <a:extLst>
              <a:ext uri="{FF2B5EF4-FFF2-40B4-BE49-F238E27FC236}">
                <a16:creationId xmlns:a16="http://schemas.microsoft.com/office/drawing/2014/main" id="{7A4155FE-4B3F-A14C-B4C5-0C70EADD326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6A08E77-CB9F-9C42-8C57-5CF2AF85000C}"/>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302386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E8EC1-6612-3340-9D6E-FA1007B1E0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18582F2-6127-3D4A-9A77-65B781F23A33}"/>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4" name="Marcador de pie de página 3">
            <a:extLst>
              <a:ext uri="{FF2B5EF4-FFF2-40B4-BE49-F238E27FC236}">
                <a16:creationId xmlns:a16="http://schemas.microsoft.com/office/drawing/2014/main" id="{BED025E6-BCEC-954C-AAA9-D99471B4870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8B16C9-B774-C243-B4CA-B929F9AB91CC}"/>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290448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AF627A-F5B3-FC4A-AB53-4D86D9BD4FEF}"/>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3" name="Marcador de pie de página 2">
            <a:extLst>
              <a:ext uri="{FF2B5EF4-FFF2-40B4-BE49-F238E27FC236}">
                <a16:creationId xmlns:a16="http://schemas.microsoft.com/office/drawing/2014/main" id="{FFFE1F44-EED6-404E-BE34-CC38F2C43A5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B330931-C95C-A04E-978B-EEA8B0753725}"/>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408692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E76F9-BD26-2643-B691-C8270C951E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17FC626-6324-CC47-897D-52BB23DD0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98E9924-DA3D-9345-8637-D8705F94B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4769587-1C60-E641-94CB-5C8353FCEF21}"/>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6" name="Marcador de pie de página 5">
            <a:extLst>
              <a:ext uri="{FF2B5EF4-FFF2-40B4-BE49-F238E27FC236}">
                <a16:creationId xmlns:a16="http://schemas.microsoft.com/office/drawing/2014/main" id="{A4164898-BC2F-F54D-9DCB-5678212B869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57E3D13-7C89-284B-9896-E4D4AF049601}"/>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24308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21F2C-81E3-B542-BD1D-371CEDD0D7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3BAF590-492F-454B-8E56-4F617784F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a:extLst>
              <a:ext uri="{FF2B5EF4-FFF2-40B4-BE49-F238E27FC236}">
                <a16:creationId xmlns:a16="http://schemas.microsoft.com/office/drawing/2014/main" id="{B235571F-5ED8-FC4B-B7B3-82FEECB4B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BEA4F6E-2416-B440-9CB2-56A7CEEA0A79}"/>
              </a:ext>
            </a:extLst>
          </p:cNvPr>
          <p:cNvSpPr>
            <a:spLocks noGrp="1"/>
          </p:cNvSpPr>
          <p:nvPr>
            <p:ph type="dt" sz="half" idx="10"/>
          </p:nvPr>
        </p:nvSpPr>
        <p:spPr/>
        <p:txBody>
          <a:bodyPr/>
          <a:lstStyle/>
          <a:p>
            <a:fld id="{83528C02-B6A7-A442-BDBA-27946AD68931}" type="datetimeFigureOut">
              <a:rPr lang="es-MX" smtClean="0"/>
              <a:t>20/09/2019</a:t>
            </a:fld>
            <a:endParaRPr lang="es-MX"/>
          </a:p>
        </p:txBody>
      </p:sp>
      <p:sp>
        <p:nvSpPr>
          <p:cNvPr id="6" name="Marcador de pie de página 5">
            <a:extLst>
              <a:ext uri="{FF2B5EF4-FFF2-40B4-BE49-F238E27FC236}">
                <a16:creationId xmlns:a16="http://schemas.microsoft.com/office/drawing/2014/main" id="{5ACED55D-05FE-2B4A-9CF8-1BF5D91FBCC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1E43FBB-A749-0F48-8C54-6CFB08A3287E}"/>
              </a:ext>
            </a:extLst>
          </p:cNvPr>
          <p:cNvSpPr>
            <a:spLocks noGrp="1"/>
          </p:cNvSpPr>
          <p:nvPr>
            <p:ph type="sldNum" sz="quarter" idx="12"/>
          </p:nvPr>
        </p:nvSpPr>
        <p:spPr/>
        <p:txBody>
          <a:bodyPr/>
          <a:lstStyle/>
          <a:p>
            <a:fld id="{20BCFA89-9804-B04C-BF8B-03F71739C47D}" type="slidenum">
              <a:rPr lang="es-MX" smtClean="0"/>
              <a:t>‹Nº›</a:t>
            </a:fld>
            <a:endParaRPr lang="es-MX"/>
          </a:p>
        </p:txBody>
      </p:sp>
    </p:spTree>
    <p:extLst>
      <p:ext uri="{BB962C8B-B14F-4D97-AF65-F5344CB8AC3E}">
        <p14:creationId xmlns:p14="http://schemas.microsoft.com/office/powerpoint/2010/main" val="286389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D72483-57CE-3A4C-AC7E-DC7647294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AF5F927-CBF1-7E40-92FB-A89BDC281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7A8395C-0A41-1C48-A2E7-5F872A2B5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28C02-B6A7-A442-BDBA-27946AD68931}" type="datetimeFigureOut">
              <a:rPr lang="es-MX" smtClean="0"/>
              <a:t>20/09/2019</a:t>
            </a:fld>
            <a:endParaRPr lang="es-MX"/>
          </a:p>
        </p:txBody>
      </p:sp>
      <p:sp>
        <p:nvSpPr>
          <p:cNvPr id="5" name="Marcador de pie de página 4">
            <a:extLst>
              <a:ext uri="{FF2B5EF4-FFF2-40B4-BE49-F238E27FC236}">
                <a16:creationId xmlns:a16="http://schemas.microsoft.com/office/drawing/2014/main" id="{EFE924D1-4C36-B04E-828A-898C09EE9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49EEE4A-446B-AE40-8995-160A485E9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CFA89-9804-B04C-BF8B-03F71739C47D}" type="slidenum">
              <a:rPr lang="es-MX" smtClean="0"/>
              <a:t>‹Nº›</a:t>
            </a:fld>
            <a:endParaRPr lang="es-MX"/>
          </a:p>
        </p:txBody>
      </p:sp>
    </p:spTree>
    <p:extLst>
      <p:ext uri="{BB962C8B-B14F-4D97-AF65-F5344CB8AC3E}">
        <p14:creationId xmlns:p14="http://schemas.microsoft.com/office/powerpoint/2010/main" val="84997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bioetica.unam.mx/nosotros#pub"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mailto:angel.alonso@cch.unam.mx"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secretarioacademicopub@unam.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C3F1148-F787-DB4B-8972-CD7B8CD1C36F}"/>
              </a:ext>
            </a:extLst>
          </p:cNvPr>
          <p:cNvPicPr>
            <a:picLocks noChangeAspect="1"/>
          </p:cNvPicPr>
          <p:nvPr/>
        </p:nvPicPr>
        <p:blipFill rotWithShape="1">
          <a:blip r:embed="rId2">
            <a:alphaModFix amt="5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D14759D9-FE3B-594D-84E9-D917309C1320}"/>
              </a:ext>
            </a:extLst>
          </p:cNvPr>
          <p:cNvSpPr>
            <a:spLocks noGrp="1"/>
          </p:cNvSpPr>
          <p:nvPr>
            <p:ph type="ctrTitle"/>
          </p:nvPr>
        </p:nvSpPr>
        <p:spPr>
          <a:xfrm>
            <a:off x="1524000" y="3225993"/>
            <a:ext cx="9144000" cy="1593141"/>
          </a:xfrm>
        </p:spPr>
        <p:txBody>
          <a:bodyPr>
            <a:noAutofit/>
          </a:bodyPr>
          <a:lstStyle/>
          <a:p>
            <a:r>
              <a:rPr lang="es-MX" sz="5800" dirty="0">
                <a:solidFill>
                  <a:srgbClr val="002060"/>
                </a:solidFill>
                <a:latin typeface="ChaletComprime CologneSixty" pitchFamily="2" charset="0"/>
              </a:rPr>
              <a:t>Ética de la investigación social y enseñanza científica</a:t>
            </a:r>
          </a:p>
        </p:txBody>
      </p:sp>
      <p:sp>
        <p:nvSpPr>
          <p:cNvPr id="3" name="Subtítulo 2">
            <a:extLst>
              <a:ext uri="{FF2B5EF4-FFF2-40B4-BE49-F238E27FC236}">
                <a16:creationId xmlns:a16="http://schemas.microsoft.com/office/drawing/2014/main" id="{24B1B100-EF3B-2F43-A0AB-858DABE054B6}"/>
              </a:ext>
            </a:extLst>
          </p:cNvPr>
          <p:cNvSpPr>
            <a:spLocks noGrp="1"/>
          </p:cNvSpPr>
          <p:nvPr>
            <p:ph type="subTitle" idx="1"/>
          </p:nvPr>
        </p:nvSpPr>
        <p:spPr>
          <a:xfrm>
            <a:off x="1524000" y="5115696"/>
            <a:ext cx="9144000" cy="517007"/>
          </a:xfrm>
        </p:spPr>
        <p:txBody>
          <a:bodyPr/>
          <a:lstStyle/>
          <a:p>
            <a:r>
              <a:rPr lang="es-MX" dirty="0">
                <a:solidFill>
                  <a:srgbClr val="002060"/>
                </a:solidFill>
                <a:latin typeface="ChaletComprime MilanSixty" pitchFamily="2" charset="0"/>
              </a:rPr>
              <a:t>Por: Dr. </a:t>
            </a:r>
            <a:r>
              <a:rPr lang="es-MX" dirty="0" err="1">
                <a:solidFill>
                  <a:srgbClr val="002060"/>
                </a:solidFill>
                <a:latin typeface="ChaletComprime MilanSixty" pitchFamily="2" charset="0"/>
              </a:rPr>
              <a:t>Angel</a:t>
            </a:r>
            <a:r>
              <a:rPr lang="es-MX" dirty="0">
                <a:solidFill>
                  <a:srgbClr val="002060"/>
                </a:solidFill>
                <a:latin typeface="ChaletComprime MilanSixty" pitchFamily="2" charset="0"/>
              </a:rPr>
              <a:t> Alonso Salas</a:t>
            </a:r>
          </a:p>
        </p:txBody>
      </p:sp>
      <p:grpSp>
        <p:nvGrpSpPr>
          <p:cNvPr id="10" name="Grupo 9">
            <a:extLst>
              <a:ext uri="{FF2B5EF4-FFF2-40B4-BE49-F238E27FC236}">
                <a16:creationId xmlns:a16="http://schemas.microsoft.com/office/drawing/2014/main" id="{F3BE7041-961D-0F41-8FD8-9B45C63FDFEE}"/>
              </a:ext>
            </a:extLst>
          </p:cNvPr>
          <p:cNvGrpSpPr/>
          <p:nvPr/>
        </p:nvGrpSpPr>
        <p:grpSpPr>
          <a:xfrm>
            <a:off x="0" y="16933"/>
            <a:ext cx="12192000" cy="6857456"/>
            <a:chOff x="0" y="0"/>
            <a:chExt cx="12192000" cy="6857456"/>
          </a:xfrm>
        </p:grpSpPr>
        <p:grpSp>
          <p:nvGrpSpPr>
            <p:cNvPr id="7" name="Grupo 6">
              <a:extLst>
                <a:ext uri="{FF2B5EF4-FFF2-40B4-BE49-F238E27FC236}">
                  <a16:creationId xmlns:a16="http://schemas.microsoft.com/office/drawing/2014/main" id="{A32684FD-3313-A246-9DE4-76E45908C761}"/>
                </a:ext>
              </a:extLst>
            </p:cNvPr>
            <p:cNvGrpSpPr>
              <a:grpSpLocks noChangeAspect="1"/>
            </p:cNvGrpSpPr>
            <p:nvPr/>
          </p:nvGrpSpPr>
          <p:grpSpPr>
            <a:xfrm>
              <a:off x="0" y="6025856"/>
              <a:ext cx="12192000" cy="831600"/>
              <a:chOff x="0" y="6025856"/>
              <a:chExt cx="12192000" cy="832144"/>
            </a:xfrm>
          </p:grpSpPr>
          <p:sp>
            <p:nvSpPr>
              <p:cNvPr id="4" name="Rectángulo 3">
                <a:extLst>
                  <a:ext uri="{FF2B5EF4-FFF2-40B4-BE49-F238E27FC236}">
                    <a16:creationId xmlns:a16="http://schemas.microsoft.com/office/drawing/2014/main" id="{16DDDD79-7607-3A4B-A50F-543A15A395CA}"/>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E94DDB4E-3A7C-CE4B-B07D-0AA898528B85}"/>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9" name="Imagen 8">
              <a:extLst>
                <a:ext uri="{FF2B5EF4-FFF2-40B4-BE49-F238E27FC236}">
                  <a16:creationId xmlns:a16="http://schemas.microsoft.com/office/drawing/2014/main" id="{1FBEA865-4932-1F47-8FA6-74D8FBCC0966}"/>
                </a:ext>
              </a:extLst>
            </p:cNvPr>
            <p:cNvPicPr>
              <a:picLocks noChangeAspect="1"/>
            </p:cNvPicPr>
            <p:nvPr/>
          </p:nvPicPr>
          <p:blipFill>
            <a:blip r:embed="rId3"/>
            <a:stretch>
              <a:fillRect/>
            </a:stretch>
          </p:blipFill>
          <p:spPr>
            <a:xfrm>
              <a:off x="4157561" y="0"/>
              <a:ext cx="3669703" cy="2835680"/>
            </a:xfrm>
            <a:prstGeom prst="rect">
              <a:avLst/>
            </a:prstGeom>
          </p:spPr>
        </p:pic>
      </p:grpSp>
      <p:grpSp>
        <p:nvGrpSpPr>
          <p:cNvPr id="11" name="Grupo 10">
            <a:extLst>
              <a:ext uri="{FF2B5EF4-FFF2-40B4-BE49-F238E27FC236}">
                <a16:creationId xmlns:a16="http://schemas.microsoft.com/office/drawing/2014/main" id="{1AA1F40D-1C4C-C44F-8FF3-2C814F33DA95}"/>
              </a:ext>
            </a:extLst>
          </p:cNvPr>
          <p:cNvGrpSpPr/>
          <p:nvPr/>
        </p:nvGrpSpPr>
        <p:grpSpPr>
          <a:xfrm>
            <a:off x="10376664" y="6188239"/>
            <a:ext cx="1457494" cy="628379"/>
            <a:chOff x="9647917" y="6188239"/>
            <a:chExt cx="1457494" cy="628379"/>
          </a:xfrm>
        </p:grpSpPr>
        <p:pic>
          <p:nvPicPr>
            <p:cNvPr id="12" name="Imagen 11">
              <a:extLst>
                <a:ext uri="{FF2B5EF4-FFF2-40B4-BE49-F238E27FC236}">
                  <a16:creationId xmlns:a16="http://schemas.microsoft.com/office/drawing/2014/main" id="{022CD001-4C68-AE40-977F-EB38BF91532E}"/>
                </a:ext>
              </a:extLst>
            </p:cNvPr>
            <p:cNvPicPr>
              <a:picLocks noChangeAspect="1"/>
            </p:cNvPicPr>
            <p:nvPr/>
          </p:nvPicPr>
          <p:blipFill>
            <a:blip r:embed="rId4"/>
            <a:stretch>
              <a:fillRect/>
            </a:stretch>
          </p:blipFill>
          <p:spPr>
            <a:xfrm>
              <a:off x="10316941" y="6188239"/>
              <a:ext cx="788470" cy="609272"/>
            </a:xfrm>
            <a:prstGeom prst="rect">
              <a:avLst/>
            </a:prstGeom>
          </p:spPr>
        </p:pic>
        <p:pic>
          <p:nvPicPr>
            <p:cNvPr id="14" name="Imagen 13">
              <a:extLst>
                <a:ext uri="{FF2B5EF4-FFF2-40B4-BE49-F238E27FC236}">
                  <a16:creationId xmlns:a16="http://schemas.microsoft.com/office/drawing/2014/main" id="{DF3E5EAD-498E-8A45-9644-8C420ED51626}"/>
                </a:ext>
              </a:extLst>
            </p:cNvPr>
            <p:cNvPicPr>
              <a:picLocks noChangeAspect="1"/>
            </p:cNvPicPr>
            <p:nvPr/>
          </p:nvPicPr>
          <p:blipFill>
            <a:blip r:embed="rId5"/>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14091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bwMode="auto">
          <a:xfrm>
            <a:off x="6116624" y="1873946"/>
            <a:ext cx="720080" cy="72000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52</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sp>
        <p:nvSpPr>
          <p:cNvPr id="5" name="4 Rectángulo"/>
          <p:cNvSpPr/>
          <p:nvPr/>
        </p:nvSpPr>
        <p:spPr bwMode="auto">
          <a:xfrm>
            <a:off x="1524000" y="0"/>
            <a:ext cx="9144000" cy="9807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grpSp>
        <p:nvGrpSpPr>
          <p:cNvPr id="23" name="22 Grupo"/>
          <p:cNvGrpSpPr/>
          <p:nvPr/>
        </p:nvGrpSpPr>
        <p:grpSpPr>
          <a:xfrm>
            <a:off x="2495600" y="620688"/>
            <a:ext cx="3456384" cy="873754"/>
            <a:chOff x="345300" y="631409"/>
            <a:chExt cx="4082684" cy="873754"/>
          </a:xfrm>
          <a:solidFill>
            <a:srgbClr val="3EBFC2"/>
          </a:solidFill>
        </p:grpSpPr>
        <p:sp>
          <p:nvSpPr>
            <p:cNvPr id="21" name="20 Rectángulo redondeado"/>
            <p:cNvSpPr/>
            <p:nvPr/>
          </p:nvSpPr>
          <p:spPr bwMode="auto">
            <a:xfrm>
              <a:off x="345300" y="631409"/>
              <a:ext cx="4082684" cy="642220"/>
            </a:xfrm>
            <a:prstGeom prst="roundRect">
              <a:avLst>
                <a:gd name="adj" fmla="val 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2" name="21 Triángulo isósceles"/>
            <p:cNvSpPr/>
            <p:nvPr/>
          </p:nvSpPr>
          <p:spPr bwMode="auto">
            <a:xfrm flipV="1">
              <a:off x="1934777" y="1214216"/>
              <a:ext cx="792089" cy="290947"/>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ea typeface="ＭＳ Ｐゴシック" charset="0"/>
              </a:endParaRPr>
            </a:p>
          </p:txBody>
        </p:sp>
      </p:grpSp>
      <p:sp>
        <p:nvSpPr>
          <p:cNvPr id="6" name="5 Rectángulo"/>
          <p:cNvSpPr/>
          <p:nvPr/>
        </p:nvSpPr>
        <p:spPr bwMode="auto">
          <a:xfrm>
            <a:off x="8677402" y="6442450"/>
            <a:ext cx="1979712" cy="4046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 name="1 Marcador de número de diapositiva"/>
          <p:cNvSpPr>
            <a:spLocks noGrp="1"/>
          </p:cNvSpPr>
          <p:nvPr>
            <p:ph type="sldNum" sz="quarter" idx="12"/>
          </p:nvPr>
        </p:nvSpPr>
        <p:spPr/>
        <p:txBody>
          <a:bodyPr/>
          <a:lstStyle/>
          <a:p>
            <a:pPr>
              <a:defRPr/>
            </a:pPr>
            <a:fld id="{866BDEFA-7E97-497B-BCA0-CCD55D8FB32A}" type="slidenum">
              <a:rPr lang="es-ES" smtClean="0"/>
              <a:pPr>
                <a:defRPr/>
              </a:pPr>
              <a:t>10</a:t>
            </a:fld>
            <a:endParaRPr lang="es-ES" dirty="0"/>
          </a:p>
        </p:txBody>
      </p:sp>
      <p:sp>
        <p:nvSpPr>
          <p:cNvPr id="3" name="2 Rectángulo redondeado"/>
          <p:cNvSpPr/>
          <p:nvPr/>
        </p:nvSpPr>
        <p:spPr bwMode="auto">
          <a:xfrm>
            <a:off x="1725284" y="188640"/>
            <a:ext cx="8751238" cy="6480720"/>
          </a:xfrm>
          <a:prstGeom prst="roundRect">
            <a:avLst>
              <a:gd name="adj" fmla="val 1583"/>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4" name="3 Rectángulo"/>
          <p:cNvSpPr/>
          <p:nvPr/>
        </p:nvSpPr>
        <p:spPr bwMode="auto">
          <a:xfrm>
            <a:off x="1646582" y="53614"/>
            <a:ext cx="6465642"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s-MX" sz="2000" b="1" dirty="0">
                <a:solidFill>
                  <a:schemeClr val="bg1"/>
                </a:solidFill>
                <a:latin typeface="Calibri" panose="020F0502020204030204" pitchFamily="34" charset="0"/>
                <a:ea typeface="ＭＳ Ｐゴシック" charset="0"/>
              </a:rPr>
              <a:t>FRECUENCIA DE PRÁCTICAS NEGATIVAS DE </a:t>
            </a:r>
            <a:r>
              <a:rPr lang="es-MX" sz="2000" u="sng" dirty="0">
                <a:solidFill>
                  <a:schemeClr val="bg1"/>
                </a:solidFill>
                <a:latin typeface="Calibri" panose="020F0502020204030204" pitchFamily="34" charset="0"/>
                <a:ea typeface="ＭＳ Ｐゴシック" charset="0"/>
              </a:rPr>
              <a:t>ACADÉMICOS </a:t>
            </a:r>
          </a:p>
        </p:txBody>
      </p:sp>
      <p:graphicFrame>
        <p:nvGraphicFramePr>
          <p:cNvPr id="7" name="6 Tabla"/>
          <p:cNvGraphicFramePr>
            <a:graphicFrameLocks noGrp="1"/>
          </p:cNvGraphicFramePr>
          <p:nvPr/>
        </p:nvGraphicFramePr>
        <p:xfrm>
          <a:off x="1877168" y="1556794"/>
          <a:ext cx="4104456" cy="4752523"/>
        </p:xfrm>
        <a:graphic>
          <a:graphicData uri="http://schemas.openxmlformats.org/drawingml/2006/table">
            <a:tbl>
              <a:tblPr/>
              <a:tblGrid>
                <a:gridCol w="439763">
                  <a:extLst>
                    <a:ext uri="{9D8B030D-6E8A-4147-A177-3AD203B41FA5}">
                      <a16:colId xmlns:a16="http://schemas.microsoft.com/office/drawing/2014/main" val="20000"/>
                    </a:ext>
                  </a:extLst>
                </a:gridCol>
                <a:gridCol w="3664693">
                  <a:extLst>
                    <a:ext uri="{9D8B030D-6E8A-4147-A177-3AD203B41FA5}">
                      <a16:colId xmlns:a16="http://schemas.microsoft.com/office/drawing/2014/main" val="20001"/>
                    </a:ext>
                  </a:extLst>
                </a:gridCol>
              </a:tblGrid>
              <a:tr h="427048">
                <a:tc>
                  <a:txBody>
                    <a:bodyPr/>
                    <a:lstStyle/>
                    <a:p>
                      <a:pPr algn="ctr" fontAlgn="b"/>
                      <a:r>
                        <a:rPr lang="es-MX" sz="1800" b="1" i="0" u="none" strike="noStrike" dirty="0">
                          <a:solidFill>
                            <a:schemeClr val="bg1"/>
                          </a:solidFill>
                          <a:effectLst/>
                          <a:latin typeface="ITC Avant Garde Gothic" panose="020B0402020203020304" pitchFamily="34" charset="0"/>
                        </a:rPr>
                        <a:t>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l" fontAlgn="b"/>
                      <a:r>
                        <a:rPr lang="es-MX" sz="1200" b="0" i="0" u="none" strike="noStrike" dirty="0">
                          <a:solidFill>
                            <a:srgbClr val="000000"/>
                          </a:solidFill>
                          <a:effectLst/>
                          <a:latin typeface="Calibri"/>
                        </a:rPr>
                        <a:t>Vuelven a presentar un trabajo del pasado </a:t>
                      </a:r>
                    </a:p>
                    <a:p>
                      <a:pPr algn="l" fontAlgn="b"/>
                      <a:r>
                        <a:rPr lang="es-MX" sz="1200" b="0" i="0" u="none" strike="noStrike" dirty="0">
                          <a:solidFill>
                            <a:srgbClr val="000000"/>
                          </a:solidFill>
                          <a:effectLst/>
                          <a:latin typeface="Calibri"/>
                        </a:rPr>
                        <a:t>como si fuera nuevo</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Copian frases o párrafos y cambian una o varias </a:t>
                      </a:r>
                    </a:p>
                    <a:p>
                      <a:pPr algn="l" fontAlgn="b"/>
                      <a:r>
                        <a:rPr lang="es-MX" sz="1200" b="0" i="0" u="none" strike="noStrike" dirty="0">
                          <a:solidFill>
                            <a:srgbClr val="000000"/>
                          </a:solidFill>
                          <a:effectLst/>
                          <a:latin typeface="Calibri"/>
                        </a:rPr>
                        <a:t>palabras para presentarlo como suyos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Toman imágenes o gráficos (diagramas, cuadros, tablas, etc.) de otros autores y los presentan como propios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Mezclan párrafos o información de varias fuentes</a:t>
                      </a:r>
                    </a:p>
                    <a:p>
                      <a:pPr algn="l" fontAlgn="b"/>
                      <a:r>
                        <a:rPr lang="es-MX" sz="1200" b="0" i="0" u="none" strike="noStrike" dirty="0">
                          <a:solidFill>
                            <a:srgbClr val="000000"/>
                          </a:solidFill>
                          <a:effectLst/>
                          <a:latin typeface="Calibri"/>
                        </a:rPr>
                        <a:t> para presentarlos como si fueran propios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Combinan textos copiados de otros autores con glosas en sus palabras y lo presentan todo como si fuera propio</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Usan trabajos de otros alumnos con algunos cambios para presentarlos como propios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Incluyen citas o referencias bibliográficas aunque no las hayan utilizado ni leído</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s-MX" sz="1200" b="0" i="0" u="none" strike="noStrike" dirty="0">
                          <a:solidFill>
                            <a:srgbClr val="000000"/>
                          </a:solidFill>
                          <a:effectLst/>
                          <a:latin typeface="Calibri"/>
                        </a:rPr>
                        <a:t>Copian información de Internet para presentarla como ideas propias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l" fontAlgn="b"/>
                      <a:r>
                        <a:rPr lang="es-MX" sz="1200" b="0" i="0" u="none" strike="noStrike" dirty="0">
                          <a:solidFill>
                            <a:srgbClr val="000000"/>
                          </a:solidFill>
                          <a:effectLst/>
                          <a:latin typeface="Calibri"/>
                        </a:rPr>
                        <a:t>Toman textos o párrafos completos de otro autor y los presentan como propios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27048">
                <a:tc>
                  <a:txBody>
                    <a:bodyPr/>
                    <a:lstStyle/>
                    <a:p>
                      <a:pPr algn="ctr" fontAlgn="b"/>
                      <a:r>
                        <a:rPr lang="es-MX" sz="1600" b="1" i="0" u="none" strike="noStrike" dirty="0">
                          <a:solidFill>
                            <a:schemeClr val="tx1"/>
                          </a:solidFill>
                          <a:effectLst/>
                          <a:latin typeface="ITC Avant Garde Gothic" panose="020B04020202030203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l" fontAlgn="b"/>
                      <a:r>
                        <a:rPr lang="es-MX" sz="1200" b="0" i="0" u="none" strike="noStrike" dirty="0">
                          <a:solidFill>
                            <a:srgbClr val="000000"/>
                          </a:solidFill>
                          <a:effectLst/>
                          <a:latin typeface="Calibri"/>
                        </a:rPr>
                        <a:t>Copian datos, experimentos o encuestas para presentarlos como propios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482043">
                <a:tc>
                  <a:txBody>
                    <a:bodyPr/>
                    <a:lstStyle/>
                    <a:p>
                      <a:pPr algn="ctr" fontAlgn="b"/>
                      <a:r>
                        <a:rPr lang="es-MX" sz="1600" b="1" i="0" u="none" strike="noStrike" dirty="0">
                          <a:solidFill>
                            <a:schemeClr val="tx1"/>
                          </a:solidFill>
                          <a:effectLst/>
                          <a:latin typeface="ITC Avant Garde Gothic" panose="020B04020202030203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l" fontAlgn="b"/>
                      <a:r>
                        <a:rPr lang="es-MX" sz="1200" b="0" i="0" u="none" strike="noStrike" dirty="0">
                          <a:solidFill>
                            <a:srgbClr val="000000"/>
                          </a:solidFill>
                          <a:effectLst/>
                          <a:latin typeface="Calibri"/>
                        </a:rPr>
                        <a:t>Inventan citas bibliográficas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cxnSp>
        <p:nvCxnSpPr>
          <p:cNvPr id="8" name="7 Conector recto"/>
          <p:cNvCxnSpPr/>
          <p:nvPr/>
        </p:nvCxnSpPr>
        <p:spPr bwMode="auto">
          <a:xfrm flipH="1">
            <a:off x="6096001" y="548680"/>
            <a:ext cx="4903" cy="6048672"/>
          </a:xfrm>
          <a:prstGeom prst="line">
            <a:avLst/>
          </a:prstGeom>
          <a:solidFill>
            <a:srgbClr val="FFFF00"/>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9" name="18 Grupo"/>
          <p:cNvGrpSpPr/>
          <p:nvPr/>
        </p:nvGrpSpPr>
        <p:grpSpPr>
          <a:xfrm>
            <a:off x="1869300" y="620688"/>
            <a:ext cx="626300" cy="648072"/>
            <a:chOff x="323528" y="929356"/>
            <a:chExt cx="482125" cy="483420"/>
          </a:xfrm>
        </p:grpSpPr>
        <p:pic>
          <p:nvPicPr>
            <p:cNvPr id="9"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323528"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417632"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509143"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603247"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697089" y="929356"/>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330315"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424419"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515930"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610034"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703876" y="1177581"/>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7 Rectángulo"/>
          <p:cNvSpPr>
            <a:spLocks noChangeArrowheads="1"/>
          </p:cNvSpPr>
          <p:nvPr/>
        </p:nvSpPr>
        <p:spPr bwMode="auto">
          <a:xfrm>
            <a:off x="2454126" y="646820"/>
            <a:ext cx="3605303" cy="584775"/>
          </a:xfrm>
          <a:prstGeom prst="rect">
            <a:avLst/>
          </a:prstGeom>
          <a:noFill/>
          <a:ln w="9525">
            <a:noFill/>
            <a:miter lim="800000"/>
            <a:headEnd/>
            <a:tailEnd/>
          </a:ln>
        </p:spPr>
        <p:txBody>
          <a:bodyPr wrap="square">
            <a:spAutoFit/>
          </a:bodyPr>
          <a:lstStyle/>
          <a:p>
            <a:r>
              <a:rPr lang="es-MX" sz="1600" b="1" i="1" dirty="0">
                <a:solidFill>
                  <a:schemeClr val="bg1"/>
                </a:solidFill>
                <a:latin typeface="Calibri" pitchFamily="34" charset="0"/>
              </a:rPr>
              <a:t>Cuántos de cada 10 académicos en la UNAM considera usted que… </a:t>
            </a:r>
            <a:r>
              <a:rPr lang="es-MX" sz="1400" i="1" dirty="0">
                <a:solidFill>
                  <a:schemeClr val="bg1"/>
                </a:solidFill>
                <a:latin typeface="Calibri" pitchFamily="34" charset="0"/>
              </a:rPr>
              <a:t>(Promedio) </a:t>
            </a:r>
          </a:p>
        </p:txBody>
      </p:sp>
      <p:sp>
        <p:nvSpPr>
          <p:cNvPr id="29" name="28 Rectángulo"/>
          <p:cNvSpPr/>
          <p:nvPr/>
        </p:nvSpPr>
        <p:spPr>
          <a:xfrm>
            <a:off x="6753809" y="1759255"/>
            <a:ext cx="1337762" cy="622414"/>
          </a:xfrm>
          <a:prstGeom prst="rect">
            <a:avLst/>
          </a:prstGeom>
        </p:spPr>
        <p:txBody>
          <a:bodyPr wrap="square">
            <a:spAutoFit/>
          </a:bodyPr>
          <a:lstStyle/>
          <a:p>
            <a:pPr>
              <a:lnSpc>
                <a:spcPts val="2000"/>
              </a:lnSpc>
            </a:pPr>
            <a:r>
              <a:rPr lang="es-MX" sz="2400" dirty="0">
                <a:latin typeface="Calibri" panose="020F0502020204030204" pitchFamily="34" charset="0"/>
              </a:rPr>
              <a:t>Tesis </a:t>
            </a:r>
          </a:p>
          <a:p>
            <a:pPr>
              <a:lnSpc>
                <a:spcPts val="2000"/>
              </a:lnSpc>
            </a:pPr>
            <a:r>
              <a:rPr lang="es-MX" sz="2400" dirty="0">
                <a:latin typeface="Calibri" panose="020F0502020204030204" pitchFamily="34" charset="0"/>
              </a:rPr>
              <a:t>o tesina</a:t>
            </a:r>
          </a:p>
        </p:txBody>
      </p:sp>
      <p:sp>
        <p:nvSpPr>
          <p:cNvPr id="30" name="29 Rectángulo"/>
          <p:cNvSpPr/>
          <p:nvPr/>
        </p:nvSpPr>
        <p:spPr>
          <a:xfrm>
            <a:off x="6764697" y="2234847"/>
            <a:ext cx="1337761" cy="400110"/>
          </a:xfrm>
          <a:prstGeom prst="rect">
            <a:avLst/>
          </a:prstGeom>
        </p:spPr>
        <p:txBody>
          <a:bodyPr wrap="square">
            <a:spAutoFit/>
          </a:bodyPr>
          <a:lstStyle/>
          <a:p>
            <a:r>
              <a:rPr lang="es-MX" sz="1000" dirty="0">
                <a:latin typeface="Calibri" panose="020F0502020204030204" pitchFamily="34" charset="0"/>
              </a:rPr>
              <a:t>de licenciatura, maestría o doctorado</a:t>
            </a:r>
          </a:p>
        </p:txBody>
      </p:sp>
      <p:graphicFrame>
        <p:nvGraphicFramePr>
          <p:cNvPr id="31" name="30 Gráfico"/>
          <p:cNvGraphicFramePr/>
          <p:nvPr/>
        </p:nvGraphicFramePr>
        <p:xfrm>
          <a:off x="8049953" y="1548685"/>
          <a:ext cx="2364298" cy="1290691"/>
        </p:xfrm>
        <a:graphic>
          <a:graphicData uri="http://schemas.openxmlformats.org/drawingml/2006/chart">
            <c:chart xmlns:c="http://schemas.openxmlformats.org/drawingml/2006/chart" xmlns:r="http://schemas.openxmlformats.org/officeDocument/2006/relationships" r:id="rId3"/>
          </a:graphicData>
        </a:graphic>
      </p:graphicFrame>
      <p:sp>
        <p:nvSpPr>
          <p:cNvPr id="33" name="32 Rectángulo"/>
          <p:cNvSpPr/>
          <p:nvPr/>
        </p:nvSpPr>
        <p:spPr bwMode="auto">
          <a:xfrm>
            <a:off x="6128930" y="3006359"/>
            <a:ext cx="720080" cy="72000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49</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sp>
        <p:nvSpPr>
          <p:cNvPr id="34" name="33 Rectángulo"/>
          <p:cNvSpPr/>
          <p:nvPr/>
        </p:nvSpPr>
        <p:spPr>
          <a:xfrm>
            <a:off x="6744343" y="2854455"/>
            <a:ext cx="1571871" cy="605294"/>
          </a:xfrm>
          <a:prstGeom prst="rect">
            <a:avLst/>
          </a:prstGeom>
        </p:spPr>
        <p:txBody>
          <a:bodyPr wrap="square">
            <a:spAutoFit/>
          </a:bodyPr>
          <a:lstStyle/>
          <a:p>
            <a:pPr>
              <a:lnSpc>
                <a:spcPts val="2000"/>
              </a:lnSpc>
            </a:pPr>
            <a:r>
              <a:rPr lang="es-MX" dirty="0">
                <a:latin typeface="Calibri" panose="020F0502020204030204" pitchFamily="34" charset="0"/>
              </a:rPr>
              <a:t>Publicaciones de divulgación </a:t>
            </a:r>
          </a:p>
        </p:txBody>
      </p:sp>
      <p:sp>
        <p:nvSpPr>
          <p:cNvPr id="35" name="34 Rectángulo"/>
          <p:cNvSpPr/>
          <p:nvPr/>
        </p:nvSpPr>
        <p:spPr>
          <a:xfrm>
            <a:off x="6777003" y="3367260"/>
            <a:ext cx="1353920" cy="400110"/>
          </a:xfrm>
          <a:prstGeom prst="rect">
            <a:avLst/>
          </a:prstGeom>
        </p:spPr>
        <p:txBody>
          <a:bodyPr wrap="square">
            <a:spAutoFit/>
          </a:bodyPr>
          <a:lstStyle/>
          <a:p>
            <a:r>
              <a:rPr lang="es-MX" sz="1000" dirty="0">
                <a:latin typeface="Calibri" panose="020F0502020204030204" pitchFamily="34" charset="0"/>
              </a:rPr>
              <a:t>(blogs, artículos de opinión)</a:t>
            </a:r>
          </a:p>
        </p:txBody>
      </p:sp>
      <p:sp>
        <p:nvSpPr>
          <p:cNvPr id="38" name="37 Rectángulo"/>
          <p:cNvSpPr/>
          <p:nvPr/>
        </p:nvSpPr>
        <p:spPr bwMode="auto">
          <a:xfrm>
            <a:off x="6145089" y="4133399"/>
            <a:ext cx="720080" cy="72000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47</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sp>
        <p:nvSpPr>
          <p:cNvPr id="40" name="39 Rectángulo"/>
          <p:cNvSpPr/>
          <p:nvPr/>
        </p:nvSpPr>
        <p:spPr>
          <a:xfrm>
            <a:off x="6782275" y="4516072"/>
            <a:ext cx="1421056" cy="400110"/>
          </a:xfrm>
          <a:prstGeom prst="rect">
            <a:avLst/>
          </a:prstGeom>
        </p:spPr>
        <p:txBody>
          <a:bodyPr wrap="square">
            <a:spAutoFit/>
          </a:bodyPr>
          <a:lstStyle/>
          <a:p>
            <a:r>
              <a:rPr lang="es-MX" sz="1000" dirty="0">
                <a:solidFill>
                  <a:srgbClr val="000000"/>
                </a:solidFill>
                <a:latin typeface="Calibri"/>
              </a:rPr>
              <a:t>(artículos para revistas, libros, científicas, etc.)</a:t>
            </a:r>
            <a:endParaRPr lang="es-MX" sz="1000" dirty="0">
              <a:latin typeface="Calibri" panose="020F0502020204030204" pitchFamily="34" charset="0"/>
            </a:endParaRPr>
          </a:p>
        </p:txBody>
      </p:sp>
      <p:sp>
        <p:nvSpPr>
          <p:cNvPr id="43" name="42 Rectángulo"/>
          <p:cNvSpPr/>
          <p:nvPr/>
        </p:nvSpPr>
        <p:spPr bwMode="auto">
          <a:xfrm>
            <a:off x="6138397" y="5273402"/>
            <a:ext cx="720080" cy="72000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30</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sp>
        <p:nvSpPr>
          <p:cNvPr id="44" name="43 Rectángulo"/>
          <p:cNvSpPr/>
          <p:nvPr/>
        </p:nvSpPr>
        <p:spPr>
          <a:xfrm>
            <a:off x="6764696" y="5085815"/>
            <a:ext cx="1638606" cy="746358"/>
          </a:xfrm>
          <a:prstGeom prst="rect">
            <a:avLst/>
          </a:prstGeom>
        </p:spPr>
        <p:txBody>
          <a:bodyPr wrap="square">
            <a:spAutoFit/>
          </a:bodyPr>
          <a:lstStyle/>
          <a:p>
            <a:pPr>
              <a:lnSpc>
                <a:spcPts val="1700"/>
              </a:lnSpc>
            </a:pPr>
            <a:r>
              <a:rPr lang="es-MX" sz="1600" dirty="0">
                <a:latin typeface="Calibri" panose="020F0502020204030204" pitchFamily="34" charset="0"/>
              </a:rPr>
              <a:t>Textos o documentos institucionales </a:t>
            </a:r>
          </a:p>
        </p:txBody>
      </p:sp>
      <p:sp>
        <p:nvSpPr>
          <p:cNvPr id="45" name="44 Rectángulo"/>
          <p:cNvSpPr/>
          <p:nvPr/>
        </p:nvSpPr>
        <p:spPr>
          <a:xfrm>
            <a:off x="6766118" y="5706259"/>
            <a:ext cx="1337761" cy="400110"/>
          </a:xfrm>
          <a:prstGeom prst="rect">
            <a:avLst/>
          </a:prstGeom>
        </p:spPr>
        <p:txBody>
          <a:bodyPr wrap="square">
            <a:spAutoFit/>
          </a:bodyPr>
          <a:lstStyle/>
          <a:p>
            <a:r>
              <a:rPr lang="es-MX" sz="1000" dirty="0">
                <a:latin typeface="Calibri" panose="020F0502020204030204" pitchFamily="34" charset="0"/>
              </a:rPr>
              <a:t>(plan de trabajo para dirigir una facultad)</a:t>
            </a:r>
          </a:p>
        </p:txBody>
      </p:sp>
      <p:graphicFrame>
        <p:nvGraphicFramePr>
          <p:cNvPr id="48" name="47 Gráfico"/>
          <p:cNvGraphicFramePr/>
          <p:nvPr/>
        </p:nvGraphicFramePr>
        <p:xfrm>
          <a:off x="8049953" y="2694121"/>
          <a:ext cx="2364298" cy="12906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49 Gráfico"/>
          <p:cNvGraphicFramePr/>
          <p:nvPr/>
        </p:nvGraphicFramePr>
        <p:xfrm>
          <a:off x="8052182" y="3822342"/>
          <a:ext cx="2364298" cy="12906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50 Gráfico"/>
          <p:cNvGraphicFramePr/>
          <p:nvPr/>
        </p:nvGraphicFramePr>
        <p:xfrm>
          <a:off x="8045486" y="5018630"/>
          <a:ext cx="2364298" cy="1290691"/>
        </p:xfrm>
        <a:graphic>
          <a:graphicData uri="http://schemas.openxmlformats.org/drawingml/2006/chart">
            <c:chart xmlns:c="http://schemas.openxmlformats.org/drawingml/2006/chart" xmlns:r="http://schemas.openxmlformats.org/officeDocument/2006/relationships" r:id="rId6"/>
          </a:graphicData>
        </a:graphic>
      </p:graphicFrame>
      <p:sp>
        <p:nvSpPr>
          <p:cNvPr id="55" name="54 Rectángulo"/>
          <p:cNvSpPr/>
          <p:nvPr/>
        </p:nvSpPr>
        <p:spPr>
          <a:xfrm>
            <a:off x="6742924" y="4027589"/>
            <a:ext cx="1571871" cy="605294"/>
          </a:xfrm>
          <a:prstGeom prst="rect">
            <a:avLst/>
          </a:prstGeom>
        </p:spPr>
        <p:txBody>
          <a:bodyPr wrap="square">
            <a:spAutoFit/>
          </a:bodyPr>
          <a:lstStyle/>
          <a:p>
            <a:pPr>
              <a:lnSpc>
                <a:spcPts val="2000"/>
              </a:lnSpc>
            </a:pPr>
            <a:r>
              <a:rPr lang="es-MX" dirty="0">
                <a:latin typeface="Calibri" panose="020F0502020204030204" pitchFamily="34" charset="0"/>
              </a:rPr>
              <a:t>Publicaciones especializadas</a:t>
            </a:r>
          </a:p>
        </p:txBody>
      </p:sp>
      <p:sp>
        <p:nvSpPr>
          <p:cNvPr id="56" name="4 Rectángulo"/>
          <p:cNvSpPr>
            <a:spLocks noChangeArrowheads="1"/>
          </p:cNvSpPr>
          <p:nvPr/>
        </p:nvSpPr>
        <p:spPr bwMode="auto">
          <a:xfrm>
            <a:off x="6168008" y="581780"/>
            <a:ext cx="4104456" cy="830997"/>
          </a:xfrm>
          <a:prstGeom prst="rect">
            <a:avLst/>
          </a:prstGeom>
          <a:noFill/>
          <a:ln w="9525">
            <a:noFill/>
            <a:miter lim="800000"/>
            <a:headEnd/>
            <a:tailEnd/>
          </a:ln>
        </p:spPr>
        <p:txBody>
          <a:bodyPr wrap="square">
            <a:spAutoFit/>
          </a:bodyPr>
          <a:lstStyle/>
          <a:p>
            <a:r>
              <a:rPr lang="es-MX" sz="1600" dirty="0">
                <a:solidFill>
                  <a:schemeClr val="tx2"/>
                </a:solidFill>
                <a:latin typeface="Calibri" pitchFamily="34" charset="0"/>
              </a:rPr>
              <a:t>En su experiencia, </a:t>
            </a:r>
            <a:r>
              <a:rPr lang="es-MX" sz="1600" b="1" dirty="0">
                <a:solidFill>
                  <a:schemeClr val="tx2"/>
                </a:solidFill>
                <a:latin typeface="Calibri" pitchFamily="34" charset="0"/>
              </a:rPr>
              <a:t>¿en qué actividades han cometido plagio sus colegas, aunque no los hayan identificado ni los hayan sancionado?</a:t>
            </a:r>
          </a:p>
        </p:txBody>
      </p:sp>
      <p:sp>
        <p:nvSpPr>
          <p:cNvPr id="46" name="45 Rectángulo redondeado"/>
          <p:cNvSpPr/>
          <p:nvPr/>
        </p:nvSpPr>
        <p:spPr bwMode="auto">
          <a:xfrm>
            <a:off x="6239742" y="6217165"/>
            <a:ext cx="4125685" cy="396671"/>
          </a:xfrm>
          <a:prstGeom prst="roundRect">
            <a:avLst>
              <a:gd name="adj" fmla="val 5690"/>
            </a:avLst>
          </a:prstGeom>
          <a:solidFill>
            <a:srgbClr val="E0E0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47" name="46 Rectángulo"/>
          <p:cNvSpPr/>
          <p:nvPr/>
        </p:nvSpPr>
        <p:spPr bwMode="auto">
          <a:xfrm>
            <a:off x="6592545" y="6300058"/>
            <a:ext cx="252000" cy="252000"/>
          </a:xfrm>
          <a:prstGeom prst="rect">
            <a:avLst/>
          </a:prstGeom>
          <a:solidFill>
            <a:schemeClr val="accent3"/>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49" name="48 CuadroTexto"/>
          <p:cNvSpPr txBox="1"/>
          <p:nvPr/>
        </p:nvSpPr>
        <p:spPr>
          <a:xfrm>
            <a:off x="6801877" y="6166929"/>
            <a:ext cx="1400810" cy="453907"/>
          </a:xfrm>
          <a:prstGeom prst="rect">
            <a:avLst/>
          </a:prstGeom>
          <a:noFill/>
        </p:spPr>
        <p:txBody>
          <a:bodyPr wrap="square" rtlCol="0">
            <a:spAutoFit/>
          </a:bodyPr>
          <a:lstStyle/>
          <a:p>
            <a:pPr>
              <a:lnSpc>
                <a:spcPts val="1400"/>
              </a:lnSpc>
            </a:pPr>
            <a:r>
              <a:rPr lang="es-MX" sz="1400" dirty="0">
                <a:latin typeface="Calibri" panose="020F0502020204030204" pitchFamily="34" charset="0"/>
              </a:rPr>
              <a:t>Muy </a:t>
            </a:r>
          </a:p>
          <a:p>
            <a:pPr>
              <a:lnSpc>
                <a:spcPts val="1400"/>
              </a:lnSpc>
            </a:pPr>
            <a:r>
              <a:rPr lang="es-MX" sz="1400" dirty="0">
                <a:latin typeface="Calibri" panose="020F0502020204030204" pitchFamily="34" charset="0"/>
              </a:rPr>
              <a:t>frecuente</a:t>
            </a:r>
          </a:p>
        </p:txBody>
      </p:sp>
      <p:sp>
        <p:nvSpPr>
          <p:cNvPr id="57" name="56 Rectángulo"/>
          <p:cNvSpPr/>
          <p:nvPr/>
        </p:nvSpPr>
        <p:spPr bwMode="auto">
          <a:xfrm>
            <a:off x="7849339" y="6310857"/>
            <a:ext cx="252000" cy="252000"/>
          </a:xfrm>
          <a:prstGeom prst="rect">
            <a:avLst/>
          </a:prstGeom>
          <a:solidFill>
            <a:srgbClr val="3EBFC2"/>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58" name="57 CuadroTexto"/>
          <p:cNvSpPr txBox="1"/>
          <p:nvPr/>
        </p:nvSpPr>
        <p:spPr>
          <a:xfrm>
            <a:off x="8090453" y="6316290"/>
            <a:ext cx="1080120" cy="274370"/>
          </a:xfrm>
          <a:prstGeom prst="rect">
            <a:avLst/>
          </a:prstGeom>
          <a:noFill/>
        </p:spPr>
        <p:txBody>
          <a:bodyPr wrap="square" rtlCol="0">
            <a:spAutoFit/>
          </a:bodyPr>
          <a:lstStyle/>
          <a:p>
            <a:pPr>
              <a:lnSpc>
                <a:spcPts val="1400"/>
              </a:lnSpc>
            </a:pPr>
            <a:r>
              <a:rPr lang="es-MX" sz="1400" dirty="0">
                <a:latin typeface="Calibri" panose="020F0502020204030204" pitchFamily="34" charset="0"/>
              </a:rPr>
              <a:t>Frecuente</a:t>
            </a:r>
          </a:p>
        </p:txBody>
      </p:sp>
      <p:sp>
        <p:nvSpPr>
          <p:cNvPr id="59" name="58 Rectángulo"/>
          <p:cNvSpPr/>
          <p:nvPr/>
        </p:nvSpPr>
        <p:spPr bwMode="auto">
          <a:xfrm>
            <a:off x="9239262" y="6310944"/>
            <a:ext cx="252000" cy="252000"/>
          </a:xfrm>
          <a:prstGeom prst="rect">
            <a:avLst/>
          </a:prstGeom>
          <a:solidFill>
            <a:schemeClr val="accent5">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60" name="59 CuadroTexto"/>
          <p:cNvSpPr txBox="1"/>
          <p:nvPr/>
        </p:nvSpPr>
        <p:spPr>
          <a:xfrm>
            <a:off x="9480377" y="6173621"/>
            <a:ext cx="900129" cy="453907"/>
          </a:xfrm>
          <a:prstGeom prst="rect">
            <a:avLst/>
          </a:prstGeom>
          <a:noFill/>
        </p:spPr>
        <p:txBody>
          <a:bodyPr wrap="square" rtlCol="0">
            <a:spAutoFit/>
          </a:bodyPr>
          <a:lstStyle/>
          <a:p>
            <a:pPr>
              <a:lnSpc>
                <a:spcPts val="1400"/>
              </a:lnSpc>
            </a:pPr>
            <a:r>
              <a:rPr lang="es-MX" sz="1400" dirty="0">
                <a:latin typeface="Calibri" panose="020F0502020204030204" pitchFamily="34" charset="0"/>
              </a:rPr>
              <a:t>Poco</a:t>
            </a:r>
          </a:p>
          <a:p>
            <a:pPr>
              <a:lnSpc>
                <a:spcPts val="1400"/>
              </a:lnSpc>
            </a:pPr>
            <a:r>
              <a:rPr lang="es-MX" sz="1400" dirty="0">
                <a:latin typeface="Calibri" panose="020F0502020204030204" pitchFamily="34" charset="0"/>
              </a:rPr>
              <a:t>frecuente</a:t>
            </a:r>
          </a:p>
        </p:txBody>
      </p:sp>
      <p:sp>
        <p:nvSpPr>
          <p:cNvPr id="61" name="10 CuadroTexto"/>
          <p:cNvSpPr txBox="1">
            <a:spLocks noChangeArrowheads="1"/>
          </p:cNvSpPr>
          <p:nvPr/>
        </p:nvSpPr>
        <p:spPr bwMode="auto">
          <a:xfrm>
            <a:off x="3766072" y="6371955"/>
            <a:ext cx="2232025" cy="261610"/>
          </a:xfrm>
          <a:prstGeom prst="rect">
            <a:avLst/>
          </a:prstGeom>
          <a:noFill/>
          <a:ln w="9525">
            <a:noFill/>
            <a:miter lim="800000"/>
            <a:headEnd/>
            <a:tailEnd/>
          </a:ln>
        </p:spPr>
        <p:txBody>
          <a:bodyPr>
            <a:spAutoFit/>
          </a:bodyPr>
          <a:lstStyle/>
          <a:p>
            <a:r>
              <a:rPr lang="es-MX" sz="1100" i="1" dirty="0">
                <a:solidFill>
                  <a:schemeClr val="accent1"/>
                </a:solidFill>
                <a:latin typeface="Calibri" pitchFamily="34" charset="0"/>
              </a:rPr>
              <a:t>Base total de entrevistas:  2,610</a:t>
            </a:r>
          </a:p>
        </p:txBody>
      </p:sp>
      <p:graphicFrame>
        <p:nvGraphicFramePr>
          <p:cNvPr id="24" name="23 Tabla"/>
          <p:cNvGraphicFramePr>
            <a:graphicFrameLocks noGrp="1"/>
          </p:cNvGraphicFramePr>
          <p:nvPr/>
        </p:nvGraphicFramePr>
        <p:xfrm>
          <a:off x="6684876" y="5998357"/>
          <a:ext cx="1355341" cy="216024"/>
        </p:xfrm>
        <a:graphic>
          <a:graphicData uri="http://schemas.openxmlformats.org/drawingml/2006/table">
            <a:tbl>
              <a:tblPr/>
              <a:tblGrid>
                <a:gridCol w="995301">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tblGrid>
              <a:tr h="216024">
                <a:tc>
                  <a:txBody>
                    <a:bodyPr/>
                    <a:lstStyle/>
                    <a:p>
                      <a:pPr algn="l" fontAlgn="ctr"/>
                      <a:r>
                        <a:rPr lang="es-MX" sz="1050" b="0" i="1" u="none" strike="noStrike" dirty="0">
                          <a:solidFill>
                            <a:schemeClr val="accent1"/>
                          </a:solidFill>
                          <a:effectLst/>
                          <a:latin typeface="Calibri"/>
                        </a:rPr>
                        <a:t>Base perjuicios</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050" b="0" i="1" u="none" strike="noStrike" dirty="0">
                          <a:solidFill>
                            <a:schemeClr val="accent1"/>
                          </a:solidFill>
                          <a:effectLst/>
                          <a:latin typeface="Calibri"/>
                        </a:rPr>
                        <a:t>1,308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2" name="61 Rectángulo"/>
          <p:cNvSpPr/>
          <p:nvPr/>
        </p:nvSpPr>
        <p:spPr>
          <a:xfrm>
            <a:off x="8914640" y="1400022"/>
            <a:ext cx="1213809" cy="329184"/>
          </a:xfrm>
          <a:prstGeom prst="rect">
            <a:avLst/>
          </a:prstGeom>
        </p:spPr>
        <p:txBody>
          <a:bodyPr wrap="square" tIns="36000" bIns="36000" anchor="b">
            <a:spAutoFit/>
          </a:bodyPr>
          <a:lstStyle/>
          <a:p>
            <a:pPr algn="ctr">
              <a:lnSpc>
                <a:spcPts val="2000"/>
              </a:lnSpc>
            </a:pPr>
            <a:r>
              <a:rPr lang="es-MX" dirty="0">
                <a:latin typeface="Calibri" panose="020F0502020204030204" pitchFamily="34" charset="0"/>
              </a:rPr>
              <a:t>Frecuencia</a:t>
            </a:r>
          </a:p>
        </p:txBody>
      </p:sp>
      <p:sp>
        <p:nvSpPr>
          <p:cNvPr id="63" name="62 Triángulo isósceles"/>
          <p:cNvSpPr/>
          <p:nvPr/>
        </p:nvSpPr>
        <p:spPr bwMode="auto">
          <a:xfrm flipH="1" flipV="1">
            <a:off x="8832304" y="1533756"/>
            <a:ext cx="144016" cy="9740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52" name="51 Triángulo isósceles"/>
          <p:cNvSpPr/>
          <p:nvPr/>
        </p:nvSpPr>
        <p:spPr bwMode="auto">
          <a:xfrm flipH="1" flipV="1">
            <a:off x="6312024" y="1484784"/>
            <a:ext cx="144016" cy="9740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Tree>
    <p:extLst>
      <p:ext uri="{BB962C8B-B14F-4D97-AF65-F5344CB8AC3E}">
        <p14:creationId xmlns:p14="http://schemas.microsoft.com/office/powerpoint/2010/main" val="83224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8677402" y="6442450"/>
            <a:ext cx="1979712" cy="4046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4" name="3 Rectángulo"/>
          <p:cNvSpPr/>
          <p:nvPr/>
        </p:nvSpPr>
        <p:spPr bwMode="auto">
          <a:xfrm>
            <a:off x="1524000" y="0"/>
            <a:ext cx="9144000" cy="9807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5" name="4 Rectángulo redondeado"/>
          <p:cNvSpPr/>
          <p:nvPr/>
        </p:nvSpPr>
        <p:spPr bwMode="auto">
          <a:xfrm>
            <a:off x="1725284" y="188640"/>
            <a:ext cx="8751238" cy="6480720"/>
          </a:xfrm>
          <a:prstGeom prst="roundRect">
            <a:avLst>
              <a:gd name="adj" fmla="val 1583"/>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2" name="1 Marcador de número de diapositiva"/>
          <p:cNvSpPr>
            <a:spLocks noGrp="1"/>
          </p:cNvSpPr>
          <p:nvPr>
            <p:ph type="sldNum" sz="quarter" idx="12"/>
          </p:nvPr>
        </p:nvSpPr>
        <p:spPr/>
        <p:txBody>
          <a:bodyPr/>
          <a:lstStyle/>
          <a:p>
            <a:pPr>
              <a:defRPr/>
            </a:pPr>
            <a:fld id="{866BDEFA-7E97-497B-BCA0-CCD55D8FB32A}" type="slidenum">
              <a:rPr lang="es-ES" smtClean="0"/>
              <a:pPr>
                <a:defRPr/>
              </a:pPr>
              <a:t>11</a:t>
            </a:fld>
            <a:endParaRPr lang="es-ES" dirty="0"/>
          </a:p>
        </p:txBody>
      </p:sp>
      <p:sp>
        <p:nvSpPr>
          <p:cNvPr id="3" name="2 Rectángulo"/>
          <p:cNvSpPr/>
          <p:nvPr/>
        </p:nvSpPr>
        <p:spPr bwMode="auto">
          <a:xfrm>
            <a:off x="1646582" y="53614"/>
            <a:ext cx="7905802"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s-MX" sz="2000" b="1" dirty="0">
                <a:solidFill>
                  <a:schemeClr val="bg1"/>
                </a:solidFill>
                <a:latin typeface="Calibri" panose="020F0502020204030204" pitchFamily="34" charset="0"/>
                <a:ea typeface="ＭＳ Ｐゴシック" charset="0"/>
              </a:rPr>
              <a:t>CONOCIMIENTO DE CASOS COMPROBADOS DE PLAGIO EN </a:t>
            </a:r>
            <a:r>
              <a:rPr lang="es-MX" sz="2000" dirty="0">
                <a:solidFill>
                  <a:schemeClr val="bg1"/>
                </a:solidFill>
                <a:latin typeface="Calibri" panose="020F0502020204030204" pitchFamily="34" charset="0"/>
                <a:ea typeface="ＭＳ Ｐゴシック" charset="0"/>
              </a:rPr>
              <a:t>ACADÉMICOS</a:t>
            </a:r>
            <a:endParaRPr lang="es-MX" sz="2000" u="sng" dirty="0">
              <a:solidFill>
                <a:schemeClr val="bg1"/>
              </a:solidFill>
              <a:latin typeface="Calibri" panose="020F0502020204030204" pitchFamily="34" charset="0"/>
              <a:ea typeface="ＭＳ Ｐゴシック" charset="0"/>
            </a:endParaRPr>
          </a:p>
        </p:txBody>
      </p:sp>
      <p:sp>
        <p:nvSpPr>
          <p:cNvPr id="7" name="6 Rectángulo"/>
          <p:cNvSpPr/>
          <p:nvPr/>
        </p:nvSpPr>
        <p:spPr bwMode="auto">
          <a:xfrm>
            <a:off x="1700401" y="2006691"/>
            <a:ext cx="720080" cy="490603"/>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62</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sp>
        <p:nvSpPr>
          <p:cNvPr id="8" name="7 Rectángulo"/>
          <p:cNvSpPr/>
          <p:nvPr/>
        </p:nvSpPr>
        <p:spPr>
          <a:xfrm>
            <a:off x="1929864" y="1333767"/>
            <a:ext cx="421721" cy="332774"/>
          </a:xfrm>
          <a:prstGeom prst="rect">
            <a:avLst/>
          </a:prstGeom>
        </p:spPr>
        <p:txBody>
          <a:bodyPr wrap="square" tIns="36000" bIns="36000" anchor="b">
            <a:spAutoFit/>
          </a:bodyPr>
          <a:lstStyle/>
          <a:p>
            <a:pPr algn="ctr">
              <a:lnSpc>
                <a:spcPts val="2000"/>
              </a:lnSpc>
            </a:pPr>
            <a:r>
              <a:rPr lang="es-MX" dirty="0">
                <a:latin typeface="Calibri" panose="020F0502020204030204" pitchFamily="34" charset="0"/>
              </a:rPr>
              <a:t>Sí</a:t>
            </a:r>
          </a:p>
        </p:txBody>
      </p:sp>
      <p:graphicFrame>
        <p:nvGraphicFramePr>
          <p:cNvPr id="10" name="9 Gráfico"/>
          <p:cNvGraphicFramePr/>
          <p:nvPr/>
        </p:nvGraphicFramePr>
        <p:xfrm>
          <a:off x="3797018" y="1573132"/>
          <a:ext cx="2364298" cy="1290691"/>
        </p:xfrm>
        <a:graphic>
          <a:graphicData uri="http://schemas.openxmlformats.org/drawingml/2006/chart">
            <c:chart xmlns:c="http://schemas.openxmlformats.org/drawingml/2006/chart" xmlns:r="http://schemas.openxmlformats.org/officeDocument/2006/relationships" r:id="rId2"/>
          </a:graphicData>
        </a:graphic>
      </p:graphicFrame>
      <p:sp>
        <p:nvSpPr>
          <p:cNvPr id="11" name="4 Rectángulo"/>
          <p:cNvSpPr>
            <a:spLocks noChangeArrowheads="1"/>
          </p:cNvSpPr>
          <p:nvPr/>
        </p:nvSpPr>
        <p:spPr bwMode="auto">
          <a:xfrm>
            <a:off x="1897139" y="476673"/>
            <a:ext cx="4198861" cy="830997"/>
          </a:xfrm>
          <a:prstGeom prst="rect">
            <a:avLst/>
          </a:prstGeom>
          <a:noFill/>
          <a:ln w="9525">
            <a:noFill/>
            <a:miter lim="800000"/>
            <a:headEnd/>
            <a:tailEnd/>
          </a:ln>
        </p:spPr>
        <p:txBody>
          <a:bodyPr wrap="square" lIns="36000" rIns="36000">
            <a:spAutoFit/>
          </a:bodyPr>
          <a:lstStyle/>
          <a:p>
            <a:r>
              <a:rPr lang="es-MX" sz="1600" dirty="0">
                <a:solidFill>
                  <a:schemeClr val="tx2"/>
                </a:solidFill>
                <a:latin typeface="Calibri" pitchFamily="34" charset="0"/>
              </a:rPr>
              <a:t>¿Conoce </a:t>
            </a:r>
            <a:r>
              <a:rPr lang="es-MX" sz="1600" b="1" dirty="0">
                <a:solidFill>
                  <a:schemeClr val="tx2"/>
                </a:solidFill>
                <a:latin typeface="Calibri" pitchFamily="34" charset="0"/>
              </a:rPr>
              <a:t>casos</a:t>
            </a:r>
            <a:r>
              <a:rPr lang="es-MX" sz="1600" dirty="0">
                <a:solidFill>
                  <a:schemeClr val="tx2"/>
                </a:solidFill>
                <a:latin typeface="Calibri" pitchFamily="34" charset="0"/>
              </a:rPr>
              <a:t> </a:t>
            </a:r>
            <a:r>
              <a:rPr lang="es-MX" sz="1600" b="1" dirty="0">
                <a:solidFill>
                  <a:schemeClr val="tx2"/>
                </a:solidFill>
                <a:latin typeface="Calibri" pitchFamily="34" charset="0"/>
              </a:rPr>
              <a:t>comprobados</a:t>
            </a:r>
            <a:r>
              <a:rPr lang="es-MX" sz="1600" dirty="0">
                <a:solidFill>
                  <a:schemeClr val="tx2"/>
                </a:solidFill>
                <a:latin typeface="Calibri" pitchFamily="34" charset="0"/>
              </a:rPr>
              <a:t> (no rumores) de profesores o investigadores que hayan plagiado en…?</a:t>
            </a:r>
          </a:p>
        </p:txBody>
      </p:sp>
      <p:cxnSp>
        <p:nvCxnSpPr>
          <p:cNvPr id="12" name="11 Conector recto"/>
          <p:cNvCxnSpPr/>
          <p:nvPr/>
        </p:nvCxnSpPr>
        <p:spPr bwMode="auto">
          <a:xfrm flipH="1">
            <a:off x="6096001" y="476672"/>
            <a:ext cx="4903" cy="6048672"/>
          </a:xfrm>
          <a:prstGeom prst="line">
            <a:avLst/>
          </a:prstGeom>
          <a:solidFill>
            <a:srgbClr val="FFFF00"/>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14 Rectángulo"/>
          <p:cNvSpPr/>
          <p:nvPr/>
        </p:nvSpPr>
        <p:spPr>
          <a:xfrm>
            <a:off x="2279017" y="1819425"/>
            <a:ext cx="1598967" cy="794833"/>
          </a:xfrm>
          <a:prstGeom prst="rect">
            <a:avLst/>
          </a:prstGeom>
        </p:spPr>
        <p:txBody>
          <a:bodyPr wrap="square">
            <a:spAutoFit/>
          </a:bodyPr>
          <a:lstStyle/>
          <a:p>
            <a:pPr>
              <a:lnSpc>
                <a:spcPts val="1800"/>
              </a:lnSpc>
            </a:pPr>
            <a:r>
              <a:rPr lang="es-MX" sz="2000" dirty="0">
                <a:solidFill>
                  <a:schemeClr val="tx2"/>
                </a:solidFill>
                <a:latin typeface="Calibri" panose="020F0502020204030204" pitchFamily="34" charset="0"/>
              </a:rPr>
              <a:t>trabajos académicos o publicaciones</a:t>
            </a:r>
          </a:p>
        </p:txBody>
      </p:sp>
      <p:sp>
        <p:nvSpPr>
          <p:cNvPr id="16" name="15 Rectángulo"/>
          <p:cNvSpPr/>
          <p:nvPr/>
        </p:nvSpPr>
        <p:spPr>
          <a:xfrm>
            <a:off x="3802072" y="1333472"/>
            <a:ext cx="1213809" cy="329184"/>
          </a:xfrm>
          <a:prstGeom prst="rect">
            <a:avLst/>
          </a:prstGeom>
        </p:spPr>
        <p:txBody>
          <a:bodyPr wrap="square" tIns="36000" bIns="36000" anchor="b">
            <a:spAutoFit/>
          </a:bodyPr>
          <a:lstStyle/>
          <a:p>
            <a:pPr algn="ctr">
              <a:lnSpc>
                <a:spcPts val="2000"/>
              </a:lnSpc>
            </a:pPr>
            <a:r>
              <a:rPr lang="es-MX" dirty="0">
                <a:latin typeface="Calibri" panose="020F0502020204030204" pitchFamily="34" charset="0"/>
              </a:rPr>
              <a:t>Frecuencia</a:t>
            </a:r>
          </a:p>
        </p:txBody>
      </p:sp>
      <p:sp>
        <p:nvSpPr>
          <p:cNvPr id="17" name="16 Triángulo isósceles"/>
          <p:cNvSpPr/>
          <p:nvPr/>
        </p:nvSpPr>
        <p:spPr bwMode="auto">
          <a:xfrm flipH="1" flipV="1">
            <a:off x="1897138" y="1451450"/>
            <a:ext cx="144016" cy="9740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18" name="17 Triángulo isósceles"/>
          <p:cNvSpPr/>
          <p:nvPr/>
        </p:nvSpPr>
        <p:spPr bwMode="auto">
          <a:xfrm flipH="1" flipV="1">
            <a:off x="4922100" y="1467206"/>
            <a:ext cx="144016" cy="9740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19" name="18 Rectángulo"/>
          <p:cNvSpPr/>
          <p:nvPr/>
        </p:nvSpPr>
        <p:spPr bwMode="auto">
          <a:xfrm>
            <a:off x="1696254" y="3219941"/>
            <a:ext cx="720080" cy="490603"/>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50</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graphicFrame>
        <p:nvGraphicFramePr>
          <p:cNvPr id="20" name="19 Gráfico"/>
          <p:cNvGraphicFramePr/>
          <p:nvPr/>
        </p:nvGraphicFramePr>
        <p:xfrm>
          <a:off x="3792871" y="2786382"/>
          <a:ext cx="2364298" cy="1290691"/>
        </p:xfrm>
        <a:graphic>
          <a:graphicData uri="http://schemas.openxmlformats.org/drawingml/2006/chart">
            <c:chart xmlns:c="http://schemas.openxmlformats.org/drawingml/2006/chart" xmlns:r="http://schemas.openxmlformats.org/officeDocument/2006/relationships" r:id="rId3"/>
          </a:graphicData>
        </a:graphic>
      </p:graphicFrame>
      <p:sp>
        <p:nvSpPr>
          <p:cNvPr id="21" name="20 Rectángulo"/>
          <p:cNvSpPr/>
          <p:nvPr/>
        </p:nvSpPr>
        <p:spPr>
          <a:xfrm>
            <a:off x="2274870" y="3032675"/>
            <a:ext cx="1739591" cy="564001"/>
          </a:xfrm>
          <a:prstGeom prst="rect">
            <a:avLst/>
          </a:prstGeom>
        </p:spPr>
        <p:txBody>
          <a:bodyPr wrap="square">
            <a:spAutoFit/>
          </a:bodyPr>
          <a:lstStyle/>
          <a:p>
            <a:pPr>
              <a:lnSpc>
                <a:spcPts val="1800"/>
              </a:lnSpc>
            </a:pPr>
            <a:r>
              <a:rPr lang="es-MX" sz="2000" dirty="0">
                <a:solidFill>
                  <a:schemeClr val="tx2"/>
                </a:solidFill>
                <a:latin typeface="Calibri" panose="020F0502020204030204" pitchFamily="34" charset="0"/>
              </a:rPr>
              <a:t>trabajos de sus estudiantes</a:t>
            </a:r>
          </a:p>
        </p:txBody>
      </p:sp>
      <p:sp>
        <p:nvSpPr>
          <p:cNvPr id="22" name="21 Rectángulo"/>
          <p:cNvSpPr/>
          <p:nvPr/>
        </p:nvSpPr>
        <p:spPr>
          <a:xfrm>
            <a:off x="2290462" y="3450772"/>
            <a:ext cx="1663442" cy="400110"/>
          </a:xfrm>
          <a:prstGeom prst="rect">
            <a:avLst/>
          </a:prstGeom>
        </p:spPr>
        <p:txBody>
          <a:bodyPr wrap="square">
            <a:spAutoFit/>
          </a:bodyPr>
          <a:lstStyle/>
          <a:p>
            <a:r>
              <a:rPr lang="es-MX" sz="1000" dirty="0">
                <a:solidFill>
                  <a:schemeClr val="tx2"/>
                </a:solidFill>
                <a:latin typeface="Calibri" panose="020F0502020204030204" pitchFamily="34" charset="0"/>
              </a:rPr>
              <a:t>en sus propios textos académicos o publicaciones</a:t>
            </a:r>
          </a:p>
        </p:txBody>
      </p:sp>
      <p:sp>
        <p:nvSpPr>
          <p:cNvPr id="24" name="23 Rectángulo redondeado"/>
          <p:cNvSpPr/>
          <p:nvPr/>
        </p:nvSpPr>
        <p:spPr bwMode="auto">
          <a:xfrm>
            <a:off x="1883229" y="4055301"/>
            <a:ext cx="4125685" cy="396671"/>
          </a:xfrm>
          <a:prstGeom prst="roundRect">
            <a:avLst>
              <a:gd name="adj" fmla="val 5690"/>
            </a:avLst>
          </a:prstGeom>
          <a:solidFill>
            <a:srgbClr val="E0E0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5" name="24 Rectángulo"/>
          <p:cNvSpPr/>
          <p:nvPr/>
        </p:nvSpPr>
        <p:spPr bwMode="auto">
          <a:xfrm>
            <a:off x="2236032" y="4138194"/>
            <a:ext cx="252000" cy="252000"/>
          </a:xfrm>
          <a:prstGeom prst="rect">
            <a:avLst/>
          </a:prstGeom>
          <a:solidFill>
            <a:schemeClr val="accent3"/>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6" name="25 CuadroTexto"/>
          <p:cNvSpPr txBox="1"/>
          <p:nvPr/>
        </p:nvSpPr>
        <p:spPr>
          <a:xfrm>
            <a:off x="2445364" y="4048609"/>
            <a:ext cx="1400810" cy="453907"/>
          </a:xfrm>
          <a:prstGeom prst="rect">
            <a:avLst/>
          </a:prstGeom>
          <a:noFill/>
        </p:spPr>
        <p:txBody>
          <a:bodyPr wrap="square" rtlCol="0">
            <a:spAutoFit/>
          </a:bodyPr>
          <a:lstStyle/>
          <a:p>
            <a:pPr>
              <a:lnSpc>
                <a:spcPts val="1400"/>
              </a:lnSpc>
            </a:pPr>
            <a:r>
              <a:rPr lang="es-MX" sz="1400" dirty="0">
                <a:latin typeface="Calibri" panose="020F0502020204030204" pitchFamily="34" charset="0"/>
              </a:rPr>
              <a:t>Frecuente-mente</a:t>
            </a:r>
          </a:p>
        </p:txBody>
      </p:sp>
      <p:sp>
        <p:nvSpPr>
          <p:cNvPr id="27" name="26 Rectángulo"/>
          <p:cNvSpPr/>
          <p:nvPr/>
        </p:nvSpPr>
        <p:spPr bwMode="auto">
          <a:xfrm>
            <a:off x="3492826" y="4148993"/>
            <a:ext cx="252000" cy="252000"/>
          </a:xfrm>
          <a:prstGeom prst="rect">
            <a:avLst/>
          </a:prstGeom>
          <a:solidFill>
            <a:srgbClr val="3EBFC2"/>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8" name="27 CuadroTexto"/>
          <p:cNvSpPr txBox="1"/>
          <p:nvPr/>
        </p:nvSpPr>
        <p:spPr>
          <a:xfrm>
            <a:off x="3733940" y="4055214"/>
            <a:ext cx="1080120" cy="453907"/>
          </a:xfrm>
          <a:prstGeom prst="rect">
            <a:avLst/>
          </a:prstGeom>
          <a:noFill/>
        </p:spPr>
        <p:txBody>
          <a:bodyPr wrap="square" rtlCol="0">
            <a:spAutoFit/>
          </a:bodyPr>
          <a:lstStyle/>
          <a:p>
            <a:pPr>
              <a:lnSpc>
                <a:spcPts val="1400"/>
              </a:lnSpc>
            </a:pPr>
            <a:r>
              <a:rPr lang="es-MX" sz="1400" dirty="0">
                <a:latin typeface="Calibri" panose="020F0502020204030204" pitchFamily="34" charset="0"/>
              </a:rPr>
              <a:t>En ocasiones</a:t>
            </a:r>
          </a:p>
        </p:txBody>
      </p:sp>
      <p:sp>
        <p:nvSpPr>
          <p:cNvPr id="29" name="28 Rectángulo"/>
          <p:cNvSpPr/>
          <p:nvPr/>
        </p:nvSpPr>
        <p:spPr bwMode="auto">
          <a:xfrm>
            <a:off x="4882749" y="4149080"/>
            <a:ext cx="252000" cy="252000"/>
          </a:xfrm>
          <a:prstGeom prst="rect">
            <a:avLst/>
          </a:prstGeom>
          <a:solidFill>
            <a:schemeClr val="accent5">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30" name="29 CuadroTexto"/>
          <p:cNvSpPr txBox="1"/>
          <p:nvPr/>
        </p:nvSpPr>
        <p:spPr>
          <a:xfrm>
            <a:off x="5123864" y="4055300"/>
            <a:ext cx="900129" cy="451406"/>
          </a:xfrm>
          <a:prstGeom prst="rect">
            <a:avLst/>
          </a:prstGeom>
          <a:noFill/>
        </p:spPr>
        <p:txBody>
          <a:bodyPr wrap="square" rtlCol="0">
            <a:spAutoFit/>
          </a:bodyPr>
          <a:lstStyle/>
          <a:p>
            <a:pPr>
              <a:lnSpc>
                <a:spcPts val="1400"/>
              </a:lnSpc>
            </a:pPr>
            <a:r>
              <a:rPr lang="es-MX" sz="1400" dirty="0">
                <a:latin typeface="Calibri" panose="020F0502020204030204" pitchFamily="34" charset="0"/>
              </a:rPr>
              <a:t>Casi nunca</a:t>
            </a:r>
          </a:p>
        </p:txBody>
      </p:sp>
      <p:graphicFrame>
        <p:nvGraphicFramePr>
          <p:cNvPr id="31" name="30 Gráfico"/>
          <p:cNvGraphicFramePr/>
          <p:nvPr/>
        </p:nvGraphicFramePr>
        <p:xfrm>
          <a:off x="1960096" y="5117842"/>
          <a:ext cx="4002106" cy="1512168"/>
        </p:xfrm>
        <a:graphic>
          <a:graphicData uri="http://schemas.openxmlformats.org/drawingml/2006/chart">
            <c:chart xmlns:c="http://schemas.openxmlformats.org/drawingml/2006/chart" xmlns:r="http://schemas.openxmlformats.org/officeDocument/2006/relationships" r:id="rId4"/>
          </a:graphicData>
        </a:graphic>
      </p:graphicFrame>
      <p:sp>
        <p:nvSpPr>
          <p:cNvPr id="32" name="27 Rectángulo"/>
          <p:cNvSpPr>
            <a:spLocks noChangeArrowheads="1"/>
          </p:cNvSpPr>
          <p:nvPr/>
        </p:nvSpPr>
        <p:spPr bwMode="auto">
          <a:xfrm>
            <a:off x="1796145" y="4653136"/>
            <a:ext cx="4271392" cy="523220"/>
          </a:xfrm>
          <a:prstGeom prst="rect">
            <a:avLst/>
          </a:prstGeom>
          <a:solidFill>
            <a:schemeClr val="accent1">
              <a:lumMod val="20000"/>
              <a:lumOff val="80000"/>
            </a:schemeClr>
          </a:solidFill>
          <a:ln w="9525">
            <a:noFill/>
            <a:miter lim="800000"/>
            <a:headEnd/>
            <a:tailEnd/>
          </a:ln>
        </p:spPr>
        <p:txBody>
          <a:bodyPr wrap="square" lIns="36000" rIns="36000">
            <a:spAutoFit/>
          </a:bodyPr>
          <a:lstStyle/>
          <a:p>
            <a:pPr algn="ctr"/>
            <a:r>
              <a:rPr lang="es-MX" sz="1400" dirty="0">
                <a:solidFill>
                  <a:schemeClr val="tx2"/>
                </a:solidFill>
                <a:latin typeface="Calibri" pitchFamily="34" charset="0"/>
              </a:rPr>
              <a:t>¿Qué tan frecuente es que las autoridades </a:t>
            </a:r>
            <a:r>
              <a:rPr lang="es-MX" sz="1400" b="1" dirty="0">
                <a:solidFill>
                  <a:schemeClr val="tx2"/>
                </a:solidFill>
                <a:latin typeface="Calibri" pitchFamily="34" charset="0"/>
              </a:rPr>
              <a:t>se den cuenta </a:t>
            </a:r>
            <a:r>
              <a:rPr lang="es-MX" sz="1400" dirty="0">
                <a:solidFill>
                  <a:schemeClr val="tx2"/>
                </a:solidFill>
                <a:latin typeface="Calibri" pitchFamily="34" charset="0"/>
              </a:rPr>
              <a:t>de los plagios cometidos por profesores e investigadores?</a:t>
            </a:r>
          </a:p>
        </p:txBody>
      </p:sp>
      <p:graphicFrame>
        <p:nvGraphicFramePr>
          <p:cNvPr id="33" name="22 Objeto"/>
          <p:cNvGraphicFramePr>
            <a:graphicFrameLocks/>
          </p:cNvGraphicFramePr>
          <p:nvPr/>
        </p:nvGraphicFramePr>
        <p:xfrm>
          <a:off x="8184232" y="1268760"/>
          <a:ext cx="2292290" cy="32337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34 Tabla"/>
          <p:cNvGraphicFramePr>
            <a:graphicFrameLocks noGrp="1"/>
          </p:cNvGraphicFramePr>
          <p:nvPr/>
        </p:nvGraphicFramePr>
        <p:xfrm>
          <a:off x="6100903" y="1413249"/>
          <a:ext cx="2172240" cy="2976946"/>
        </p:xfrm>
        <a:graphic>
          <a:graphicData uri="http://schemas.openxmlformats.org/drawingml/2006/table">
            <a:tbl>
              <a:tblPr firstRow="1" bandRow="1">
                <a:tableStyleId>{5C22544A-7EE6-4342-B048-85BDC9FD1C3A}</a:tableStyleId>
              </a:tblPr>
              <a:tblGrid>
                <a:gridCol w="2172240">
                  <a:extLst>
                    <a:ext uri="{9D8B030D-6E8A-4147-A177-3AD203B41FA5}">
                      <a16:colId xmlns:a16="http://schemas.microsoft.com/office/drawing/2014/main" val="20000"/>
                    </a:ext>
                  </a:extLst>
                </a:gridCol>
              </a:tblGrid>
              <a:tr h="642526">
                <a:tc>
                  <a:txBody>
                    <a:bodyPr/>
                    <a:lstStyle/>
                    <a:p>
                      <a:pPr algn="ctr"/>
                      <a:r>
                        <a:rPr lang="es-MX" sz="1400" b="0" dirty="0">
                          <a:solidFill>
                            <a:schemeClr val="tx1"/>
                          </a:solidFill>
                          <a:latin typeface="Calibri" panose="020F0502020204030204" pitchFamily="34" charset="0"/>
                        </a:rPr>
                        <a:t>Proyectos de investigación institucionales</a:t>
                      </a:r>
                    </a:p>
                    <a:p>
                      <a:pPr algn="ctr"/>
                      <a:r>
                        <a:rPr lang="es-MX" sz="900" b="0" dirty="0">
                          <a:solidFill>
                            <a:schemeClr val="tx1"/>
                          </a:solidFill>
                          <a:latin typeface="Calibri" panose="020F0502020204030204" pitchFamily="34" charset="0"/>
                        </a:rPr>
                        <a:t> (PAPIIT, PAPIME, </a:t>
                      </a:r>
                      <a:r>
                        <a:rPr lang="es-MX" sz="900" b="0" dirty="0" err="1">
                          <a:solidFill>
                            <a:schemeClr val="tx1"/>
                          </a:solidFill>
                          <a:latin typeface="Calibri" panose="020F0502020204030204" pitchFamily="34" charset="0"/>
                        </a:rPr>
                        <a:t>CONACyT</a:t>
                      </a:r>
                      <a:r>
                        <a:rPr lang="es-MX" sz="900" b="0" dirty="0">
                          <a:solidFill>
                            <a:schemeClr val="tx1"/>
                          </a:solidFill>
                          <a:latin typeface="Calibri" panose="020F0502020204030204" pitchFamily="34" charset="0"/>
                        </a:rPr>
                        <a:t>, etc.)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4892">
                <a:tc>
                  <a:txBody>
                    <a:bodyPr/>
                    <a:lstStyle/>
                    <a:p>
                      <a:pPr algn="ctr"/>
                      <a:r>
                        <a:rPr lang="es-MX" sz="1400" b="0" kern="1200" dirty="0">
                          <a:solidFill>
                            <a:schemeClr val="tx1"/>
                          </a:solidFill>
                          <a:latin typeface="Calibri" panose="020F0502020204030204" pitchFamily="34" charset="0"/>
                          <a:ea typeface="+mn-ea"/>
                          <a:cs typeface="+mn-cs"/>
                        </a:rPr>
                        <a:t>Documentos institucionales </a:t>
                      </a:r>
                    </a:p>
                    <a:p>
                      <a:pPr algn="ctr"/>
                      <a:r>
                        <a:rPr lang="es-MX" sz="900" b="0" kern="1200" dirty="0">
                          <a:solidFill>
                            <a:schemeClr val="tx1"/>
                          </a:solidFill>
                          <a:latin typeface="Calibri" panose="020F0502020204030204" pitchFamily="34" charset="0"/>
                          <a:ea typeface="+mn-ea"/>
                          <a:cs typeface="+mn-cs"/>
                        </a:rPr>
                        <a:t>(informes, planes de trabajo, proyectos para una entidad académica específica)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2526">
                <a:tc>
                  <a:txBody>
                    <a:bodyPr/>
                    <a:lstStyle/>
                    <a:p>
                      <a:pPr algn="ctr"/>
                      <a:r>
                        <a:rPr lang="es-MX" sz="1400" b="0" kern="1200" dirty="0">
                          <a:solidFill>
                            <a:schemeClr val="tx1"/>
                          </a:solidFill>
                          <a:latin typeface="Calibri" panose="020F0502020204030204" pitchFamily="34" charset="0"/>
                          <a:ea typeface="+mn-ea"/>
                          <a:cs typeface="+mn-cs"/>
                        </a:rPr>
                        <a:t>Tesis/ tesina </a:t>
                      </a:r>
                    </a:p>
                    <a:p>
                      <a:pPr algn="ctr"/>
                      <a:r>
                        <a:rPr lang="es-MX" sz="900" b="0" kern="1200" dirty="0">
                          <a:solidFill>
                            <a:schemeClr val="tx1"/>
                          </a:solidFill>
                          <a:latin typeface="Calibri" panose="020F0502020204030204" pitchFamily="34" charset="0"/>
                          <a:ea typeface="+mn-ea"/>
                          <a:cs typeface="+mn-cs"/>
                        </a:rPr>
                        <a:t>de licenciatura, maestría o doctorado</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2110">
                <a:tc>
                  <a:txBody>
                    <a:bodyPr/>
                    <a:lstStyle/>
                    <a:p>
                      <a:pPr algn="ctr"/>
                      <a:r>
                        <a:rPr lang="es-MX" sz="1400" b="0" kern="1200" dirty="0">
                          <a:solidFill>
                            <a:schemeClr val="tx1"/>
                          </a:solidFill>
                          <a:latin typeface="Calibri" panose="020F0502020204030204" pitchFamily="34" charset="0"/>
                          <a:ea typeface="+mn-ea"/>
                          <a:cs typeface="+mn-cs"/>
                        </a:rPr>
                        <a:t>Publicaciones de divulgación </a:t>
                      </a:r>
                    </a:p>
                    <a:p>
                      <a:pPr algn="ctr"/>
                      <a:r>
                        <a:rPr lang="es-MX" sz="900" b="0" kern="1200" dirty="0">
                          <a:solidFill>
                            <a:schemeClr val="tx1"/>
                          </a:solidFill>
                          <a:latin typeface="Calibri" panose="020F0502020204030204" pitchFamily="34" charset="0"/>
                          <a:ea typeface="+mn-ea"/>
                          <a:cs typeface="+mn-cs"/>
                        </a:rPr>
                        <a:t>(blogs, artículos opinión)</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4892">
                <a:tc>
                  <a:txBody>
                    <a:bodyPr/>
                    <a:lstStyle/>
                    <a:p>
                      <a:pPr algn="ctr"/>
                      <a:r>
                        <a:rPr lang="es-MX" sz="1400" b="0" kern="1200" dirty="0">
                          <a:solidFill>
                            <a:schemeClr val="tx1"/>
                          </a:solidFill>
                          <a:latin typeface="Calibri" panose="020F0502020204030204" pitchFamily="34" charset="0"/>
                          <a:ea typeface="+mn-ea"/>
                          <a:cs typeface="+mn-cs"/>
                        </a:rPr>
                        <a:t>Publicaciones especializadas </a:t>
                      </a:r>
                    </a:p>
                    <a:p>
                      <a:pPr algn="ctr"/>
                      <a:r>
                        <a:rPr lang="es-MX" sz="900" b="0" kern="1200" dirty="0">
                          <a:solidFill>
                            <a:schemeClr val="tx1"/>
                          </a:solidFill>
                          <a:latin typeface="Calibri" panose="020F0502020204030204" pitchFamily="34" charset="0"/>
                          <a:ea typeface="+mn-ea"/>
                          <a:cs typeface="+mn-cs"/>
                        </a:rPr>
                        <a:t>(artículos para revistas especializadas, libros, publicaciones científicas, etc.)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6" name="4 Rectángulo"/>
          <p:cNvSpPr>
            <a:spLocks noChangeArrowheads="1"/>
          </p:cNvSpPr>
          <p:nvPr/>
        </p:nvSpPr>
        <p:spPr bwMode="auto">
          <a:xfrm>
            <a:off x="6100904" y="490734"/>
            <a:ext cx="4375619" cy="830997"/>
          </a:xfrm>
          <a:prstGeom prst="rect">
            <a:avLst/>
          </a:prstGeom>
          <a:noFill/>
          <a:ln w="9525">
            <a:noFill/>
            <a:miter lim="800000"/>
            <a:headEnd/>
            <a:tailEnd/>
          </a:ln>
        </p:spPr>
        <p:txBody>
          <a:bodyPr wrap="square">
            <a:spAutoFit/>
          </a:bodyPr>
          <a:lstStyle/>
          <a:p>
            <a:pPr algn="ctr"/>
            <a:r>
              <a:rPr lang="es-MX" sz="1600" dirty="0">
                <a:solidFill>
                  <a:schemeClr val="tx2"/>
                </a:solidFill>
                <a:latin typeface="Calibri" pitchFamily="34" charset="0"/>
              </a:rPr>
              <a:t>Frecuencia con que los profesores </a:t>
            </a:r>
            <a:r>
              <a:rPr lang="es-MX" sz="1600" b="1" dirty="0">
                <a:solidFill>
                  <a:schemeClr val="tx2"/>
                </a:solidFill>
                <a:latin typeface="Calibri" pitchFamily="34" charset="0"/>
              </a:rPr>
              <a:t>son detectados </a:t>
            </a:r>
            <a:r>
              <a:rPr lang="es-MX" sz="1600" dirty="0">
                <a:solidFill>
                  <a:schemeClr val="tx2"/>
                </a:solidFill>
                <a:latin typeface="Calibri" pitchFamily="34" charset="0"/>
              </a:rPr>
              <a:t>cuando toman información de alguien más sin citarla correctamente  en…</a:t>
            </a:r>
          </a:p>
        </p:txBody>
      </p:sp>
      <p:sp>
        <p:nvSpPr>
          <p:cNvPr id="34" name="27 Rectángulo"/>
          <p:cNvSpPr>
            <a:spLocks noChangeArrowheads="1"/>
          </p:cNvSpPr>
          <p:nvPr/>
        </p:nvSpPr>
        <p:spPr bwMode="auto">
          <a:xfrm>
            <a:off x="6155974" y="4658073"/>
            <a:ext cx="4271392" cy="523220"/>
          </a:xfrm>
          <a:prstGeom prst="rect">
            <a:avLst/>
          </a:prstGeom>
          <a:solidFill>
            <a:schemeClr val="accent1">
              <a:lumMod val="20000"/>
              <a:lumOff val="80000"/>
            </a:schemeClr>
          </a:solidFill>
          <a:ln w="9525">
            <a:noFill/>
            <a:miter lim="800000"/>
            <a:headEnd/>
            <a:tailEnd/>
          </a:ln>
        </p:spPr>
        <p:txBody>
          <a:bodyPr wrap="square" lIns="36000" rIns="36000">
            <a:spAutoFit/>
          </a:bodyPr>
          <a:lstStyle/>
          <a:p>
            <a:pPr algn="ctr"/>
            <a:r>
              <a:rPr lang="es-MX" sz="1400" dirty="0">
                <a:solidFill>
                  <a:schemeClr val="tx2"/>
                </a:solidFill>
                <a:latin typeface="Calibri" pitchFamily="34" charset="0"/>
              </a:rPr>
              <a:t>¿Qué tan frecuente es que las autoridades </a:t>
            </a:r>
            <a:r>
              <a:rPr lang="es-MX" sz="1400" b="1" dirty="0">
                <a:solidFill>
                  <a:schemeClr val="tx2"/>
                </a:solidFill>
                <a:latin typeface="Calibri" pitchFamily="34" charset="0"/>
              </a:rPr>
              <a:t>sancionan</a:t>
            </a:r>
            <a:r>
              <a:rPr lang="es-MX" sz="1400" dirty="0">
                <a:solidFill>
                  <a:schemeClr val="tx2"/>
                </a:solidFill>
                <a:latin typeface="Calibri" pitchFamily="34" charset="0"/>
              </a:rPr>
              <a:t> plagios cometidos por profesores e investigadores?</a:t>
            </a:r>
          </a:p>
        </p:txBody>
      </p:sp>
      <p:graphicFrame>
        <p:nvGraphicFramePr>
          <p:cNvPr id="37" name="36 Gráfico"/>
          <p:cNvGraphicFramePr/>
          <p:nvPr/>
        </p:nvGraphicFramePr>
        <p:xfrm>
          <a:off x="6338172" y="5126863"/>
          <a:ext cx="4002106" cy="1512168"/>
        </p:xfrm>
        <a:graphic>
          <a:graphicData uri="http://schemas.openxmlformats.org/drawingml/2006/chart">
            <c:chart xmlns:c="http://schemas.openxmlformats.org/drawingml/2006/chart" xmlns:r="http://schemas.openxmlformats.org/officeDocument/2006/relationships" r:id="rId6"/>
          </a:graphicData>
        </a:graphic>
      </p:graphicFrame>
      <p:sp>
        <p:nvSpPr>
          <p:cNvPr id="38" name="22 CuadroTexto"/>
          <p:cNvSpPr txBox="1">
            <a:spLocks noChangeArrowheads="1"/>
          </p:cNvSpPr>
          <p:nvPr/>
        </p:nvSpPr>
        <p:spPr bwMode="auto">
          <a:xfrm>
            <a:off x="1883228" y="3780876"/>
            <a:ext cx="1512888" cy="276225"/>
          </a:xfrm>
          <a:prstGeom prst="rect">
            <a:avLst/>
          </a:prstGeom>
          <a:noFill/>
          <a:ln w="9525">
            <a:noFill/>
            <a:miter lim="800000"/>
            <a:headEnd/>
            <a:tailEnd/>
          </a:ln>
        </p:spPr>
        <p:txBody>
          <a:bodyPr>
            <a:spAutoFit/>
          </a:bodyPr>
          <a:lstStyle/>
          <a:p>
            <a:r>
              <a:rPr lang="es-MX" sz="1200" i="1">
                <a:solidFill>
                  <a:schemeClr val="accent1"/>
                </a:solidFill>
                <a:latin typeface="Calibri" pitchFamily="34" charset="0"/>
              </a:rPr>
              <a:t>Base: 2,610</a:t>
            </a:r>
          </a:p>
        </p:txBody>
      </p:sp>
      <p:sp>
        <p:nvSpPr>
          <p:cNvPr id="39" name="28 CuadroTexto"/>
          <p:cNvSpPr txBox="1">
            <a:spLocks noChangeArrowheads="1"/>
          </p:cNvSpPr>
          <p:nvPr/>
        </p:nvSpPr>
        <p:spPr bwMode="auto">
          <a:xfrm>
            <a:off x="4882749" y="6423927"/>
            <a:ext cx="936104" cy="277812"/>
          </a:xfrm>
          <a:prstGeom prst="rect">
            <a:avLst/>
          </a:prstGeom>
          <a:noFill/>
          <a:ln w="9525">
            <a:noFill/>
            <a:miter lim="800000"/>
            <a:headEnd/>
            <a:tailEnd/>
          </a:ln>
        </p:spPr>
        <p:txBody>
          <a:bodyPr wrap="square">
            <a:spAutoFit/>
          </a:bodyPr>
          <a:lstStyle/>
          <a:p>
            <a:r>
              <a:rPr lang="es-MX" sz="1200" i="1" dirty="0">
                <a:solidFill>
                  <a:schemeClr val="accent1"/>
                </a:solidFill>
                <a:latin typeface="Calibri" pitchFamily="34" charset="0"/>
              </a:rPr>
              <a:t>Base: 1,841</a:t>
            </a:r>
          </a:p>
        </p:txBody>
      </p:sp>
    </p:spTree>
    <p:extLst>
      <p:ext uri="{BB962C8B-B14F-4D97-AF65-F5344CB8AC3E}">
        <p14:creationId xmlns:p14="http://schemas.microsoft.com/office/powerpoint/2010/main" val="206349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413BFB2-EED6-41FB-A5F3-5F19D4E772E9}" type="slidenum">
              <a:rPr lang="es-ES" smtClean="0"/>
              <a:pPr>
                <a:defRPr/>
              </a:pPr>
              <a:t>12</a:t>
            </a:fld>
            <a:endParaRPr lang="es-ES" dirty="0"/>
          </a:p>
        </p:txBody>
      </p:sp>
      <p:graphicFrame>
        <p:nvGraphicFramePr>
          <p:cNvPr id="3" name="2 Gráfico"/>
          <p:cNvGraphicFramePr>
            <a:graphicFrameLocks/>
          </p:cNvGraphicFramePr>
          <p:nvPr/>
        </p:nvGraphicFramePr>
        <p:xfrm>
          <a:off x="1582738" y="1301751"/>
          <a:ext cx="8640762" cy="5256213"/>
        </p:xfrm>
        <a:graphic>
          <a:graphicData uri="http://schemas.openxmlformats.org/drawingml/2006/chart">
            <c:chart xmlns:c="http://schemas.openxmlformats.org/drawingml/2006/chart" xmlns:r="http://schemas.openxmlformats.org/officeDocument/2006/relationships" r:id="rId3"/>
          </a:graphicData>
        </a:graphic>
      </p:graphicFrame>
      <p:sp>
        <p:nvSpPr>
          <p:cNvPr id="55299" name="5 Rectángulo"/>
          <p:cNvSpPr>
            <a:spLocks noChangeArrowheads="1"/>
          </p:cNvSpPr>
          <p:nvPr/>
        </p:nvSpPr>
        <p:spPr bwMode="auto">
          <a:xfrm>
            <a:off x="8653463" y="1482725"/>
            <a:ext cx="584200" cy="369888"/>
          </a:xfrm>
          <a:prstGeom prst="rect">
            <a:avLst/>
          </a:prstGeom>
          <a:noFill/>
          <a:ln w="9525">
            <a:noFill/>
            <a:miter lim="800000"/>
            <a:headEnd/>
            <a:tailEnd/>
          </a:ln>
        </p:spPr>
        <p:txBody>
          <a:bodyPr wrap="none">
            <a:spAutoFit/>
          </a:bodyPr>
          <a:lstStyle/>
          <a:p>
            <a:pPr algn="ctr" fontAlgn="b"/>
            <a:r>
              <a:rPr lang="es-MX" dirty="0">
                <a:latin typeface="Calibri" pitchFamily="34" charset="0"/>
              </a:rPr>
              <a:t>60%</a:t>
            </a:r>
            <a:endParaRPr lang="es-MX" dirty="0">
              <a:solidFill>
                <a:srgbClr val="000000"/>
              </a:solidFill>
              <a:latin typeface="Calibri" pitchFamily="34" charset="0"/>
            </a:endParaRPr>
          </a:p>
        </p:txBody>
      </p:sp>
      <p:sp>
        <p:nvSpPr>
          <p:cNvPr id="55300" name="6 Rectángulo"/>
          <p:cNvSpPr>
            <a:spLocks noChangeArrowheads="1"/>
          </p:cNvSpPr>
          <p:nvPr/>
        </p:nvSpPr>
        <p:spPr bwMode="auto">
          <a:xfrm>
            <a:off x="8610601" y="1930400"/>
            <a:ext cx="582613" cy="369888"/>
          </a:xfrm>
          <a:prstGeom prst="rect">
            <a:avLst/>
          </a:prstGeom>
          <a:noFill/>
          <a:ln w="9525">
            <a:noFill/>
            <a:miter lim="800000"/>
            <a:headEnd/>
            <a:tailEnd/>
          </a:ln>
        </p:spPr>
        <p:txBody>
          <a:bodyPr wrap="none">
            <a:spAutoFit/>
          </a:bodyPr>
          <a:lstStyle/>
          <a:p>
            <a:pPr algn="ctr" fontAlgn="b"/>
            <a:r>
              <a:rPr lang="es-MX">
                <a:latin typeface="Calibri" pitchFamily="34" charset="0"/>
              </a:rPr>
              <a:t>59%</a:t>
            </a:r>
            <a:endParaRPr lang="es-MX">
              <a:solidFill>
                <a:srgbClr val="000000"/>
              </a:solidFill>
              <a:latin typeface="Calibri" pitchFamily="34" charset="0"/>
            </a:endParaRPr>
          </a:p>
        </p:txBody>
      </p:sp>
      <p:sp>
        <p:nvSpPr>
          <p:cNvPr id="55301" name="7 Rectángulo"/>
          <p:cNvSpPr>
            <a:spLocks noChangeArrowheads="1"/>
          </p:cNvSpPr>
          <p:nvPr/>
        </p:nvSpPr>
        <p:spPr bwMode="auto">
          <a:xfrm>
            <a:off x="8966201" y="2381250"/>
            <a:ext cx="582613" cy="369888"/>
          </a:xfrm>
          <a:prstGeom prst="rect">
            <a:avLst/>
          </a:prstGeom>
          <a:noFill/>
          <a:ln w="9525">
            <a:noFill/>
            <a:miter lim="800000"/>
            <a:headEnd/>
            <a:tailEnd/>
          </a:ln>
        </p:spPr>
        <p:txBody>
          <a:bodyPr wrap="none">
            <a:spAutoFit/>
          </a:bodyPr>
          <a:lstStyle/>
          <a:p>
            <a:pPr algn="ctr" fontAlgn="b"/>
            <a:r>
              <a:rPr lang="es-MX">
                <a:latin typeface="Calibri" pitchFamily="34" charset="0"/>
              </a:rPr>
              <a:t>65%</a:t>
            </a:r>
            <a:endParaRPr lang="es-MX">
              <a:solidFill>
                <a:srgbClr val="000000"/>
              </a:solidFill>
              <a:latin typeface="Calibri" pitchFamily="34" charset="0"/>
            </a:endParaRPr>
          </a:p>
        </p:txBody>
      </p:sp>
      <p:sp>
        <p:nvSpPr>
          <p:cNvPr id="55302" name="8 Rectángulo"/>
          <p:cNvSpPr>
            <a:spLocks noChangeArrowheads="1"/>
          </p:cNvSpPr>
          <p:nvPr/>
        </p:nvSpPr>
        <p:spPr bwMode="auto">
          <a:xfrm>
            <a:off x="7907338" y="2825750"/>
            <a:ext cx="584200" cy="369888"/>
          </a:xfrm>
          <a:prstGeom prst="rect">
            <a:avLst/>
          </a:prstGeom>
          <a:noFill/>
          <a:ln w="9525">
            <a:noFill/>
            <a:miter lim="800000"/>
            <a:headEnd/>
            <a:tailEnd/>
          </a:ln>
        </p:spPr>
        <p:txBody>
          <a:bodyPr wrap="none">
            <a:spAutoFit/>
          </a:bodyPr>
          <a:lstStyle/>
          <a:p>
            <a:pPr algn="ctr" fontAlgn="b"/>
            <a:r>
              <a:rPr lang="es-MX">
                <a:latin typeface="Calibri" pitchFamily="34" charset="0"/>
              </a:rPr>
              <a:t>47%</a:t>
            </a:r>
            <a:endParaRPr lang="es-MX">
              <a:solidFill>
                <a:srgbClr val="000000"/>
              </a:solidFill>
              <a:latin typeface="Calibri" pitchFamily="34" charset="0"/>
            </a:endParaRPr>
          </a:p>
        </p:txBody>
      </p:sp>
      <p:sp>
        <p:nvSpPr>
          <p:cNvPr id="55303" name="9 Rectángulo"/>
          <p:cNvSpPr>
            <a:spLocks noChangeArrowheads="1"/>
          </p:cNvSpPr>
          <p:nvPr/>
        </p:nvSpPr>
        <p:spPr bwMode="auto">
          <a:xfrm>
            <a:off x="7847013" y="3279775"/>
            <a:ext cx="582612" cy="369888"/>
          </a:xfrm>
          <a:prstGeom prst="rect">
            <a:avLst/>
          </a:prstGeom>
          <a:noFill/>
          <a:ln w="9525">
            <a:noFill/>
            <a:miter lim="800000"/>
            <a:headEnd/>
            <a:tailEnd/>
          </a:ln>
        </p:spPr>
        <p:txBody>
          <a:bodyPr wrap="none">
            <a:spAutoFit/>
          </a:bodyPr>
          <a:lstStyle/>
          <a:p>
            <a:pPr algn="ctr" fontAlgn="b"/>
            <a:r>
              <a:rPr lang="es-MX">
                <a:latin typeface="Calibri" pitchFamily="34" charset="0"/>
              </a:rPr>
              <a:t>46%</a:t>
            </a:r>
            <a:endParaRPr lang="es-MX">
              <a:solidFill>
                <a:srgbClr val="000000"/>
              </a:solidFill>
              <a:latin typeface="Calibri" pitchFamily="34" charset="0"/>
            </a:endParaRPr>
          </a:p>
        </p:txBody>
      </p:sp>
      <p:sp>
        <p:nvSpPr>
          <p:cNvPr id="55304" name="10 Rectángulo"/>
          <p:cNvSpPr>
            <a:spLocks noChangeArrowheads="1"/>
          </p:cNvSpPr>
          <p:nvPr/>
        </p:nvSpPr>
        <p:spPr bwMode="auto">
          <a:xfrm>
            <a:off x="5741989" y="5981700"/>
            <a:ext cx="466725" cy="369888"/>
          </a:xfrm>
          <a:prstGeom prst="rect">
            <a:avLst/>
          </a:prstGeom>
          <a:noFill/>
          <a:ln w="9525">
            <a:noFill/>
            <a:miter lim="800000"/>
            <a:headEnd/>
            <a:tailEnd/>
          </a:ln>
        </p:spPr>
        <p:txBody>
          <a:bodyPr wrap="none">
            <a:spAutoFit/>
          </a:bodyPr>
          <a:lstStyle/>
          <a:p>
            <a:pPr algn="ctr" fontAlgn="b"/>
            <a:r>
              <a:rPr lang="es-MX">
                <a:latin typeface="Calibri" pitchFamily="34" charset="0"/>
              </a:rPr>
              <a:t>8%</a:t>
            </a:r>
            <a:endParaRPr lang="es-MX">
              <a:solidFill>
                <a:srgbClr val="000000"/>
              </a:solidFill>
              <a:latin typeface="Calibri" pitchFamily="34" charset="0"/>
            </a:endParaRPr>
          </a:p>
        </p:txBody>
      </p:sp>
      <p:sp>
        <p:nvSpPr>
          <p:cNvPr id="55305" name="11 Rectángulo"/>
          <p:cNvSpPr>
            <a:spLocks noChangeArrowheads="1"/>
          </p:cNvSpPr>
          <p:nvPr/>
        </p:nvSpPr>
        <p:spPr bwMode="auto">
          <a:xfrm>
            <a:off x="7285038" y="3756025"/>
            <a:ext cx="584200" cy="368300"/>
          </a:xfrm>
          <a:prstGeom prst="rect">
            <a:avLst/>
          </a:prstGeom>
          <a:noFill/>
          <a:ln w="9525">
            <a:noFill/>
            <a:miter lim="800000"/>
            <a:headEnd/>
            <a:tailEnd/>
          </a:ln>
        </p:spPr>
        <p:txBody>
          <a:bodyPr wrap="none">
            <a:spAutoFit/>
          </a:bodyPr>
          <a:lstStyle/>
          <a:p>
            <a:pPr algn="ctr" fontAlgn="b"/>
            <a:r>
              <a:rPr lang="es-MX">
                <a:latin typeface="Calibri" pitchFamily="34" charset="0"/>
              </a:rPr>
              <a:t>35%</a:t>
            </a:r>
            <a:endParaRPr lang="es-MX">
              <a:solidFill>
                <a:srgbClr val="000000"/>
              </a:solidFill>
              <a:latin typeface="Calibri" pitchFamily="34" charset="0"/>
            </a:endParaRPr>
          </a:p>
        </p:txBody>
      </p:sp>
      <p:sp>
        <p:nvSpPr>
          <p:cNvPr id="55306" name="12 Rectángulo"/>
          <p:cNvSpPr>
            <a:spLocks noChangeArrowheads="1"/>
          </p:cNvSpPr>
          <p:nvPr/>
        </p:nvSpPr>
        <p:spPr bwMode="auto">
          <a:xfrm>
            <a:off x="7142163" y="4183064"/>
            <a:ext cx="582612" cy="369887"/>
          </a:xfrm>
          <a:prstGeom prst="rect">
            <a:avLst/>
          </a:prstGeom>
          <a:noFill/>
          <a:ln w="9525">
            <a:noFill/>
            <a:miter lim="800000"/>
            <a:headEnd/>
            <a:tailEnd/>
          </a:ln>
        </p:spPr>
        <p:txBody>
          <a:bodyPr wrap="none">
            <a:spAutoFit/>
          </a:bodyPr>
          <a:lstStyle/>
          <a:p>
            <a:pPr algn="ctr" fontAlgn="b"/>
            <a:r>
              <a:rPr lang="es-MX">
                <a:latin typeface="Calibri" pitchFamily="34" charset="0"/>
              </a:rPr>
              <a:t>33%</a:t>
            </a:r>
            <a:endParaRPr lang="es-MX">
              <a:solidFill>
                <a:srgbClr val="000000"/>
              </a:solidFill>
              <a:latin typeface="Calibri" pitchFamily="34" charset="0"/>
            </a:endParaRPr>
          </a:p>
        </p:txBody>
      </p:sp>
      <p:sp>
        <p:nvSpPr>
          <p:cNvPr id="55307" name="13 Rectángulo"/>
          <p:cNvSpPr>
            <a:spLocks noChangeArrowheads="1"/>
          </p:cNvSpPr>
          <p:nvPr/>
        </p:nvSpPr>
        <p:spPr bwMode="auto">
          <a:xfrm>
            <a:off x="6315075" y="4637089"/>
            <a:ext cx="584200" cy="369887"/>
          </a:xfrm>
          <a:prstGeom prst="rect">
            <a:avLst/>
          </a:prstGeom>
          <a:noFill/>
          <a:ln w="9525">
            <a:noFill/>
            <a:miter lim="800000"/>
            <a:headEnd/>
            <a:tailEnd/>
          </a:ln>
        </p:spPr>
        <p:txBody>
          <a:bodyPr wrap="none">
            <a:spAutoFit/>
          </a:bodyPr>
          <a:lstStyle/>
          <a:p>
            <a:pPr algn="ctr" fontAlgn="b"/>
            <a:r>
              <a:rPr lang="es-MX">
                <a:latin typeface="Calibri" pitchFamily="34" charset="0"/>
              </a:rPr>
              <a:t>18%</a:t>
            </a:r>
            <a:endParaRPr lang="es-MX">
              <a:solidFill>
                <a:srgbClr val="000000"/>
              </a:solidFill>
              <a:latin typeface="Calibri" pitchFamily="34" charset="0"/>
            </a:endParaRPr>
          </a:p>
        </p:txBody>
      </p:sp>
      <p:sp>
        <p:nvSpPr>
          <p:cNvPr id="55308" name="14 Rectángulo"/>
          <p:cNvSpPr>
            <a:spLocks noChangeArrowheads="1"/>
          </p:cNvSpPr>
          <p:nvPr/>
        </p:nvSpPr>
        <p:spPr bwMode="auto">
          <a:xfrm>
            <a:off x="6745288" y="5073650"/>
            <a:ext cx="584200" cy="369888"/>
          </a:xfrm>
          <a:prstGeom prst="rect">
            <a:avLst/>
          </a:prstGeom>
          <a:noFill/>
          <a:ln w="9525">
            <a:noFill/>
            <a:miter lim="800000"/>
            <a:headEnd/>
            <a:tailEnd/>
          </a:ln>
        </p:spPr>
        <p:txBody>
          <a:bodyPr wrap="none">
            <a:spAutoFit/>
          </a:bodyPr>
          <a:lstStyle/>
          <a:p>
            <a:pPr algn="ctr" fontAlgn="b"/>
            <a:r>
              <a:rPr lang="es-MX">
                <a:latin typeface="Calibri" pitchFamily="34" charset="0"/>
              </a:rPr>
              <a:t>26%</a:t>
            </a:r>
            <a:endParaRPr lang="es-MX">
              <a:solidFill>
                <a:srgbClr val="000000"/>
              </a:solidFill>
              <a:latin typeface="Calibri" pitchFamily="34" charset="0"/>
            </a:endParaRPr>
          </a:p>
        </p:txBody>
      </p:sp>
      <p:sp>
        <p:nvSpPr>
          <p:cNvPr id="55309" name="15 Rectángulo"/>
          <p:cNvSpPr>
            <a:spLocks noChangeArrowheads="1"/>
          </p:cNvSpPr>
          <p:nvPr/>
        </p:nvSpPr>
        <p:spPr bwMode="auto">
          <a:xfrm>
            <a:off x="5600701" y="5548314"/>
            <a:ext cx="466725" cy="369887"/>
          </a:xfrm>
          <a:prstGeom prst="rect">
            <a:avLst/>
          </a:prstGeom>
          <a:noFill/>
          <a:ln w="9525">
            <a:noFill/>
            <a:miter lim="800000"/>
            <a:headEnd/>
            <a:tailEnd/>
          </a:ln>
        </p:spPr>
        <p:txBody>
          <a:bodyPr wrap="none">
            <a:spAutoFit/>
          </a:bodyPr>
          <a:lstStyle/>
          <a:p>
            <a:pPr algn="ctr" fontAlgn="b"/>
            <a:r>
              <a:rPr lang="es-MX">
                <a:latin typeface="Calibri" pitchFamily="34" charset="0"/>
              </a:rPr>
              <a:t>5%</a:t>
            </a:r>
            <a:endParaRPr lang="es-MX">
              <a:solidFill>
                <a:srgbClr val="000000"/>
              </a:solidFill>
              <a:latin typeface="Calibri" pitchFamily="34" charset="0"/>
            </a:endParaRPr>
          </a:p>
        </p:txBody>
      </p:sp>
      <p:sp>
        <p:nvSpPr>
          <p:cNvPr id="55310" name="16 Rectángulo"/>
          <p:cNvSpPr>
            <a:spLocks noChangeArrowheads="1"/>
          </p:cNvSpPr>
          <p:nvPr/>
        </p:nvSpPr>
        <p:spPr bwMode="auto">
          <a:xfrm>
            <a:off x="1638301" y="692151"/>
            <a:ext cx="7121525" cy="646113"/>
          </a:xfrm>
          <a:prstGeom prst="rect">
            <a:avLst/>
          </a:prstGeom>
          <a:noFill/>
          <a:ln w="9525">
            <a:noFill/>
            <a:miter lim="800000"/>
            <a:headEnd/>
            <a:tailEnd/>
          </a:ln>
        </p:spPr>
        <p:txBody>
          <a:bodyPr>
            <a:spAutoFit/>
          </a:bodyPr>
          <a:lstStyle/>
          <a:p>
            <a:r>
              <a:rPr lang="es-MX" b="1" dirty="0">
                <a:solidFill>
                  <a:schemeClr val="tx2"/>
                </a:solidFill>
                <a:latin typeface="Calibri" pitchFamily="34" charset="0"/>
              </a:rPr>
              <a:t>Razones por las que los académicos </a:t>
            </a:r>
            <a:r>
              <a:rPr lang="es-MX" sz="1600" dirty="0">
                <a:solidFill>
                  <a:schemeClr val="tx2"/>
                </a:solidFill>
                <a:latin typeface="Calibri" pitchFamily="34" charset="0"/>
              </a:rPr>
              <a:t>(profesores o investigadores)</a:t>
            </a:r>
            <a:r>
              <a:rPr lang="es-MX" b="1" dirty="0">
                <a:solidFill>
                  <a:schemeClr val="tx2"/>
                </a:solidFill>
                <a:latin typeface="Calibri" pitchFamily="34" charset="0"/>
              </a:rPr>
              <a:t> plagian o utilizan información de otros sin citarlos correctamente</a:t>
            </a:r>
          </a:p>
        </p:txBody>
      </p:sp>
      <p:sp>
        <p:nvSpPr>
          <p:cNvPr id="55311" name="17 CuadroTexto"/>
          <p:cNvSpPr txBox="1">
            <a:spLocks noChangeArrowheads="1"/>
          </p:cNvSpPr>
          <p:nvPr/>
        </p:nvSpPr>
        <p:spPr bwMode="auto">
          <a:xfrm>
            <a:off x="1663701" y="6430963"/>
            <a:ext cx="2881313" cy="284162"/>
          </a:xfrm>
          <a:prstGeom prst="rect">
            <a:avLst/>
          </a:prstGeom>
          <a:noFill/>
          <a:ln w="9525">
            <a:noFill/>
            <a:miter lim="800000"/>
            <a:headEnd/>
            <a:tailEnd/>
          </a:ln>
        </p:spPr>
        <p:txBody>
          <a:bodyPr>
            <a:spAutoFit/>
          </a:bodyPr>
          <a:lstStyle/>
          <a:p>
            <a:r>
              <a:rPr lang="es-MX" sz="1200" i="1" dirty="0">
                <a:solidFill>
                  <a:schemeClr val="accent1"/>
                </a:solidFill>
                <a:latin typeface="Calibri" pitchFamily="34" charset="0"/>
              </a:rPr>
              <a:t>Base entrevistas Negativas: 1,410</a:t>
            </a:r>
          </a:p>
        </p:txBody>
      </p:sp>
      <p:sp>
        <p:nvSpPr>
          <p:cNvPr id="19" name="2 Título"/>
          <p:cNvSpPr txBox="1">
            <a:spLocks/>
          </p:cNvSpPr>
          <p:nvPr/>
        </p:nvSpPr>
        <p:spPr>
          <a:xfrm>
            <a:off x="1517650" y="-12700"/>
            <a:ext cx="9137650" cy="765175"/>
          </a:xfrm>
          <a:prstGeom prst="rect">
            <a:avLst/>
          </a:prstGeom>
        </p:spPr>
        <p:txBody>
          <a:bodyPr anchor="ctr"/>
          <a:lstStyle>
            <a:lvl1pPr algn="ctr" rtl="0" eaLnBrk="0" fontAlgn="base" hangingPunct="0">
              <a:spcBef>
                <a:spcPct val="0"/>
              </a:spcBef>
              <a:spcAft>
                <a:spcPct val="0"/>
              </a:spcAft>
              <a:defRPr sz="2000" b="1">
                <a:solidFill>
                  <a:srgbClr val="032F6F"/>
                </a:solidFill>
                <a:latin typeface="Calibri"/>
                <a:ea typeface="+mj-ea"/>
                <a:cs typeface="Calibri"/>
              </a:defRPr>
            </a:lvl1pPr>
            <a:lvl2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2pPr>
            <a:lvl3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3pPr>
            <a:lvl4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4pPr>
            <a:lvl5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5pPr>
            <a:lvl6pPr marL="457200" algn="ctr" rtl="0" fontAlgn="base">
              <a:spcBef>
                <a:spcPct val="0"/>
              </a:spcBef>
              <a:spcAft>
                <a:spcPct val="0"/>
              </a:spcAft>
              <a:defRPr sz="2800">
                <a:solidFill>
                  <a:srgbClr val="032F6F"/>
                </a:solidFill>
                <a:latin typeface="Tahoma" charset="0"/>
                <a:ea typeface="ＭＳ Ｐゴシック" charset="0"/>
              </a:defRPr>
            </a:lvl6pPr>
            <a:lvl7pPr marL="914400" algn="ctr" rtl="0" fontAlgn="base">
              <a:spcBef>
                <a:spcPct val="0"/>
              </a:spcBef>
              <a:spcAft>
                <a:spcPct val="0"/>
              </a:spcAft>
              <a:defRPr sz="2800">
                <a:solidFill>
                  <a:srgbClr val="032F6F"/>
                </a:solidFill>
                <a:latin typeface="Tahoma" charset="0"/>
                <a:ea typeface="ＭＳ Ｐゴシック" charset="0"/>
              </a:defRPr>
            </a:lvl7pPr>
            <a:lvl8pPr marL="1371600" algn="ctr" rtl="0" fontAlgn="base">
              <a:spcBef>
                <a:spcPct val="0"/>
              </a:spcBef>
              <a:spcAft>
                <a:spcPct val="0"/>
              </a:spcAft>
              <a:defRPr sz="2800">
                <a:solidFill>
                  <a:srgbClr val="032F6F"/>
                </a:solidFill>
                <a:latin typeface="Tahoma" charset="0"/>
                <a:ea typeface="ＭＳ Ｐゴシック" charset="0"/>
              </a:defRPr>
            </a:lvl8pPr>
            <a:lvl9pPr marL="1828800" algn="ctr" rtl="0" fontAlgn="base">
              <a:spcBef>
                <a:spcPct val="0"/>
              </a:spcBef>
              <a:spcAft>
                <a:spcPct val="0"/>
              </a:spcAft>
              <a:defRPr sz="2800">
                <a:solidFill>
                  <a:srgbClr val="032F6F"/>
                </a:solidFill>
                <a:latin typeface="Tahoma" charset="0"/>
                <a:ea typeface="ＭＳ Ｐゴシック" charset="0"/>
              </a:defRPr>
            </a:lvl9pPr>
          </a:lstStyle>
          <a:p>
            <a:pPr algn="l">
              <a:lnSpc>
                <a:spcPts val="1800"/>
              </a:lnSpc>
              <a:defRPr/>
            </a:pPr>
            <a:r>
              <a:rPr lang="es-MX" sz="1800" b="0" kern="0" dirty="0"/>
              <a:t>La principal justificación para que se dé el plagio entre académicos está la presión de publicar y mantener los estímulos económicos que conlleva y en segundo lugar se menciona la deshonestidad.</a:t>
            </a:r>
          </a:p>
        </p:txBody>
      </p:sp>
    </p:spTree>
    <p:extLst>
      <p:ext uri="{BB962C8B-B14F-4D97-AF65-F5344CB8AC3E}">
        <p14:creationId xmlns:p14="http://schemas.microsoft.com/office/powerpoint/2010/main" val="340536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bwMode="auto">
          <a:xfrm>
            <a:off x="1524000" y="0"/>
            <a:ext cx="9144000" cy="9807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grpSp>
        <p:nvGrpSpPr>
          <p:cNvPr id="23" name="22 Grupo"/>
          <p:cNvGrpSpPr/>
          <p:nvPr/>
        </p:nvGrpSpPr>
        <p:grpSpPr>
          <a:xfrm>
            <a:off x="2495600" y="620688"/>
            <a:ext cx="3456384" cy="873754"/>
            <a:chOff x="345300" y="631409"/>
            <a:chExt cx="4082684" cy="873754"/>
          </a:xfrm>
          <a:solidFill>
            <a:srgbClr val="00A1DA"/>
          </a:solidFill>
        </p:grpSpPr>
        <p:sp>
          <p:nvSpPr>
            <p:cNvPr id="21" name="20 Rectángulo redondeado"/>
            <p:cNvSpPr/>
            <p:nvPr/>
          </p:nvSpPr>
          <p:spPr bwMode="auto">
            <a:xfrm>
              <a:off x="345300" y="631409"/>
              <a:ext cx="4082684" cy="642220"/>
            </a:xfrm>
            <a:prstGeom prst="roundRect">
              <a:avLst>
                <a:gd name="adj" fmla="val 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2" name="21 Triángulo isósceles"/>
            <p:cNvSpPr/>
            <p:nvPr/>
          </p:nvSpPr>
          <p:spPr bwMode="auto">
            <a:xfrm flipV="1">
              <a:off x="1934777" y="1214216"/>
              <a:ext cx="792089" cy="290947"/>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ea typeface="ＭＳ Ｐゴシック" charset="0"/>
              </a:endParaRPr>
            </a:p>
          </p:txBody>
        </p:sp>
      </p:grpSp>
      <p:sp>
        <p:nvSpPr>
          <p:cNvPr id="6" name="5 Rectángulo"/>
          <p:cNvSpPr/>
          <p:nvPr/>
        </p:nvSpPr>
        <p:spPr bwMode="auto">
          <a:xfrm>
            <a:off x="8677402" y="6442450"/>
            <a:ext cx="1979712" cy="4046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 name="1 Marcador de número de diapositiva"/>
          <p:cNvSpPr>
            <a:spLocks noGrp="1"/>
          </p:cNvSpPr>
          <p:nvPr>
            <p:ph type="sldNum" sz="quarter" idx="12"/>
          </p:nvPr>
        </p:nvSpPr>
        <p:spPr/>
        <p:txBody>
          <a:bodyPr/>
          <a:lstStyle/>
          <a:p>
            <a:pPr>
              <a:defRPr/>
            </a:pPr>
            <a:fld id="{866BDEFA-7E97-497B-BCA0-CCD55D8FB32A}" type="slidenum">
              <a:rPr lang="es-ES" smtClean="0"/>
              <a:pPr>
                <a:defRPr/>
              </a:pPr>
              <a:t>13</a:t>
            </a:fld>
            <a:endParaRPr lang="es-ES" dirty="0"/>
          </a:p>
        </p:txBody>
      </p:sp>
      <p:sp>
        <p:nvSpPr>
          <p:cNvPr id="3" name="2 Rectángulo redondeado"/>
          <p:cNvSpPr/>
          <p:nvPr/>
        </p:nvSpPr>
        <p:spPr bwMode="auto">
          <a:xfrm>
            <a:off x="1725284" y="188640"/>
            <a:ext cx="8751238" cy="6480720"/>
          </a:xfrm>
          <a:prstGeom prst="roundRect">
            <a:avLst>
              <a:gd name="adj" fmla="val 1583"/>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4" name="3 Rectángulo"/>
          <p:cNvSpPr/>
          <p:nvPr/>
        </p:nvSpPr>
        <p:spPr bwMode="auto">
          <a:xfrm>
            <a:off x="1646582" y="53614"/>
            <a:ext cx="6465642"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s-MX" sz="2000" b="1" dirty="0">
                <a:solidFill>
                  <a:schemeClr val="bg1"/>
                </a:solidFill>
                <a:latin typeface="Calibri" panose="020F0502020204030204" pitchFamily="34" charset="0"/>
                <a:ea typeface="ＭＳ Ｐゴシック" charset="0"/>
              </a:rPr>
              <a:t>FRECUENCIA DE PRÁCTICAS NEGATIVAS DE </a:t>
            </a:r>
            <a:r>
              <a:rPr lang="es-MX" sz="2000" u="sng" dirty="0">
                <a:solidFill>
                  <a:schemeClr val="bg1"/>
                </a:solidFill>
                <a:latin typeface="Calibri" panose="020F0502020204030204" pitchFamily="34" charset="0"/>
                <a:ea typeface="ＭＳ Ｐゴシック" charset="0"/>
              </a:rPr>
              <a:t>ESTUDIANTES</a:t>
            </a:r>
          </a:p>
        </p:txBody>
      </p:sp>
      <p:graphicFrame>
        <p:nvGraphicFramePr>
          <p:cNvPr id="7" name="6 Tabla"/>
          <p:cNvGraphicFramePr>
            <a:graphicFrameLocks noGrp="1"/>
          </p:cNvGraphicFramePr>
          <p:nvPr/>
        </p:nvGraphicFramePr>
        <p:xfrm>
          <a:off x="1877168" y="1556793"/>
          <a:ext cx="4104456" cy="5007055"/>
        </p:xfrm>
        <a:graphic>
          <a:graphicData uri="http://schemas.openxmlformats.org/drawingml/2006/table">
            <a:tbl>
              <a:tblPr/>
              <a:tblGrid>
                <a:gridCol w="439763">
                  <a:extLst>
                    <a:ext uri="{9D8B030D-6E8A-4147-A177-3AD203B41FA5}">
                      <a16:colId xmlns:a16="http://schemas.microsoft.com/office/drawing/2014/main" val="20000"/>
                    </a:ext>
                  </a:extLst>
                </a:gridCol>
                <a:gridCol w="3664693">
                  <a:extLst>
                    <a:ext uri="{9D8B030D-6E8A-4147-A177-3AD203B41FA5}">
                      <a16:colId xmlns:a16="http://schemas.microsoft.com/office/drawing/2014/main" val="20001"/>
                    </a:ext>
                  </a:extLst>
                </a:gridCol>
              </a:tblGrid>
              <a:tr h="4086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800" b="0" i="0" u="none" strike="noStrike" cap="none" normalizeH="0" baseline="0" dirty="0">
                          <a:ln>
                            <a:noFill/>
                          </a:ln>
                          <a:solidFill>
                            <a:schemeClr val="bg1"/>
                          </a:solidFill>
                          <a:effectLst/>
                          <a:latin typeface="ITC Avant Garde Gothic" panose="020B0402020203020304" pitchFamily="34" charset="0"/>
                          <a:ea typeface="ＭＳ Ｐゴシック"/>
                          <a:cs typeface="ＭＳ Ｐゴシック"/>
                        </a:rPr>
                        <a:t>6</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Copian el resumen de un libro y lo entregan como si lo hubieran leído completo </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800" b="0" i="0" u="none" strike="noStrike" cap="none" normalizeH="0" baseline="0" dirty="0">
                          <a:ln>
                            <a:noFill/>
                          </a:ln>
                          <a:solidFill>
                            <a:schemeClr val="bg1"/>
                          </a:solidFill>
                          <a:effectLst/>
                          <a:latin typeface="ITC Avant Garde Gothic" panose="020B0402020203020304" pitchFamily="34" charset="0"/>
                          <a:ea typeface="ＭＳ Ｐゴシック"/>
                          <a:cs typeface="ＭＳ Ｐゴシック"/>
                        </a:rPr>
                        <a:t>6</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Incluyen citas o referencias bibliográficas aunque no las hayan utilizado ni leído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800" b="0" i="0" u="none" strike="noStrike" cap="none" normalizeH="0" baseline="0" dirty="0">
                          <a:ln>
                            <a:noFill/>
                          </a:ln>
                          <a:solidFill>
                            <a:schemeClr val="bg1"/>
                          </a:solidFill>
                          <a:effectLst/>
                          <a:latin typeface="ITC Avant Garde Gothic" panose="020B0402020203020304" pitchFamily="34" charset="0"/>
                          <a:ea typeface="ＭＳ Ｐゴシック"/>
                          <a:cs typeface="ＭＳ Ｐゴシック"/>
                        </a:rPr>
                        <a:t>6</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Copian información de Internet para presentarla como ideas propias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Toman textos o párrafos completos de otro autor y los presentan como propios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Copian datos, experimentos o encuestas para presentarlos como propios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Copian frases o párrafos y cambian una o varias palabras para presentarlo como suyos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Toman imágenes o gráficos (diagramas, cuadros, tablas, etc.) de otros autores y los presentan como propios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Vuelven a presentar un trabajo del pasado o de otra materia como si fuera nuevo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Mezclan párrafos o información de varias fuentes para presentarlos como si fueran propios </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Combinan textos copiados de otros autores con glosas en sus palabras y lo presentan todo como propio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3936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Usan trabajos de otros alumnos con algunos cambios para presentarlos como propios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r h="2427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4</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Inventan citas bibliográficas </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11"/>
                  </a:ext>
                </a:extLst>
              </a:tr>
              <a:tr h="4086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ITC Avant Garde Gothic" panose="020B0402020203020304" pitchFamily="34" charset="0"/>
                          <a:ea typeface="ＭＳ Ｐゴシック"/>
                          <a:cs typeface="ＭＳ Ｐゴシック"/>
                        </a:rPr>
                        <a:t>3</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Compran trabajos a otras personas para presentarlos como propios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12"/>
                  </a:ext>
                </a:extLst>
              </a:tr>
            </a:tbl>
          </a:graphicData>
        </a:graphic>
      </p:graphicFrame>
      <p:cxnSp>
        <p:nvCxnSpPr>
          <p:cNvPr id="8" name="7 Conector recto"/>
          <p:cNvCxnSpPr/>
          <p:nvPr/>
        </p:nvCxnSpPr>
        <p:spPr bwMode="auto">
          <a:xfrm flipH="1">
            <a:off x="6096001" y="548680"/>
            <a:ext cx="4903" cy="6048672"/>
          </a:xfrm>
          <a:prstGeom prst="line">
            <a:avLst/>
          </a:prstGeom>
          <a:solidFill>
            <a:srgbClr val="FFFF00"/>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9" name="18 Grupo"/>
          <p:cNvGrpSpPr/>
          <p:nvPr/>
        </p:nvGrpSpPr>
        <p:grpSpPr>
          <a:xfrm>
            <a:off x="1869300" y="620688"/>
            <a:ext cx="626300" cy="648072"/>
            <a:chOff x="323528" y="929356"/>
            <a:chExt cx="482125" cy="483420"/>
          </a:xfrm>
        </p:grpSpPr>
        <p:pic>
          <p:nvPicPr>
            <p:cNvPr id="9"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323528"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417632"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509143"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603247" y="929357"/>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697089" y="929356"/>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330315"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424419"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515930"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610034" y="1177582"/>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73896" r="14943"/>
            <a:stretch/>
          </p:blipFill>
          <p:spPr bwMode="auto">
            <a:xfrm>
              <a:off x="703876" y="1177581"/>
              <a:ext cx="101777" cy="23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7 Rectángulo"/>
          <p:cNvSpPr>
            <a:spLocks noChangeArrowheads="1"/>
          </p:cNvSpPr>
          <p:nvPr/>
        </p:nvSpPr>
        <p:spPr bwMode="auto">
          <a:xfrm>
            <a:off x="2454126" y="620689"/>
            <a:ext cx="3605303" cy="584775"/>
          </a:xfrm>
          <a:prstGeom prst="rect">
            <a:avLst/>
          </a:prstGeom>
          <a:noFill/>
          <a:ln w="9525">
            <a:noFill/>
            <a:miter lim="800000"/>
            <a:headEnd/>
            <a:tailEnd/>
          </a:ln>
        </p:spPr>
        <p:txBody>
          <a:bodyPr wrap="square">
            <a:spAutoFit/>
          </a:bodyPr>
          <a:lstStyle/>
          <a:p>
            <a:r>
              <a:rPr lang="es-MX" sz="1600" b="1" i="1" dirty="0">
                <a:solidFill>
                  <a:schemeClr val="bg1"/>
                </a:solidFill>
                <a:latin typeface="Calibri" pitchFamily="34" charset="0"/>
              </a:rPr>
              <a:t>Cuántos de cada 10 estudiantes en la UNAM considera usted que… </a:t>
            </a:r>
            <a:r>
              <a:rPr lang="es-MX" sz="1400" i="1" dirty="0">
                <a:solidFill>
                  <a:schemeClr val="bg1"/>
                </a:solidFill>
                <a:latin typeface="Calibri" pitchFamily="34" charset="0"/>
              </a:rPr>
              <a:t>(Promedio) </a:t>
            </a:r>
          </a:p>
        </p:txBody>
      </p:sp>
      <p:graphicFrame>
        <p:nvGraphicFramePr>
          <p:cNvPr id="46" name="22 Objeto"/>
          <p:cNvGraphicFramePr>
            <a:graphicFrameLocks/>
          </p:cNvGraphicFramePr>
          <p:nvPr/>
        </p:nvGraphicFramePr>
        <p:xfrm>
          <a:off x="8184232" y="1268760"/>
          <a:ext cx="2292290" cy="2736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46 Tabla"/>
          <p:cNvGraphicFramePr>
            <a:graphicFrameLocks noGrp="1"/>
          </p:cNvGraphicFramePr>
          <p:nvPr/>
        </p:nvGraphicFramePr>
        <p:xfrm>
          <a:off x="6100903" y="1413250"/>
          <a:ext cx="2172240" cy="2591815"/>
        </p:xfrm>
        <a:graphic>
          <a:graphicData uri="http://schemas.openxmlformats.org/drawingml/2006/table">
            <a:tbl>
              <a:tblPr firstRow="1" bandRow="1">
                <a:tableStyleId>{5C22544A-7EE6-4342-B048-85BDC9FD1C3A}</a:tableStyleId>
              </a:tblPr>
              <a:tblGrid>
                <a:gridCol w="2172240">
                  <a:extLst>
                    <a:ext uri="{9D8B030D-6E8A-4147-A177-3AD203B41FA5}">
                      <a16:colId xmlns:a16="http://schemas.microsoft.com/office/drawing/2014/main" val="20000"/>
                    </a:ext>
                  </a:extLst>
                </a:gridCol>
              </a:tblGrid>
              <a:tr h="78595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s-MX" sz="1400" b="0" kern="1200" dirty="0">
                          <a:solidFill>
                            <a:schemeClr val="tx1"/>
                          </a:solidFill>
                          <a:latin typeface="Calibri" panose="020F0502020204030204" pitchFamily="34" charset="0"/>
                          <a:ea typeface="+mn-ea"/>
                          <a:cs typeface="+mn-cs"/>
                        </a:rPr>
                        <a:t>Publicaciones especializadas</a:t>
                      </a:r>
                    </a:p>
                  </a:txBody>
                  <a:tcPr marL="36000" marR="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7329">
                <a:tc>
                  <a:txBody>
                    <a:bodyPr/>
                    <a:lstStyle/>
                    <a:p>
                      <a:pPr algn="r"/>
                      <a:r>
                        <a:rPr lang="es-MX" sz="1400" b="0" kern="1200" dirty="0">
                          <a:solidFill>
                            <a:schemeClr val="tx1"/>
                          </a:solidFill>
                          <a:latin typeface="Calibri" panose="020F0502020204030204" pitchFamily="34" charset="0"/>
                          <a:ea typeface="+mn-ea"/>
                          <a:cs typeface="+mn-cs"/>
                        </a:rPr>
                        <a:t>Tesis o tesina</a:t>
                      </a:r>
                    </a:p>
                  </a:txBody>
                  <a:tcPr marL="36000" marR="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85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s-MX" sz="1400" b="0" dirty="0">
                          <a:solidFill>
                            <a:schemeClr val="tx1"/>
                          </a:solidFill>
                          <a:latin typeface="Calibri" panose="020F0502020204030204" pitchFamily="34" charset="0"/>
                        </a:rPr>
                        <a:t>Trabajos parciales o finales</a:t>
                      </a:r>
                    </a:p>
                    <a:p>
                      <a:pPr marL="0" marR="0" indent="0" algn="r" defTabSz="4572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Calibri" panose="020F0502020204030204" pitchFamily="34" charset="0"/>
                        </a:rPr>
                        <a:t> para una materia</a:t>
                      </a:r>
                      <a:r>
                        <a:rPr lang="es-MX" sz="1200" b="0" baseline="0" dirty="0">
                          <a:solidFill>
                            <a:schemeClr val="tx1"/>
                          </a:solidFill>
                          <a:latin typeface="Calibri" panose="020F0502020204030204" pitchFamily="34" charset="0"/>
                        </a:rPr>
                        <a:t> </a:t>
                      </a:r>
                      <a:r>
                        <a:rPr lang="es-MX" sz="1200" b="0" dirty="0">
                          <a:solidFill>
                            <a:schemeClr val="tx1"/>
                          </a:solidFill>
                          <a:latin typeface="Calibri" panose="020F0502020204030204" pitchFamily="34" charset="0"/>
                        </a:rPr>
                        <a:t>específica</a:t>
                      </a:r>
                    </a:p>
                  </a:txBody>
                  <a:tcPr marL="36000" marR="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9" name="4 Rectángulo"/>
          <p:cNvSpPr>
            <a:spLocks noChangeArrowheads="1"/>
          </p:cNvSpPr>
          <p:nvPr/>
        </p:nvSpPr>
        <p:spPr bwMode="auto">
          <a:xfrm>
            <a:off x="6100904" y="490734"/>
            <a:ext cx="4375619" cy="830997"/>
          </a:xfrm>
          <a:prstGeom prst="rect">
            <a:avLst/>
          </a:prstGeom>
          <a:noFill/>
          <a:ln w="9525">
            <a:noFill/>
            <a:miter lim="800000"/>
            <a:headEnd/>
            <a:tailEnd/>
          </a:ln>
        </p:spPr>
        <p:txBody>
          <a:bodyPr wrap="square">
            <a:spAutoFit/>
          </a:bodyPr>
          <a:lstStyle/>
          <a:p>
            <a:pPr algn="ctr"/>
            <a:r>
              <a:rPr lang="es-MX" sz="1600" dirty="0">
                <a:solidFill>
                  <a:schemeClr val="tx2"/>
                </a:solidFill>
                <a:latin typeface="Calibri" pitchFamily="34" charset="0"/>
              </a:rPr>
              <a:t>Frecuencia con que los estudiantes </a:t>
            </a:r>
            <a:r>
              <a:rPr lang="es-MX" sz="1600" b="1" dirty="0">
                <a:solidFill>
                  <a:schemeClr val="tx2"/>
                </a:solidFill>
                <a:latin typeface="Calibri" pitchFamily="34" charset="0"/>
              </a:rPr>
              <a:t>son detectados </a:t>
            </a:r>
            <a:r>
              <a:rPr lang="es-MX" sz="1600" dirty="0">
                <a:solidFill>
                  <a:schemeClr val="tx2"/>
                </a:solidFill>
                <a:latin typeface="Calibri" pitchFamily="34" charset="0"/>
              </a:rPr>
              <a:t>cuando toman información de alguien más sin citarla correctamente  en…</a:t>
            </a:r>
          </a:p>
        </p:txBody>
      </p:sp>
      <p:sp>
        <p:nvSpPr>
          <p:cNvPr id="57" name="27 Rectángulo"/>
          <p:cNvSpPr>
            <a:spLocks noChangeArrowheads="1"/>
          </p:cNvSpPr>
          <p:nvPr/>
        </p:nvSpPr>
        <p:spPr bwMode="auto">
          <a:xfrm>
            <a:off x="6155974" y="4112338"/>
            <a:ext cx="4271392" cy="523220"/>
          </a:xfrm>
          <a:prstGeom prst="rect">
            <a:avLst/>
          </a:prstGeom>
          <a:solidFill>
            <a:schemeClr val="accent1">
              <a:lumMod val="20000"/>
              <a:lumOff val="80000"/>
            </a:schemeClr>
          </a:solidFill>
          <a:ln w="9525">
            <a:noFill/>
            <a:miter lim="800000"/>
            <a:headEnd/>
            <a:tailEnd/>
          </a:ln>
        </p:spPr>
        <p:txBody>
          <a:bodyPr wrap="square" lIns="36000" rIns="36000">
            <a:spAutoFit/>
          </a:bodyPr>
          <a:lstStyle/>
          <a:p>
            <a:pPr algn="ctr"/>
            <a:r>
              <a:rPr lang="es-MX" sz="1400" dirty="0">
                <a:solidFill>
                  <a:schemeClr val="tx2"/>
                </a:solidFill>
                <a:latin typeface="Calibri" pitchFamily="34" charset="0"/>
              </a:rPr>
              <a:t>¿Con qué frecuencia otros profesores o usted mismo han sancionado plagios cometidos por sus alumnos?</a:t>
            </a:r>
          </a:p>
        </p:txBody>
      </p:sp>
      <p:graphicFrame>
        <p:nvGraphicFramePr>
          <p:cNvPr id="58" name="57 Gráfico"/>
          <p:cNvGraphicFramePr/>
          <p:nvPr/>
        </p:nvGraphicFramePr>
        <p:xfrm>
          <a:off x="6338172" y="4581128"/>
          <a:ext cx="4002106" cy="1512168"/>
        </p:xfrm>
        <a:graphic>
          <a:graphicData uri="http://schemas.openxmlformats.org/drawingml/2006/chart">
            <c:chart xmlns:c="http://schemas.openxmlformats.org/drawingml/2006/chart" xmlns:r="http://schemas.openxmlformats.org/officeDocument/2006/relationships" r:id="rId4"/>
          </a:graphicData>
        </a:graphic>
      </p:graphicFrame>
      <p:sp>
        <p:nvSpPr>
          <p:cNvPr id="66" name="65 Rectángulo redondeado"/>
          <p:cNvSpPr/>
          <p:nvPr/>
        </p:nvSpPr>
        <p:spPr bwMode="auto">
          <a:xfrm>
            <a:off x="6246440" y="6101612"/>
            <a:ext cx="4125685" cy="396671"/>
          </a:xfrm>
          <a:prstGeom prst="roundRect">
            <a:avLst>
              <a:gd name="adj" fmla="val 5690"/>
            </a:avLst>
          </a:prstGeom>
          <a:solidFill>
            <a:srgbClr val="E0E0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67" name="66 Rectángulo"/>
          <p:cNvSpPr/>
          <p:nvPr/>
        </p:nvSpPr>
        <p:spPr bwMode="auto">
          <a:xfrm>
            <a:off x="6599243" y="6184505"/>
            <a:ext cx="252000" cy="252000"/>
          </a:xfrm>
          <a:prstGeom prst="rect">
            <a:avLst/>
          </a:prstGeom>
          <a:solidFill>
            <a:schemeClr val="accent3"/>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68" name="67 CuadroTexto"/>
          <p:cNvSpPr txBox="1"/>
          <p:nvPr/>
        </p:nvSpPr>
        <p:spPr>
          <a:xfrm>
            <a:off x="6808575" y="6094920"/>
            <a:ext cx="1400810" cy="453907"/>
          </a:xfrm>
          <a:prstGeom prst="rect">
            <a:avLst/>
          </a:prstGeom>
          <a:noFill/>
        </p:spPr>
        <p:txBody>
          <a:bodyPr wrap="square" rtlCol="0">
            <a:spAutoFit/>
          </a:bodyPr>
          <a:lstStyle/>
          <a:p>
            <a:pPr>
              <a:lnSpc>
                <a:spcPts val="1400"/>
              </a:lnSpc>
            </a:pPr>
            <a:r>
              <a:rPr lang="es-MX" sz="1400" dirty="0">
                <a:latin typeface="Calibri" panose="020F0502020204030204" pitchFamily="34" charset="0"/>
              </a:rPr>
              <a:t>Frecuente-mente</a:t>
            </a:r>
          </a:p>
        </p:txBody>
      </p:sp>
      <p:sp>
        <p:nvSpPr>
          <p:cNvPr id="69" name="68 Rectángulo"/>
          <p:cNvSpPr/>
          <p:nvPr/>
        </p:nvSpPr>
        <p:spPr bwMode="auto">
          <a:xfrm>
            <a:off x="7856037" y="6195304"/>
            <a:ext cx="252000" cy="252000"/>
          </a:xfrm>
          <a:prstGeom prst="rect">
            <a:avLst/>
          </a:prstGeom>
          <a:solidFill>
            <a:srgbClr val="3EBFC2"/>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70" name="69 CuadroTexto"/>
          <p:cNvSpPr txBox="1"/>
          <p:nvPr/>
        </p:nvSpPr>
        <p:spPr>
          <a:xfrm>
            <a:off x="8097151" y="6101525"/>
            <a:ext cx="1080120" cy="453907"/>
          </a:xfrm>
          <a:prstGeom prst="rect">
            <a:avLst/>
          </a:prstGeom>
          <a:noFill/>
        </p:spPr>
        <p:txBody>
          <a:bodyPr wrap="square" rtlCol="0">
            <a:spAutoFit/>
          </a:bodyPr>
          <a:lstStyle/>
          <a:p>
            <a:pPr>
              <a:lnSpc>
                <a:spcPts val="1400"/>
              </a:lnSpc>
            </a:pPr>
            <a:r>
              <a:rPr lang="es-MX" sz="1400" dirty="0">
                <a:latin typeface="Calibri" panose="020F0502020204030204" pitchFamily="34" charset="0"/>
              </a:rPr>
              <a:t>En ocasiones</a:t>
            </a:r>
          </a:p>
        </p:txBody>
      </p:sp>
      <p:sp>
        <p:nvSpPr>
          <p:cNvPr id="71" name="70 Rectángulo"/>
          <p:cNvSpPr/>
          <p:nvPr/>
        </p:nvSpPr>
        <p:spPr bwMode="auto">
          <a:xfrm>
            <a:off x="9245960" y="6195391"/>
            <a:ext cx="252000" cy="252000"/>
          </a:xfrm>
          <a:prstGeom prst="rect">
            <a:avLst/>
          </a:prstGeom>
          <a:solidFill>
            <a:schemeClr val="accent5">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72" name="71 CuadroTexto"/>
          <p:cNvSpPr txBox="1"/>
          <p:nvPr/>
        </p:nvSpPr>
        <p:spPr>
          <a:xfrm>
            <a:off x="9487075" y="6101611"/>
            <a:ext cx="900129" cy="451406"/>
          </a:xfrm>
          <a:prstGeom prst="rect">
            <a:avLst/>
          </a:prstGeom>
          <a:noFill/>
        </p:spPr>
        <p:txBody>
          <a:bodyPr wrap="square" rtlCol="0">
            <a:spAutoFit/>
          </a:bodyPr>
          <a:lstStyle/>
          <a:p>
            <a:pPr>
              <a:lnSpc>
                <a:spcPts val="1400"/>
              </a:lnSpc>
            </a:pPr>
            <a:r>
              <a:rPr lang="es-MX" sz="1400" dirty="0">
                <a:latin typeface="Calibri" panose="020F0502020204030204" pitchFamily="34" charset="0"/>
              </a:rPr>
              <a:t>Casi nunca</a:t>
            </a:r>
          </a:p>
        </p:txBody>
      </p:sp>
      <p:sp>
        <p:nvSpPr>
          <p:cNvPr id="36" name="10 CuadroTexto"/>
          <p:cNvSpPr txBox="1">
            <a:spLocks noChangeArrowheads="1"/>
          </p:cNvSpPr>
          <p:nvPr/>
        </p:nvSpPr>
        <p:spPr bwMode="auto">
          <a:xfrm>
            <a:off x="3763391" y="6644782"/>
            <a:ext cx="2232025" cy="261610"/>
          </a:xfrm>
          <a:prstGeom prst="rect">
            <a:avLst/>
          </a:prstGeom>
          <a:noFill/>
          <a:ln w="9525">
            <a:noFill/>
            <a:miter lim="800000"/>
            <a:headEnd/>
            <a:tailEnd/>
          </a:ln>
        </p:spPr>
        <p:txBody>
          <a:bodyPr>
            <a:spAutoFit/>
          </a:bodyPr>
          <a:lstStyle/>
          <a:p>
            <a:r>
              <a:rPr lang="es-MX" sz="1100" i="1" dirty="0">
                <a:solidFill>
                  <a:schemeClr val="accent1"/>
                </a:solidFill>
                <a:latin typeface="Calibri" pitchFamily="34" charset="0"/>
              </a:rPr>
              <a:t>Base total de entrevistas:  2,610</a:t>
            </a:r>
          </a:p>
        </p:txBody>
      </p:sp>
      <p:sp>
        <p:nvSpPr>
          <p:cNvPr id="37" name="8 CuadroTexto"/>
          <p:cNvSpPr txBox="1">
            <a:spLocks noChangeArrowheads="1"/>
          </p:cNvSpPr>
          <p:nvPr/>
        </p:nvSpPr>
        <p:spPr bwMode="auto">
          <a:xfrm>
            <a:off x="9487074" y="3847837"/>
            <a:ext cx="856340" cy="261610"/>
          </a:xfrm>
          <a:prstGeom prst="rect">
            <a:avLst/>
          </a:prstGeom>
          <a:noFill/>
          <a:ln w="9525">
            <a:noFill/>
            <a:miter lim="800000"/>
            <a:headEnd/>
            <a:tailEnd/>
          </a:ln>
        </p:spPr>
        <p:txBody>
          <a:bodyPr wrap="square">
            <a:spAutoFit/>
          </a:bodyPr>
          <a:lstStyle/>
          <a:p>
            <a:r>
              <a:rPr lang="es-MX" sz="1100" i="1" dirty="0">
                <a:solidFill>
                  <a:schemeClr val="accent1"/>
                </a:solidFill>
                <a:latin typeface="Calibri" pitchFamily="34" charset="0"/>
              </a:rPr>
              <a:t>Base: 2,610</a:t>
            </a:r>
          </a:p>
        </p:txBody>
      </p:sp>
      <p:sp>
        <p:nvSpPr>
          <p:cNvPr id="38" name="8 CuadroTexto"/>
          <p:cNvSpPr txBox="1">
            <a:spLocks noChangeArrowheads="1"/>
          </p:cNvSpPr>
          <p:nvPr/>
        </p:nvSpPr>
        <p:spPr bwMode="auto">
          <a:xfrm>
            <a:off x="9373946" y="5890237"/>
            <a:ext cx="856340" cy="261610"/>
          </a:xfrm>
          <a:prstGeom prst="rect">
            <a:avLst/>
          </a:prstGeom>
          <a:noFill/>
          <a:ln w="9525">
            <a:noFill/>
            <a:miter lim="800000"/>
            <a:headEnd/>
            <a:tailEnd/>
          </a:ln>
        </p:spPr>
        <p:txBody>
          <a:bodyPr wrap="square">
            <a:spAutoFit/>
          </a:bodyPr>
          <a:lstStyle/>
          <a:p>
            <a:r>
              <a:rPr lang="es-MX" sz="1100" i="1" dirty="0">
                <a:solidFill>
                  <a:schemeClr val="accent1"/>
                </a:solidFill>
                <a:latin typeface="Calibri" pitchFamily="34" charset="0"/>
              </a:rPr>
              <a:t>Base: 2,553</a:t>
            </a:r>
          </a:p>
        </p:txBody>
      </p:sp>
    </p:spTree>
    <p:extLst>
      <p:ext uri="{BB962C8B-B14F-4D97-AF65-F5344CB8AC3E}">
        <p14:creationId xmlns:p14="http://schemas.microsoft.com/office/powerpoint/2010/main" val="45561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E2ACE32-1C5C-40A5-86E5-AACA2B28946F}" type="slidenum">
              <a:rPr lang="es-ES" smtClean="0"/>
              <a:pPr>
                <a:defRPr/>
              </a:pPr>
              <a:t>14</a:t>
            </a:fld>
            <a:endParaRPr lang="es-ES" dirty="0"/>
          </a:p>
        </p:txBody>
      </p:sp>
      <p:graphicFrame>
        <p:nvGraphicFramePr>
          <p:cNvPr id="65627" name="Group 91"/>
          <p:cNvGraphicFramePr>
            <a:graphicFrameLocks noGrp="1"/>
          </p:cNvGraphicFramePr>
          <p:nvPr/>
        </p:nvGraphicFramePr>
        <p:xfrm>
          <a:off x="2063751" y="1341439"/>
          <a:ext cx="8208963" cy="4943793"/>
        </p:xfrm>
        <a:graphic>
          <a:graphicData uri="http://schemas.openxmlformats.org/drawingml/2006/table">
            <a:tbl>
              <a:tblPr/>
              <a:tblGrid>
                <a:gridCol w="6119813">
                  <a:extLst>
                    <a:ext uri="{9D8B030D-6E8A-4147-A177-3AD203B41FA5}">
                      <a16:colId xmlns:a16="http://schemas.microsoft.com/office/drawing/2014/main" val="20000"/>
                    </a:ext>
                  </a:extLst>
                </a:gridCol>
                <a:gridCol w="1081087">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tblGrid>
              <a:tr h="4651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S" sz="1200" b="0" i="1" u="none" strike="noStrike" cap="none" normalizeH="0" baseline="0" dirty="0">
                        <a:ln>
                          <a:noFill/>
                        </a:ln>
                        <a:solidFill>
                          <a:schemeClr val="accent1"/>
                        </a:solidFill>
                        <a:effectLst/>
                        <a:latin typeface="Calibri" pitchFamily="34" charset="0"/>
                        <a:ea typeface="ＭＳ Ｐゴシック"/>
                        <a:cs typeface="ＭＳ Ｐゴシック"/>
                      </a:endParaRP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a:ln>
                            <a:noFill/>
                          </a:ln>
                          <a:solidFill>
                            <a:schemeClr val="bg1"/>
                          </a:solidFill>
                          <a:effectLst/>
                          <a:latin typeface="Calibri" pitchFamily="34" charset="0"/>
                          <a:ea typeface="ＭＳ Ｐゴシック"/>
                          <a:cs typeface="ＭＳ Ｐゴシック"/>
                        </a:rPr>
                        <a:t>Total </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a:ln>
                            <a:noFill/>
                          </a:ln>
                          <a:solidFill>
                            <a:schemeClr val="bg1"/>
                          </a:solidFill>
                          <a:effectLst/>
                          <a:latin typeface="Calibri" pitchFamily="34" charset="0"/>
                          <a:ea typeface="ＭＳ Ｐゴシック"/>
                          <a:cs typeface="ＭＳ Ｐゴシック"/>
                        </a:rPr>
                        <a:t>menciones</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a:ln>
                            <a:noFill/>
                          </a:ln>
                          <a:solidFill>
                            <a:schemeClr val="bg1"/>
                          </a:solidFill>
                          <a:effectLst/>
                          <a:latin typeface="Calibri" pitchFamily="34" charset="0"/>
                          <a:ea typeface="ＭＳ Ｐゴシック"/>
                          <a:cs typeface="ＭＳ Ｐゴシック"/>
                        </a:rPr>
                        <a:t>Principal</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102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1" u="none" strike="noStrike" cap="none" normalizeH="0" baseline="0">
                          <a:ln>
                            <a:noFill/>
                          </a:ln>
                          <a:solidFill>
                            <a:schemeClr val="accent1"/>
                          </a:solidFill>
                          <a:effectLst/>
                          <a:latin typeface="Calibri" pitchFamily="34" charset="0"/>
                          <a:ea typeface="ＭＳ Ｐゴシック"/>
                          <a:cs typeface="ＭＳ Ｐゴシック"/>
                        </a:rPr>
                        <a:t>Base total de entrevistas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1" u="none" strike="noStrike" cap="none" normalizeH="0" baseline="0">
                          <a:ln>
                            <a:noFill/>
                          </a:ln>
                          <a:solidFill>
                            <a:schemeClr val="accent1"/>
                          </a:solidFill>
                          <a:effectLst/>
                          <a:latin typeface="Calibri" pitchFamily="34" charset="0"/>
                          <a:ea typeface="ＭＳ Ｐゴシック"/>
                          <a:cs typeface="ＭＳ Ｐゴシック"/>
                        </a:rPr>
                        <a:t>2,610</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s-MX"/>
                    </a:p>
                  </a:txBody>
                  <a:tcPr/>
                </a:tc>
                <a:extLst>
                  <a:ext uri="{0D108BD9-81ED-4DB2-BD59-A6C34878D82A}">
                    <a16:rowId xmlns:a16="http://schemas.microsoft.com/office/drawing/2014/main" val="10001"/>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No saben que se debe citar siempre</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65%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19%</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Es mas fácil copiar y pegar que hacer todo desde cero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65%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17%</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No les enseñaron bien a escribir y a citar en la universidad</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53%</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11%</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Sus profesores no revisan bien los trabajos/ no se dan cuenta</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63%</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11%</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No saben como hacerlo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54%</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Calibri" pitchFamily="34" charset="0"/>
                          <a:ea typeface="ＭＳ Ｐゴシック"/>
                          <a:cs typeface="ＭＳ Ｐゴシック"/>
                        </a:rPr>
                        <a:t>10%</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Así aprendieron a investigar y a escribir sus trabajos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39%</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9%</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Son deshonestos y engañan a los demás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27%</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7%</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8"/>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Nadie los ha criticado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27%</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No son creativos o les falta imaginación</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24%</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10"/>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Las sanciones no son graves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23%</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No esta sancionado en la legislación universitaria</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19%</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12"/>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No saben quién es el autor de la información (i. e. de Internet</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39%</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Los profesores les piden muchos trabajos y ellos necesitan copiar información para cumplirlos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18%</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14"/>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Solo es necesario en los trabajos importantes</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12%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1%</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Son astutos para que nadie se dé cuenta</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11%</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0%</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16"/>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Si se cita correctamente, se pierde mucho tiempo</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7%</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0%</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Otra</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4%</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Calibri" pitchFamily="34" charset="0"/>
                          <a:ea typeface="ＭＳ Ｐゴシック"/>
                          <a:cs typeface="ＭＳ Ｐゴシック"/>
                        </a:rPr>
                        <a:t>2%</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18"/>
                  </a:ext>
                </a:extLst>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a:ln>
                            <a:noFill/>
                          </a:ln>
                          <a:solidFill>
                            <a:srgbClr val="000000"/>
                          </a:solidFill>
                          <a:effectLst/>
                          <a:latin typeface="Calibri" pitchFamily="34" charset="0"/>
                          <a:ea typeface="ＭＳ Ｐゴシック"/>
                          <a:cs typeface="ＭＳ Ｐゴシック"/>
                        </a:rPr>
                        <a:t>MULTIPLICIDAD</a:t>
                      </a:r>
                    </a:p>
                  </a:txBody>
                  <a:tcPr marL="72000"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a:ln>
                            <a:noFill/>
                          </a:ln>
                          <a:solidFill>
                            <a:srgbClr val="000000"/>
                          </a:solidFill>
                          <a:effectLst/>
                          <a:latin typeface="Calibri" pitchFamily="34" charset="0"/>
                          <a:ea typeface="ＭＳ Ｐゴシック"/>
                          <a:cs typeface="ＭＳ Ｐゴシック"/>
                        </a:rPr>
                        <a:t>5.5</a:t>
                      </a: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rgbClr val="000000"/>
                        </a:solidFill>
                        <a:effectLst/>
                        <a:latin typeface="Calibri" pitchFamily="34" charset="0"/>
                        <a:ea typeface="ＭＳ Ｐゴシック"/>
                        <a:cs typeface="ＭＳ Ｐゴシック"/>
                      </a:endParaRPr>
                    </a:p>
                  </a:txBody>
                  <a:tcPr marL="9525" marR="9525" marT="9525"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65624" name="3 Rectángulo"/>
          <p:cNvSpPr>
            <a:spLocks noChangeArrowheads="1"/>
          </p:cNvSpPr>
          <p:nvPr/>
        </p:nvSpPr>
        <p:spPr bwMode="auto">
          <a:xfrm>
            <a:off x="1919289" y="800101"/>
            <a:ext cx="8137525" cy="646113"/>
          </a:xfrm>
          <a:prstGeom prst="rect">
            <a:avLst/>
          </a:prstGeom>
          <a:noFill/>
          <a:ln w="9525">
            <a:noFill/>
            <a:miter lim="800000"/>
            <a:headEnd/>
            <a:tailEnd/>
          </a:ln>
        </p:spPr>
        <p:txBody>
          <a:bodyPr>
            <a:spAutoFit/>
          </a:bodyPr>
          <a:lstStyle/>
          <a:p>
            <a:r>
              <a:rPr lang="es-MX" b="1" dirty="0">
                <a:solidFill>
                  <a:srgbClr val="1F497D"/>
                </a:solidFill>
                <a:latin typeface="Calibri" pitchFamily="34" charset="0"/>
              </a:rPr>
              <a:t>Razones por las que los alumnos plagian o utilizan información de otros autores sin citarlos correctamente</a:t>
            </a:r>
          </a:p>
        </p:txBody>
      </p:sp>
      <p:sp>
        <p:nvSpPr>
          <p:cNvPr id="5" name="2 Título"/>
          <p:cNvSpPr txBox="1">
            <a:spLocks/>
          </p:cNvSpPr>
          <p:nvPr/>
        </p:nvSpPr>
        <p:spPr>
          <a:xfrm>
            <a:off x="1517650" y="-12700"/>
            <a:ext cx="9137650" cy="765175"/>
          </a:xfrm>
          <a:prstGeom prst="rect">
            <a:avLst/>
          </a:prstGeom>
        </p:spPr>
        <p:txBody>
          <a:bodyPr anchor="ctr"/>
          <a:lstStyle>
            <a:lvl1pPr algn="ctr" rtl="0" eaLnBrk="0" fontAlgn="base" hangingPunct="0">
              <a:spcBef>
                <a:spcPct val="0"/>
              </a:spcBef>
              <a:spcAft>
                <a:spcPct val="0"/>
              </a:spcAft>
              <a:defRPr sz="2000" b="1">
                <a:solidFill>
                  <a:srgbClr val="032F6F"/>
                </a:solidFill>
                <a:latin typeface="Calibri"/>
                <a:ea typeface="+mj-ea"/>
                <a:cs typeface="Calibri"/>
              </a:defRPr>
            </a:lvl1pPr>
            <a:lvl2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2pPr>
            <a:lvl3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3pPr>
            <a:lvl4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4pPr>
            <a:lvl5pPr algn="ctr" rtl="0" eaLnBrk="0" fontAlgn="base" hangingPunct="0">
              <a:spcBef>
                <a:spcPct val="0"/>
              </a:spcBef>
              <a:spcAft>
                <a:spcPct val="0"/>
              </a:spcAft>
              <a:defRPr sz="2000" b="1">
                <a:solidFill>
                  <a:srgbClr val="032F6F"/>
                </a:solidFill>
                <a:latin typeface="Calibri" pitchFamily="34" charset="0"/>
                <a:ea typeface="ＭＳ Ｐゴシック" charset="0"/>
                <a:cs typeface="Calibri" pitchFamily="34" charset="0"/>
              </a:defRPr>
            </a:lvl5pPr>
            <a:lvl6pPr marL="457200" algn="ctr" rtl="0" fontAlgn="base">
              <a:spcBef>
                <a:spcPct val="0"/>
              </a:spcBef>
              <a:spcAft>
                <a:spcPct val="0"/>
              </a:spcAft>
              <a:defRPr sz="2800">
                <a:solidFill>
                  <a:srgbClr val="032F6F"/>
                </a:solidFill>
                <a:latin typeface="Tahoma" charset="0"/>
                <a:ea typeface="ＭＳ Ｐゴシック" charset="0"/>
              </a:defRPr>
            </a:lvl6pPr>
            <a:lvl7pPr marL="914400" algn="ctr" rtl="0" fontAlgn="base">
              <a:spcBef>
                <a:spcPct val="0"/>
              </a:spcBef>
              <a:spcAft>
                <a:spcPct val="0"/>
              </a:spcAft>
              <a:defRPr sz="2800">
                <a:solidFill>
                  <a:srgbClr val="032F6F"/>
                </a:solidFill>
                <a:latin typeface="Tahoma" charset="0"/>
                <a:ea typeface="ＭＳ Ｐゴシック" charset="0"/>
              </a:defRPr>
            </a:lvl7pPr>
            <a:lvl8pPr marL="1371600" algn="ctr" rtl="0" fontAlgn="base">
              <a:spcBef>
                <a:spcPct val="0"/>
              </a:spcBef>
              <a:spcAft>
                <a:spcPct val="0"/>
              </a:spcAft>
              <a:defRPr sz="2800">
                <a:solidFill>
                  <a:srgbClr val="032F6F"/>
                </a:solidFill>
                <a:latin typeface="Tahoma" charset="0"/>
                <a:ea typeface="ＭＳ Ｐゴシック" charset="0"/>
              </a:defRPr>
            </a:lvl8pPr>
            <a:lvl9pPr marL="1828800" algn="ctr" rtl="0" fontAlgn="base">
              <a:spcBef>
                <a:spcPct val="0"/>
              </a:spcBef>
              <a:spcAft>
                <a:spcPct val="0"/>
              </a:spcAft>
              <a:defRPr sz="2800">
                <a:solidFill>
                  <a:srgbClr val="032F6F"/>
                </a:solidFill>
                <a:latin typeface="Tahoma" charset="0"/>
                <a:ea typeface="ＭＳ Ｐゴシック" charset="0"/>
              </a:defRPr>
            </a:lvl9pPr>
          </a:lstStyle>
          <a:p>
            <a:pPr algn="l">
              <a:lnSpc>
                <a:spcPts val="1800"/>
              </a:lnSpc>
              <a:defRPr/>
            </a:pPr>
            <a:r>
              <a:rPr lang="es-MX" sz="1800" b="0" kern="0" dirty="0"/>
              <a:t>La principal justificación para que exista plagio en los estudiantes es ignorancia. La deshonestidad es mencionada en séptimo lugar.</a:t>
            </a:r>
          </a:p>
        </p:txBody>
      </p:sp>
    </p:spTree>
    <p:extLst>
      <p:ext uri="{BB962C8B-B14F-4D97-AF65-F5344CB8AC3E}">
        <p14:creationId xmlns:p14="http://schemas.microsoft.com/office/powerpoint/2010/main" val="353568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8677402" y="6442450"/>
            <a:ext cx="1979712" cy="4046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4" name="3 Rectángulo"/>
          <p:cNvSpPr/>
          <p:nvPr/>
        </p:nvSpPr>
        <p:spPr bwMode="auto">
          <a:xfrm>
            <a:off x="1524000" y="0"/>
            <a:ext cx="9144000" cy="9807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5" name="4 Rectángulo redondeado"/>
          <p:cNvSpPr/>
          <p:nvPr/>
        </p:nvSpPr>
        <p:spPr bwMode="auto">
          <a:xfrm>
            <a:off x="1725284" y="188640"/>
            <a:ext cx="8751238" cy="6480720"/>
          </a:xfrm>
          <a:prstGeom prst="roundRect">
            <a:avLst>
              <a:gd name="adj" fmla="val 1583"/>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2" name="1 Marcador de número de diapositiva"/>
          <p:cNvSpPr>
            <a:spLocks noGrp="1"/>
          </p:cNvSpPr>
          <p:nvPr>
            <p:ph type="sldNum" sz="quarter" idx="12"/>
          </p:nvPr>
        </p:nvSpPr>
        <p:spPr/>
        <p:txBody>
          <a:bodyPr/>
          <a:lstStyle/>
          <a:p>
            <a:pPr>
              <a:defRPr/>
            </a:pPr>
            <a:fld id="{866BDEFA-7E97-497B-BCA0-CCD55D8FB32A}" type="slidenum">
              <a:rPr lang="es-ES" smtClean="0"/>
              <a:pPr>
                <a:defRPr/>
              </a:pPr>
              <a:t>15</a:t>
            </a:fld>
            <a:endParaRPr lang="es-ES" dirty="0"/>
          </a:p>
        </p:txBody>
      </p:sp>
      <p:sp>
        <p:nvSpPr>
          <p:cNvPr id="3" name="2 Rectángulo"/>
          <p:cNvSpPr/>
          <p:nvPr/>
        </p:nvSpPr>
        <p:spPr bwMode="auto">
          <a:xfrm>
            <a:off x="1646582" y="53614"/>
            <a:ext cx="7905802"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s-MX" sz="2000" b="1" dirty="0">
                <a:solidFill>
                  <a:schemeClr val="bg1"/>
                </a:solidFill>
                <a:latin typeface="Calibri" panose="020F0502020204030204" pitchFamily="34" charset="0"/>
                <a:ea typeface="ＭＳ Ｐゴシック" charset="0"/>
              </a:rPr>
              <a:t>CONOCIMIENTO DE CASOS COMPROBADOS DE PLAGIO EN </a:t>
            </a:r>
            <a:r>
              <a:rPr lang="es-MX" sz="2000" u="sng" dirty="0">
                <a:solidFill>
                  <a:schemeClr val="bg1"/>
                </a:solidFill>
                <a:latin typeface="Calibri" panose="020F0502020204030204" pitchFamily="34" charset="0"/>
                <a:ea typeface="ＭＳ Ｐゴシック" charset="0"/>
              </a:rPr>
              <a:t>ACADÉMICOS</a:t>
            </a:r>
          </a:p>
        </p:txBody>
      </p:sp>
      <p:sp>
        <p:nvSpPr>
          <p:cNvPr id="7" name="6 Rectángulo"/>
          <p:cNvSpPr/>
          <p:nvPr/>
        </p:nvSpPr>
        <p:spPr bwMode="auto">
          <a:xfrm>
            <a:off x="1700401" y="2006691"/>
            <a:ext cx="720080" cy="490603"/>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28</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sp>
        <p:nvSpPr>
          <p:cNvPr id="8" name="7 Rectángulo"/>
          <p:cNvSpPr/>
          <p:nvPr/>
        </p:nvSpPr>
        <p:spPr>
          <a:xfrm>
            <a:off x="1929864" y="1333767"/>
            <a:ext cx="421721" cy="332774"/>
          </a:xfrm>
          <a:prstGeom prst="rect">
            <a:avLst/>
          </a:prstGeom>
        </p:spPr>
        <p:txBody>
          <a:bodyPr wrap="square" tIns="36000" bIns="36000" anchor="b">
            <a:spAutoFit/>
          </a:bodyPr>
          <a:lstStyle/>
          <a:p>
            <a:pPr algn="ctr">
              <a:lnSpc>
                <a:spcPts val="2000"/>
              </a:lnSpc>
            </a:pPr>
            <a:r>
              <a:rPr lang="es-MX" dirty="0">
                <a:latin typeface="Calibri" panose="020F0502020204030204" pitchFamily="34" charset="0"/>
              </a:rPr>
              <a:t>Sí</a:t>
            </a:r>
          </a:p>
        </p:txBody>
      </p:sp>
      <p:graphicFrame>
        <p:nvGraphicFramePr>
          <p:cNvPr id="10" name="9 Gráfico"/>
          <p:cNvGraphicFramePr/>
          <p:nvPr/>
        </p:nvGraphicFramePr>
        <p:xfrm>
          <a:off x="3797018" y="1573132"/>
          <a:ext cx="2364298" cy="1290691"/>
        </p:xfrm>
        <a:graphic>
          <a:graphicData uri="http://schemas.openxmlformats.org/drawingml/2006/chart">
            <c:chart xmlns:c="http://schemas.openxmlformats.org/drawingml/2006/chart" xmlns:r="http://schemas.openxmlformats.org/officeDocument/2006/relationships" r:id="rId2"/>
          </a:graphicData>
        </a:graphic>
      </p:graphicFrame>
      <p:sp>
        <p:nvSpPr>
          <p:cNvPr id="11" name="4 Rectángulo"/>
          <p:cNvSpPr>
            <a:spLocks noChangeArrowheads="1"/>
          </p:cNvSpPr>
          <p:nvPr/>
        </p:nvSpPr>
        <p:spPr bwMode="auto">
          <a:xfrm>
            <a:off x="1897139" y="476673"/>
            <a:ext cx="4198861" cy="830997"/>
          </a:xfrm>
          <a:prstGeom prst="rect">
            <a:avLst/>
          </a:prstGeom>
          <a:noFill/>
          <a:ln w="9525">
            <a:noFill/>
            <a:miter lim="800000"/>
            <a:headEnd/>
            <a:tailEnd/>
          </a:ln>
        </p:spPr>
        <p:txBody>
          <a:bodyPr wrap="square" lIns="36000" rIns="36000">
            <a:spAutoFit/>
          </a:bodyPr>
          <a:lstStyle/>
          <a:p>
            <a:r>
              <a:rPr lang="es-MX" sz="1600" dirty="0">
                <a:solidFill>
                  <a:schemeClr val="tx2"/>
                </a:solidFill>
                <a:latin typeface="Calibri" pitchFamily="34" charset="0"/>
              </a:rPr>
              <a:t>¿Conoce </a:t>
            </a:r>
            <a:r>
              <a:rPr lang="es-MX" sz="1600" b="1" dirty="0">
                <a:solidFill>
                  <a:schemeClr val="tx2"/>
                </a:solidFill>
                <a:latin typeface="Calibri" pitchFamily="34" charset="0"/>
              </a:rPr>
              <a:t>casos</a:t>
            </a:r>
            <a:r>
              <a:rPr lang="es-MX" sz="1600" dirty="0">
                <a:solidFill>
                  <a:schemeClr val="tx2"/>
                </a:solidFill>
                <a:latin typeface="Calibri" pitchFamily="34" charset="0"/>
              </a:rPr>
              <a:t> </a:t>
            </a:r>
            <a:r>
              <a:rPr lang="es-MX" sz="1600" b="1" dirty="0">
                <a:solidFill>
                  <a:schemeClr val="tx2"/>
                </a:solidFill>
                <a:latin typeface="Calibri" pitchFamily="34" charset="0"/>
              </a:rPr>
              <a:t>comprobados</a:t>
            </a:r>
            <a:r>
              <a:rPr lang="es-MX" sz="1600" dirty="0">
                <a:solidFill>
                  <a:schemeClr val="tx2"/>
                </a:solidFill>
                <a:latin typeface="Calibri" pitchFamily="34" charset="0"/>
              </a:rPr>
              <a:t> (no rumores) de profesores o investigadores que hayan plagiado en…?</a:t>
            </a:r>
          </a:p>
        </p:txBody>
      </p:sp>
      <p:cxnSp>
        <p:nvCxnSpPr>
          <p:cNvPr id="12" name="11 Conector recto"/>
          <p:cNvCxnSpPr/>
          <p:nvPr/>
        </p:nvCxnSpPr>
        <p:spPr bwMode="auto">
          <a:xfrm flipH="1">
            <a:off x="6096001" y="476672"/>
            <a:ext cx="4903" cy="6048672"/>
          </a:xfrm>
          <a:prstGeom prst="line">
            <a:avLst/>
          </a:prstGeom>
          <a:solidFill>
            <a:srgbClr val="FFFF00"/>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14 Rectángulo"/>
          <p:cNvSpPr/>
          <p:nvPr/>
        </p:nvSpPr>
        <p:spPr>
          <a:xfrm>
            <a:off x="2279017" y="1819425"/>
            <a:ext cx="1598967" cy="794833"/>
          </a:xfrm>
          <a:prstGeom prst="rect">
            <a:avLst/>
          </a:prstGeom>
        </p:spPr>
        <p:txBody>
          <a:bodyPr wrap="square">
            <a:spAutoFit/>
          </a:bodyPr>
          <a:lstStyle/>
          <a:p>
            <a:pPr>
              <a:lnSpc>
                <a:spcPts val="1800"/>
              </a:lnSpc>
            </a:pPr>
            <a:r>
              <a:rPr lang="es-MX" sz="2000" dirty="0">
                <a:solidFill>
                  <a:schemeClr val="tx2"/>
                </a:solidFill>
                <a:latin typeface="Calibri" panose="020F0502020204030204" pitchFamily="34" charset="0"/>
              </a:rPr>
              <a:t>trabajos académicos o publicaciones</a:t>
            </a:r>
          </a:p>
        </p:txBody>
      </p:sp>
      <p:sp>
        <p:nvSpPr>
          <p:cNvPr id="16" name="15 Rectángulo"/>
          <p:cNvSpPr/>
          <p:nvPr/>
        </p:nvSpPr>
        <p:spPr>
          <a:xfrm>
            <a:off x="3802072" y="1333472"/>
            <a:ext cx="1213809" cy="329184"/>
          </a:xfrm>
          <a:prstGeom prst="rect">
            <a:avLst/>
          </a:prstGeom>
        </p:spPr>
        <p:txBody>
          <a:bodyPr wrap="square" tIns="36000" bIns="36000" anchor="b">
            <a:spAutoFit/>
          </a:bodyPr>
          <a:lstStyle/>
          <a:p>
            <a:pPr algn="ctr">
              <a:lnSpc>
                <a:spcPts val="2000"/>
              </a:lnSpc>
            </a:pPr>
            <a:r>
              <a:rPr lang="es-MX" dirty="0">
                <a:latin typeface="Calibri" panose="020F0502020204030204" pitchFamily="34" charset="0"/>
              </a:rPr>
              <a:t>Frecuencia</a:t>
            </a:r>
          </a:p>
        </p:txBody>
      </p:sp>
      <p:sp>
        <p:nvSpPr>
          <p:cNvPr id="17" name="16 Triángulo isósceles"/>
          <p:cNvSpPr/>
          <p:nvPr/>
        </p:nvSpPr>
        <p:spPr bwMode="auto">
          <a:xfrm flipH="1" flipV="1">
            <a:off x="1897138" y="1451450"/>
            <a:ext cx="144016" cy="9740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18" name="17 Triángulo isósceles"/>
          <p:cNvSpPr/>
          <p:nvPr/>
        </p:nvSpPr>
        <p:spPr bwMode="auto">
          <a:xfrm flipH="1" flipV="1">
            <a:off x="4922100" y="1467206"/>
            <a:ext cx="144016" cy="9740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19" name="18 Rectángulo"/>
          <p:cNvSpPr/>
          <p:nvPr/>
        </p:nvSpPr>
        <p:spPr bwMode="auto">
          <a:xfrm>
            <a:off x="1696254" y="3219941"/>
            <a:ext cx="720080" cy="490603"/>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s-MX" sz="2800" b="1" dirty="0">
                <a:latin typeface="ITC Avant Garde Gothic" panose="020B0402020203020304" pitchFamily="34" charset="0"/>
                <a:ea typeface="ＭＳ Ｐゴシック" charset="0"/>
              </a:rPr>
              <a:t>20</a:t>
            </a:r>
            <a:r>
              <a:rPr lang="es-MX" dirty="0">
                <a:latin typeface="ITC Avant Garde Gothic" panose="020B0402020203020304" pitchFamily="34" charset="0"/>
                <a:ea typeface="ＭＳ Ｐゴシック" charset="0"/>
              </a:rPr>
              <a:t>%</a:t>
            </a:r>
            <a:endParaRPr lang="es-MX" sz="1600" dirty="0">
              <a:latin typeface="ITC Avant Garde Gothic" panose="020B0402020203020304" pitchFamily="34" charset="0"/>
              <a:ea typeface="ＭＳ Ｐゴシック" charset="0"/>
            </a:endParaRPr>
          </a:p>
        </p:txBody>
      </p:sp>
      <p:graphicFrame>
        <p:nvGraphicFramePr>
          <p:cNvPr id="20" name="19 Gráfico"/>
          <p:cNvGraphicFramePr/>
          <p:nvPr/>
        </p:nvGraphicFramePr>
        <p:xfrm>
          <a:off x="3792871" y="2786382"/>
          <a:ext cx="2364298" cy="1290691"/>
        </p:xfrm>
        <a:graphic>
          <a:graphicData uri="http://schemas.openxmlformats.org/drawingml/2006/chart">
            <c:chart xmlns:c="http://schemas.openxmlformats.org/drawingml/2006/chart" xmlns:r="http://schemas.openxmlformats.org/officeDocument/2006/relationships" r:id="rId3"/>
          </a:graphicData>
        </a:graphic>
      </p:graphicFrame>
      <p:sp>
        <p:nvSpPr>
          <p:cNvPr id="21" name="20 Rectángulo"/>
          <p:cNvSpPr/>
          <p:nvPr/>
        </p:nvSpPr>
        <p:spPr>
          <a:xfrm>
            <a:off x="2274870" y="3032675"/>
            <a:ext cx="1739591" cy="564001"/>
          </a:xfrm>
          <a:prstGeom prst="rect">
            <a:avLst/>
          </a:prstGeom>
        </p:spPr>
        <p:txBody>
          <a:bodyPr wrap="square">
            <a:spAutoFit/>
          </a:bodyPr>
          <a:lstStyle/>
          <a:p>
            <a:pPr>
              <a:lnSpc>
                <a:spcPts val="1800"/>
              </a:lnSpc>
            </a:pPr>
            <a:r>
              <a:rPr lang="es-MX" sz="2000" dirty="0">
                <a:solidFill>
                  <a:schemeClr val="tx2"/>
                </a:solidFill>
                <a:latin typeface="Calibri" panose="020F0502020204030204" pitchFamily="34" charset="0"/>
              </a:rPr>
              <a:t>trabajos de sus estudiantes</a:t>
            </a:r>
          </a:p>
        </p:txBody>
      </p:sp>
      <p:sp>
        <p:nvSpPr>
          <p:cNvPr id="22" name="21 Rectángulo"/>
          <p:cNvSpPr/>
          <p:nvPr/>
        </p:nvSpPr>
        <p:spPr>
          <a:xfrm>
            <a:off x="2290462" y="3450772"/>
            <a:ext cx="1663442" cy="400110"/>
          </a:xfrm>
          <a:prstGeom prst="rect">
            <a:avLst/>
          </a:prstGeom>
        </p:spPr>
        <p:txBody>
          <a:bodyPr wrap="square">
            <a:spAutoFit/>
          </a:bodyPr>
          <a:lstStyle/>
          <a:p>
            <a:r>
              <a:rPr lang="es-MX" sz="1000" dirty="0">
                <a:solidFill>
                  <a:schemeClr val="tx2"/>
                </a:solidFill>
                <a:latin typeface="Calibri" panose="020F0502020204030204" pitchFamily="34" charset="0"/>
              </a:rPr>
              <a:t>en sus propios textos académicos o publicaciones</a:t>
            </a:r>
          </a:p>
        </p:txBody>
      </p:sp>
      <p:sp>
        <p:nvSpPr>
          <p:cNvPr id="24" name="23 Rectángulo redondeado"/>
          <p:cNvSpPr/>
          <p:nvPr/>
        </p:nvSpPr>
        <p:spPr bwMode="auto">
          <a:xfrm>
            <a:off x="1883229" y="4055301"/>
            <a:ext cx="4125685" cy="396671"/>
          </a:xfrm>
          <a:prstGeom prst="roundRect">
            <a:avLst>
              <a:gd name="adj" fmla="val 5690"/>
            </a:avLst>
          </a:prstGeom>
          <a:solidFill>
            <a:srgbClr val="E0E0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5" name="24 Rectángulo"/>
          <p:cNvSpPr/>
          <p:nvPr/>
        </p:nvSpPr>
        <p:spPr bwMode="auto">
          <a:xfrm>
            <a:off x="2236032" y="4138194"/>
            <a:ext cx="252000" cy="252000"/>
          </a:xfrm>
          <a:prstGeom prst="rect">
            <a:avLst/>
          </a:prstGeom>
          <a:solidFill>
            <a:schemeClr val="accent3"/>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6" name="25 CuadroTexto"/>
          <p:cNvSpPr txBox="1"/>
          <p:nvPr/>
        </p:nvSpPr>
        <p:spPr>
          <a:xfrm>
            <a:off x="2445364" y="4048608"/>
            <a:ext cx="1173462" cy="451406"/>
          </a:xfrm>
          <a:prstGeom prst="rect">
            <a:avLst/>
          </a:prstGeom>
          <a:noFill/>
        </p:spPr>
        <p:txBody>
          <a:bodyPr wrap="square" rtlCol="0">
            <a:spAutoFit/>
          </a:bodyPr>
          <a:lstStyle/>
          <a:p>
            <a:pPr>
              <a:lnSpc>
                <a:spcPts val="1400"/>
              </a:lnSpc>
            </a:pPr>
            <a:r>
              <a:rPr lang="es-MX" sz="1400" dirty="0">
                <a:latin typeface="Calibri" panose="020F0502020204030204" pitchFamily="34" charset="0"/>
              </a:rPr>
              <a:t>Muy frecuente</a:t>
            </a:r>
          </a:p>
        </p:txBody>
      </p:sp>
      <p:sp>
        <p:nvSpPr>
          <p:cNvPr id="27" name="26 Rectángulo"/>
          <p:cNvSpPr/>
          <p:nvPr/>
        </p:nvSpPr>
        <p:spPr bwMode="auto">
          <a:xfrm>
            <a:off x="3492826" y="4148993"/>
            <a:ext cx="252000" cy="252000"/>
          </a:xfrm>
          <a:prstGeom prst="rect">
            <a:avLst/>
          </a:prstGeom>
          <a:solidFill>
            <a:srgbClr val="3EBFC2"/>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8" name="27 CuadroTexto"/>
          <p:cNvSpPr txBox="1"/>
          <p:nvPr/>
        </p:nvSpPr>
        <p:spPr>
          <a:xfrm>
            <a:off x="3733940" y="4151856"/>
            <a:ext cx="1080120" cy="274370"/>
          </a:xfrm>
          <a:prstGeom prst="rect">
            <a:avLst/>
          </a:prstGeom>
          <a:noFill/>
        </p:spPr>
        <p:txBody>
          <a:bodyPr wrap="square" rtlCol="0">
            <a:spAutoFit/>
          </a:bodyPr>
          <a:lstStyle/>
          <a:p>
            <a:pPr>
              <a:lnSpc>
                <a:spcPts val="1400"/>
              </a:lnSpc>
            </a:pPr>
            <a:r>
              <a:rPr lang="es-MX" sz="1400" dirty="0">
                <a:latin typeface="Calibri" panose="020F0502020204030204" pitchFamily="34" charset="0"/>
              </a:rPr>
              <a:t>Frecuente</a:t>
            </a:r>
          </a:p>
        </p:txBody>
      </p:sp>
      <p:sp>
        <p:nvSpPr>
          <p:cNvPr id="29" name="28 Rectángulo"/>
          <p:cNvSpPr/>
          <p:nvPr/>
        </p:nvSpPr>
        <p:spPr bwMode="auto">
          <a:xfrm>
            <a:off x="4882749" y="4149080"/>
            <a:ext cx="252000" cy="252000"/>
          </a:xfrm>
          <a:prstGeom prst="rect">
            <a:avLst/>
          </a:prstGeom>
          <a:solidFill>
            <a:schemeClr val="accent5">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30" name="29 CuadroTexto"/>
          <p:cNvSpPr txBox="1"/>
          <p:nvPr/>
        </p:nvSpPr>
        <p:spPr>
          <a:xfrm>
            <a:off x="5123864" y="4055300"/>
            <a:ext cx="900129" cy="451406"/>
          </a:xfrm>
          <a:prstGeom prst="rect">
            <a:avLst/>
          </a:prstGeom>
          <a:noFill/>
        </p:spPr>
        <p:txBody>
          <a:bodyPr wrap="square" rtlCol="0">
            <a:spAutoFit/>
          </a:bodyPr>
          <a:lstStyle/>
          <a:p>
            <a:pPr>
              <a:lnSpc>
                <a:spcPts val="1400"/>
              </a:lnSpc>
            </a:pPr>
            <a:r>
              <a:rPr lang="es-MX" sz="1400" dirty="0">
                <a:latin typeface="Calibri" panose="020F0502020204030204" pitchFamily="34" charset="0"/>
              </a:rPr>
              <a:t>Poco frecuente</a:t>
            </a:r>
          </a:p>
        </p:txBody>
      </p:sp>
      <p:sp>
        <p:nvSpPr>
          <p:cNvPr id="32" name="27 Rectángulo"/>
          <p:cNvSpPr>
            <a:spLocks noChangeArrowheads="1"/>
          </p:cNvSpPr>
          <p:nvPr/>
        </p:nvSpPr>
        <p:spPr bwMode="auto">
          <a:xfrm>
            <a:off x="1796145" y="4653136"/>
            <a:ext cx="4271392" cy="523220"/>
          </a:xfrm>
          <a:prstGeom prst="rect">
            <a:avLst/>
          </a:prstGeom>
          <a:solidFill>
            <a:schemeClr val="accent1">
              <a:lumMod val="20000"/>
              <a:lumOff val="80000"/>
            </a:schemeClr>
          </a:solidFill>
          <a:ln w="9525">
            <a:noFill/>
            <a:miter lim="800000"/>
            <a:headEnd/>
            <a:tailEnd/>
          </a:ln>
        </p:spPr>
        <p:txBody>
          <a:bodyPr wrap="square" lIns="36000" rIns="36000">
            <a:spAutoFit/>
          </a:bodyPr>
          <a:lstStyle/>
          <a:p>
            <a:pPr algn="ctr"/>
            <a:r>
              <a:rPr lang="es-MX" sz="1400" dirty="0">
                <a:solidFill>
                  <a:schemeClr val="tx2"/>
                </a:solidFill>
                <a:latin typeface="Calibri" pitchFamily="34" charset="0"/>
              </a:rPr>
              <a:t>¿Qué tan frecuente es que las autoridades </a:t>
            </a:r>
            <a:r>
              <a:rPr lang="es-MX" sz="1400" b="1" dirty="0">
                <a:solidFill>
                  <a:schemeClr val="tx2"/>
                </a:solidFill>
                <a:latin typeface="Calibri" pitchFamily="34" charset="0"/>
              </a:rPr>
              <a:t>se den cuenta </a:t>
            </a:r>
            <a:r>
              <a:rPr lang="es-MX" sz="1400" dirty="0">
                <a:solidFill>
                  <a:schemeClr val="tx2"/>
                </a:solidFill>
                <a:latin typeface="Calibri" pitchFamily="34" charset="0"/>
              </a:rPr>
              <a:t>de los plagios cometidos por profesores e investigadores?</a:t>
            </a:r>
          </a:p>
        </p:txBody>
      </p:sp>
      <p:sp>
        <p:nvSpPr>
          <p:cNvPr id="34" name="27 Rectángulo"/>
          <p:cNvSpPr>
            <a:spLocks noChangeArrowheads="1"/>
          </p:cNvSpPr>
          <p:nvPr/>
        </p:nvSpPr>
        <p:spPr bwMode="auto">
          <a:xfrm>
            <a:off x="6155974" y="526908"/>
            <a:ext cx="4271392" cy="523220"/>
          </a:xfrm>
          <a:prstGeom prst="rect">
            <a:avLst/>
          </a:prstGeom>
          <a:solidFill>
            <a:schemeClr val="accent1">
              <a:lumMod val="20000"/>
              <a:lumOff val="80000"/>
            </a:schemeClr>
          </a:solidFill>
          <a:ln w="9525">
            <a:noFill/>
            <a:miter lim="800000"/>
            <a:headEnd/>
            <a:tailEnd/>
          </a:ln>
        </p:spPr>
        <p:txBody>
          <a:bodyPr wrap="square" lIns="36000" rIns="36000">
            <a:spAutoFit/>
          </a:bodyPr>
          <a:lstStyle/>
          <a:p>
            <a:pPr algn="ctr"/>
            <a:r>
              <a:rPr lang="es-MX" sz="1400" dirty="0">
                <a:solidFill>
                  <a:schemeClr val="tx2"/>
                </a:solidFill>
                <a:latin typeface="Calibri" pitchFamily="34" charset="0"/>
              </a:rPr>
              <a:t>¿Con qué frecuencia las autoridades </a:t>
            </a:r>
            <a:r>
              <a:rPr lang="es-MX" sz="1400" b="1" dirty="0">
                <a:solidFill>
                  <a:schemeClr val="tx2"/>
                </a:solidFill>
                <a:latin typeface="Calibri" pitchFamily="34" charset="0"/>
              </a:rPr>
              <a:t>sancionan</a:t>
            </a:r>
            <a:r>
              <a:rPr lang="es-MX" sz="1400" dirty="0">
                <a:solidFill>
                  <a:schemeClr val="tx2"/>
                </a:solidFill>
                <a:latin typeface="Calibri" pitchFamily="34" charset="0"/>
              </a:rPr>
              <a:t> plagios de profesores e investigadores?</a:t>
            </a:r>
          </a:p>
        </p:txBody>
      </p:sp>
      <p:graphicFrame>
        <p:nvGraphicFramePr>
          <p:cNvPr id="37" name="36 Gráfico"/>
          <p:cNvGraphicFramePr/>
          <p:nvPr/>
        </p:nvGraphicFramePr>
        <p:xfrm>
          <a:off x="6338172" y="995698"/>
          <a:ext cx="4002106" cy="1512168"/>
        </p:xfrm>
        <a:graphic>
          <a:graphicData uri="http://schemas.openxmlformats.org/drawingml/2006/chart">
            <c:chart xmlns:c="http://schemas.openxmlformats.org/drawingml/2006/chart" xmlns:r="http://schemas.openxmlformats.org/officeDocument/2006/relationships" r:id="rId4"/>
          </a:graphicData>
        </a:graphic>
      </p:graphicFrame>
      <p:sp>
        <p:nvSpPr>
          <p:cNvPr id="38" name="22 CuadroTexto"/>
          <p:cNvSpPr txBox="1">
            <a:spLocks noChangeArrowheads="1"/>
          </p:cNvSpPr>
          <p:nvPr/>
        </p:nvSpPr>
        <p:spPr bwMode="auto">
          <a:xfrm>
            <a:off x="1883228" y="3780876"/>
            <a:ext cx="1512888" cy="276225"/>
          </a:xfrm>
          <a:prstGeom prst="rect">
            <a:avLst/>
          </a:prstGeom>
          <a:noFill/>
          <a:ln w="9525">
            <a:noFill/>
            <a:miter lim="800000"/>
            <a:headEnd/>
            <a:tailEnd/>
          </a:ln>
        </p:spPr>
        <p:txBody>
          <a:bodyPr>
            <a:spAutoFit/>
          </a:bodyPr>
          <a:lstStyle/>
          <a:p>
            <a:r>
              <a:rPr lang="es-MX" sz="1200" i="1" dirty="0">
                <a:solidFill>
                  <a:schemeClr val="accent1"/>
                </a:solidFill>
                <a:latin typeface="Calibri" pitchFamily="34" charset="0"/>
              </a:rPr>
              <a:t>Base: 6,310</a:t>
            </a:r>
          </a:p>
        </p:txBody>
      </p:sp>
      <p:sp>
        <p:nvSpPr>
          <p:cNvPr id="39" name="28 CuadroTexto"/>
          <p:cNvSpPr txBox="1">
            <a:spLocks noChangeArrowheads="1"/>
          </p:cNvSpPr>
          <p:nvPr/>
        </p:nvSpPr>
        <p:spPr bwMode="auto">
          <a:xfrm>
            <a:off x="4882749" y="6423927"/>
            <a:ext cx="936104" cy="277812"/>
          </a:xfrm>
          <a:prstGeom prst="rect">
            <a:avLst/>
          </a:prstGeom>
          <a:noFill/>
          <a:ln w="9525">
            <a:noFill/>
            <a:miter lim="800000"/>
            <a:headEnd/>
            <a:tailEnd/>
          </a:ln>
        </p:spPr>
        <p:txBody>
          <a:bodyPr wrap="square">
            <a:spAutoFit/>
          </a:bodyPr>
          <a:lstStyle/>
          <a:p>
            <a:r>
              <a:rPr lang="es-MX" sz="1200" i="1" dirty="0">
                <a:solidFill>
                  <a:schemeClr val="accent1"/>
                </a:solidFill>
                <a:latin typeface="Calibri" pitchFamily="34" charset="0"/>
              </a:rPr>
              <a:t>Base: 2,197</a:t>
            </a:r>
          </a:p>
        </p:txBody>
      </p:sp>
      <p:graphicFrame>
        <p:nvGraphicFramePr>
          <p:cNvPr id="31" name="30 Gráfico"/>
          <p:cNvGraphicFramePr/>
          <p:nvPr/>
        </p:nvGraphicFramePr>
        <p:xfrm>
          <a:off x="1960096" y="5117842"/>
          <a:ext cx="4002106" cy="15121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8 Tabla"/>
          <p:cNvGraphicFramePr>
            <a:graphicFrameLocks noGrp="1"/>
          </p:cNvGraphicFramePr>
          <p:nvPr/>
        </p:nvGraphicFramePr>
        <p:xfrm>
          <a:off x="6240016" y="2780932"/>
          <a:ext cx="4104456" cy="3600397"/>
        </p:xfrm>
        <a:graphic>
          <a:graphicData uri="http://schemas.openxmlformats.org/drawingml/2006/table">
            <a:tbl>
              <a:tblPr/>
              <a:tblGrid>
                <a:gridCol w="3282483">
                  <a:extLst>
                    <a:ext uri="{9D8B030D-6E8A-4147-A177-3AD203B41FA5}">
                      <a16:colId xmlns:a16="http://schemas.microsoft.com/office/drawing/2014/main" val="20000"/>
                    </a:ext>
                  </a:extLst>
                </a:gridCol>
                <a:gridCol w="418661">
                  <a:extLst>
                    <a:ext uri="{9D8B030D-6E8A-4147-A177-3AD203B41FA5}">
                      <a16:colId xmlns:a16="http://schemas.microsoft.com/office/drawing/2014/main" val="20001"/>
                    </a:ext>
                  </a:extLst>
                </a:gridCol>
                <a:gridCol w="403312">
                  <a:extLst>
                    <a:ext uri="{9D8B030D-6E8A-4147-A177-3AD203B41FA5}">
                      <a16:colId xmlns:a16="http://schemas.microsoft.com/office/drawing/2014/main" val="20002"/>
                    </a:ext>
                  </a:extLst>
                </a:gridCol>
              </a:tblGrid>
              <a:tr h="830967">
                <a:tc>
                  <a:txBody>
                    <a:bodyPr/>
                    <a:lstStyle/>
                    <a:p>
                      <a:pPr algn="l" fontAlgn="b"/>
                      <a:endParaRPr lang="es-MX" sz="1200" b="0" i="1" u="none" strike="noStrike" dirty="0">
                        <a:solidFill>
                          <a:schemeClr val="accent1"/>
                        </a:solidFill>
                        <a:effectLst/>
                        <a:latin typeface="Calibri"/>
                      </a:endParaRPr>
                    </a:p>
                  </a:txBody>
                  <a:tcPr marL="9525" marR="9525" marT="9525" marB="0" anchor="ctr">
                    <a:lnL>
                      <a:noFill/>
                    </a:lnL>
                    <a:lnR>
                      <a:noFill/>
                    </a:lnR>
                    <a:lnT>
                      <a:noFill/>
                    </a:lnT>
                    <a:lnB w="28575" cap="flat" cmpd="sng" algn="ctr">
                      <a:solidFill>
                        <a:schemeClr val="bg1"/>
                      </a:solidFill>
                      <a:prstDash val="solid"/>
                      <a:round/>
                      <a:headEnd type="none" w="med" len="med"/>
                      <a:tailEnd type="none" w="med" len="med"/>
                    </a:lnB>
                  </a:tcPr>
                </a:tc>
                <a:tc>
                  <a:txBody>
                    <a:bodyPr/>
                    <a:lstStyle/>
                    <a:p>
                      <a:pPr algn="l"/>
                      <a:r>
                        <a:rPr lang="es-MX" sz="1100" b="0" dirty="0">
                          <a:solidFill>
                            <a:schemeClr val="tx1"/>
                          </a:solidFill>
                          <a:latin typeface="Calibri" panose="020F0502020204030204" pitchFamily="34" charset="0"/>
                        </a:rPr>
                        <a:t>Total</a:t>
                      </a:r>
                    </a:p>
                    <a:p>
                      <a:pPr algn="l"/>
                      <a:r>
                        <a:rPr lang="es-MX" sz="1100" b="0" dirty="0">
                          <a:solidFill>
                            <a:schemeClr val="tx1"/>
                          </a:solidFill>
                          <a:latin typeface="Calibri" panose="020F0502020204030204" pitchFamily="34" charset="0"/>
                        </a:rPr>
                        <a:t>menciones</a:t>
                      </a:r>
                    </a:p>
                  </a:txBody>
                  <a:tcPr marL="9525" marR="9525" marT="9525" marB="0" vert="vert270" anchor="ctr">
                    <a:lnL>
                      <a:noFill/>
                    </a:lnL>
                    <a:lnR>
                      <a:noFill/>
                    </a:lnR>
                    <a:lnT>
                      <a:noFill/>
                    </a:lnT>
                    <a:lnB w="28575" cap="flat" cmpd="sng" algn="ctr">
                      <a:solidFill>
                        <a:schemeClr val="bg1"/>
                      </a:solidFill>
                      <a:prstDash val="solid"/>
                      <a:round/>
                      <a:headEnd type="none" w="med" len="med"/>
                      <a:tailEnd type="none" w="med" len="med"/>
                    </a:lnB>
                  </a:tcPr>
                </a:tc>
                <a:tc>
                  <a:txBody>
                    <a:bodyPr/>
                    <a:lstStyle/>
                    <a:p>
                      <a:pPr algn="l" fontAlgn="b"/>
                      <a:r>
                        <a:rPr lang="es-MX" sz="1100" b="0" i="0" u="none" strike="noStrike" dirty="0">
                          <a:solidFill>
                            <a:schemeClr val="tx1"/>
                          </a:solidFill>
                          <a:effectLst/>
                          <a:latin typeface="Calibri"/>
                        </a:rPr>
                        <a:t>Principal</a:t>
                      </a:r>
                      <a:endParaRPr lang="es-MX" sz="1050" b="0" i="0" u="none" strike="noStrike" dirty="0">
                        <a:solidFill>
                          <a:schemeClr val="tx1"/>
                        </a:solidFill>
                        <a:effectLst/>
                        <a:latin typeface="Calibri"/>
                      </a:endParaRPr>
                    </a:p>
                  </a:txBody>
                  <a:tcPr marL="9525" marR="9525" marT="9525" marB="0" vert="vert27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1870">
                <a:tc>
                  <a:txBody>
                    <a:bodyPr/>
                    <a:lstStyle/>
                    <a:p>
                      <a:pPr algn="l" fontAlgn="b"/>
                      <a:r>
                        <a:rPr lang="es-MX" sz="1400" b="0" i="0" u="none" strike="noStrike" dirty="0">
                          <a:solidFill>
                            <a:srgbClr val="000000"/>
                          </a:solidFill>
                          <a:effectLst/>
                          <a:latin typeface="Calibri"/>
                        </a:rPr>
                        <a:t>Son deshonestos y no quieren hacer un esfuerzo propio</a:t>
                      </a:r>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a:txBody>
                    <a:bodyPr/>
                    <a:lstStyle/>
                    <a:p>
                      <a:pPr algn="ctr" fontAlgn="b"/>
                      <a:r>
                        <a:rPr lang="es-MX" sz="1400" b="0" i="0" u="none" strike="noStrike" dirty="0">
                          <a:solidFill>
                            <a:srgbClr val="000000"/>
                          </a:solidFill>
                          <a:effectLst/>
                          <a:latin typeface="Calibri"/>
                        </a:rPr>
                        <a:t>20%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a:txBody>
                    <a:bodyPr/>
                    <a:lstStyle/>
                    <a:p>
                      <a:pPr algn="ctr" fontAlgn="b"/>
                      <a:r>
                        <a:rPr lang="es-MX" sz="1200" b="0" i="0" u="none" strike="noStrike" dirty="0">
                          <a:solidFill>
                            <a:srgbClr val="000000"/>
                          </a:solidFill>
                          <a:effectLst/>
                          <a:latin typeface="Calibri"/>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481870">
                <a:tc>
                  <a:txBody>
                    <a:bodyPr/>
                    <a:lstStyle/>
                    <a:p>
                      <a:pPr algn="l" fontAlgn="b"/>
                      <a:r>
                        <a:rPr lang="es-MX" sz="1400" b="0" i="0" u="none" strike="noStrike" dirty="0">
                          <a:solidFill>
                            <a:srgbClr val="000000"/>
                          </a:solidFill>
                          <a:effectLst/>
                          <a:latin typeface="Calibri"/>
                        </a:rPr>
                        <a:t>Están presionados para publicar y mantener su nivel de estímulos económicos</a:t>
                      </a:r>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a:rPr>
                        <a:t>18%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Calibri"/>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2579">
                <a:tc>
                  <a:txBody>
                    <a:bodyPr/>
                    <a:lstStyle/>
                    <a:p>
                      <a:pPr algn="l" fontAlgn="b"/>
                      <a:r>
                        <a:rPr lang="es-MX" sz="1400" b="0" i="0" u="none" strike="noStrike" dirty="0">
                          <a:solidFill>
                            <a:srgbClr val="000000"/>
                          </a:solidFill>
                          <a:effectLst/>
                          <a:latin typeface="Calibri"/>
                        </a:rPr>
                        <a:t>Para aparentar ser muy productivos y competir con otros académicos</a:t>
                      </a:r>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a:txBody>
                    <a:bodyPr/>
                    <a:lstStyle/>
                    <a:p>
                      <a:pPr algn="ctr" fontAlgn="b"/>
                      <a:r>
                        <a:rPr lang="es-MX" sz="1400" b="0" i="0" u="none" strike="noStrike" dirty="0">
                          <a:solidFill>
                            <a:srgbClr val="000000"/>
                          </a:solidFill>
                          <a:effectLst/>
                          <a:latin typeface="Calibri"/>
                        </a:rPr>
                        <a:t>20%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a:txBody>
                    <a:bodyPr/>
                    <a:lstStyle/>
                    <a:p>
                      <a:pPr algn="ctr" fontAlgn="b"/>
                      <a:r>
                        <a:rPr lang="es-MX" sz="1200" b="0" i="0" u="none" strike="noStrike" dirty="0">
                          <a:solidFill>
                            <a:srgbClr val="000000"/>
                          </a:solidFill>
                          <a:effectLst/>
                          <a:latin typeface="Calibri"/>
                        </a:rPr>
                        <a:t>16%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339371">
                <a:tc>
                  <a:txBody>
                    <a:bodyPr/>
                    <a:lstStyle/>
                    <a:p>
                      <a:pPr algn="l" fontAlgn="b"/>
                      <a:r>
                        <a:rPr lang="es-MX" sz="1400" b="0" i="0" u="none" strike="noStrike" dirty="0">
                          <a:solidFill>
                            <a:srgbClr val="000000"/>
                          </a:solidFill>
                          <a:effectLst/>
                          <a:latin typeface="Calibri"/>
                        </a:rPr>
                        <a:t>Les falta creatividad o imaginación</a:t>
                      </a:r>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Calibri"/>
                        </a:rPr>
                        <a:t>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81870">
                <a:tc>
                  <a:txBody>
                    <a:bodyPr/>
                    <a:lstStyle/>
                    <a:p>
                      <a:pPr algn="l" fontAlgn="b"/>
                      <a:r>
                        <a:rPr lang="es-MX" sz="1400" b="0" i="0" u="none" strike="noStrike" dirty="0">
                          <a:solidFill>
                            <a:srgbClr val="000000"/>
                          </a:solidFill>
                          <a:effectLst/>
                          <a:latin typeface="Calibri"/>
                        </a:rPr>
                        <a:t>Usan información que casi nadie conoce para que no se den cuenta</a:t>
                      </a:r>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a:txBody>
                    <a:bodyPr/>
                    <a:lstStyle/>
                    <a:p>
                      <a:pPr algn="ctr" fontAlgn="b"/>
                      <a:r>
                        <a:rPr lang="es-MX" sz="1400" b="0" i="0" u="none" strike="noStrike" dirty="0">
                          <a:solidFill>
                            <a:srgbClr val="000000"/>
                          </a:solidFill>
                          <a:effectLst/>
                          <a:latin typeface="Calibri"/>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tc>
                  <a:txBody>
                    <a:bodyPr/>
                    <a:lstStyle/>
                    <a:p>
                      <a:pPr algn="ctr" fontAlgn="b"/>
                      <a:r>
                        <a:rPr lang="es-MX" sz="1200" b="0" i="0" u="none" strike="noStrike" dirty="0">
                          <a:solidFill>
                            <a:srgbClr val="000000"/>
                          </a:solidFill>
                          <a:effectLst/>
                          <a:latin typeface="Calibri"/>
                        </a:rPr>
                        <a:t>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481870">
                <a:tc>
                  <a:txBody>
                    <a:bodyPr/>
                    <a:lstStyle/>
                    <a:p>
                      <a:pPr algn="l" fontAlgn="b"/>
                      <a:r>
                        <a:rPr lang="es-MX" sz="1400" b="0" i="0" u="none" strike="noStrike" dirty="0">
                          <a:solidFill>
                            <a:srgbClr val="000000"/>
                          </a:solidFill>
                          <a:effectLst/>
                          <a:latin typeface="Calibri"/>
                        </a:rPr>
                        <a:t>Generalmente no hay sanciones laborales o éstas no son graves</a:t>
                      </a:r>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Calibri"/>
                        </a:rPr>
                        <a:t>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3" name="12 Tabla"/>
          <p:cNvGraphicFramePr>
            <a:graphicFrameLocks noGrp="1"/>
          </p:cNvGraphicFramePr>
          <p:nvPr/>
        </p:nvGraphicFramePr>
        <p:xfrm>
          <a:off x="8756393" y="6370442"/>
          <a:ext cx="1591982" cy="216024"/>
        </p:xfrm>
        <a:graphic>
          <a:graphicData uri="http://schemas.openxmlformats.org/drawingml/2006/table">
            <a:tbl>
              <a:tblPr/>
              <a:tblGrid>
                <a:gridCol w="864096">
                  <a:extLst>
                    <a:ext uri="{9D8B030D-6E8A-4147-A177-3AD203B41FA5}">
                      <a16:colId xmlns:a16="http://schemas.microsoft.com/office/drawing/2014/main" val="20000"/>
                    </a:ext>
                  </a:extLst>
                </a:gridCol>
                <a:gridCol w="276860">
                  <a:extLst>
                    <a:ext uri="{9D8B030D-6E8A-4147-A177-3AD203B41FA5}">
                      <a16:colId xmlns:a16="http://schemas.microsoft.com/office/drawing/2014/main" val="20001"/>
                    </a:ext>
                  </a:extLst>
                </a:gridCol>
                <a:gridCol w="451026">
                  <a:extLst>
                    <a:ext uri="{9D8B030D-6E8A-4147-A177-3AD203B41FA5}">
                      <a16:colId xmlns:a16="http://schemas.microsoft.com/office/drawing/2014/main" val="20002"/>
                    </a:ext>
                  </a:extLst>
                </a:gridCol>
              </a:tblGrid>
              <a:tr h="216024">
                <a:tc>
                  <a:txBody>
                    <a:bodyPr/>
                    <a:lstStyle/>
                    <a:p>
                      <a:pPr algn="l" fontAlgn="b"/>
                      <a:r>
                        <a:rPr lang="es-MX" sz="1000" b="0" i="1" u="none" strike="noStrike" dirty="0">
                          <a:solidFill>
                            <a:schemeClr val="accent1"/>
                          </a:solidFill>
                          <a:effectLst/>
                          <a:latin typeface="Calibri"/>
                        </a:rPr>
                        <a:t>  Base total</a:t>
                      </a:r>
                    </a:p>
                  </a:txBody>
                  <a:tcPr marL="9525" marR="9525" marT="9525"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fontAlgn="b"/>
                      <a:r>
                        <a:rPr lang="es-MX" sz="1000" b="0" i="1" u="none" strike="noStrike" dirty="0">
                          <a:solidFill>
                            <a:schemeClr val="accent1"/>
                          </a:solidFill>
                          <a:effectLst/>
                          <a:latin typeface="Calibri"/>
                        </a:rPr>
                        <a:t>6,310</a:t>
                      </a:r>
                    </a:p>
                  </a:txBody>
                  <a:tcPr marL="9525" marR="9525" marT="9525"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fontAlgn="b"/>
                      <a:endParaRPr lang="es-MX" sz="1200" b="0" i="1" u="none" strike="noStrike" dirty="0">
                        <a:solidFill>
                          <a:schemeClr val="accent1"/>
                        </a:solidFill>
                        <a:effectLst/>
                        <a:latin typeface="Calibri"/>
                      </a:endParaRPr>
                    </a:p>
                  </a:txBody>
                  <a:tcPr marL="9525" marR="9525" marT="9525" marB="0" anchor="ctr">
                    <a:lnL>
                      <a:noFill/>
                    </a:lnL>
                    <a:lnR>
                      <a:noFill/>
                    </a:lnR>
                    <a:lnT>
                      <a:noFill/>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0" name="39 Rectángulo"/>
          <p:cNvSpPr/>
          <p:nvPr/>
        </p:nvSpPr>
        <p:spPr>
          <a:xfrm>
            <a:off x="6208478" y="2708921"/>
            <a:ext cx="3415915" cy="461665"/>
          </a:xfrm>
          <a:prstGeom prst="rect">
            <a:avLst/>
          </a:prstGeom>
        </p:spPr>
        <p:txBody>
          <a:bodyPr wrap="square">
            <a:spAutoFit/>
          </a:bodyPr>
          <a:lstStyle/>
          <a:p>
            <a:r>
              <a:rPr lang="es-MX" sz="1200" b="1" dirty="0">
                <a:solidFill>
                  <a:srgbClr val="1F497D"/>
                </a:solidFill>
                <a:latin typeface="Calibri" panose="020F0502020204030204" pitchFamily="34" charset="0"/>
              </a:rPr>
              <a:t>Razones por las que los académicos plagian o utilizan información de otros autores sin citarlos</a:t>
            </a:r>
          </a:p>
        </p:txBody>
      </p:sp>
    </p:spTree>
    <p:extLst>
      <p:ext uri="{BB962C8B-B14F-4D97-AF65-F5344CB8AC3E}">
        <p14:creationId xmlns:p14="http://schemas.microsoft.com/office/powerpoint/2010/main" val="3099447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ES" sz="5400" dirty="0">
                <a:solidFill>
                  <a:srgbClr val="06169E"/>
                </a:solidFill>
                <a:latin typeface="ChaletComprime CologneSixty"/>
              </a:rPr>
              <a:t>Plagio</a:t>
            </a:r>
            <a:endParaRPr lang="es-MX" sz="5400" dirty="0">
              <a:solidFill>
                <a:srgbClr val="06169E"/>
              </a:solidFill>
              <a:latin typeface="ChaletComprime CologneSixty"/>
            </a:endParaRP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3858483"/>
          </a:xfrm>
        </p:spPr>
        <p:txBody>
          <a:bodyPr>
            <a:normAutofit fontScale="92500" lnSpcReduction="20000"/>
          </a:bodyPr>
          <a:lstStyle/>
          <a:p>
            <a:pPr lvl="0" algn="just"/>
            <a:r>
              <a:rPr lang="es-ES" dirty="0">
                <a:latin typeface="ChaletComprime CologneSixty"/>
              </a:rPr>
              <a:t>“Plagio” es utilizar los textos e ideas, imágenes y diseños de otras personas en los propios trabajos sin citarlos o darles crédito adecuadamente. En algunos casos, los plagios constituyen violaciones a los derechos de autor, protegidos legalmente y, por ello, ameritan sanciones.</a:t>
            </a:r>
            <a:endParaRPr lang="es-MX" dirty="0">
              <a:latin typeface="ChaletComprime CologneSixty"/>
            </a:endParaRPr>
          </a:p>
          <a:p>
            <a:pPr lvl="0" algn="just"/>
            <a:r>
              <a:rPr lang="es-ES" dirty="0">
                <a:latin typeface="ChaletComprime CologneSixty"/>
              </a:rPr>
              <a:t>Para la ética académica el plagio es una de las prácticas inaceptables. </a:t>
            </a:r>
            <a:endParaRPr lang="es-MX" dirty="0">
              <a:latin typeface="ChaletComprime CologneSixty"/>
            </a:endParaRPr>
          </a:p>
          <a:p>
            <a:pPr lvl="0" algn="just"/>
            <a:r>
              <a:rPr lang="es-ES" dirty="0">
                <a:latin typeface="ChaletComprime CologneSixty"/>
              </a:rPr>
              <a:t>Aunque las ideas son de todos y el conocimiento avanza gracias a la comunidad de pensamiento y acceso a la información. Debemos reconocer públicamente las ideas y textos que tomamos de otros, tenemos que darle siempre el crédito a sus autores originales. </a:t>
            </a:r>
            <a:endParaRPr lang="es-MX" dirty="0">
              <a:latin typeface="ChaletComprime CologneSixty"/>
            </a:endParaRPr>
          </a:p>
          <a:p>
            <a:pPr lvl="0" algn="just"/>
            <a:r>
              <a:rPr lang="es-ES" dirty="0">
                <a:latin typeface="ChaletComprime CologneSixty"/>
              </a:rPr>
              <a:t>Plagiar es robar el trabajo de otros o a copiar en los exámenes; o mentir y simular que uno es el autor de algo, sin serlo.</a:t>
            </a:r>
            <a:endParaRPr lang="es-MX" dirty="0">
              <a:latin typeface="ChaletComprime CologneSixty"/>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394107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ES" sz="4800" dirty="0">
                <a:solidFill>
                  <a:srgbClr val="06169E"/>
                </a:solidFill>
                <a:latin typeface="ChaletComprime CologneSixty"/>
              </a:rPr>
              <a:t>¿Cómo evitar el plagio?</a:t>
            </a:r>
            <a:endParaRPr lang="es-MX" sz="4800" dirty="0">
              <a:solidFill>
                <a:srgbClr val="06169E"/>
              </a:solidFill>
              <a:latin typeface="ChaletComprime CologneSixty"/>
            </a:endParaRP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38505"/>
          </a:xfrm>
        </p:spPr>
        <p:txBody>
          <a:bodyPr>
            <a:normAutofit/>
          </a:bodyPr>
          <a:lstStyle/>
          <a:p>
            <a:r>
              <a:rPr lang="es-ES" sz="3600" dirty="0">
                <a:latin typeface="ChaletComprime CologneSixty"/>
              </a:rPr>
              <a:t>Muy simple: sólo pon comillas en todas las citas textuales y agrega las referencias.</a:t>
            </a:r>
            <a:endParaRPr lang="es-MX" sz="3600" dirty="0">
              <a:latin typeface="ChaletComprime CologneSixty"/>
            </a:endParaRPr>
          </a:p>
          <a:p>
            <a:r>
              <a:rPr lang="es-ES" sz="3600" dirty="0">
                <a:latin typeface="ChaletComprime CologneSixty"/>
              </a:rPr>
              <a:t>Cuando uses los textos de otros autores, coloca también referencias a las obras. </a:t>
            </a:r>
            <a:endParaRPr lang="es-MX" sz="3600" dirty="0">
              <a:latin typeface="ChaletComprime CologneSixty"/>
            </a:endParaRPr>
          </a:p>
          <a:p>
            <a:r>
              <a:rPr lang="es-ES" sz="3600" dirty="0">
                <a:latin typeface="ChaletComprime CologneSixty"/>
              </a:rPr>
              <a:t>Cuando intentes glosar una idea, cubre el texto original con la mano y no lo copies. Exprésala con tus propias palabras y verifica que no sea errónea</a:t>
            </a:r>
            <a:endParaRPr lang="es-MX" sz="3600" dirty="0">
              <a:latin typeface="ChaletComprime CologneSixty"/>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13894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a:xfrm>
            <a:off x="838200" y="365126"/>
            <a:ext cx="10515600" cy="993158"/>
          </a:xfrm>
        </p:spPr>
        <p:txBody>
          <a:bodyPr>
            <a:normAutofit/>
          </a:bodyPr>
          <a:lstStyle/>
          <a:p>
            <a:r>
              <a:rPr lang="es-MX" sz="3600" dirty="0">
                <a:solidFill>
                  <a:srgbClr val="06169E"/>
                </a:solidFill>
                <a:latin typeface="ChaletComprime CologneSixty"/>
              </a:rPr>
              <a:t>Ética académica UNAM</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471897"/>
            <a:ext cx="10515600" cy="4528426"/>
          </a:xfrm>
        </p:spPr>
        <p:txBody>
          <a:bodyPr>
            <a:noAutofit/>
          </a:bodyPr>
          <a:lstStyle/>
          <a:p>
            <a:r>
              <a:rPr lang="es-ES" sz="2200" dirty="0">
                <a:latin typeface="ChaletComprime CologneSixty"/>
              </a:rPr>
              <a:t>El conjunto de principios y formas de comportamiento que aseguran un desempeño responsable, respetuoso y de excelencia en la vida universitaria y profesional. </a:t>
            </a:r>
            <a:endParaRPr lang="es-MX" sz="2200" dirty="0">
              <a:latin typeface="ChaletComprime CologneSixty"/>
            </a:endParaRPr>
          </a:p>
          <a:p>
            <a:r>
              <a:rPr lang="es-ES" sz="2200" dirty="0">
                <a:latin typeface="ChaletComprime CologneSixty"/>
              </a:rPr>
              <a:t>Las buenas prácticas académicas son muy sencillas:</a:t>
            </a:r>
            <a:endParaRPr lang="es-MX" sz="2200" dirty="0">
              <a:latin typeface="ChaletComprime CologneSixty"/>
            </a:endParaRPr>
          </a:p>
          <a:p>
            <a:r>
              <a:rPr lang="es-ES" sz="2200" dirty="0">
                <a:latin typeface="ChaletComprime CologneSixty"/>
              </a:rPr>
              <a:t>Colaborar y trabajar en equipo para el avance del conocimiento. </a:t>
            </a:r>
            <a:endParaRPr lang="es-MX" sz="2200" dirty="0">
              <a:latin typeface="ChaletComprime CologneSixty"/>
            </a:endParaRPr>
          </a:p>
          <a:p>
            <a:r>
              <a:rPr lang="es-ES" sz="2200" dirty="0">
                <a:latin typeface="ChaletComprime CologneSixty"/>
              </a:rPr>
              <a:t>Compartir el saber y permitir que otros verifiquen nuestras afirmaciones para validarlas o negarlas. </a:t>
            </a:r>
            <a:endParaRPr lang="es-MX" sz="2200" dirty="0">
              <a:latin typeface="ChaletComprime CologneSixty"/>
            </a:endParaRPr>
          </a:p>
          <a:p>
            <a:r>
              <a:rPr lang="es-ES" sz="2200" dirty="0">
                <a:latin typeface="ChaletComprime CologneSixty"/>
              </a:rPr>
              <a:t>Mantener rigor y veracidad en los datos e información básica. No alterar ni ocultar los datos para probar o refutar cualquier cosa.</a:t>
            </a:r>
            <a:endParaRPr lang="es-MX" sz="2200" dirty="0">
              <a:latin typeface="ChaletComprime CologneSixty"/>
            </a:endParaRPr>
          </a:p>
          <a:p>
            <a:r>
              <a:rPr lang="es-ES" sz="2200" dirty="0">
                <a:latin typeface="ChaletComprime CologneSixty"/>
              </a:rPr>
              <a:t>No apropiarse indebidamente del trabajo de otros individuos o grupos o no darles el crédito correspondiente.  </a:t>
            </a:r>
            <a:endParaRPr lang="es-MX" sz="2200" dirty="0">
              <a:latin typeface="ChaletComprime CologneSixty"/>
            </a:endParaRPr>
          </a:p>
          <a:p>
            <a:r>
              <a:rPr lang="es-ES" sz="2200" dirty="0">
                <a:latin typeface="ChaletComprime CologneSixty"/>
              </a:rPr>
              <a:t>Ser responsable por las consecuencias sociales y ambientales de la actividad académica.</a:t>
            </a:r>
            <a:endParaRPr lang="es-MX" sz="2200" dirty="0">
              <a:latin typeface="ChaletComprime CologneSixty"/>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47799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MX" sz="3600" dirty="0">
                <a:solidFill>
                  <a:srgbClr val="06169E"/>
                </a:solidFill>
                <a:latin typeface="ChaletComprime CologneSixty"/>
              </a:rPr>
              <a:t>Principios de ética académica</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74698"/>
          </a:xfrm>
        </p:spPr>
        <p:txBody>
          <a:bodyPr/>
          <a:lstStyle/>
          <a:p>
            <a:pPr lvl="0"/>
            <a:r>
              <a:rPr lang="es-MX" dirty="0"/>
              <a:t>Honestidad intelectual. </a:t>
            </a:r>
          </a:p>
          <a:p>
            <a:pPr lvl="0"/>
            <a:r>
              <a:rPr lang="en-US" dirty="0"/>
              <a:t>Rigor y </a:t>
            </a:r>
            <a:r>
              <a:rPr lang="en-US" dirty="0" err="1"/>
              <a:t>veracidad</a:t>
            </a:r>
            <a:r>
              <a:rPr lang="en-US" dirty="0"/>
              <a:t> </a:t>
            </a:r>
            <a:r>
              <a:rPr lang="en-US" dirty="0" err="1"/>
              <a:t>científicas</a:t>
            </a:r>
            <a:endParaRPr lang="es-MX" dirty="0"/>
          </a:p>
          <a:p>
            <a:pPr lvl="0"/>
            <a:r>
              <a:rPr lang="en-US" dirty="0" err="1"/>
              <a:t>Colaboración</a:t>
            </a:r>
            <a:r>
              <a:rPr lang="en-US" dirty="0"/>
              <a:t> y </a:t>
            </a:r>
            <a:r>
              <a:rPr lang="en-US" dirty="0" err="1"/>
              <a:t>comunidad</a:t>
            </a:r>
            <a:r>
              <a:rPr lang="en-US" dirty="0"/>
              <a:t> del </a:t>
            </a:r>
            <a:r>
              <a:rPr lang="en-US" dirty="0" err="1"/>
              <a:t>conocimiento</a:t>
            </a:r>
            <a:endParaRPr lang="es-MX" dirty="0"/>
          </a:p>
          <a:p>
            <a:pPr lvl="0"/>
            <a:r>
              <a:rPr lang="es-MX" dirty="0"/>
              <a:t>Independencia y libertad de pensamiento y expresión de las ideas</a:t>
            </a:r>
          </a:p>
          <a:p>
            <a:pPr lvl="0"/>
            <a:r>
              <a:rPr lang="es-MX" dirty="0"/>
              <a:t>Transparencia sobre el origen de los datos, las ideas y la información </a:t>
            </a:r>
          </a:p>
          <a:p>
            <a:pPr lvl="0"/>
            <a:r>
              <a:rPr lang="es-MX" dirty="0"/>
              <a:t>Refutabilidad y contrastación de las teorías y afirmaciones</a:t>
            </a:r>
          </a:p>
          <a:p>
            <a:pPr lvl="0"/>
            <a:r>
              <a:rPr lang="es-MX" dirty="0"/>
              <a:t>Preservación de la verdad y del bien público</a:t>
            </a:r>
          </a:p>
          <a:p>
            <a:r>
              <a:rPr lang="es-MX" dirty="0"/>
              <a:t>Responsabilidad social y ambiental</a:t>
            </a:r>
            <a:endParaRPr lang="es-MX" dirty="0">
              <a:latin typeface="ChaletComprime MilanSixty" pitchFamily="2" charset="0"/>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55644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B276B12B-86FD-4B4E-955F-A7BAE5CAA162}"/>
              </a:ext>
            </a:extLst>
          </p:cNvPr>
          <p:cNvGrpSpPr/>
          <p:nvPr/>
        </p:nvGrpSpPr>
        <p:grpSpPr>
          <a:xfrm>
            <a:off x="-5680" y="0"/>
            <a:ext cx="12197680" cy="6858000"/>
            <a:chOff x="-5679" y="0"/>
            <a:chExt cx="12197680" cy="685800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grpSp>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lstStyle/>
          <a:p>
            <a:r>
              <a:rPr lang="es-MX" dirty="0">
                <a:solidFill>
                  <a:srgbClr val="002060"/>
                </a:solidFill>
                <a:latin typeface="ChaletComprime CologneSixty" pitchFamily="2" charset="0"/>
              </a:rPr>
              <a:t>Ética</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061085"/>
          </a:xfrm>
        </p:spPr>
        <p:txBody>
          <a:bodyPr/>
          <a:lstStyle/>
          <a:p>
            <a:r>
              <a:rPr lang="es-MX" dirty="0">
                <a:latin typeface="ChaletComprime CologneSixty"/>
              </a:rPr>
              <a:t>Para los griegos el ser humano está conformado por “soma” (cuerpo) y “psique” (alma).</a:t>
            </a:r>
          </a:p>
          <a:p>
            <a:r>
              <a:rPr lang="es-MX" dirty="0">
                <a:latin typeface="ChaletComprime CologneSixty"/>
              </a:rPr>
              <a:t>Se reflexiona sobre el vicio y la virtud</a:t>
            </a:r>
          </a:p>
          <a:p>
            <a:r>
              <a:rPr lang="es-MX" dirty="0">
                <a:latin typeface="ChaletComprime CologneSixty"/>
              </a:rPr>
              <a:t>Importancia de la “polis” (Ciudad-Estado) y del “bienestar de la mayoría)</a:t>
            </a:r>
          </a:p>
          <a:p>
            <a:r>
              <a:rPr lang="es-MX" dirty="0">
                <a:latin typeface="ChaletComprime CologneSixty"/>
              </a:rPr>
              <a:t>La palabra ética proviene del griego “ethos” (morada) y del latín “</a:t>
            </a:r>
            <a:r>
              <a:rPr lang="es-MX" dirty="0" err="1">
                <a:latin typeface="ChaletComprime CologneSixty"/>
              </a:rPr>
              <a:t>mos</a:t>
            </a:r>
            <a:r>
              <a:rPr lang="es-MX" dirty="0">
                <a:latin typeface="ChaletComprime CologneSixty"/>
              </a:rPr>
              <a:t>/</a:t>
            </a:r>
            <a:r>
              <a:rPr lang="es-MX" dirty="0" err="1">
                <a:latin typeface="ChaletComprime CologneSixty"/>
              </a:rPr>
              <a:t>moris</a:t>
            </a:r>
            <a:r>
              <a:rPr lang="es-MX" dirty="0">
                <a:latin typeface="ChaletComprime CologneSixty"/>
              </a:rPr>
              <a:t>” (costumbre)</a:t>
            </a:r>
          </a:p>
          <a:p>
            <a:r>
              <a:rPr lang="es-MX" dirty="0">
                <a:latin typeface="ChaletComprime CologneSixty"/>
              </a:rPr>
              <a:t>Reflexiona acerca del bien y el mal, la conducta humana, los valores, los fundamentos político-sociales, la moral, etc.</a:t>
            </a:r>
          </a:p>
        </p:txBody>
      </p:sp>
    </p:spTree>
    <p:extLst>
      <p:ext uri="{BB962C8B-B14F-4D97-AF65-F5344CB8AC3E}">
        <p14:creationId xmlns:p14="http://schemas.microsoft.com/office/powerpoint/2010/main" val="3927919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MX" sz="3600" dirty="0">
                <a:solidFill>
                  <a:srgbClr val="06169E"/>
                </a:solidFill>
                <a:latin typeface="ChaletComprime CologneSixty"/>
              </a:rPr>
              <a:t>Hans </a:t>
            </a:r>
            <a:r>
              <a:rPr lang="es-MX" sz="3600" dirty="0" err="1">
                <a:solidFill>
                  <a:srgbClr val="06169E"/>
                </a:solidFill>
                <a:latin typeface="ChaletComprime CologneSixty"/>
              </a:rPr>
              <a:t>Jonas</a:t>
            </a:r>
            <a:r>
              <a:rPr lang="es-MX" sz="3600" dirty="0">
                <a:solidFill>
                  <a:srgbClr val="06169E"/>
                </a:solidFill>
                <a:latin typeface="ChaletComprime CologneSixty"/>
              </a:rPr>
              <a:t> (1903-1993). </a:t>
            </a:r>
            <a:r>
              <a:rPr lang="es-MX" sz="3600" i="1" dirty="0">
                <a:solidFill>
                  <a:srgbClr val="06169E"/>
                </a:solidFill>
                <a:latin typeface="ChaletComprime CologneSixty"/>
              </a:rPr>
              <a:t>El principio de responsabilidad</a:t>
            </a:r>
            <a:endParaRPr lang="es-MX" sz="3600" dirty="0">
              <a:solidFill>
                <a:srgbClr val="06169E"/>
              </a:solidFill>
              <a:latin typeface="ChaletComprime CologneSixty"/>
            </a:endParaRP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74698"/>
          </a:xfrm>
        </p:spPr>
        <p:txBody>
          <a:bodyPr/>
          <a:lstStyle/>
          <a:p>
            <a:pPr fontAlgn="auto">
              <a:spcAft>
                <a:spcPts val="0"/>
              </a:spcAft>
              <a:defRPr/>
            </a:pPr>
            <a:r>
              <a:rPr lang="es-MX" sz="3200" dirty="0">
                <a:latin typeface="ChaletComprime CologneSixty"/>
              </a:rPr>
              <a:t>PRUDENCIA. Si no conoces las consecuencias a corto, mediano y largo plazo de una acción, no se debe implementar hasta tener más datos e información. Es importante actuar con cautela con la finalidad de evitar daños irreversibles.</a:t>
            </a:r>
          </a:p>
          <a:p>
            <a:pPr fontAlgn="auto">
              <a:spcAft>
                <a:spcPts val="0"/>
              </a:spcAft>
              <a:defRPr/>
            </a:pPr>
            <a:r>
              <a:rPr lang="es-MX" sz="3200" dirty="0">
                <a:latin typeface="ChaletComprime CologneSixty"/>
              </a:rPr>
              <a:t>RESPONSABILIDAD. Se debe tomar en consideración las consecuencias que pueden derivarse hacia las generaciones futuras, el ecosistema y otros seres vivos. Se plantea una responsabilidad hasta la “tercera generación”</a:t>
            </a:r>
          </a:p>
          <a:p>
            <a:endParaRPr lang="es-MX" dirty="0">
              <a:latin typeface="ChaletComprime MilanSixty" pitchFamily="2" charset="0"/>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98447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MX" sz="3600" dirty="0">
                <a:solidFill>
                  <a:srgbClr val="06169E"/>
                </a:solidFill>
                <a:latin typeface="ChaletComprime CologneSixty"/>
              </a:rPr>
              <a:t>Comités de Ética de la Investigación (CEI)</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74698"/>
          </a:xfrm>
        </p:spPr>
        <p:txBody>
          <a:bodyPr>
            <a:normAutofit fontScale="92500" lnSpcReduction="10000"/>
          </a:bodyPr>
          <a:lstStyle/>
          <a:p>
            <a:pPr fontAlgn="auto">
              <a:spcAft>
                <a:spcPts val="0"/>
              </a:spcAft>
              <a:defRPr/>
            </a:pPr>
            <a:r>
              <a:rPr lang="es-MX" sz="3200" dirty="0">
                <a:latin typeface="ChaletComprime CologneSixty"/>
              </a:rPr>
              <a:t>Su finalidad principal es la de proteger los derechos, dignidad y bienestar de los sujetos que participen en investigaciones de salud, a través de la evaluación, dictaminación y seguimiento a las investigaciones puestas a su consideración.</a:t>
            </a:r>
          </a:p>
          <a:p>
            <a:pPr fontAlgn="auto">
              <a:spcAft>
                <a:spcPts val="0"/>
              </a:spcAft>
              <a:defRPr/>
            </a:pPr>
            <a:r>
              <a:rPr lang="es-MX" sz="3200" dirty="0">
                <a:latin typeface="ChaletComprime CologneSixty"/>
              </a:rPr>
              <a:t>Autónomos</a:t>
            </a:r>
          </a:p>
          <a:p>
            <a:pPr fontAlgn="auto">
              <a:spcAft>
                <a:spcPts val="0"/>
              </a:spcAft>
              <a:defRPr/>
            </a:pPr>
            <a:r>
              <a:rPr lang="es-MX" sz="3200" dirty="0">
                <a:latin typeface="ChaletComprime CologneSixty"/>
              </a:rPr>
              <a:t>Institucionales</a:t>
            </a:r>
          </a:p>
          <a:p>
            <a:pPr fontAlgn="auto">
              <a:spcAft>
                <a:spcPts val="0"/>
              </a:spcAft>
              <a:defRPr/>
            </a:pPr>
            <a:r>
              <a:rPr lang="es-MX" sz="3200" dirty="0">
                <a:latin typeface="ChaletComprime CologneSixty"/>
              </a:rPr>
              <a:t>Multidisciplinarios</a:t>
            </a:r>
          </a:p>
          <a:p>
            <a:pPr fontAlgn="auto">
              <a:spcAft>
                <a:spcPts val="0"/>
              </a:spcAft>
              <a:defRPr/>
            </a:pPr>
            <a:r>
              <a:rPr lang="es-MX" sz="3200" dirty="0">
                <a:latin typeface="ChaletComprime CologneSixty"/>
              </a:rPr>
              <a:t>Plurales</a:t>
            </a:r>
          </a:p>
          <a:p>
            <a:pPr fontAlgn="auto">
              <a:spcAft>
                <a:spcPts val="0"/>
              </a:spcAft>
              <a:defRPr/>
            </a:pPr>
            <a:r>
              <a:rPr lang="es-MX" sz="3200" dirty="0">
                <a:latin typeface="ChaletComprime CologneSixty"/>
              </a:rPr>
              <a:t>Consultivos</a:t>
            </a:r>
          </a:p>
          <a:p>
            <a:endParaRPr lang="es-MX" dirty="0">
              <a:latin typeface="ChaletComprime MilanSixty" pitchFamily="2" charset="0"/>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86752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MX" sz="3600" dirty="0">
                <a:solidFill>
                  <a:srgbClr val="06169E"/>
                </a:solidFill>
                <a:latin typeface="ChaletComprime CologneSixty"/>
              </a:rPr>
              <a:t>Funciones educativas del CEI</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74698"/>
          </a:xfrm>
        </p:spPr>
        <p:txBody>
          <a:bodyPr>
            <a:normAutofit lnSpcReduction="10000"/>
          </a:bodyPr>
          <a:lstStyle/>
          <a:p>
            <a:pPr fontAlgn="auto">
              <a:spcAft>
                <a:spcPts val="0"/>
              </a:spcAft>
              <a:defRPr/>
            </a:pPr>
            <a:r>
              <a:rPr lang="es-MX" sz="3200" dirty="0">
                <a:latin typeface="ChaletComprime CologneSixty"/>
              </a:rPr>
              <a:t>Contribuir a establecer un programa institucional de educación continua en materia de ética en investigación, ética en investigación, bioética y buenas prácticas clínicas, para los integrantes del CEI y personal del establecimiento.</a:t>
            </a:r>
          </a:p>
          <a:p>
            <a:pPr fontAlgn="auto">
              <a:spcAft>
                <a:spcPts val="0"/>
              </a:spcAft>
              <a:defRPr/>
            </a:pPr>
            <a:r>
              <a:rPr lang="es-MX" sz="3200" dirty="0">
                <a:latin typeface="ChaletComprime CologneSixty"/>
              </a:rPr>
              <a:t>Elaborar y difundir material didáctico en el establecimiento sobre las funciones, alcance y procedimientos del CEI.</a:t>
            </a:r>
          </a:p>
          <a:p>
            <a:pPr fontAlgn="auto">
              <a:spcAft>
                <a:spcPts val="0"/>
              </a:spcAft>
              <a:defRPr/>
            </a:pPr>
            <a:r>
              <a:rPr lang="es-MX" sz="3200" dirty="0">
                <a:latin typeface="ChaletComprime CologneSixty"/>
              </a:rPr>
              <a:t>Organizar y/o gestionar eventos de capacitación o difusión para integrantes y usuarios externos o internos del CEI (investigadores)</a:t>
            </a:r>
          </a:p>
          <a:p>
            <a:endParaRPr lang="es-MX" dirty="0">
              <a:latin typeface="ChaletComprime MilanSixty" pitchFamily="2" charset="0"/>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782941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MX" sz="3600" dirty="0">
                <a:solidFill>
                  <a:srgbClr val="06169E"/>
                </a:solidFill>
                <a:latin typeface="ChaletComprime CologneSixty"/>
              </a:rPr>
              <a:t>Consideraciones para el funcionamiento de los CEI</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74698"/>
          </a:xfrm>
        </p:spPr>
        <p:txBody>
          <a:bodyPr/>
          <a:lstStyle/>
          <a:p>
            <a:pPr fontAlgn="auto">
              <a:spcAft>
                <a:spcPts val="0"/>
              </a:spcAft>
              <a:defRPr/>
            </a:pPr>
            <a:r>
              <a:rPr lang="es-MX" sz="3200" dirty="0">
                <a:latin typeface="ChaletComprime CologneSixty"/>
              </a:rPr>
              <a:t>Manejo de conflicto de intereses</a:t>
            </a:r>
          </a:p>
          <a:p>
            <a:pPr fontAlgn="auto">
              <a:spcAft>
                <a:spcPts val="0"/>
              </a:spcAft>
              <a:defRPr/>
            </a:pPr>
            <a:r>
              <a:rPr lang="es-MX" sz="3200" dirty="0">
                <a:latin typeface="ChaletComprime CologneSixty"/>
              </a:rPr>
              <a:t>Privacidad y confidencialidad de la información</a:t>
            </a:r>
          </a:p>
          <a:p>
            <a:pPr fontAlgn="auto">
              <a:spcAft>
                <a:spcPts val="0"/>
              </a:spcAft>
              <a:defRPr/>
            </a:pPr>
            <a:r>
              <a:rPr lang="es-MX" sz="3200" dirty="0">
                <a:latin typeface="ChaletComprime CologneSixty"/>
              </a:rPr>
              <a:t>Integridad científica</a:t>
            </a:r>
          </a:p>
          <a:p>
            <a:pPr fontAlgn="auto">
              <a:spcAft>
                <a:spcPts val="0"/>
              </a:spcAft>
              <a:defRPr/>
            </a:pPr>
            <a:r>
              <a:rPr lang="es-MX" sz="3200" dirty="0">
                <a:latin typeface="ChaletComprime CologneSixty"/>
              </a:rPr>
              <a:t>Transparencia y rendición de cuentas</a:t>
            </a:r>
          </a:p>
          <a:p>
            <a:pPr fontAlgn="auto">
              <a:spcAft>
                <a:spcPts val="0"/>
              </a:spcAft>
              <a:defRPr/>
            </a:pPr>
            <a:r>
              <a:rPr lang="es-MX" sz="3200" dirty="0">
                <a:latin typeface="ChaletComprime CologneSixty"/>
              </a:rPr>
              <a:t>Independencia de su funcionamiento (asegurar la autonomía, imparcialidad, competencia y estar libres de influencias negativas respectos a la evaluación de propuestas de investigación)</a:t>
            </a:r>
          </a:p>
          <a:p>
            <a:endParaRPr lang="es-MX" dirty="0">
              <a:latin typeface="ChaletComprime MilanSixty" pitchFamily="2" charset="0"/>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37902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7" name="Título 6">
            <a:extLst>
              <a:ext uri="{FF2B5EF4-FFF2-40B4-BE49-F238E27FC236}">
                <a16:creationId xmlns:a16="http://schemas.microsoft.com/office/drawing/2014/main" id="{71383AB9-D20E-43BE-9378-1FD2A5D385F6}"/>
              </a:ext>
            </a:extLst>
          </p:cNvPr>
          <p:cNvSpPr>
            <a:spLocks noGrp="1"/>
          </p:cNvSpPr>
          <p:nvPr>
            <p:ph type="title"/>
          </p:nvPr>
        </p:nvSpPr>
        <p:spPr/>
        <p:txBody>
          <a:bodyPr>
            <a:normAutofit/>
          </a:bodyPr>
          <a:lstStyle/>
          <a:p>
            <a:r>
              <a:rPr lang="es-ES" dirty="0">
                <a:solidFill>
                  <a:srgbClr val="002060"/>
                </a:solidFill>
                <a:latin typeface="ChaletComprime CologneSixty"/>
              </a:rPr>
              <a:t>R</a:t>
            </a:r>
            <a:r>
              <a:rPr lang="es-MX" dirty="0">
                <a:solidFill>
                  <a:srgbClr val="002060"/>
                </a:solidFill>
                <a:latin typeface="ChaletComprime CologneSixty"/>
              </a:rPr>
              <a:t>EFERENCIAS UTILIZADAS</a:t>
            </a: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
        <p:nvSpPr>
          <p:cNvPr id="9" name="Marcador de contenido 8">
            <a:extLst>
              <a:ext uri="{FF2B5EF4-FFF2-40B4-BE49-F238E27FC236}">
                <a16:creationId xmlns:a16="http://schemas.microsoft.com/office/drawing/2014/main" id="{7CA5016D-5B35-473F-88EA-5AFFCFB6C739}"/>
              </a:ext>
            </a:extLst>
          </p:cNvPr>
          <p:cNvSpPr>
            <a:spLocks noGrp="1"/>
          </p:cNvSpPr>
          <p:nvPr>
            <p:ph idx="1"/>
          </p:nvPr>
        </p:nvSpPr>
        <p:spPr/>
        <p:txBody>
          <a:bodyPr/>
          <a:lstStyle/>
          <a:p>
            <a:endParaRPr lang="es-MX" dirty="0"/>
          </a:p>
          <a:p>
            <a:r>
              <a:rPr lang="es-MX" dirty="0"/>
              <a:t>CONBIOÉTICA. </a:t>
            </a:r>
            <a:r>
              <a:rPr lang="es-MX" i="1" dirty="0"/>
              <a:t>Guía nacional para la integración y el funcionamiento de los Comités de Ética en Investigación 2018</a:t>
            </a:r>
            <a:r>
              <a:rPr lang="es-MX" dirty="0"/>
              <a:t>. Cd. Mx.: Secretaría de Salud, </a:t>
            </a:r>
            <a:r>
              <a:rPr lang="es-MX" dirty="0" err="1"/>
              <a:t>Conbioética</a:t>
            </a:r>
            <a:r>
              <a:rPr lang="es-MX" dirty="0"/>
              <a:t>, 2018.</a:t>
            </a:r>
          </a:p>
          <a:p>
            <a:r>
              <a:rPr lang="es-MX" dirty="0" err="1"/>
              <a:t>Engelhardt</a:t>
            </a:r>
            <a:r>
              <a:rPr lang="es-MX" dirty="0"/>
              <a:t>, T. </a:t>
            </a:r>
            <a:r>
              <a:rPr lang="es-MX" i="1" dirty="0"/>
              <a:t>Fundamentos de la bioética</a:t>
            </a:r>
            <a:r>
              <a:rPr lang="es-MX" dirty="0"/>
              <a:t>. Barcelona: Paidós, 2012</a:t>
            </a:r>
          </a:p>
          <a:p>
            <a:r>
              <a:rPr lang="es-MX" dirty="0"/>
              <a:t>eticaacademica.unam.mx/index.html consultada el 4 de septiembre de 2019 a las 18:51 </a:t>
            </a:r>
            <a:r>
              <a:rPr lang="es-MX" dirty="0" err="1"/>
              <a:t>hrs</a:t>
            </a:r>
            <a:r>
              <a:rPr lang="es-MX" dirty="0"/>
              <a:t> </a:t>
            </a:r>
          </a:p>
          <a:p>
            <a:r>
              <a:rPr lang="es-ES" dirty="0">
                <a:latin typeface="ChaletComprime CologneSixty"/>
                <a:hlinkClick r:id="rId5"/>
              </a:rPr>
              <a:t>https://www.bioetica.unam.mx/nosotros#pub</a:t>
            </a:r>
            <a:r>
              <a:rPr lang="es-ES" dirty="0">
                <a:latin typeface="ChaletComprime CologneSixty"/>
              </a:rPr>
              <a:t> consultada el 4 de septiembre de 2019 a las 18:00 </a:t>
            </a:r>
            <a:r>
              <a:rPr lang="es-ES" dirty="0" err="1">
                <a:latin typeface="ChaletComprime CologneSixty"/>
              </a:rPr>
              <a:t>hrs</a:t>
            </a:r>
            <a:r>
              <a:rPr lang="es-ES" dirty="0">
                <a:latin typeface="ChaletComprime CologneSixty"/>
              </a:rPr>
              <a:t>.</a:t>
            </a:r>
            <a:endParaRPr lang="es-MX" dirty="0"/>
          </a:p>
          <a:p>
            <a:endParaRPr lang="es-MX" dirty="0"/>
          </a:p>
        </p:txBody>
      </p:sp>
    </p:spTree>
    <p:extLst>
      <p:ext uri="{BB962C8B-B14F-4D97-AF65-F5344CB8AC3E}">
        <p14:creationId xmlns:p14="http://schemas.microsoft.com/office/powerpoint/2010/main" val="107971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7" name="Título 6">
            <a:extLst>
              <a:ext uri="{FF2B5EF4-FFF2-40B4-BE49-F238E27FC236}">
                <a16:creationId xmlns:a16="http://schemas.microsoft.com/office/drawing/2014/main" id="{22BF04CD-3A47-4EBF-B2C0-54E6781409AA}"/>
              </a:ext>
            </a:extLst>
          </p:cNvPr>
          <p:cNvSpPr>
            <a:spLocks noGrp="1"/>
          </p:cNvSpPr>
          <p:nvPr>
            <p:ph type="title"/>
          </p:nvPr>
        </p:nvSpPr>
        <p:spPr/>
        <p:txBody>
          <a:bodyPr/>
          <a:lstStyle/>
          <a:p>
            <a:r>
              <a:rPr lang="es-MX" dirty="0">
                <a:solidFill>
                  <a:srgbClr val="06169E"/>
                </a:solidFill>
              </a:rPr>
              <a:t>GRACIAS POR SU ATENCIÓN</a:t>
            </a:r>
          </a:p>
        </p:txBody>
      </p:sp>
      <p:sp>
        <p:nvSpPr>
          <p:cNvPr id="9" name="Marcador de texto 8">
            <a:extLst>
              <a:ext uri="{FF2B5EF4-FFF2-40B4-BE49-F238E27FC236}">
                <a16:creationId xmlns:a16="http://schemas.microsoft.com/office/drawing/2014/main" id="{E0831CFE-E5D6-4E45-A3D7-869FE0CF793B}"/>
              </a:ext>
            </a:extLst>
          </p:cNvPr>
          <p:cNvSpPr>
            <a:spLocks noGrp="1"/>
          </p:cNvSpPr>
          <p:nvPr>
            <p:ph type="body" idx="1"/>
          </p:nvPr>
        </p:nvSpPr>
        <p:spPr>
          <a:xfrm>
            <a:off x="831850" y="4589463"/>
            <a:ext cx="10515600" cy="1078169"/>
          </a:xfrm>
        </p:spPr>
        <p:txBody>
          <a:bodyPr>
            <a:normAutofit fontScale="92500" lnSpcReduction="20000"/>
          </a:bodyPr>
          <a:lstStyle/>
          <a:p>
            <a:pPr algn="r"/>
            <a:r>
              <a:rPr lang="es-ES" dirty="0">
                <a:solidFill>
                  <a:schemeClr val="tx1"/>
                </a:solidFill>
              </a:rPr>
              <a:t>Dr. </a:t>
            </a:r>
            <a:r>
              <a:rPr lang="es-ES" dirty="0" err="1">
                <a:solidFill>
                  <a:schemeClr val="tx1"/>
                </a:solidFill>
              </a:rPr>
              <a:t>Angel</a:t>
            </a:r>
            <a:r>
              <a:rPr lang="es-ES" dirty="0">
                <a:solidFill>
                  <a:schemeClr val="tx1"/>
                </a:solidFill>
              </a:rPr>
              <a:t> Alonso Salas</a:t>
            </a:r>
          </a:p>
          <a:p>
            <a:pPr algn="r"/>
            <a:r>
              <a:rPr lang="es-ES" dirty="0">
                <a:solidFill>
                  <a:schemeClr val="tx1"/>
                </a:solidFill>
                <a:hlinkClick r:id="rId3"/>
              </a:rPr>
              <a:t>angel.alonso@cch.unam.mx</a:t>
            </a:r>
            <a:endParaRPr lang="es-ES" dirty="0">
              <a:solidFill>
                <a:schemeClr val="tx1"/>
              </a:solidFill>
            </a:endParaRPr>
          </a:p>
          <a:p>
            <a:pPr algn="r"/>
            <a:r>
              <a:rPr lang="es-ES" dirty="0">
                <a:solidFill>
                  <a:schemeClr val="tx1"/>
                </a:solidFill>
                <a:hlinkClick r:id="rId4"/>
              </a:rPr>
              <a:t>secretarioacademicopub@unam.mx</a:t>
            </a:r>
            <a:r>
              <a:rPr lang="es-ES" dirty="0">
                <a:solidFill>
                  <a:schemeClr val="tx1"/>
                </a:solidFill>
              </a:rPr>
              <a:t> </a:t>
            </a:r>
          </a:p>
          <a:p>
            <a:endParaRPr lang="es-MX" dirty="0"/>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5"/>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6"/>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215985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lstStyle/>
          <a:p>
            <a:r>
              <a:rPr lang="es-MX" dirty="0">
                <a:solidFill>
                  <a:srgbClr val="002060"/>
                </a:solidFill>
                <a:latin typeface="ChaletComprime CologneSixty" pitchFamily="2" charset="0"/>
              </a:rPr>
              <a:t>Ética y moral</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061085"/>
          </a:xfrm>
        </p:spPr>
        <p:txBody>
          <a:bodyPr>
            <a:normAutofit/>
          </a:bodyPr>
          <a:lstStyle/>
          <a:p>
            <a:r>
              <a:rPr lang="es-MX" sz="3100" dirty="0">
                <a:latin typeface="ChaletComprime CologneSixty"/>
              </a:rPr>
              <a:t>MORAL: Tiene que ver con el conjunto de normas, principios y costumbres que posee un colectivo. Por lo general se acepta dicha normatividad sin cuestionar la fuente, o simplemente, porque “así está escrito”. Constituye un universo de significación y sentido de sus acciones para los miembros de ese grupo.</a:t>
            </a:r>
          </a:p>
          <a:p>
            <a:r>
              <a:rPr lang="es-MX" sz="3100" dirty="0">
                <a:latin typeface="ChaletComprime CologneSixty"/>
              </a:rPr>
              <a:t>ÉTICA: Reflexión sobre la moral, es un meta-discurso. Reflexiona sobre los motivos por los que se justifica racionalmente una acción (debe ser comprobable y universal).</a:t>
            </a: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109318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lstStyle/>
          <a:p>
            <a:r>
              <a:rPr lang="es-MX" dirty="0">
                <a:solidFill>
                  <a:srgbClr val="002060"/>
                </a:solidFill>
                <a:latin typeface="ChaletComprime CologneSixty" pitchFamily="2" charset="0"/>
              </a:rPr>
              <a:t>Bioética</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p:txBody>
          <a:bodyPr>
            <a:normAutofit/>
          </a:bodyPr>
          <a:lstStyle/>
          <a:p>
            <a:r>
              <a:rPr lang="es-ES" sz="3200" dirty="0">
                <a:latin typeface="ChaletComprime CologneSixty"/>
              </a:rPr>
              <a:t>Vocablo creado en 1927 por el filósofo y teólogo Fritz </a:t>
            </a:r>
            <a:r>
              <a:rPr lang="es-ES" sz="3200" dirty="0" err="1">
                <a:latin typeface="ChaletComprime CologneSixty"/>
              </a:rPr>
              <a:t>Jahr</a:t>
            </a:r>
            <a:r>
              <a:rPr lang="es-ES" sz="3200" dirty="0">
                <a:latin typeface="ChaletComprime CologneSixty"/>
              </a:rPr>
              <a:t>. Lo formó del griego </a:t>
            </a:r>
            <a:r>
              <a:rPr lang="es-ES" sz="3200" i="1" dirty="0">
                <a:latin typeface="ChaletComprime CologneSixty"/>
              </a:rPr>
              <a:t>bíos</a:t>
            </a:r>
            <a:r>
              <a:rPr lang="es-ES" sz="3200" dirty="0">
                <a:latin typeface="ChaletComprime CologneSixty"/>
              </a:rPr>
              <a:t> y </a:t>
            </a:r>
            <a:r>
              <a:rPr lang="es-ES" sz="3200" i="1" dirty="0">
                <a:latin typeface="ChaletComprime CologneSixty"/>
              </a:rPr>
              <a:t>ethos</a:t>
            </a:r>
            <a:r>
              <a:rPr lang="es-ES" sz="3200" dirty="0">
                <a:latin typeface="ChaletComprime CologneSixty"/>
              </a:rPr>
              <a:t>, para referirse al saber ético sobre las relaciones del ser humano con el resto de la vida en su conjunto.  No se trata pues del mero estudio de la vida, labor propia de la biología y otras ciencias, sino de la aplicación de la ética al estudio de la vida y a los problemas que ésta presenta en su conjunto en todo el planeta. </a:t>
            </a:r>
          </a:p>
          <a:p>
            <a:pPr marL="0" indent="0">
              <a:buNone/>
            </a:pPr>
            <a:r>
              <a:rPr lang="es-ES" sz="3200" dirty="0">
                <a:latin typeface="ChaletComprime CologneSixty"/>
              </a:rPr>
              <a:t>(fuente: https://www.bioetica.unam.mx/nosotros#pub)</a:t>
            </a:r>
            <a:endParaRPr lang="es-MX" sz="3200" dirty="0">
              <a:latin typeface="ChaletComprime CologneSixty"/>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284244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lstStyle/>
          <a:p>
            <a:r>
              <a:rPr lang="es-MX" dirty="0">
                <a:solidFill>
                  <a:srgbClr val="002060"/>
                </a:solidFill>
                <a:latin typeface="ChaletComprime CologneSixty" pitchFamily="2" charset="0"/>
              </a:rPr>
              <a:t>Confidencialidad</a:t>
            </a: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061085"/>
          </a:xfrm>
        </p:spPr>
        <p:txBody>
          <a:bodyPr>
            <a:normAutofit fontScale="92500"/>
          </a:bodyPr>
          <a:lstStyle/>
          <a:p>
            <a:r>
              <a:rPr lang="es-MX" sz="3600" dirty="0"/>
              <a:t>Confidencia (lat. </a:t>
            </a:r>
            <a:r>
              <a:rPr lang="es-MX" sz="3600" i="1" dirty="0" err="1"/>
              <a:t>confidentia</a:t>
            </a:r>
            <a:r>
              <a:rPr lang="es-MX" sz="3600" dirty="0"/>
              <a:t>). Confianza. Comunicación de un secreto: </a:t>
            </a:r>
            <a:r>
              <a:rPr lang="es-MX" sz="3600" i="1" dirty="0"/>
              <a:t>hacer confidencias a alguien</a:t>
            </a:r>
            <a:r>
              <a:rPr lang="es-MX" sz="3600" dirty="0"/>
              <a:t>.</a:t>
            </a:r>
          </a:p>
          <a:p>
            <a:r>
              <a:rPr lang="es-MX" sz="3600" dirty="0"/>
              <a:t>Confianza. Esperanza firme que se tiene en una persona o cosa</a:t>
            </a:r>
            <a:r>
              <a:rPr lang="es-MX" sz="3600" i="1" dirty="0"/>
              <a:t>: tener confianza en el porvenir</a:t>
            </a:r>
            <a:r>
              <a:rPr lang="es-MX" sz="3600" dirty="0"/>
              <a:t>.</a:t>
            </a:r>
          </a:p>
          <a:p>
            <a:r>
              <a:rPr lang="es-MX" sz="3600" dirty="0"/>
              <a:t>Confiar (lat. </a:t>
            </a:r>
            <a:r>
              <a:rPr lang="es-MX" sz="3600" dirty="0" err="1"/>
              <a:t>confidere</a:t>
            </a:r>
            <a:r>
              <a:rPr lang="es-MX" sz="3600" dirty="0"/>
              <a:t>). Tener confianza. Encargar a uno algún negocio: </a:t>
            </a:r>
            <a:r>
              <a:rPr lang="es-MX" sz="3600" i="1" dirty="0"/>
              <a:t>confío en este asunto a, o en, usted</a:t>
            </a:r>
            <a:r>
              <a:rPr lang="es-MX" sz="3600" dirty="0"/>
              <a:t>; Entregar una cosa en manos de otra persona: </a:t>
            </a:r>
            <a:r>
              <a:rPr lang="es-MX" sz="3600" i="1" dirty="0"/>
              <a:t>le confío a usted el cuidado de este negocio</a:t>
            </a:r>
            <a:endParaRPr lang="es-MX" sz="3600" dirty="0">
              <a:latin typeface="ChaletComprime CologneSixty"/>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371581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7" name="Título 6">
            <a:extLst>
              <a:ext uri="{FF2B5EF4-FFF2-40B4-BE49-F238E27FC236}">
                <a16:creationId xmlns:a16="http://schemas.microsoft.com/office/drawing/2014/main" id="{71383AB9-D20E-43BE-9378-1FD2A5D385F6}"/>
              </a:ext>
            </a:extLst>
          </p:cNvPr>
          <p:cNvSpPr>
            <a:spLocks noGrp="1"/>
          </p:cNvSpPr>
          <p:nvPr>
            <p:ph type="title"/>
          </p:nvPr>
        </p:nvSpPr>
        <p:spPr/>
        <p:txBody>
          <a:bodyPr>
            <a:normAutofit/>
          </a:bodyPr>
          <a:lstStyle/>
          <a:p>
            <a:pPr algn="ctr"/>
            <a:r>
              <a:rPr lang="es-MX" dirty="0" err="1">
                <a:solidFill>
                  <a:srgbClr val="002060"/>
                </a:solidFill>
                <a:latin typeface="ChaletComprime CologneSixty"/>
              </a:rPr>
              <a:t>Engelhardt</a:t>
            </a:r>
            <a:r>
              <a:rPr lang="es-MX" dirty="0">
                <a:solidFill>
                  <a:srgbClr val="002060"/>
                </a:solidFill>
                <a:latin typeface="ChaletComprime CologneSixty"/>
              </a:rPr>
              <a:t>. </a:t>
            </a:r>
            <a:r>
              <a:rPr lang="es-MX" i="1" dirty="0">
                <a:solidFill>
                  <a:srgbClr val="002060"/>
                </a:solidFill>
                <a:latin typeface="ChaletComprime CologneSixty"/>
              </a:rPr>
              <a:t>Los fundamentos de la bioética</a:t>
            </a:r>
            <a:endParaRPr lang="es-MX" dirty="0">
              <a:solidFill>
                <a:srgbClr val="002060"/>
              </a:solidFill>
              <a:latin typeface="ChaletComprime CologneSixty"/>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
        <p:nvSpPr>
          <p:cNvPr id="9" name="Marcador de contenido 8">
            <a:extLst>
              <a:ext uri="{FF2B5EF4-FFF2-40B4-BE49-F238E27FC236}">
                <a16:creationId xmlns:a16="http://schemas.microsoft.com/office/drawing/2014/main" id="{5B160077-BA4E-4E77-BF89-AB644C53F8F7}"/>
              </a:ext>
            </a:extLst>
          </p:cNvPr>
          <p:cNvSpPr>
            <a:spLocks noGrp="1"/>
          </p:cNvSpPr>
          <p:nvPr>
            <p:ph idx="1"/>
          </p:nvPr>
        </p:nvSpPr>
        <p:spPr/>
        <p:txBody>
          <a:bodyPr>
            <a:normAutofit fontScale="85000" lnSpcReduction="20000"/>
          </a:bodyPr>
          <a:lstStyle/>
          <a:p>
            <a:r>
              <a:rPr lang="es-MX" dirty="0"/>
              <a:t>La relación médico-paciente no se estructura de un modo único. Grupos diferentes configurarán relaciones diferentes dadas sus diferentes necesidades de independencia o aquiescencia en el cuidado de los demás. Entenderemos las variantes de esta relación si examinamos los problemas tradicionales del consentimiento libre e informado, de la confidencialidad, del paternalismo y del derecho de todo paciente a rechazar el tratamiento o del que asiste al médico (o paciente y enfermera)</a:t>
            </a:r>
          </a:p>
          <a:p>
            <a:r>
              <a:rPr lang="es-MX" dirty="0"/>
              <a:t>Debemos reconciliar honradamente en el mutuo respeto por las personas participantes los puntos de vista enfrentados sobre lo que en la beneficencia, puntos de vista que encuentran su expresión en interpretaciones discrepantes de la relación entre médico y paciente.</a:t>
            </a:r>
          </a:p>
          <a:p>
            <a:r>
              <a:rPr lang="es-MX" dirty="0"/>
              <a:t>La confianza es el aglutinante de la estructura sanitaria. El paciente desnuda su cuerpo y su alma ante el médico, y éste le trata en todos los momentos vulnerables de su vida, desde la copulación y el nacimiento, hasta la enfermedad y la muerte.</a:t>
            </a:r>
          </a:p>
        </p:txBody>
      </p:sp>
    </p:spTree>
    <p:extLst>
      <p:ext uri="{BB962C8B-B14F-4D97-AF65-F5344CB8AC3E}">
        <p14:creationId xmlns:p14="http://schemas.microsoft.com/office/powerpoint/2010/main" val="56094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2" name="Título 1">
            <a:extLst>
              <a:ext uri="{FF2B5EF4-FFF2-40B4-BE49-F238E27FC236}">
                <a16:creationId xmlns:a16="http://schemas.microsoft.com/office/drawing/2014/main" id="{CB652270-17DC-C348-9B51-897A175A4E9A}"/>
              </a:ext>
            </a:extLst>
          </p:cNvPr>
          <p:cNvSpPr>
            <a:spLocks noGrp="1"/>
          </p:cNvSpPr>
          <p:nvPr>
            <p:ph type="title"/>
          </p:nvPr>
        </p:nvSpPr>
        <p:spPr/>
        <p:txBody>
          <a:bodyPr>
            <a:normAutofit/>
          </a:bodyPr>
          <a:lstStyle/>
          <a:p>
            <a:r>
              <a:rPr lang="es-MX" sz="3600" dirty="0">
                <a:solidFill>
                  <a:srgbClr val="06169E"/>
                </a:solidFill>
                <a:latin typeface="ChaletComprime CologneSixty"/>
              </a:rPr>
              <a:t>Hans </a:t>
            </a:r>
            <a:r>
              <a:rPr lang="es-MX" sz="3600" dirty="0" err="1">
                <a:solidFill>
                  <a:srgbClr val="06169E"/>
                </a:solidFill>
                <a:latin typeface="ChaletComprime CologneSixty"/>
              </a:rPr>
              <a:t>Jonas</a:t>
            </a:r>
            <a:r>
              <a:rPr lang="es-MX" sz="3600" dirty="0">
                <a:solidFill>
                  <a:srgbClr val="06169E"/>
                </a:solidFill>
                <a:latin typeface="ChaletComprime CologneSixty"/>
              </a:rPr>
              <a:t> (1903-1993). </a:t>
            </a:r>
            <a:r>
              <a:rPr lang="es-MX" sz="3600" i="1" dirty="0">
                <a:solidFill>
                  <a:srgbClr val="06169E"/>
                </a:solidFill>
                <a:latin typeface="ChaletComprime CologneSixty"/>
              </a:rPr>
              <a:t>El principio de responsabilidad</a:t>
            </a:r>
            <a:endParaRPr lang="es-MX" sz="3600" dirty="0">
              <a:solidFill>
                <a:srgbClr val="06169E"/>
              </a:solidFill>
              <a:latin typeface="ChaletComprime CologneSixty"/>
            </a:endParaRPr>
          </a:p>
        </p:txBody>
      </p:sp>
      <p:sp>
        <p:nvSpPr>
          <p:cNvPr id="3" name="Marcador de contenido 2">
            <a:extLst>
              <a:ext uri="{FF2B5EF4-FFF2-40B4-BE49-F238E27FC236}">
                <a16:creationId xmlns:a16="http://schemas.microsoft.com/office/drawing/2014/main" id="{2F51EC18-53E9-4746-82F5-38312EDC743B}"/>
              </a:ext>
            </a:extLst>
          </p:cNvPr>
          <p:cNvSpPr>
            <a:spLocks noGrp="1"/>
          </p:cNvSpPr>
          <p:nvPr>
            <p:ph idx="1"/>
          </p:nvPr>
        </p:nvSpPr>
        <p:spPr>
          <a:xfrm>
            <a:off x="838200" y="1825625"/>
            <a:ext cx="10515600" cy="4174698"/>
          </a:xfrm>
        </p:spPr>
        <p:txBody>
          <a:bodyPr/>
          <a:lstStyle/>
          <a:p>
            <a:pPr fontAlgn="auto">
              <a:spcAft>
                <a:spcPts val="0"/>
              </a:spcAft>
              <a:defRPr/>
            </a:pPr>
            <a:r>
              <a:rPr lang="es-MX" sz="3200" dirty="0">
                <a:latin typeface="ChaletComprime CologneSixty"/>
              </a:rPr>
              <a:t>PRUDENCIA. Si no conoces las consecuencias a corto, mediano y largo plazo de una acción, no se debe implementar hasta tener más datos e información. Es importante actuar con cautela con la finalidad de evitar daños irreversibles.</a:t>
            </a:r>
          </a:p>
          <a:p>
            <a:pPr fontAlgn="auto">
              <a:spcAft>
                <a:spcPts val="0"/>
              </a:spcAft>
              <a:defRPr/>
            </a:pPr>
            <a:r>
              <a:rPr lang="es-MX" sz="3200" dirty="0">
                <a:latin typeface="ChaletComprime CologneSixty"/>
              </a:rPr>
              <a:t>RESPONSABILIDAD. Se debe tomar en consideración las consecuencias que pueden derivarse hacia las generaciones futuras, el ecosistema y otros seres vivos. Se plantea una responsabilidad hasta la “tercera generación”</a:t>
            </a:r>
          </a:p>
          <a:p>
            <a:endParaRPr lang="es-MX" dirty="0">
              <a:latin typeface="ChaletComprime MilanSixty" pitchFamily="2" charset="0"/>
            </a:endParaRPr>
          </a:p>
        </p:txBody>
      </p:sp>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3"/>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4"/>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412224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2CED9A4-8880-BF45-9AE3-D344A5967593}"/>
              </a:ext>
            </a:extLst>
          </p:cNvPr>
          <p:cNvPicPr>
            <a:picLocks noChangeAspect="1"/>
          </p:cNvPicPr>
          <p:nvPr/>
        </p:nvPicPr>
        <p:blipFill rotWithShape="1">
          <a:blip r:embed="rId2">
            <a:alphaModFix amt="20000"/>
          </a:blip>
          <a:srcRect l="12343" t="7698" r="2766" b="28133"/>
          <a:stretch/>
        </p:blipFill>
        <p:spPr>
          <a:xfrm>
            <a:off x="-5679" y="0"/>
            <a:ext cx="12197680" cy="6858000"/>
          </a:xfrm>
          <a:prstGeom prst="rect">
            <a:avLst/>
          </a:prstGeom>
        </p:spPr>
      </p:pic>
      <p:sp>
        <p:nvSpPr>
          <p:cNvPr id="7" name="Título 6">
            <a:extLst>
              <a:ext uri="{FF2B5EF4-FFF2-40B4-BE49-F238E27FC236}">
                <a16:creationId xmlns:a16="http://schemas.microsoft.com/office/drawing/2014/main" id="{71383AB9-D20E-43BE-9378-1FD2A5D385F6}"/>
              </a:ext>
            </a:extLst>
          </p:cNvPr>
          <p:cNvSpPr>
            <a:spLocks noGrp="1"/>
          </p:cNvSpPr>
          <p:nvPr>
            <p:ph type="title"/>
          </p:nvPr>
        </p:nvSpPr>
        <p:spPr>
          <a:xfrm>
            <a:off x="838200" y="365125"/>
            <a:ext cx="10515600" cy="3063875"/>
          </a:xfrm>
        </p:spPr>
        <p:txBody>
          <a:bodyPr>
            <a:normAutofit/>
          </a:bodyPr>
          <a:lstStyle/>
          <a:p>
            <a:pPr algn="ctr"/>
            <a:r>
              <a:rPr lang="es-MX" sz="6000" dirty="0">
                <a:solidFill>
                  <a:srgbClr val="002060"/>
                </a:solidFill>
                <a:latin typeface="ChaletComprime CologneSixty"/>
              </a:rPr>
              <a:t>ÉTICA ACADÉMICA UNAM</a:t>
            </a:r>
            <a:br>
              <a:rPr lang="es-MX" sz="4000" dirty="0">
                <a:solidFill>
                  <a:srgbClr val="002060"/>
                </a:solidFill>
                <a:latin typeface="ChaletComprime CologneSixty"/>
              </a:rPr>
            </a:br>
            <a:br>
              <a:rPr lang="es-MX" sz="4000" dirty="0">
                <a:solidFill>
                  <a:srgbClr val="002060"/>
                </a:solidFill>
                <a:latin typeface="ChaletComprime CologneSixty"/>
              </a:rPr>
            </a:br>
            <a:r>
              <a:rPr lang="es-ES" sz="4000" dirty="0">
                <a:latin typeface="ChaletComprime CologneSixty"/>
              </a:rPr>
              <a:t>INVESTIGACIÓN-CAMPAÑA 2013</a:t>
            </a:r>
            <a:br>
              <a:rPr lang="es-ES" sz="4000" dirty="0">
                <a:latin typeface="ChaletComprime CologneSixty"/>
              </a:rPr>
            </a:br>
            <a:r>
              <a:rPr lang="es-ES" sz="4000" dirty="0">
                <a:latin typeface="ChaletComprime CologneSixty"/>
              </a:rPr>
              <a:t>PROGRAMA UNIVERSITARIO DE BIOÉTICA UNAM</a:t>
            </a:r>
            <a:endParaRPr lang="es-MX" sz="4000" dirty="0">
              <a:solidFill>
                <a:srgbClr val="002060"/>
              </a:solidFill>
              <a:latin typeface="ChaletComprime CologneSixty"/>
            </a:endParaRPr>
          </a:p>
        </p:txBody>
      </p:sp>
      <p:pic>
        <p:nvPicPr>
          <p:cNvPr id="11" name="Marcador de contenido 10">
            <a:extLst>
              <a:ext uri="{FF2B5EF4-FFF2-40B4-BE49-F238E27FC236}">
                <a16:creationId xmlns:a16="http://schemas.microsoft.com/office/drawing/2014/main" id="{FC224741-C9EC-41F7-8AEA-1CF2AC8212A6}"/>
              </a:ext>
            </a:extLst>
          </p:cNvPr>
          <p:cNvPicPr>
            <a:picLocks noGrp="1" noChangeAspect="1"/>
          </p:cNvPicPr>
          <p:nvPr>
            <p:ph idx="1"/>
          </p:nvPr>
        </p:nvPicPr>
        <p:blipFill>
          <a:blip r:embed="rId3"/>
          <a:stretch>
            <a:fillRect/>
          </a:stretch>
        </p:blipFill>
        <p:spPr>
          <a:xfrm>
            <a:off x="3605813" y="3719827"/>
            <a:ext cx="4572000" cy="1344168"/>
          </a:xfrm>
        </p:spPr>
      </p:pic>
      <p:grpSp>
        <p:nvGrpSpPr>
          <p:cNvPr id="4" name="Grupo 3">
            <a:extLst>
              <a:ext uri="{FF2B5EF4-FFF2-40B4-BE49-F238E27FC236}">
                <a16:creationId xmlns:a16="http://schemas.microsoft.com/office/drawing/2014/main" id="{42A7390A-FD49-C244-9FF3-B70AD329B92F}"/>
              </a:ext>
            </a:extLst>
          </p:cNvPr>
          <p:cNvGrpSpPr>
            <a:grpSpLocks noChangeAspect="1"/>
          </p:cNvGrpSpPr>
          <p:nvPr/>
        </p:nvGrpSpPr>
        <p:grpSpPr>
          <a:xfrm>
            <a:off x="0" y="6026400"/>
            <a:ext cx="12192000" cy="831600"/>
            <a:chOff x="0" y="6025856"/>
            <a:chExt cx="12192000" cy="832144"/>
          </a:xfrm>
        </p:grpSpPr>
        <p:sp>
          <p:nvSpPr>
            <p:cNvPr id="5" name="Rectángulo 4">
              <a:extLst>
                <a:ext uri="{FF2B5EF4-FFF2-40B4-BE49-F238E27FC236}">
                  <a16:creationId xmlns:a16="http://schemas.microsoft.com/office/drawing/2014/main" id="{EE565B5F-5845-F045-B2CF-21D447302BB6}"/>
                </a:ext>
              </a:extLst>
            </p:cNvPr>
            <p:cNvSpPr/>
            <p:nvPr/>
          </p:nvSpPr>
          <p:spPr>
            <a:xfrm>
              <a:off x="0" y="6139543"/>
              <a:ext cx="12192000" cy="718457"/>
            </a:xfrm>
            <a:prstGeom prst="rect">
              <a:avLst/>
            </a:prstGeom>
            <a:solidFill>
              <a:srgbClr val="061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276103BF-8135-C049-8572-2BC508EEFBD8}"/>
                </a:ext>
              </a:extLst>
            </p:cNvPr>
            <p:cNvSpPr/>
            <p:nvPr/>
          </p:nvSpPr>
          <p:spPr>
            <a:xfrm>
              <a:off x="0" y="6025856"/>
              <a:ext cx="12192000" cy="118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 name="Grupo 7">
            <a:extLst>
              <a:ext uri="{FF2B5EF4-FFF2-40B4-BE49-F238E27FC236}">
                <a16:creationId xmlns:a16="http://schemas.microsoft.com/office/drawing/2014/main" id="{D2FB84E8-B83C-B444-9215-5742052D181F}"/>
              </a:ext>
            </a:extLst>
          </p:cNvPr>
          <p:cNvGrpSpPr/>
          <p:nvPr/>
        </p:nvGrpSpPr>
        <p:grpSpPr>
          <a:xfrm>
            <a:off x="9647917" y="6188239"/>
            <a:ext cx="1457494" cy="628379"/>
            <a:chOff x="9647917" y="6188239"/>
            <a:chExt cx="1457494" cy="628379"/>
          </a:xfrm>
        </p:grpSpPr>
        <p:pic>
          <p:nvPicPr>
            <p:cNvPr id="10" name="Imagen 9">
              <a:extLst>
                <a:ext uri="{FF2B5EF4-FFF2-40B4-BE49-F238E27FC236}">
                  <a16:creationId xmlns:a16="http://schemas.microsoft.com/office/drawing/2014/main" id="{AEAA62D9-554D-AE4E-8E0A-C4FF0175A1F7}"/>
                </a:ext>
              </a:extLst>
            </p:cNvPr>
            <p:cNvPicPr>
              <a:picLocks noChangeAspect="1"/>
            </p:cNvPicPr>
            <p:nvPr/>
          </p:nvPicPr>
          <p:blipFill>
            <a:blip r:embed="rId4"/>
            <a:stretch>
              <a:fillRect/>
            </a:stretch>
          </p:blipFill>
          <p:spPr>
            <a:xfrm>
              <a:off x="10316941" y="6188239"/>
              <a:ext cx="788470" cy="609272"/>
            </a:xfrm>
            <a:prstGeom prst="rect">
              <a:avLst/>
            </a:prstGeom>
          </p:spPr>
        </p:pic>
        <p:pic>
          <p:nvPicPr>
            <p:cNvPr id="12" name="Imagen 11">
              <a:extLst>
                <a:ext uri="{FF2B5EF4-FFF2-40B4-BE49-F238E27FC236}">
                  <a16:creationId xmlns:a16="http://schemas.microsoft.com/office/drawing/2014/main" id="{C80EFB4D-7879-6A45-AD24-7069FC8D4BA0}"/>
                </a:ext>
              </a:extLst>
            </p:cNvPr>
            <p:cNvPicPr>
              <a:picLocks noChangeAspect="1"/>
            </p:cNvPicPr>
            <p:nvPr/>
          </p:nvPicPr>
          <p:blipFill>
            <a:blip r:embed="rId5"/>
            <a:stretch>
              <a:fillRect/>
            </a:stretch>
          </p:blipFill>
          <p:spPr>
            <a:xfrm>
              <a:off x="9647917" y="6207346"/>
              <a:ext cx="609272" cy="609272"/>
            </a:xfrm>
            <a:prstGeom prst="rect">
              <a:avLst/>
            </a:prstGeom>
          </p:spPr>
        </p:pic>
      </p:grpSp>
    </p:spTree>
    <p:extLst>
      <p:ext uri="{BB962C8B-B14F-4D97-AF65-F5344CB8AC3E}">
        <p14:creationId xmlns:p14="http://schemas.microsoft.com/office/powerpoint/2010/main" val="250970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redondeado"/>
          <p:cNvSpPr/>
          <p:nvPr/>
        </p:nvSpPr>
        <p:spPr bwMode="auto">
          <a:xfrm>
            <a:off x="6177813" y="3317642"/>
            <a:ext cx="4152730" cy="1119470"/>
          </a:xfrm>
          <a:prstGeom prst="roundRect">
            <a:avLst>
              <a:gd name="adj" fmla="val 6362"/>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 name="1 Marcador de número de diapositiva"/>
          <p:cNvSpPr>
            <a:spLocks noGrp="1"/>
          </p:cNvSpPr>
          <p:nvPr>
            <p:ph type="sldNum" sz="quarter" idx="12"/>
          </p:nvPr>
        </p:nvSpPr>
        <p:spPr/>
        <p:txBody>
          <a:bodyPr/>
          <a:lstStyle/>
          <a:p>
            <a:pPr>
              <a:defRPr/>
            </a:pPr>
            <a:fld id="{866BDEFA-7E97-497B-BCA0-CCD55D8FB32A}" type="slidenum">
              <a:rPr lang="es-ES" smtClean="0"/>
              <a:pPr>
                <a:defRPr/>
              </a:pPr>
              <a:t>9</a:t>
            </a:fld>
            <a:endParaRPr lang="es-ES" dirty="0"/>
          </a:p>
        </p:txBody>
      </p:sp>
      <p:sp>
        <p:nvSpPr>
          <p:cNvPr id="3" name="2 Rectángulo"/>
          <p:cNvSpPr/>
          <p:nvPr/>
        </p:nvSpPr>
        <p:spPr bwMode="auto">
          <a:xfrm>
            <a:off x="1524000" y="-1"/>
            <a:ext cx="9144000" cy="8926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4" name="3 Rectángulo"/>
          <p:cNvSpPr/>
          <p:nvPr/>
        </p:nvSpPr>
        <p:spPr bwMode="auto">
          <a:xfrm>
            <a:off x="1524001" y="6021288"/>
            <a:ext cx="9100457" cy="8367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5" name="4 Rectángulo redondeado"/>
          <p:cNvSpPr/>
          <p:nvPr/>
        </p:nvSpPr>
        <p:spPr bwMode="auto">
          <a:xfrm>
            <a:off x="1725284" y="188640"/>
            <a:ext cx="8751238" cy="6480720"/>
          </a:xfrm>
          <a:prstGeom prst="roundRect">
            <a:avLst>
              <a:gd name="adj" fmla="val 1583"/>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MX">
              <a:solidFill>
                <a:prstClr val="black"/>
              </a:solidFill>
              <a:ea typeface="ＭＳ Ｐゴシック" charset="0"/>
            </a:endParaRPr>
          </a:p>
        </p:txBody>
      </p:sp>
      <p:sp>
        <p:nvSpPr>
          <p:cNvPr id="30" name="29 Rectángulo"/>
          <p:cNvSpPr/>
          <p:nvPr/>
        </p:nvSpPr>
        <p:spPr bwMode="auto">
          <a:xfrm>
            <a:off x="1646582" y="53614"/>
            <a:ext cx="6552728"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s-MX" sz="2000" b="1" dirty="0">
                <a:solidFill>
                  <a:schemeClr val="bg1"/>
                </a:solidFill>
                <a:latin typeface="Calibri" panose="020F0502020204030204" pitchFamily="34" charset="0"/>
                <a:ea typeface="ＭＳ Ｐゴシック" charset="0"/>
              </a:rPr>
              <a:t>RELEVANCIA QUE TIENE CITAR CORRECTAMENTE</a:t>
            </a:r>
          </a:p>
        </p:txBody>
      </p:sp>
      <p:sp>
        <p:nvSpPr>
          <p:cNvPr id="31" name="2 Rectángulo"/>
          <p:cNvSpPr>
            <a:spLocks noChangeArrowheads="1"/>
          </p:cNvSpPr>
          <p:nvPr/>
        </p:nvSpPr>
        <p:spPr bwMode="auto">
          <a:xfrm>
            <a:off x="1891138" y="446314"/>
            <a:ext cx="4204862" cy="584775"/>
          </a:xfrm>
          <a:prstGeom prst="rect">
            <a:avLst/>
          </a:prstGeom>
          <a:noFill/>
          <a:ln w="9525">
            <a:noFill/>
            <a:miter lim="800000"/>
            <a:headEnd/>
            <a:tailEnd/>
          </a:ln>
        </p:spPr>
        <p:txBody>
          <a:bodyPr wrap="square" lIns="36000" rIns="36000">
            <a:spAutoFit/>
          </a:bodyPr>
          <a:lstStyle/>
          <a:p>
            <a:pPr algn="ctr"/>
            <a:r>
              <a:rPr lang="es-MX" sz="1600" b="1" dirty="0">
                <a:solidFill>
                  <a:schemeClr val="tx2"/>
                </a:solidFill>
                <a:latin typeface="Calibri" pitchFamily="34" charset="0"/>
              </a:rPr>
              <a:t>¿Por qué o para qué tiene sentido citar correctamente?</a:t>
            </a:r>
            <a:r>
              <a:rPr lang="es-MX" sz="1400" b="1" dirty="0">
                <a:solidFill>
                  <a:schemeClr val="accent6"/>
                </a:solidFill>
                <a:latin typeface="Calibri" pitchFamily="34" charset="0"/>
              </a:rPr>
              <a:t>*</a:t>
            </a:r>
            <a:endParaRPr lang="es-MX" sz="1600" b="1" dirty="0">
              <a:solidFill>
                <a:schemeClr val="accent6"/>
              </a:solidFill>
              <a:latin typeface="Calibri" pitchFamily="34" charset="0"/>
            </a:endParaRPr>
          </a:p>
        </p:txBody>
      </p:sp>
      <p:graphicFrame>
        <p:nvGraphicFramePr>
          <p:cNvPr id="34" name="33 Tabla"/>
          <p:cNvGraphicFramePr>
            <a:graphicFrameLocks noGrp="1"/>
          </p:cNvGraphicFramePr>
          <p:nvPr/>
        </p:nvGraphicFramePr>
        <p:xfrm>
          <a:off x="1887892" y="1020204"/>
          <a:ext cx="4154626" cy="1987275"/>
        </p:xfrm>
        <a:graphic>
          <a:graphicData uri="http://schemas.openxmlformats.org/drawingml/2006/table">
            <a:tbl>
              <a:tblPr/>
              <a:tblGrid>
                <a:gridCol w="3699264">
                  <a:extLst>
                    <a:ext uri="{9D8B030D-6E8A-4147-A177-3AD203B41FA5}">
                      <a16:colId xmlns:a16="http://schemas.microsoft.com/office/drawing/2014/main" val="20000"/>
                    </a:ext>
                  </a:extLst>
                </a:gridCol>
                <a:gridCol w="455362">
                  <a:extLst>
                    <a:ext uri="{9D8B030D-6E8A-4147-A177-3AD203B41FA5}">
                      <a16:colId xmlns:a16="http://schemas.microsoft.com/office/drawing/2014/main" val="20001"/>
                    </a:ext>
                  </a:extLst>
                </a:gridCol>
              </a:tblGrid>
              <a:tr h="266921">
                <a:tc>
                  <a:txBody>
                    <a:bodyPr/>
                    <a:lstStyle/>
                    <a:p>
                      <a:pPr algn="l" fontAlgn="ctr"/>
                      <a:r>
                        <a:rPr lang="es-MX" sz="1200" b="0" i="0" u="none" strike="noStrike" dirty="0">
                          <a:solidFill>
                            <a:srgbClr val="000000"/>
                          </a:solidFill>
                          <a:latin typeface="Calibri"/>
                        </a:rPr>
                        <a:t>Reconocer el mérito de los autores originales</a:t>
                      </a:r>
                    </a:p>
                  </a:txBody>
                  <a:tcPr marL="7200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p>
                      <a:pPr algn="ctr" fontAlgn="ctr"/>
                      <a:r>
                        <a:rPr lang="es-MX" sz="1200" b="0" i="0" u="none" strike="noStrike" dirty="0">
                          <a:solidFill>
                            <a:srgbClr val="000000"/>
                          </a:solidFill>
                          <a:latin typeface="Calibri"/>
                        </a:rPr>
                        <a:t>90%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val="10000"/>
                  </a:ext>
                </a:extLst>
              </a:tr>
              <a:tr h="212477">
                <a:tc>
                  <a:txBody>
                    <a:bodyPr/>
                    <a:lstStyle/>
                    <a:p>
                      <a:pPr algn="l" fontAlgn="ctr"/>
                      <a:r>
                        <a:rPr lang="es-MX" sz="1200" b="0" i="0" u="none" strike="noStrike" dirty="0">
                          <a:solidFill>
                            <a:srgbClr val="000000"/>
                          </a:solidFill>
                          <a:latin typeface="Calibri"/>
                        </a:rPr>
                        <a:t>Remitir y profundizar en las fuentes originales de las ideas</a:t>
                      </a:r>
                    </a:p>
                  </a:txBody>
                  <a:tcPr marL="7200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Calibri"/>
                        </a:rPr>
                        <a:t>76%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68526">
                <a:tc>
                  <a:txBody>
                    <a:bodyPr/>
                    <a:lstStyle/>
                    <a:p>
                      <a:pPr algn="l" fontAlgn="ctr"/>
                      <a:r>
                        <a:rPr lang="es-MX" sz="1200" b="0" i="0" u="none" strike="noStrike" dirty="0">
                          <a:solidFill>
                            <a:srgbClr val="000000"/>
                          </a:solidFill>
                          <a:latin typeface="Calibri"/>
                        </a:rPr>
                        <a:t>Apoyar y apuntalar las ideas propias que desarrollo en los trabajos</a:t>
                      </a:r>
                    </a:p>
                  </a:txBody>
                  <a:tcPr marL="7200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p>
                      <a:pPr algn="ctr" fontAlgn="ctr"/>
                      <a:r>
                        <a:rPr lang="es-MX" sz="1200" b="0" i="0" u="none" strike="noStrike" dirty="0">
                          <a:solidFill>
                            <a:srgbClr val="000000"/>
                          </a:solidFill>
                          <a:latin typeface="Calibri"/>
                        </a:rPr>
                        <a:t>63%</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val="10002"/>
                  </a:ext>
                </a:extLst>
              </a:tr>
              <a:tr h="341924">
                <a:tc>
                  <a:txBody>
                    <a:bodyPr/>
                    <a:lstStyle/>
                    <a:p>
                      <a:pPr algn="l" fontAlgn="ctr"/>
                      <a:r>
                        <a:rPr lang="es-MX" sz="1200" b="0" i="0" u="none" strike="noStrike" dirty="0">
                          <a:solidFill>
                            <a:srgbClr val="000000"/>
                          </a:solidFill>
                          <a:latin typeface="Calibri"/>
                        </a:rPr>
                        <a:t>Generar discusiones, debates o teorías a partir de lo citado</a:t>
                      </a:r>
                    </a:p>
                  </a:txBody>
                  <a:tcPr marL="7200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Calibri"/>
                        </a:rPr>
                        <a:t>53%</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41924">
                <a:tc>
                  <a:txBody>
                    <a:bodyPr/>
                    <a:lstStyle/>
                    <a:p>
                      <a:pPr algn="l" fontAlgn="ctr"/>
                      <a:r>
                        <a:rPr lang="es-MX" sz="1200" b="0" i="0" u="none" strike="noStrike" dirty="0">
                          <a:solidFill>
                            <a:srgbClr val="000000"/>
                          </a:solidFill>
                          <a:latin typeface="Calibri"/>
                        </a:rPr>
                        <a:t>Para demostrar que puedo generar nueva información o ideas, a partir de lo citado</a:t>
                      </a:r>
                    </a:p>
                  </a:txBody>
                  <a:tcPr marL="7200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p>
                      <a:pPr algn="ctr" fontAlgn="ctr"/>
                      <a:r>
                        <a:rPr lang="es-MX" sz="1200" b="0" i="0" u="none" strike="noStrike" dirty="0">
                          <a:solidFill>
                            <a:srgbClr val="000000"/>
                          </a:solidFill>
                          <a:latin typeface="Calibri"/>
                        </a:rPr>
                        <a:t>38%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val="10004"/>
                  </a:ext>
                </a:extLst>
              </a:tr>
              <a:tr h="212477">
                <a:tc>
                  <a:txBody>
                    <a:bodyPr/>
                    <a:lstStyle/>
                    <a:p>
                      <a:pPr algn="l" fontAlgn="ctr"/>
                      <a:r>
                        <a:rPr lang="es-MX" sz="1200" b="1" i="0" u="none" strike="noStrike" dirty="0">
                          <a:solidFill>
                            <a:srgbClr val="000000"/>
                          </a:solidFill>
                          <a:latin typeface="Calibri"/>
                        </a:rPr>
                        <a:t>MULTIPLICIDAD</a:t>
                      </a:r>
                      <a:endParaRPr lang="es-MX" sz="1200" b="0" i="0" u="none" strike="noStrike" dirty="0">
                        <a:solidFill>
                          <a:srgbClr val="000000"/>
                        </a:solidFill>
                        <a:latin typeface="Calibri"/>
                      </a:endParaRPr>
                    </a:p>
                  </a:txBody>
                  <a:tcPr marL="7200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es-MX" sz="1200" b="1" i="0" u="none" strike="noStrike" dirty="0">
                          <a:solidFill>
                            <a:srgbClr val="000000"/>
                          </a:solidFill>
                          <a:latin typeface="Calibri"/>
                        </a:rPr>
                        <a:t>3.8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160495">
                <a:tc>
                  <a:txBody>
                    <a:bodyPr/>
                    <a:lstStyle/>
                    <a:p>
                      <a:pPr algn="r" fontAlgn="ctr"/>
                      <a:r>
                        <a:rPr lang="es-MX" sz="1100" b="0" i="1" u="none" strike="noStrike" dirty="0">
                          <a:solidFill>
                            <a:schemeClr val="accent1"/>
                          </a:solidFill>
                          <a:latin typeface="Calibri"/>
                        </a:rPr>
                        <a:t>Base cuestionario perjuicios</a:t>
                      </a:r>
                      <a:endParaRPr lang="es-MX" sz="1100" b="0" i="0" u="none" strike="noStrike" dirty="0">
                        <a:solidFill>
                          <a:srgbClr val="000000"/>
                        </a:solidFill>
                        <a:latin typeface="Calibri"/>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es-MX" sz="1100" b="0" i="1" u="none" strike="noStrike" dirty="0">
                          <a:solidFill>
                            <a:schemeClr val="accent1"/>
                          </a:solidFill>
                          <a:latin typeface="Calibri"/>
                        </a:rPr>
                        <a:t>1,406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cxnSp>
        <p:nvCxnSpPr>
          <p:cNvPr id="7" name="6 Conector recto"/>
          <p:cNvCxnSpPr/>
          <p:nvPr/>
        </p:nvCxnSpPr>
        <p:spPr bwMode="auto">
          <a:xfrm flipH="1">
            <a:off x="6096001" y="548680"/>
            <a:ext cx="4903" cy="6048672"/>
          </a:xfrm>
          <a:prstGeom prst="line">
            <a:avLst/>
          </a:prstGeom>
          <a:solidFill>
            <a:srgbClr val="FFFF00"/>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7 CuadroTexto"/>
          <p:cNvSpPr txBox="1"/>
          <p:nvPr/>
        </p:nvSpPr>
        <p:spPr>
          <a:xfrm>
            <a:off x="1887892" y="3132838"/>
            <a:ext cx="3988838" cy="800219"/>
          </a:xfrm>
          <a:prstGeom prst="rect">
            <a:avLst/>
          </a:prstGeom>
          <a:noFill/>
        </p:spPr>
        <p:txBody>
          <a:bodyPr wrap="square" rtlCol="0">
            <a:spAutoFit/>
          </a:bodyPr>
          <a:lstStyle/>
          <a:p>
            <a:r>
              <a:rPr lang="es-MX" b="1" dirty="0">
                <a:solidFill>
                  <a:schemeClr val="tx2"/>
                </a:solidFill>
                <a:latin typeface="Calibri" panose="020F0502020204030204" pitchFamily="34" charset="0"/>
              </a:rPr>
              <a:t>88% </a:t>
            </a:r>
            <a:r>
              <a:rPr lang="es-MX" sz="1400" dirty="0">
                <a:solidFill>
                  <a:schemeClr val="tx2"/>
                </a:solidFill>
                <a:latin typeface="Calibri" panose="020F0502020204030204" pitchFamily="34" charset="0"/>
              </a:rPr>
              <a:t>considera que es </a:t>
            </a:r>
            <a:r>
              <a:rPr lang="es-MX" sz="1600" dirty="0">
                <a:solidFill>
                  <a:schemeClr val="tx2"/>
                </a:solidFill>
                <a:latin typeface="Calibri" panose="020F0502020204030204" pitchFamily="34" charset="0"/>
              </a:rPr>
              <a:t>‘Muy importante’</a:t>
            </a:r>
            <a:r>
              <a:rPr lang="es-MX" sz="1400" dirty="0">
                <a:solidFill>
                  <a:schemeClr val="tx2"/>
                </a:solidFill>
                <a:latin typeface="Calibri" panose="020F0502020204030204" pitchFamily="34" charset="0"/>
              </a:rPr>
              <a:t> </a:t>
            </a:r>
            <a:r>
              <a:rPr lang="es-MX" sz="1400" b="1" dirty="0">
                <a:solidFill>
                  <a:schemeClr val="tx2"/>
                </a:solidFill>
                <a:latin typeface="Calibri" panose="020F0502020204030204" pitchFamily="34" charset="0"/>
              </a:rPr>
              <a:t>saber citar</a:t>
            </a:r>
            <a:r>
              <a:rPr lang="es-MX" sz="1400" dirty="0">
                <a:solidFill>
                  <a:schemeClr val="tx2"/>
                </a:solidFill>
                <a:latin typeface="Calibri" panose="020F0502020204030204" pitchFamily="34" charset="0"/>
              </a:rPr>
              <a:t> y usar correctamente la información en sus propios trabajos o publicaciones académicas. </a:t>
            </a:r>
          </a:p>
        </p:txBody>
      </p:sp>
      <p:sp>
        <p:nvSpPr>
          <p:cNvPr id="35" name="2 Rectángulo"/>
          <p:cNvSpPr>
            <a:spLocks noChangeArrowheads="1"/>
          </p:cNvSpPr>
          <p:nvPr/>
        </p:nvSpPr>
        <p:spPr bwMode="auto">
          <a:xfrm>
            <a:off x="1670855" y="4063689"/>
            <a:ext cx="4277281" cy="584775"/>
          </a:xfrm>
          <a:prstGeom prst="rect">
            <a:avLst/>
          </a:prstGeom>
          <a:noFill/>
          <a:ln w="9525">
            <a:noFill/>
            <a:miter lim="800000"/>
            <a:headEnd/>
            <a:tailEnd/>
          </a:ln>
        </p:spPr>
        <p:txBody>
          <a:bodyPr wrap="square">
            <a:spAutoFit/>
          </a:bodyPr>
          <a:lstStyle/>
          <a:p>
            <a:pPr algn="ctr"/>
            <a:r>
              <a:rPr lang="es-MX" sz="1600" b="1" dirty="0">
                <a:solidFill>
                  <a:schemeClr val="tx2"/>
                </a:solidFill>
                <a:latin typeface="Calibri" pitchFamily="34" charset="0"/>
              </a:rPr>
              <a:t>¿Cuál es su opinión sobre tener que citar a los autores de toda la información que usa?</a:t>
            </a:r>
            <a:r>
              <a:rPr lang="es-MX" sz="1400" b="1" dirty="0">
                <a:solidFill>
                  <a:srgbClr val="F79646"/>
                </a:solidFill>
                <a:latin typeface="Calibri" pitchFamily="34" charset="0"/>
              </a:rPr>
              <a:t> *</a:t>
            </a:r>
            <a:endParaRPr lang="es-MX" sz="1600" b="1" dirty="0">
              <a:solidFill>
                <a:schemeClr val="tx2"/>
              </a:solidFill>
              <a:latin typeface="Calibri" pitchFamily="34" charset="0"/>
            </a:endParaRPr>
          </a:p>
        </p:txBody>
      </p:sp>
      <p:sp>
        <p:nvSpPr>
          <p:cNvPr id="41" name="40 CuadroTexto"/>
          <p:cNvSpPr txBox="1"/>
          <p:nvPr/>
        </p:nvSpPr>
        <p:spPr>
          <a:xfrm>
            <a:off x="1891138" y="4593136"/>
            <a:ext cx="3988838" cy="1846508"/>
          </a:xfrm>
          <a:prstGeom prst="roundRect">
            <a:avLst>
              <a:gd name="adj" fmla="val 1378"/>
            </a:avLst>
          </a:prstGeom>
          <a:solidFill>
            <a:schemeClr val="tx2">
              <a:lumMod val="50000"/>
            </a:schemeClr>
          </a:solidFill>
        </p:spPr>
        <p:txBody>
          <a:bodyPr wrap="square" rtlCol="0" anchor="ctr">
            <a:noAutofit/>
          </a:bodyPr>
          <a:lstStyle/>
          <a:p>
            <a:pPr>
              <a:spcBef>
                <a:spcPts val="300"/>
              </a:spcBef>
              <a:spcAft>
                <a:spcPts val="600"/>
              </a:spcAft>
            </a:pPr>
            <a:r>
              <a:rPr lang="es-MX" b="1" dirty="0">
                <a:solidFill>
                  <a:schemeClr val="bg1"/>
                </a:solidFill>
                <a:latin typeface="Calibri" panose="020F0502020204030204" pitchFamily="34" charset="0"/>
              </a:rPr>
              <a:t>49% </a:t>
            </a:r>
            <a:r>
              <a:rPr lang="es-MX" sz="1600" b="1" dirty="0">
                <a:solidFill>
                  <a:schemeClr val="bg1"/>
                </a:solidFill>
                <a:latin typeface="Calibri" panose="020F0502020204030204" pitchFamily="34" charset="0"/>
              </a:rPr>
              <a:t>‘Es difícil porque no se aprende bien como citar hasta que lo tienes que hacer.</a:t>
            </a:r>
          </a:p>
          <a:p>
            <a:pPr>
              <a:spcBef>
                <a:spcPts val="300"/>
              </a:spcBef>
              <a:spcAft>
                <a:spcPts val="600"/>
              </a:spcAft>
            </a:pPr>
            <a:r>
              <a:rPr lang="es-MX" sz="1600" b="1" dirty="0">
                <a:solidFill>
                  <a:schemeClr val="bg1"/>
                </a:solidFill>
                <a:latin typeface="Calibri" panose="020F0502020204030204" pitchFamily="34" charset="0"/>
              </a:rPr>
              <a:t>28% </a:t>
            </a:r>
            <a:r>
              <a:rPr lang="es-MX" sz="1400" dirty="0">
                <a:solidFill>
                  <a:schemeClr val="bg1"/>
                </a:solidFill>
                <a:latin typeface="Calibri" panose="020F0502020204030204" pitchFamily="34" charset="0"/>
              </a:rPr>
              <a:t>‘Casi todo lo hago inspirándome en ideas de otros pero con un estilo propio’.</a:t>
            </a:r>
          </a:p>
          <a:p>
            <a:pPr>
              <a:spcBef>
                <a:spcPts val="300"/>
              </a:spcBef>
              <a:spcAft>
                <a:spcPts val="600"/>
              </a:spcAft>
            </a:pPr>
            <a:r>
              <a:rPr lang="es-MX" sz="1600" b="1" dirty="0">
                <a:solidFill>
                  <a:schemeClr val="bg1"/>
                </a:solidFill>
                <a:latin typeface="Calibri" panose="020F0502020204030204" pitchFamily="34" charset="0"/>
              </a:rPr>
              <a:t>28% </a:t>
            </a:r>
            <a:r>
              <a:rPr lang="es-MX" sz="1400" dirty="0">
                <a:solidFill>
                  <a:schemeClr val="bg1"/>
                </a:solidFill>
                <a:latin typeface="Calibri" panose="020F0502020204030204" pitchFamily="34" charset="0"/>
              </a:rPr>
              <a:t>‘Es algo que te obligan a hacer pero que nadie revisa realmente’.</a:t>
            </a:r>
          </a:p>
        </p:txBody>
      </p:sp>
      <p:cxnSp>
        <p:nvCxnSpPr>
          <p:cNvPr id="12" name="11 Conector recto"/>
          <p:cNvCxnSpPr/>
          <p:nvPr/>
        </p:nvCxnSpPr>
        <p:spPr bwMode="auto">
          <a:xfrm>
            <a:off x="2135560" y="5250972"/>
            <a:ext cx="3384376" cy="0"/>
          </a:xfrm>
          <a:prstGeom prst="line">
            <a:avLst/>
          </a:prstGeom>
          <a:solidFill>
            <a:srgbClr val="FFFF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41 Conector recto"/>
          <p:cNvCxnSpPr/>
          <p:nvPr/>
        </p:nvCxnSpPr>
        <p:spPr bwMode="auto">
          <a:xfrm>
            <a:off x="2142252" y="5844614"/>
            <a:ext cx="3384376" cy="0"/>
          </a:xfrm>
          <a:prstGeom prst="line">
            <a:avLst/>
          </a:prstGeom>
          <a:solidFill>
            <a:srgbClr val="FFFF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12 Tabla"/>
          <p:cNvGraphicFramePr>
            <a:graphicFrameLocks noGrp="1"/>
          </p:cNvGraphicFramePr>
          <p:nvPr/>
        </p:nvGraphicFramePr>
        <p:xfrm>
          <a:off x="2877412" y="6402663"/>
          <a:ext cx="2946794" cy="213083"/>
        </p:xfrm>
        <a:graphic>
          <a:graphicData uri="http://schemas.openxmlformats.org/drawingml/2006/table">
            <a:tbl>
              <a:tblPr/>
              <a:tblGrid>
                <a:gridCol w="2376264">
                  <a:extLst>
                    <a:ext uri="{9D8B030D-6E8A-4147-A177-3AD203B41FA5}">
                      <a16:colId xmlns:a16="http://schemas.microsoft.com/office/drawing/2014/main" val="20000"/>
                    </a:ext>
                  </a:extLst>
                </a:gridCol>
                <a:gridCol w="570530">
                  <a:extLst>
                    <a:ext uri="{9D8B030D-6E8A-4147-A177-3AD203B41FA5}">
                      <a16:colId xmlns:a16="http://schemas.microsoft.com/office/drawing/2014/main" val="20001"/>
                    </a:ext>
                  </a:extLst>
                </a:gridCol>
              </a:tblGrid>
              <a:tr h="21308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MX" sz="1100" b="0" i="1" u="none" strike="noStrike" cap="none" normalizeH="0" baseline="0" dirty="0">
                          <a:ln>
                            <a:noFill/>
                          </a:ln>
                          <a:solidFill>
                            <a:schemeClr val="accent1"/>
                          </a:solidFill>
                          <a:effectLst/>
                          <a:latin typeface="Calibri" pitchFamily="34" charset="0"/>
                          <a:ea typeface="ＭＳ Ｐゴシック"/>
                          <a:cs typeface="ＭＳ Ｐゴシック"/>
                        </a:rPr>
                        <a:t> Base cuestionario perjuicios</a:t>
                      </a:r>
                    </a:p>
                  </a:txBody>
                  <a:tcPr marL="7620" marR="7620" marT="762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s-MX" sz="1100" b="0" i="1" u="none" strike="noStrike" cap="none" normalizeH="0" baseline="0" dirty="0">
                          <a:ln>
                            <a:noFill/>
                          </a:ln>
                          <a:solidFill>
                            <a:schemeClr val="accent1"/>
                          </a:solidFill>
                          <a:effectLst/>
                          <a:latin typeface="Calibri" pitchFamily="34" charset="0"/>
                          <a:ea typeface="ＭＳ Ｐゴシック"/>
                          <a:cs typeface="ＭＳ Ｐゴシック"/>
                        </a:rPr>
                        <a:t>1,406</a:t>
                      </a:r>
                    </a:p>
                  </a:txBody>
                  <a:tcPr marL="7620" marR="7620" marT="762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3" name="42 CuadroTexto"/>
          <p:cNvSpPr txBox="1"/>
          <p:nvPr/>
        </p:nvSpPr>
        <p:spPr>
          <a:xfrm>
            <a:off x="6312024" y="476673"/>
            <a:ext cx="3988838" cy="800219"/>
          </a:xfrm>
          <a:prstGeom prst="rect">
            <a:avLst/>
          </a:prstGeom>
          <a:noFill/>
        </p:spPr>
        <p:txBody>
          <a:bodyPr wrap="square" rtlCol="0">
            <a:spAutoFit/>
          </a:bodyPr>
          <a:lstStyle/>
          <a:p>
            <a:r>
              <a:rPr lang="es-MX" b="1" dirty="0">
                <a:solidFill>
                  <a:schemeClr val="tx2"/>
                </a:solidFill>
                <a:latin typeface="Calibri" panose="020F0502020204030204" pitchFamily="34" charset="0"/>
              </a:rPr>
              <a:t>90% </a:t>
            </a:r>
            <a:r>
              <a:rPr lang="es-MX" sz="1400" dirty="0">
                <a:solidFill>
                  <a:schemeClr val="tx2"/>
                </a:solidFill>
                <a:latin typeface="Calibri" panose="020F0502020204030204" pitchFamily="34" charset="0"/>
              </a:rPr>
              <a:t>considera que es </a:t>
            </a:r>
            <a:r>
              <a:rPr lang="es-MX" sz="1600" dirty="0">
                <a:solidFill>
                  <a:schemeClr val="tx2"/>
                </a:solidFill>
                <a:latin typeface="Calibri" panose="020F0502020204030204" pitchFamily="34" charset="0"/>
              </a:rPr>
              <a:t>‘Muy importante’</a:t>
            </a:r>
            <a:r>
              <a:rPr lang="es-MX" sz="1400" dirty="0">
                <a:solidFill>
                  <a:schemeClr val="tx2"/>
                </a:solidFill>
                <a:latin typeface="Calibri" panose="020F0502020204030204" pitchFamily="34" charset="0"/>
              </a:rPr>
              <a:t> que sus </a:t>
            </a:r>
            <a:r>
              <a:rPr lang="es-MX" sz="1400" b="1" dirty="0">
                <a:solidFill>
                  <a:schemeClr val="tx2"/>
                </a:solidFill>
                <a:latin typeface="Calibri" panose="020F0502020204030204" pitchFamily="34" charset="0"/>
              </a:rPr>
              <a:t>alumnos</a:t>
            </a:r>
            <a:r>
              <a:rPr lang="es-MX" sz="1400" dirty="0">
                <a:solidFill>
                  <a:schemeClr val="tx2"/>
                </a:solidFill>
                <a:latin typeface="Calibri" panose="020F0502020204030204" pitchFamily="34" charset="0"/>
              </a:rPr>
              <a:t> aprendan a citar y usar correctamente la información.</a:t>
            </a:r>
          </a:p>
        </p:txBody>
      </p:sp>
      <p:sp>
        <p:nvSpPr>
          <p:cNvPr id="44" name="5 Rectángulo"/>
          <p:cNvSpPr>
            <a:spLocks noChangeArrowheads="1"/>
          </p:cNvSpPr>
          <p:nvPr/>
        </p:nvSpPr>
        <p:spPr bwMode="auto">
          <a:xfrm>
            <a:off x="6211618" y="1258471"/>
            <a:ext cx="4132854" cy="584775"/>
          </a:xfrm>
          <a:prstGeom prst="rect">
            <a:avLst/>
          </a:prstGeom>
          <a:noFill/>
          <a:ln w="9525">
            <a:noFill/>
            <a:miter lim="800000"/>
            <a:headEnd/>
            <a:tailEnd/>
          </a:ln>
        </p:spPr>
        <p:txBody>
          <a:bodyPr wrap="square">
            <a:spAutoFit/>
          </a:bodyPr>
          <a:lstStyle/>
          <a:p>
            <a:pPr algn="ctr"/>
            <a:r>
              <a:rPr lang="es-MX" sz="1600" b="1" dirty="0">
                <a:solidFill>
                  <a:schemeClr val="tx2"/>
                </a:solidFill>
                <a:latin typeface="Calibri" pitchFamily="34" charset="0"/>
              </a:rPr>
              <a:t>Opinión de sus alumnos sobre tener que citar al autor de toda la información que usan</a:t>
            </a:r>
            <a:r>
              <a:rPr lang="es-MX" sz="1400" b="1" dirty="0">
                <a:solidFill>
                  <a:srgbClr val="F79646"/>
                </a:solidFill>
                <a:latin typeface="Calibri" pitchFamily="34" charset="0"/>
              </a:rPr>
              <a:t>*</a:t>
            </a:r>
            <a:endParaRPr lang="es-MX" sz="1600" b="1" dirty="0">
              <a:solidFill>
                <a:schemeClr val="tx2"/>
              </a:solidFill>
              <a:latin typeface="Calibri" pitchFamily="34" charset="0"/>
            </a:endParaRPr>
          </a:p>
        </p:txBody>
      </p:sp>
      <p:graphicFrame>
        <p:nvGraphicFramePr>
          <p:cNvPr id="45" name="44 Tabla"/>
          <p:cNvGraphicFramePr>
            <a:graphicFrameLocks noGrp="1"/>
          </p:cNvGraphicFramePr>
          <p:nvPr/>
        </p:nvGraphicFramePr>
        <p:xfrm>
          <a:off x="6355634" y="1849353"/>
          <a:ext cx="3988838" cy="1240664"/>
        </p:xfrm>
        <a:graphic>
          <a:graphicData uri="http://schemas.openxmlformats.org/drawingml/2006/table">
            <a:tbl>
              <a:tblPr/>
              <a:tblGrid>
                <a:gridCol w="426504">
                  <a:extLst>
                    <a:ext uri="{9D8B030D-6E8A-4147-A177-3AD203B41FA5}">
                      <a16:colId xmlns:a16="http://schemas.microsoft.com/office/drawing/2014/main" val="20000"/>
                    </a:ext>
                  </a:extLst>
                </a:gridCol>
                <a:gridCol w="3562334">
                  <a:extLst>
                    <a:ext uri="{9D8B030D-6E8A-4147-A177-3AD203B41FA5}">
                      <a16:colId xmlns:a16="http://schemas.microsoft.com/office/drawing/2014/main" val="20001"/>
                    </a:ext>
                  </a:extLst>
                </a:gridCol>
              </a:tblGrid>
              <a:tr h="340987">
                <a:tc>
                  <a:txBody>
                    <a:bodyPr/>
                    <a:lstStyle/>
                    <a:p>
                      <a:pPr algn="ctr" fontAlgn="b"/>
                      <a:r>
                        <a:rPr lang="es-MX" sz="1600" b="1" i="0" u="none" strike="noStrike" dirty="0">
                          <a:solidFill>
                            <a:srgbClr val="000000"/>
                          </a:solidFill>
                          <a:latin typeface="ITC Avant Garde Gothic" panose="020B0402020203020304" pitchFamily="34" charset="0"/>
                        </a:rPr>
                        <a:t>55%</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l" fontAlgn="ctr"/>
                      <a:r>
                        <a:rPr lang="es-MX" sz="1400" b="1" i="0" u="none" strike="noStrike" dirty="0">
                          <a:solidFill>
                            <a:srgbClr val="000000"/>
                          </a:solidFill>
                          <a:latin typeface="Calibri"/>
                        </a:rPr>
                        <a:t>Ignoran que se tenga que hacer siempre</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467424">
                <a:tc>
                  <a:txBody>
                    <a:bodyPr/>
                    <a:lstStyle/>
                    <a:p>
                      <a:pPr algn="ctr" fontAlgn="b"/>
                      <a:r>
                        <a:rPr lang="es-MX" sz="1600" b="1" i="0" u="none" strike="noStrike" dirty="0">
                          <a:solidFill>
                            <a:srgbClr val="000000"/>
                          </a:solidFill>
                          <a:latin typeface="ITC Avant Garde Gothic" panose="020B0402020203020304" pitchFamily="34" charset="0"/>
                        </a:rPr>
                        <a:t>50%</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es-MX" sz="1400" b="1" i="0" u="none" strike="noStrike" dirty="0">
                          <a:solidFill>
                            <a:srgbClr val="000000"/>
                          </a:solidFill>
                          <a:latin typeface="Calibri"/>
                        </a:rPr>
                        <a:t>Es algo que no aprenden hasta que entregan la tesina o la tesis</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09652">
                <a:tc>
                  <a:txBody>
                    <a:bodyPr/>
                    <a:lstStyle/>
                    <a:p>
                      <a:pPr algn="ctr" fontAlgn="b"/>
                      <a:r>
                        <a:rPr lang="es-MX" sz="1400" b="1" i="0" u="none" strike="noStrike" dirty="0">
                          <a:solidFill>
                            <a:srgbClr val="000000"/>
                          </a:solidFill>
                          <a:latin typeface="ITC Avant Garde Gothic" panose="020B0402020203020304" pitchFamily="34" charset="0"/>
                        </a:rPr>
                        <a:t>41%</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es-MX" sz="1400" b="1" i="0" u="none" strike="noStrike" dirty="0">
                          <a:solidFill>
                            <a:srgbClr val="000000"/>
                          </a:solidFill>
                          <a:latin typeface="Calibri"/>
                        </a:rPr>
                        <a:t>Es  una actividad que no aprenden a realizar bien</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4" name="13 Tabla"/>
          <p:cNvGraphicFramePr>
            <a:graphicFrameLocks noGrp="1"/>
          </p:cNvGraphicFramePr>
          <p:nvPr/>
        </p:nvGraphicFramePr>
        <p:xfrm>
          <a:off x="7680176" y="2968489"/>
          <a:ext cx="2737590" cy="292705"/>
        </p:xfrm>
        <a:graphic>
          <a:graphicData uri="http://schemas.openxmlformats.org/drawingml/2006/table">
            <a:tbl>
              <a:tblPr/>
              <a:tblGrid>
                <a:gridCol w="2160240">
                  <a:extLst>
                    <a:ext uri="{9D8B030D-6E8A-4147-A177-3AD203B41FA5}">
                      <a16:colId xmlns:a16="http://schemas.microsoft.com/office/drawing/2014/main" val="20000"/>
                    </a:ext>
                  </a:extLst>
                </a:gridCol>
                <a:gridCol w="577350">
                  <a:extLst>
                    <a:ext uri="{9D8B030D-6E8A-4147-A177-3AD203B41FA5}">
                      <a16:colId xmlns:a16="http://schemas.microsoft.com/office/drawing/2014/main" val="20001"/>
                    </a:ext>
                  </a:extLst>
                </a:gridCol>
              </a:tblGrid>
              <a:tr h="292705">
                <a:tc>
                  <a:txBody>
                    <a:bodyPr/>
                    <a:lstStyle/>
                    <a:p>
                      <a:pPr algn="r" fontAlgn="ctr"/>
                      <a:r>
                        <a:rPr lang="es-MX" sz="1100" b="0" i="1" u="none" strike="noStrike" dirty="0">
                          <a:solidFill>
                            <a:schemeClr val="accent1"/>
                          </a:solidFill>
                          <a:latin typeface="Calibri"/>
                        </a:rPr>
                        <a:t>Base total entrevistas </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s-MX" sz="1100" b="0" i="1" u="none" strike="noStrike" dirty="0">
                          <a:solidFill>
                            <a:schemeClr val="accent1"/>
                          </a:solidFill>
                          <a:latin typeface="Calibri"/>
                        </a:rPr>
                        <a:t>2,610</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6" name="4 Rectángulo"/>
          <p:cNvSpPr>
            <a:spLocks noChangeArrowheads="1"/>
          </p:cNvSpPr>
          <p:nvPr/>
        </p:nvSpPr>
        <p:spPr bwMode="auto">
          <a:xfrm>
            <a:off x="6188700" y="3287020"/>
            <a:ext cx="2654491" cy="1200329"/>
          </a:xfrm>
          <a:prstGeom prst="rect">
            <a:avLst/>
          </a:prstGeom>
          <a:noFill/>
          <a:ln w="9525">
            <a:noFill/>
            <a:miter lim="800000"/>
            <a:headEnd/>
            <a:tailEnd/>
          </a:ln>
        </p:spPr>
        <p:txBody>
          <a:bodyPr wrap="square">
            <a:spAutoFit/>
          </a:bodyPr>
          <a:lstStyle/>
          <a:p>
            <a:pPr algn="just"/>
            <a:r>
              <a:rPr lang="es-MX" b="1" dirty="0">
                <a:solidFill>
                  <a:schemeClr val="tx2"/>
                </a:solidFill>
                <a:latin typeface="Calibri" pitchFamily="34" charset="0"/>
              </a:rPr>
              <a:t>¿Alguna vez ha enseñado a sus alumnos la utilidad de citar correctamente en sus trabajos escolares?</a:t>
            </a:r>
          </a:p>
        </p:txBody>
      </p:sp>
      <p:sp>
        <p:nvSpPr>
          <p:cNvPr id="48" name="47 Rectángulo redondeado"/>
          <p:cNvSpPr/>
          <p:nvPr/>
        </p:nvSpPr>
        <p:spPr bwMode="auto">
          <a:xfrm>
            <a:off x="8832305" y="3310073"/>
            <a:ext cx="1485867" cy="1119470"/>
          </a:xfrm>
          <a:prstGeom prst="roundRect">
            <a:avLst>
              <a:gd name="adj" fmla="val 6362"/>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a:latin typeface="Arial" charset="0"/>
              <a:ea typeface="ＭＳ Ｐゴシック" charset="0"/>
            </a:endParaRPr>
          </a:p>
        </p:txBody>
      </p:sp>
      <p:sp>
        <p:nvSpPr>
          <p:cNvPr id="24" name="23 CuadroTexto"/>
          <p:cNvSpPr txBox="1"/>
          <p:nvPr/>
        </p:nvSpPr>
        <p:spPr>
          <a:xfrm>
            <a:off x="8915198" y="3411423"/>
            <a:ext cx="1324542" cy="461665"/>
          </a:xfrm>
          <a:prstGeom prst="rect">
            <a:avLst/>
          </a:prstGeom>
          <a:noFill/>
        </p:spPr>
        <p:txBody>
          <a:bodyPr wrap="square" rtlCol="0">
            <a:spAutoFit/>
          </a:bodyPr>
          <a:lstStyle/>
          <a:p>
            <a:r>
              <a:rPr lang="es-MX" sz="2400" dirty="0">
                <a:solidFill>
                  <a:schemeClr val="tx2"/>
                </a:solidFill>
                <a:latin typeface="Arial Black" panose="020B0A04020102020204" pitchFamily="34" charset="0"/>
              </a:rPr>
              <a:t>Sí 91%</a:t>
            </a:r>
          </a:p>
        </p:txBody>
      </p:sp>
      <p:sp>
        <p:nvSpPr>
          <p:cNvPr id="50" name="49 CuadroTexto"/>
          <p:cNvSpPr txBox="1"/>
          <p:nvPr/>
        </p:nvSpPr>
        <p:spPr>
          <a:xfrm>
            <a:off x="8974360" y="3881297"/>
            <a:ext cx="1324542" cy="400110"/>
          </a:xfrm>
          <a:prstGeom prst="rect">
            <a:avLst/>
          </a:prstGeom>
          <a:noFill/>
        </p:spPr>
        <p:txBody>
          <a:bodyPr wrap="square" rtlCol="0">
            <a:spAutoFit/>
          </a:bodyPr>
          <a:lstStyle/>
          <a:p>
            <a:r>
              <a:rPr lang="es-MX" sz="2000" dirty="0">
                <a:solidFill>
                  <a:schemeClr val="tx2"/>
                </a:solidFill>
                <a:latin typeface="Arial Black" panose="020B0A04020102020204" pitchFamily="34" charset="0"/>
              </a:rPr>
              <a:t>No  9%</a:t>
            </a:r>
          </a:p>
        </p:txBody>
      </p:sp>
      <p:sp>
        <p:nvSpPr>
          <p:cNvPr id="51" name="6 Rectángulo"/>
          <p:cNvSpPr>
            <a:spLocks noChangeArrowheads="1"/>
          </p:cNvSpPr>
          <p:nvPr/>
        </p:nvSpPr>
        <p:spPr bwMode="auto">
          <a:xfrm>
            <a:off x="6160662" y="4505180"/>
            <a:ext cx="4315860" cy="369332"/>
          </a:xfrm>
          <a:prstGeom prst="rect">
            <a:avLst/>
          </a:prstGeom>
          <a:noFill/>
          <a:ln w="9525">
            <a:noFill/>
            <a:miter lim="800000"/>
            <a:headEnd/>
            <a:tailEnd/>
          </a:ln>
        </p:spPr>
        <p:txBody>
          <a:bodyPr wrap="square">
            <a:spAutoFit/>
          </a:bodyPr>
          <a:lstStyle/>
          <a:p>
            <a:r>
              <a:rPr lang="es-MX" b="1" dirty="0">
                <a:solidFill>
                  <a:schemeClr val="tx2"/>
                </a:solidFill>
                <a:latin typeface="Calibri" pitchFamily="34" charset="0"/>
              </a:rPr>
              <a:t>¿Cuáles razones les ha mencionado?</a:t>
            </a:r>
            <a:r>
              <a:rPr lang="es-MX" sz="1400" b="1" dirty="0">
                <a:solidFill>
                  <a:srgbClr val="F79646"/>
                </a:solidFill>
                <a:latin typeface="Calibri" pitchFamily="34" charset="0"/>
              </a:rPr>
              <a:t>*</a:t>
            </a:r>
            <a:endParaRPr lang="es-MX" b="1" dirty="0">
              <a:solidFill>
                <a:schemeClr val="tx2"/>
              </a:solidFill>
              <a:latin typeface="Calibri" pitchFamily="34" charset="0"/>
            </a:endParaRPr>
          </a:p>
        </p:txBody>
      </p:sp>
      <p:graphicFrame>
        <p:nvGraphicFramePr>
          <p:cNvPr id="52" name="51 Tabla"/>
          <p:cNvGraphicFramePr>
            <a:graphicFrameLocks noGrp="1"/>
          </p:cNvGraphicFramePr>
          <p:nvPr/>
        </p:nvGraphicFramePr>
        <p:xfrm>
          <a:off x="6312024" y="4874512"/>
          <a:ext cx="4058754" cy="1729948"/>
        </p:xfrm>
        <a:graphic>
          <a:graphicData uri="http://schemas.openxmlformats.org/drawingml/2006/table">
            <a:tbl>
              <a:tblPr/>
              <a:tblGrid>
                <a:gridCol w="3641536">
                  <a:extLst>
                    <a:ext uri="{9D8B030D-6E8A-4147-A177-3AD203B41FA5}">
                      <a16:colId xmlns:a16="http://schemas.microsoft.com/office/drawing/2014/main" val="20000"/>
                    </a:ext>
                  </a:extLst>
                </a:gridCol>
                <a:gridCol w="417218">
                  <a:extLst>
                    <a:ext uri="{9D8B030D-6E8A-4147-A177-3AD203B41FA5}">
                      <a16:colId xmlns:a16="http://schemas.microsoft.com/office/drawing/2014/main" val="20001"/>
                    </a:ext>
                  </a:extLst>
                </a:gridCol>
              </a:tblGrid>
              <a:tr h="282680">
                <a:tc>
                  <a:txBody>
                    <a:bodyPr/>
                    <a:lstStyle/>
                    <a:p>
                      <a:pPr algn="l" fontAlgn="ctr"/>
                      <a:r>
                        <a:rPr lang="es-MX" sz="1200" b="0" i="0" u="none" strike="noStrike" dirty="0">
                          <a:solidFill>
                            <a:srgbClr val="000000"/>
                          </a:solidFill>
                          <a:latin typeface="Calibri"/>
                        </a:rPr>
                        <a:t>Sirve para dar crédito a los autores originales de las ideas</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tc>
                  <a:txBody>
                    <a:bodyPr/>
                    <a:lstStyle/>
                    <a:p>
                      <a:pPr algn="ctr" fontAlgn="b"/>
                      <a:r>
                        <a:rPr lang="es-MX" sz="1200" b="0" i="0" u="none" strike="noStrike" dirty="0">
                          <a:solidFill>
                            <a:srgbClr val="000000"/>
                          </a:solidFill>
                          <a:latin typeface="Calibri"/>
                        </a:rPr>
                        <a:t>77%</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136935">
                <a:tc>
                  <a:txBody>
                    <a:bodyPr/>
                    <a:lstStyle/>
                    <a:p>
                      <a:pPr algn="l" fontAlgn="ctr"/>
                      <a:r>
                        <a:rPr lang="es-MX" sz="1200" b="0" i="0" u="none" strike="noStrike" dirty="0">
                          <a:solidFill>
                            <a:srgbClr val="000000"/>
                          </a:solidFill>
                          <a:latin typeface="Calibri"/>
                        </a:rPr>
                        <a:t>Sirve para dar a los trabajos académicos bases comprobables</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b"/>
                      <a:r>
                        <a:rPr lang="es-MX" sz="1200" b="0" i="0" u="none" strike="noStrike" dirty="0">
                          <a:solidFill>
                            <a:srgbClr val="000000"/>
                          </a:solidFill>
                          <a:latin typeface="Calibri"/>
                        </a:rPr>
                        <a:t>73%</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429111">
                <a:tc>
                  <a:txBody>
                    <a:bodyPr/>
                    <a:lstStyle/>
                    <a:p>
                      <a:pPr algn="l" fontAlgn="ctr"/>
                      <a:r>
                        <a:rPr lang="es-MX" sz="1200" b="0" i="0" u="none" strike="noStrike" dirty="0">
                          <a:solidFill>
                            <a:srgbClr val="000000"/>
                          </a:solidFill>
                          <a:latin typeface="Calibri"/>
                        </a:rPr>
                        <a:t>Sirve para tener una referencia de sus ideas y la información que investigaron</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tc>
                  <a:txBody>
                    <a:bodyPr/>
                    <a:lstStyle/>
                    <a:p>
                      <a:pPr algn="ctr" fontAlgn="b"/>
                      <a:r>
                        <a:rPr lang="es-MX" sz="1200" b="0" i="0" u="none" strike="noStrike" dirty="0">
                          <a:solidFill>
                            <a:srgbClr val="000000"/>
                          </a:solidFill>
                          <a:latin typeface="Calibri"/>
                        </a:rPr>
                        <a:t>66%</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29111">
                <a:tc>
                  <a:txBody>
                    <a:bodyPr/>
                    <a:lstStyle/>
                    <a:p>
                      <a:pPr algn="l" fontAlgn="ctr"/>
                      <a:r>
                        <a:rPr lang="es-MX" sz="1200" b="0" i="0" u="none" strike="noStrike" dirty="0">
                          <a:solidFill>
                            <a:srgbClr val="000000"/>
                          </a:solidFill>
                          <a:latin typeface="Calibri"/>
                        </a:rPr>
                        <a:t>Sirven para aprender a aplicar marcos teóricos a cualquier trabajo académico</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b"/>
                      <a:r>
                        <a:rPr lang="es-MX" sz="1200" b="0" i="0" u="none" strike="noStrike" dirty="0">
                          <a:solidFill>
                            <a:srgbClr val="000000"/>
                          </a:solidFill>
                          <a:latin typeface="Calibri"/>
                        </a:rPr>
                        <a:t>54%</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17753">
                <a:tc>
                  <a:txBody>
                    <a:bodyPr/>
                    <a:lstStyle/>
                    <a:p>
                      <a:pPr algn="l" fontAlgn="ctr"/>
                      <a:r>
                        <a:rPr lang="es-MX" sz="1200" b="1" i="0" u="none" strike="noStrike" dirty="0">
                          <a:solidFill>
                            <a:srgbClr val="000000"/>
                          </a:solidFill>
                          <a:latin typeface="Calibri"/>
                        </a:rPr>
                        <a:t>MULTIPLICIDAD</a:t>
                      </a:r>
                    </a:p>
                  </a:txBody>
                  <a:tcPr marL="72000"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b"/>
                      <a:r>
                        <a:rPr lang="es-MX" sz="1200" b="1" i="0" u="none" strike="noStrike" dirty="0">
                          <a:solidFill>
                            <a:srgbClr val="000000"/>
                          </a:solidFill>
                          <a:latin typeface="Calibri"/>
                        </a:rPr>
                        <a:t>5.1</a:t>
                      </a:r>
                    </a:p>
                  </a:txBody>
                  <a:tcPr marL="5533" marR="5533" marT="553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5 Rectángulo"/>
          <p:cNvSpPr/>
          <p:nvPr/>
        </p:nvSpPr>
        <p:spPr>
          <a:xfrm>
            <a:off x="8788964" y="6636843"/>
            <a:ext cx="1685077" cy="276999"/>
          </a:xfrm>
          <a:prstGeom prst="rect">
            <a:avLst/>
          </a:prstGeom>
        </p:spPr>
        <p:txBody>
          <a:bodyPr wrap="none">
            <a:spAutoFit/>
          </a:bodyPr>
          <a:lstStyle/>
          <a:p>
            <a:pPr lvl="0" algn="ctr"/>
            <a:r>
              <a:rPr lang="es-MX" sz="1200" b="1" dirty="0">
                <a:solidFill>
                  <a:srgbClr val="F79646"/>
                </a:solidFill>
                <a:latin typeface="Calibri" pitchFamily="34" charset="0"/>
              </a:rPr>
              <a:t>*</a:t>
            </a:r>
            <a:r>
              <a:rPr lang="es-MX" sz="1200" b="1" i="1" dirty="0">
                <a:solidFill>
                  <a:schemeClr val="accent1"/>
                </a:solidFill>
                <a:latin typeface="Calibri" pitchFamily="34" charset="0"/>
              </a:rPr>
              <a:t>Principales menciones</a:t>
            </a:r>
            <a:endParaRPr lang="es-MX" sz="1400" b="1" i="1" dirty="0">
              <a:solidFill>
                <a:schemeClr val="accent1"/>
              </a:solidFill>
              <a:latin typeface="Calibri" pitchFamily="34" charset="0"/>
            </a:endParaRPr>
          </a:p>
        </p:txBody>
      </p:sp>
    </p:spTree>
    <p:extLst>
      <p:ext uri="{BB962C8B-B14F-4D97-AF65-F5344CB8AC3E}">
        <p14:creationId xmlns:p14="http://schemas.microsoft.com/office/powerpoint/2010/main" val="10793698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Cursos_PUB_Ed_Continua" id="{DCC78AF4-ED2B-1F4C-B647-82DF34C79876}" vid="{E2AFE216-7533-2643-9626-E56FCE3B38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Power_Point_Cursos_PUB_Edu_Continua (1)</Template>
  <TotalTime>237</TotalTime>
  <Words>3011</Words>
  <Application>Microsoft Office PowerPoint</Application>
  <PresentationFormat>Panorámica</PresentationFormat>
  <Paragraphs>373</Paragraphs>
  <Slides>25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Arial Black</vt:lpstr>
      <vt:lpstr>Calibri</vt:lpstr>
      <vt:lpstr>Calibri Light</vt:lpstr>
      <vt:lpstr>ChaletComprime CologneSixty</vt:lpstr>
      <vt:lpstr>ChaletComprime MilanSixty</vt:lpstr>
      <vt:lpstr>ITC Avant Garde Gothic</vt:lpstr>
      <vt:lpstr>Tema de Office</vt:lpstr>
      <vt:lpstr>Ética de la investigación social y enseñanza científica</vt:lpstr>
      <vt:lpstr>Ética</vt:lpstr>
      <vt:lpstr>Ética y moral</vt:lpstr>
      <vt:lpstr>Bioética</vt:lpstr>
      <vt:lpstr>Confidencialidad</vt:lpstr>
      <vt:lpstr>Engelhardt. Los fundamentos de la bioética</vt:lpstr>
      <vt:lpstr>Hans Jonas (1903-1993). El principio de responsabilidad</vt:lpstr>
      <vt:lpstr>ÉTICA ACADÉMICA UNAM  INVESTIGACIÓN-CAMPAÑA 2013 PROGRAMA UNIVERSITARIO DE BIOÉTICA UNAM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Plagio</vt:lpstr>
      <vt:lpstr>¿Cómo evitar el plagio?</vt:lpstr>
      <vt:lpstr>Ética académica UNAM</vt:lpstr>
      <vt:lpstr>Principios de ética académica</vt:lpstr>
      <vt:lpstr>Hans Jonas (1903-1993). El principio de responsabilidad</vt:lpstr>
      <vt:lpstr>Comités de Ética de la Investigación (CEI)</vt:lpstr>
      <vt:lpstr>Funciones educativas del CEI</vt:lpstr>
      <vt:lpstr>Consideraciones para el funcionamiento de los CEI</vt:lpstr>
      <vt:lpstr>REFERENCIAS UTILIZADAS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Significación e importancia de la bioética</dc:title>
  <dc:creator>Secretaria Académica</dc:creator>
  <cp:lastModifiedBy>Secretarío Académico PUB</cp:lastModifiedBy>
  <cp:revision>20</cp:revision>
  <cp:lastPrinted>2019-09-12T23:14:05Z</cp:lastPrinted>
  <dcterms:created xsi:type="dcterms:W3CDTF">2019-06-18T15:42:09Z</dcterms:created>
  <dcterms:modified xsi:type="dcterms:W3CDTF">2019-09-20T17:24:12Z</dcterms:modified>
</cp:coreProperties>
</file>