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68" r:id="rId4"/>
    <p:sldId id="274" r:id="rId5"/>
    <p:sldId id="281" r:id="rId6"/>
    <p:sldId id="282" r:id="rId7"/>
    <p:sldId id="283" r:id="rId8"/>
    <p:sldId id="300" r:id="rId9"/>
    <p:sldId id="301" r:id="rId10"/>
    <p:sldId id="271" r:id="rId11"/>
    <p:sldId id="299" r:id="rId12"/>
    <p:sldId id="273" r:id="rId13"/>
    <p:sldId id="270" r:id="rId14"/>
    <p:sldId id="269" r:id="rId15"/>
    <p:sldId id="263" r:id="rId16"/>
    <p:sldId id="296" r:id="rId17"/>
    <p:sldId id="272" r:id="rId18"/>
    <p:sldId id="267" r:id="rId19"/>
    <p:sldId id="297" r:id="rId20"/>
    <p:sldId id="295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302" r:id="rId33"/>
    <p:sldId id="258" r:id="rId34"/>
    <p:sldId id="277" r:id="rId35"/>
    <p:sldId id="278" r:id="rId36"/>
    <p:sldId id="262" r:id="rId3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B3F"/>
    <a:srgbClr val="FE55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152F4-9FB7-46C2-BD46-35112D4EC8BD}" type="datetimeFigureOut">
              <a:rPr lang="es-MX" smtClean="0"/>
              <a:t>30/11/2019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1F2D7-9FB2-4943-8061-EF4CC0E5E1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2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w.org/es/biblioteca/libros/C%C3%B3mo-puede-salvarle-la-sangre/Los-testigos-de-Jehov%C3%A1-El-desaf%C3%ADo-quir%C3%BArgico-%C3%A9tico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ljuegodelacorte.nexos.com.mx/?p=876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padres que son Testigos piden que se empleen terapias que no les son prohibidas en sentido religioso. Esto armoniza con el principio médico de tratar a “la persona entera” y no pasar por alto el daño sicosocial duradero que pudiera ser el resultado de un procedimiento invasor que viola las creencias fundamentales de la familia. </a:t>
            </a:r>
            <a:r>
              <a:rPr lang="es-MX" dirty="0" smtClean="0">
                <a:hlinkClick r:id="rId3"/>
              </a:rPr>
              <a:t>https://www.jw.org/es/biblioteca/libros/C%C3%B3mo-puede-salvarle-la-sangre/Los-testigos-de-Jehov%C3%A1-El-desaf%C3%ADo-quir%C3%BArgico-%C3%A9tico/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1F2D7-9FB2-4943-8061-EF4CC0E5E1FA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991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3B553-FDA1-4C48-9299-BDD2B199E6CF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2001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C152C-3ED7-4261-A763-0B01189F3609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5849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>
                <a:hlinkClick r:id="rId3"/>
              </a:rPr>
              <a:t>https://eljuegodelacorte.nexos.com.mx/?p=8761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1F2D7-9FB2-4943-8061-EF4CC0E5E1FA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8451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i="1" dirty="0" smtClean="0">
                <a:solidFill>
                  <a:srgbClr val="231F20"/>
                </a:solidFill>
                <a:latin typeface="Optima-Italic"/>
              </a:rPr>
              <a:t>Cultura científica </a:t>
            </a:r>
            <a:r>
              <a:rPr lang="es-MX" dirty="0" smtClean="0">
                <a:solidFill>
                  <a:srgbClr val="231F20"/>
                </a:solidFill>
                <a:latin typeface="Optima-Regular"/>
              </a:rPr>
              <a:t>se entiende como el conjunto de normas y prácticas situadas en el marco de la honestidad, la apertura y la continua reflexión acerca de cómo se construyen y evalúa la calidad de la investigación en ciencias (</a:t>
            </a:r>
            <a:r>
              <a:rPr lang="es-MX" dirty="0" err="1" smtClean="0">
                <a:solidFill>
                  <a:srgbClr val="231F20"/>
                </a:solidFill>
                <a:latin typeface="Optima-Regular"/>
              </a:rPr>
              <a:t>Feuer</a:t>
            </a:r>
            <a:r>
              <a:rPr lang="es-MX" dirty="0" smtClean="0">
                <a:solidFill>
                  <a:srgbClr val="231F20"/>
                </a:solidFill>
                <a:latin typeface="Optima-Regular"/>
              </a:rPr>
              <a:t>, et ál., 2002)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1F2D7-9FB2-4943-8061-EF4CC0E5E1FA}" type="slidenum">
              <a:rPr lang="es-MX" smtClean="0"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7502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El papel de la divulgación de la ciencia en la exclusión de conocimientos. </a:t>
            </a:r>
            <a:r>
              <a:rPr lang="es-MX" dirty="0" smtClean="0">
                <a:sym typeface="Wingdings" pitchFamily="2" charset="2"/>
              </a:rPr>
              <a:t>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C152C-3ED7-4261-A763-0B01189F3609}" type="slidenum">
              <a:rPr lang="es-MX" smtClean="0"/>
              <a:t>34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53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91F2-D318-4A96-B325-6685089EFBA0}" type="datetimeFigureOut">
              <a:rPr lang="es-MX" smtClean="0"/>
              <a:t>30/11/2019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D15B-C57D-460C-AA5A-32EDA2C4C5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025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91F2-D318-4A96-B325-6685089EFBA0}" type="datetimeFigureOut">
              <a:rPr lang="es-MX" smtClean="0"/>
              <a:t>30/11/2019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D15B-C57D-460C-AA5A-32EDA2C4C5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90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91F2-D318-4A96-B325-6685089EFBA0}" type="datetimeFigureOut">
              <a:rPr lang="es-MX" smtClean="0"/>
              <a:t>30/11/2019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D15B-C57D-460C-AA5A-32EDA2C4C5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641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91F2-D318-4A96-B325-6685089EFBA0}" type="datetimeFigureOut">
              <a:rPr lang="es-MX" smtClean="0"/>
              <a:t>30/11/2019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D15B-C57D-460C-AA5A-32EDA2C4C5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573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91F2-D318-4A96-B325-6685089EFBA0}" type="datetimeFigureOut">
              <a:rPr lang="es-MX" smtClean="0"/>
              <a:t>30/11/2019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D15B-C57D-460C-AA5A-32EDA2C4C5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567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91F2-D318-4A96-B325-6685089EFBA0}" type="datetimeFigureOut">
              <a:rPr lang="es-MX" smtClean="0"/>
              <a:t>30/11/2019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D15B-C57D-460C-AA5A-32EDA2C4C5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072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91F2-D318-4A96-B325-6685089EFBA0}" type="datetimeFigureOut">
              <a:rPr lang="es-MX" smtClean="0"/>
              <a:t>30/11/2019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D15B-C57D-460C-AA5A-32EDA2C4C5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957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91F2-D318-4A96-B325-6685089EFBA0}" type="datetimeFigureOut">
              <a:rPr lang="es-MX" smtClean="0"/>
              <a:t>30/11/2019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D15B-C57D-460C-AA5A-32EDA2C4C5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125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91F2-D318-4A96-B325-6685089EFBA0}" type="datetimeFigureOut">
              <a:rPr lang="es-MX" smtClean="0"/>
              <a:t>30/11/2019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D15B-C57D-460C-AA5A-32EDA2C4C5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290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91F2-D318-4A96-B325-6685089EFBA0}" type="datetimeFigureOut">
              <a:rPr lang="es-MX" smtClean="0"/>
              <a:t>30/11/2019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D15B-C57D-460C-AA5A-32EDA2C4C5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761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91F2-D318-4A96-B325-6685089EFBA0}" type="datetimeFigureOut">
              <a:rPr lang="es-MX" smtClean="0"/>
              <a:t>30/11/2019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D15B-C57D-460C-AA5A-32EDA2C4C5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310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791F2-D318-4A96-B325-6685089EFBA0}" type="datetimeFigureOut">
              <a:rPr lang="es-MX" smtClean="0"/>
              <a:t>30/11/2019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6D15B-C57D-460C-AA5A-32EDA2C4C5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529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19600" y="1122363"/>
            <a:ext cx="6248400" cy="23876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FE5516"/>
                </a:solidFill>
              </a:rPr>
              <a:t>Cultura científica: el papel de la educación y la comunicación de la ciencia</a:t>
            </a:r>
            <a:endParaRPr lang="es-MX" dirty="0">
              <a:solidFill>
                <a:srgbClr val="FE5516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58144" y="3602038"/>
            <a:ext cx="6109855" cy="1655762"/>
          </a:xfrm>
        </p:spPr>
        <p:txBody>
          <a:bodyPr>
            <a:normAutofit fontScale="92500" lnSpcReduction="10000"/>
          </a:bodyPr>
          <a:lstStyle/>
          <a:p>
            <a:endParaRPr lang="es-MX" sz="2800" cap="small" dirty="0" smtClean="0"/>
          </a:p>
          <a:p>
            <a:r>
              <a:rPr lang="es-MX" sz="2800" cap="small" dirty="0" smtClean="0"/>
              <a:t>Dra. Luz Lazos Ramírez</a:t>
            </a:r>
          </a:p>
          <a:p>
            <a:r>
              <a:rPr lang="es-MX" dirty="0" smtClean="0"/>
              <a:t>Grupo Educación </a:t>
            </a:r>
            <a:r>
              <a:rPr lang="es-MX" dirty="0"/>
              <a:t>C</a:t>
            </a:r>
            <a:r>
              <a:rPr lang="es-MX" dirty="0" smtClean="0"/>
              <a:t>ientífica </a:t>
            </a:r>
            <a:r>
              <a:rPr lang="es-MX" dirty="0"/>
              <a:t>I</a:t>
            </a:r>
            <a:r>
              <a:rPr lang="es-MX" dirty="0" smtClean="0"/>
              <a:t>ntercultural</a:t>
            </a:r>
          </a:p>
          <a:p>
            <a:r>
              <a:rPr lang="es-MX" dirty="0" smtClean="0"/>
              <a:t>Facultad de Filosofía y Letras, UNAM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3920834" y="5934670"/>
            <a:ext cx="8271166" cy="923330"/>
          </a:xfrm>
          <a:prstGeom prst="rect">
            <a:avLst/>
          </a:prstGeom>
          <a:solidFill>
            <a:srgbClr val="006B3F"/>
          </a:solidFill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CURSO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FILOSOFÍA, </a:t>
            </a:r>
            <a:r>
              <a:rPr lang="es-MX" strike="sngStrike" dirty="0" smtClean="0">
                <a:solidFill>
                  <a:schemeClr val="bg1"/>
                </a:solidFill>
              </a:rPr>
              <a:t>divulgación </a:t>
            </a:r>
            <a:r>
              <a:rPr lang="es-MX" dirty="0" smtClean="0">
                <a:solidFill>
                  <a:schemeClr val="bg1"/>
                </a:solidFill>
              </a:rPr>
              <a:t>y enseñanza de las ciencias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30 noviembre 2019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920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3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5446" y="1342048"/>
            <a:ext cx="7795846" cy="2561737"/>
          </a:xfrm>
        </p:spPr>
        <p:txBody>
          <a:bodyPr/>
          <a:lstStyle/>
          <a:p>
            <a:r>
              <a:rPr lang="es-MX" dirty="0" smtClean="0"/>
              <a:t>¿La gente se resiste por falta de conocimiento, falsas creencias, irracionalidad?</a:t>
            </a:r>
          </a:p>
          <a:p>
            <a:r>
              <a:rPr lang="es-MX" dirty="0" smtClean="0"/>
              <a:t>¿Es un problema de “falta” de cultura científica?</a:t>
            </a:r>
          </a:p>
          <a:p>
            <a:r>
              <a:rPr lang="es-MX" dirty="0" smtClean="0"/>
              <a:t>¿Es un conflicto entre dos culturas diferentes?</a:t>
            </a:r>
          </a:p>
          <a:p>
            <a:r>
              <a:rPr lang="es-MX" dirty="0" smtClean="0"/>
              <a:t>¿Cómo tomar una decisión?</a:t>
            </a:r>
          </a:p>
          <a:p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785446" y="590221"/>
            <a:ext cx="3756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rgbClr val="00B050"/>
                </a:solidFill>
              </a:rPr>
              <a:t>Un enfoque diferente</a:t>
            </a:r>
            <a:endParaRPr lang="es-MX" sz="3200" dirty="0">
              <a:solidFill>
                <a:srgbClr val="00B05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79" y="4909721"/>
            <a:ext cx="7475621" cy="194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08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78872" y="847775"/>
            <a:ext cx="6096000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s-MX" dirty="0"/>
              <a:t>Un menor de edad requiere una transfusión para seguir con vida, pero sus padres se niegan debido a sus creencias religiosas. Es un dilema que plantea dos opciones:</a:t>
            </a:r>
          </a:p>
          <a:p>
            <a:pPr marL="514350" indent="-514350">
              <a:buAutoNum type="arabicParenR"/>
            </a:pPr>
            <a:r>
              <a:rPr lang="es-MX" dirty="0"/>
              <a:t>Quitar la custodia a los padres para que los médicos intervengan</a:t>
            </a:r>
          </a:p>
          <a:p>
            <a:pPr marL="514350" indent="-514350">
              <a:buAutoNum type="arabicParenR"/>
            </a:pPr>
            <a:r>
              <a:rPr lang="es-MX" dirty="0"/>
              <a:t>Que los médicos respeten las creencias de los padres y no intervengan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78872" y="478443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CASO 1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678872" y="4228237"/>
            <a:ext cx="6096000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s-MX" dirty="0"/>
              <a:t>Un menor no ha recibido vacunación debido a las creencias de sus padres. Los directivos de una escuela pública deciden rechazar su inscripción. Los padres buscan un amparo legal porque está en riesgo el derecho a la educación del menor, el derecho a la autonomía familiar, y el derecho a la libertad de creencias.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78872" y="3858905"/>
            <a:ext cx="170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CASO 2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7385538" y="1099894"/>
            <a:ext cx="4654062" cy="2308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00B050"/>
                </a:solidFill>
              </a:rPr>
              <a:t>¿Puede el Estado intervenir en contra de las decisiones de los padres?</a:t>
            </a:r>
          </a:p>
          <a:p>
            <a:r>
              <a:rPr lang="es-MX" sz="2400" dirty="0" smtClean="0">
                <a:solidFill>
                  <a:srgbClr val="00B050"/>
                </a:solidFill>
              </a:rPr>
              <a:t>¿Es el conocimiento científico la base de un argumento para intervenir en la autonomía familiar?</a:t>
            </a:r>
            <a:endParaRPr lang="es-MX" sz="2400" dirty="0">
              <a:solidFill>
                <a:srgbClr val="00B05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625861" y="4089737"/>
            <a:ext cx="4173416" cy="230832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MX" b="0" i="0" dirty="0" smtClean="0">
                <a:solidFill>
                  <a:srgbClr val="222222"/>
                </a:solidFill>
                <a:effectLst/>
                <a:latin typeface="cronos-pro"/>
              </a:rPr>
              <a:t>“El consentimiento informado, los derechos reproductivos, las discapacidades y la salud en general son sólo algunos de los ámbitos sobre los cuales el derecho o la ciencia no tiene, ni puede tener, todas las respuestas”</a:t>
            </a:r>
          </a:p>
          <a:p>
            <a:endParaRPr lang="es-MX" dirty="0"/>
          </a:p>
        </p:txBody>
      </p:sp>
      <p:cxnSp>
        <p:nvCxnSpPr>
          <p:cNvPr id="11" name="Conector recto 10"/>
          <p:cNvCxnSpPr/>
          <p:nvPr/>
        </p:nvCxnSpPr>
        <p:spPr>
          <a:xfrm>
            <a:off x="7038109" y="207818"/>
            <a:ext cx="13855" cy="64008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23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Lo que aporta la filosofía: elementos para analizar este tipo de problemas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Representaciones</a:t>
            </a:r>
          </a:p>
          <a:p>
            <a:r>
              <a:rPr lang="es-MX" dirty="0" smtClean="0"/>
              <a:t>Valores</a:t>
            </a:r>
          </a:p>
          <a:p>
            <a:r>
              <a:rPr lang="es-MX" dirty="0" smtClean="0"/>
              <a:t>Lenguajes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Acuerdo:</a:t>
            </a:r>
          </a:p>
          <a:p>
            <a:pPr marL="0" indent="0">
              <a:buNone/>
            </a:pPr>
            <a:r>
              <a:rPr lang="es-MX" sz="3600" b="1" dirty="0" err="1" smtClean="0"/>
              <a:t>Primum</a:t>
            </a:r>
            <a:r>
              <a:rPr lang="es-MX" sz="3600" b="1" dirty="0" smtClean="0"/>
              <a:t> non </a:t>
            </a:r>
            <a:r>
              <a:rPr lang="es-MX" sz="3600" b="1" dirty="0" err="1" smtClean="0"/>
              <a:t>nocere</a:t>
            </a:r>
            <a:r>
              <a:rPr lang="es-MX" sz="3600" b="1" dirty="0" smtClean="0"/>
              <a:t> </a:t>
            </a:r>
          </a:p>
          <a:p>
            <a:pPr marL="0" indent="0">
              <a:buNone/>
            </a:pPr>
            <a:r>
              <a:rPr lang="es-MX" dirty="0" smtClean="0"/>
              <a:t>“Lo primero es no hacer daño” (Hipócrates)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81" y="2427204"/>
            <a:ext cx="4651919" cy="2925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1727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98171"/>
            <a:ext cx="10515600" cy="1797783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La educación y la comunicación de la ciencia se pueden plantear como un problema de relación entre culturas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1947" y="3170784"/>
            <a:ext cx="5959642" cy="2936632"/>
          </a:xfrm>
        </p:spPr>
        <p:txBody>
          <a:bodyPr>
            <a:normAutofit/>
          </a:bodyPr>
          <a:lstStyle/>
          <a:p>
            <a:r>
              <a:rPr lang="es-MX" sz="3600" dirty="0" smtClean="0"/>
              <a:t>¿Cuál es el papel del profesor?</a:t>
            </a:r>
          </a:p>
          <a:p>
            <a:r>
              <a:rPr lang="es-MX" sz="3600" dirty="0" smtClean="0"/>
              <a:t>¿Cómo se puede abordar la enseñanza y la comunicación de la ciencia?</a:t>
            </a:r>
            <a:endParaRPr lang="es-MX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83" y="3437437"/>
            <a:ext cx="5106517" cy="266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09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99156" y="4621170"/>
            <a:ext cx="2522542" cy="1640540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Creencia</a:t>
            </a:r>
          </a:p>
          <a:p>
            <a:r>
              <a:rPr lang="es-MX" dirty="0" smtClean="0"/>
              <a:t>Significado</a:t>
            </a:r>
          </a:p>
          <a:p>
            <a:r>
              <a:rPr lang="es-MX" dirty="0" smtClean="0"/>
              <a:t>Valores</a:t>
            </a:r>
          </a:p>
          <a:p>
            <a:r>
              <a:rPr lang="es-MX" dirty="0" smtClean="0"/>
              <a:t>Prácticas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566353" y="782865"/>
            <a:ext cx="55218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 : </a:t>
            </a:r>
            <a:r>
              <a:rPr lang="es-MX" sz="2800" dirty="0" smtClean="0"/>
              <a:t>Conjunto de representaciones, reglas y normas de conducta, valores, formas de comunicación y pautas de comportamiento aprendidas que caracterizan al grupo social en cuestión.</a:t>
            </a:r>
            <a:endParaRPr lang="es-MX" sz="2800" dirty="0"/>
          </a:p>
        </p:txBody>
      </p:sp>
      <p:sp>
        <p:nvSpPr>
          <p:cNvPr id="5" name="Rectángulo 4"/>
          <p:cNvSpPr/>
          <p:nvPr/>
        </p:nvSpPr>
        <p:spPr>
          <a:xfrm>
            <a:off x="6660530" y="5863416"/>
            <a:ext cx="5428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Cultura: “Información transmitida por aprendizaje social” (</a:t>
            </a:r>
            <a:r>
              <a:rPr lang="es-MX" dirty="0" err="1" smtClean="0"/>
              <a:t>Mosterín</a:t>
            </a:r>
            <a:r>
              <a:rPr lang="es-MX" dirty="0" smtClean="0"/>
              <a:t>, 1999)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698" y="1600200"/>
            <a:ext cx="4709913" cy="27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70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9068" y="823302"/>
            <a:ext cx="5351585" cy="2640868"/>
          </a:xfrm>
        </p:spPr>
        <p:txBody>
          <a:bodyPr/>
          <a:lstStyle/>
          <a:p>
            <a:r>
              <a:rPr lang="es-MX" dirty="0" smtClean="0">
                <a:solidFill>
                  <a:schemeClr val="accent6">
                    <a:lumMod val="75000"/>
                  </a:schemeClr>
                </a:solidFill>
              </a:rPr>
              <a:t>Cultura científica:</a:t>
            </a:r>
            <a:r>
              <a:rPr lang="es-MX" dirty="0" smtClean="0"/>
              <a:t> </a:t>
            </a:r>
          </a:p>
          <a:p>
            <a:pPr marL="0" indent="0">
              <a:buNone/>
            </a:pPr>
            <a:r>
              <a:rPr lang="es-MX" b="1" dirty="0" smtClean="0"/>
              <a:t>Prácticas</a:t>
            </a:r>
            <a:r>
              <a:rPr lang="es-MX" dirty="0" smtClean="0"/>
              <a:t> </a:t>
            </a:r>
            <a:r>
              <a:rPr lang="es-MX" b="1" dirty="0" smtClean="0"/>
              <a:t>de los científicos</a:t>
            </a:r>
            <a:r>
              <a:rPr lang="es-MX" dirty="0" smtClean="0"/>
              <a:t>, conjunto de representaciones, normas y valores, así como formas de comunicación específicas en las diversas prácticas científicas.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33346" y="20273"/>
            <a:ext cx="4209535" cy="27750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09" y="2795337"/>
            <a:ext cx="2733675" cy="16764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347" y="4471737"/>
            <a:ext cx="4034267" cy="22692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50" y="2795337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50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060355"/>
              </p:ext>
            </p:extLst>
          </p:nvPr>
        </p:nvGraphicFramePr>
        <p:xfrm>
          <a:off x="355582" y="4345743"/>
          <a:ext cx="6143667" cy="2051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7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7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350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Conocimientos propios</a:t>
                      </a:r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Conocimientos ajenos</a:t>
                      </a:r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663">
                <a:tc>
                  <a:txBody>
                    <a:bodyPr/>
                    <a:lstStyle/>
                    <a:p>
                      <a:r>
                        <a:rPr lang="es-MX" dirty="0" smtClean="0"/>
                        <a:t>Decisiones propias</a:t>
                      </a:r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Autonomía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Apropiación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663">
                <a:tc>
                  <a:txBody>
                    <a:bodyPr/>
                    <a:lstStyle/>
                    <a:p>
                      <a:r>
                        <a:rPr lang="es-MX" dirty="0" smtClean="0"/>
                        <a:t>Decisiones ajenas</a:t>
                      </a:r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Alienación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Imposición (Colonización)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965906" y="3673141"/>
            <a:ext cx="3448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Teoría del control cultural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82089" y="1869848"/>
            <a:ext cx="5549433" cy="138499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CIENCIA:</a:t>
            </a:r>
            <a:r>
              <a:rPr lang="es-MX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MX" sz="2800" dirty="0"/>
              <a:t>Un conjunto de prácticas sociales  asociadas a conocimientos en </a:t>
            </a:r>
            <a:r>
              <a:rPr lang="es-MX" sz="2800" b="1" dirty="0"/>
              <a:t>la cultura </a:t>
            </a:r>
            <a:r>
              <a:rPr lang="es-MX" sz="2800" dirty="0"/>
              <a:t>occidental (WMS)*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32511" y="497443"/>
            <a:ext cx="1082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Educación y comunicación de la ciencia como un problema de relación entre culturas. </a:t>
            </a:r>
            <a:endParaRPr lang="es-MX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126" y="2078957"/>
            <a:ext cx="4930466" cy="318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13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28779" y="1950583"/>
            <a:ext cx="4454770" cy="3687151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-Ejemplo: </a:t>
            </a:r>
          </a:p>
          <a:p>
            <a:pPr marL="0" indent="0">
              <a:buNone/>
            </a:pPr>
            <a:r>
              <a:rPr lang="es-MX" dirty="0" smtClean="0"/>
              <a:t>Comprender contenido de teorías o las bases de un hallazgo </a:t>
            </a:r>
            <a:r>
              <a:rPr lang="es-MX" dirty="0" err="1" smtClean="0"/>
              <a:t>tecnocientífico</a:t>
            </a:r>
            <a:r>
              <a:rPr lang="es-MX" dirty="0" smtClean="0"/>
              <a:t> (Un gen está asociado a la enfermedad X y por ello se propone usar un fármaco “Z” para su tratamiento. La ciencia es un beneficio).</a:t>
            </a:r>
          </a:p>
          <a:p>
            <a:endParaRPr lang="es-MX" dirty="0"/>
          </a:p>
        </p:txBody>
      </p:sp>
      <p:sp>
        <p:nvSpPr>
          <p:cNvPr id="4" name="2 CuadroTexto"/>
          <p:cNvSpPr txBox="1"/>
          <p:nvPr/>
        </p:nvSpPr>
        <p:spPr>
          <a:xfrm>
            <a:off x="774455" y="1192444"/>
            <a:ext cx="4357718" cy="495520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FF0000"/>
                </a:solidFill>
              </a:rPr>
              <a:t>Cultura científica: </a:t>
            </a:r>
            <a:endParaRPr lang="es-MX" sz="3200" b="1" dirty="0" smtClean="0">
              <a:solidFill>
                <a:srgbClr val="FF0000"/>
              </a:solidFill>
            </a:endParaRPr>
          </a:p>
          <a:p>
            <a:r>
              <a:rPr lang="es-MX" sz="2800" dirty="0" smtClean="0"/>
              <a:t>Incorporación </a:t>
            </a:r>
            <a:r>
              <a:rPr lang="es-MX" sz="2800" dirty="0"/>
              <a:t>del conocimiento científico en  las prácticas sociales</a:t>
            </a:r>
            <a:endParaRPr lang="es-MX" sz="3200" dirty="0"/>
          </a:p>
          <a:p>
            <a:r>
              <a:rPr lang="es-MX" sz="2800" dirty="0"/>
              <a:t>Uso del conocimiento científico para identificar  y resolver problemas (tomar decisiones)</a:t>
            </a:r>
          </a:p>
          <a:p>
            <a:r>
              <a:rPr lang="es-MX" sz="2800" dirty="0"/>
              <a:t>Dar sentido a diversos aspectos del mundo con el conocimiento científico</a:t>
            </a:r>
          </a:p>
        </p:txBody>
      </p:sp>
    </p:spTree>
    <p:extLst>
      <p:ext uri="{BB962C8B-B14F-4D97-AF65-F5344CB8AC3E}">
        <p14:creationId xmlns:p14="http://schemas.microsoft.com/office/powerpoint/2010/main" val="686200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31224" y="1850005"/>
            <a:ext cx="2144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Cultura científica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123497" y="1006328"/>
            <a:ext cx="3188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Apropiación débil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167438" y="544664"/>
            <a:ext cx="481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Divulgación de la ciencia</a:t>
            </a:r>
          </a:p>
          <a:p>
            <a:r>
              <a:rPr lang="es-MX" sz="2000" dirty="0"/>
              <a:t>Alfabetización científica</a:t>
            </a:r>
          </a:p>
          <a:p>
            <a:r>
              <a:rPr lang="es-MX" sz="2000" dirty="0"/>
              <a:t>Popularización de la ciencia</a:t>
            </a:r>
          </a:p>
          <a:p>
            <a:r>
              <a:rPr lang="es-MX" sz="2000" dirty="0"/>
              <a:t>“</a:t>
            </a:r>
            <a:r>
              <a:rPr lang="es-MX" sz="2000" dirty="0" err="1"/>
              <a:t>Eduteinment</a:t>
            </a:r>
            <a:r>
              <a:rPr lang="es-MX" sz="2000" dirty="0"/>
              <a:t>”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922666" y="3303061"/>
            <a:ext cx="3389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Apropiación fuerte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167438" y="2638427"/>
            <a:ext cx="29090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Comunicación de la ciencia</a:t>
            </a:r>
          </a:p>
          <a:p>
            <a:r>
              <a:rPr lang="es-MX" sz="2000" dirty="0"/>
              <a:t>Educación científica</a:t>
            </a:r>
          </a:p>
          <a:p>
            <a:r>
              <a:rPr lang="es-MX" sz="2000" dirty="0"/>
              <a:t>Redes de Innovación social y desarrollo</a:t>
            </a:r>
          </a:p>
        </p:txBody>
      </p:sp>
      <p:sp>
        <p:nvSpPr>
          <p:cNvPr id="9" name="8 Abrir llave"/>
          <p:cNvSpPr/>
          <p:nvPr/>
        </p:nvSpPr>
        <p:spPr>
          <a:xfrm>
            <a:off x="2655065" y="660146"/>
            <a:ext cx="451566" cy="318876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0" name="9 Abrir llave"/>
          <p:cNvSpPr/>
          <p:nvPr/>
        </p:nvSpPr>
        <p:spPr>
          <a:xfrm>
            <a:off x="5785014" y="91348"/>
            <a:ext cx="225783" cy="21741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1" name="10 Abrir llave"/>
          <p:cNvSpPr/>
          <p:nvPr/>
        </p:nvSpPr>
        <p:spPr>
          <a:xfrm>
            <a:off x="5871244" y="2390616"/>
            <a:ext cx="112892" cy="18842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2" name="11 CuadroTexto"/>
          <p:cNvSpPr txBox="1"/>
          <p:nvPr/>
        </p:nvSpPr>
        <p:spPr>
          <a:xfrm>
            <a:off x="3657680" y="5480883"/>
            <a:ext cx="5418797" cy="1015663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2000" dirty="0"/>
              <a:t>Transformación de las prácticas de acuerdo a los objetivos, intereses, valores y preferencias de un grupo social </a:t>
            </a:r>
          </a:p>
        </p:txBody>
      </p:sp>
      <p:sp>
        <p:nvSpPr>
          <p:cNvPr id="13" name="12 Flecha abajo"/>
          <p:cNvSpPr/>
          <p:nvPr/>
        </p:nvSpPr>
        <p:spPr>
          <a:xfrm>
            <a:off x="4976446" y="4269643"/>
            <a:ext cx="531475" cy="1172852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4" name="13 CuadroTexto"/>
          <p:cNvSpPr txBox="1"/>
          <p:nvPr/>
        </p:nvSpPr>
        <p:spPr>
          <a:xfrm>
            <a:off x="9414000" y="896954"/>
            <a:ext cx="2222311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000" dirty="0"/>
              <a:t>Pasatiempo</a:t>
            </a:r>
          </a:p>
          <a:p>
            <a:r>
              <a:rPr lang="es-MX" sz="2000" dirty="0"/>
              <a:t>Informativo</a:t>
            </a:r>
          </a:p>
        </p:txBody>
      </p:sp>
      <p:sp>
        <p:nvSpPr>
          <p:cNvPr id="16" name="15 Cerrar llave"/>
          <p:cNvSpPr/>
          <p:nvPr/>
        </p:nvSpPr>
        <p:spPr>
          <a:xfrm>
            <a:off x="8860489" y="91348"/>
            <a:ext cx="225783" cy="23190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8" name="17 CuadroTexto"/>
          <p:cNvSpPr txBox="1"/>
          <p:nvPr/>
        </p:nvSpPr>
        <p:spPr>
          <a:xfrm>
            <a:off x="264651" y="6226526"/>
            <a:ext cx="239041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</a:rPr>
              <a:t>(Olivé, 2011)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6" y="4269643"/>
            <a:ext cx="2397045" cy="179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84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Apropiación social de la ciencia y la tecnología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46385"/>
            <a:ext cx="10515600" cy="4330578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Usar la ciencia y el conocimiento científico para la identificación y comprensión de problemas, así como para articularlo con otros tipos de conocimiento en la búsqueda de soluciones específicas.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1) Expansión de representaciones, normas, valores y lenguajes</a:t>
            </a:r>
          </a:p>
          <a:p>
            <a:pPr marL="0" indent="0">
              <a:buNone/>
            </a:pPr>
            <a:r>
              <a:rPr lang="es-MX" dirty="0" smtClean="0"/>
              <a:t>2) Articulación de las prácticas científicas con las prácticas culturales de diferentes grupos sociales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03086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677" y="0"/>
            <a:ext cx="10515600" cy="1325563"/>
          </a:xfrm>
        </p:spPr>
        <p:txBody>
          <a:bodyPr/>
          <a:lstStyle/>
          <a:p>
            <a:r>
              <a:rPr lang="es-MX" dirty="0" smtClean="0"/>
              <a:t>Objetivo del curso: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754" y="946990"/>
            <a:ext cx="10515600" cy="1257209"/>
          </a:xfrm>
        </p:spPr>
        <p:txBody>
          <a:bodyPr/>
          <a:lstStyle/>
          <a:p>
            <a:r>
              <a:rPr lang="es-MX" dirty="0" smtClean="0"/>
              <a:t>Comprender la importancia de la filosofía para la enseñanza y la</a:t>
            </a:r>
          </a:p>
          <a:p>
            <a:pPr marL="0" indent="0">
              <a:buNone/>
            </a:pPr>
            <a:r>
              <a:rPr lang="es-MX" strike="sngStrike" dirty="0" smtClean="0"/>
              <a:t>divulgación</a:t>
            </a:r>
            <a:r>
              <a:rPr lang="es-MX" dirty="0" smtClean="0"/>
              <a:t> de las ciencias.</a:t>
            </a:r>
            <a:endParaRPr lang="es-MX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908539" y="2506662"/>
            <a:ext cx="59699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 smtClean="0"/>
              <a:t>Filosofía: Conjunto de reflexiones sistemáticas acerca de cuestiones fundamentales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u="sng" dirty="0" smtClean="0"/>
              <a:t>Análisis, visión crítica</a:t>
            </a:r>
          </a:p>
          <a:p>
            <a:pPr lvl="1"/>
            <a:r>
              <a:rPr lang="es-MX" dirty="0" smtClean="0"/>
              <a:t>Conceptos centrales</a:t>
            </a:r>
          </a:p>
          <a:p>
            <a:pPr lvl="1"/>
            <a:r>
              <a:rPr lang="es-MX" dirty="0" smtClean="0"/>
              <a:t>Preguntas</a:t>
            </a:r>
          </a:p>
          <a:p>
            <a:pPr lvl="1"/>
            <a:r>
              <a:rPr lang="es-MX" dirty="0" smtClean="0"/>
              <a:t>Problemas</a:t>
            </a:r>
          </a:p>
          <a:p>
            <a:pPr lvl="1"/>
            <a:r>
              <a:rPr lang="es-MX" dirty="0" smtClean="0"/>
              <a:t>Argumentos</a:t>
            </a:r>
          </a:p>
          <a:p>
            <a:pPr lvl="1"/>
            <a:r>
              <a:rPr lang="es-MX" dirty="0" smtClean="0"/>
              <a:t>Aspectos teóricos</a:t>
            </a:r>
          </a:p>
          <a:p>
            <a:pPr lvl="1"/>
            <a:r>
              <a:rPr lang="es-MX" dirty="0" smtClean="0"/>
              <a:t>Aspectos metodológicos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 rot="19715143">
            <a:off x="485225" y="1770379"/>
            <a:ext cx="18106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COMUNICACIÓN</a:t>
            </a:r>
            <a:endParaRPr lang="es-MX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6917" t="18154" r="16834"/>
          <a:stretch/>
        </p:blipFill>
        <p:spPr>
          <a:xfrm>
            <a:off x="6156960" y="2819458"/>
            <a:ext cx="6035040" cy="403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5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146" y="1710349"/>
            <a:ext cx="10515600" cy="3178174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Ejemplo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Conocimientos científicos y tradicionales ante un problema regional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1735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22" y="1446761"/>
            <a:ext cx="6010584" cy="4480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6">
                    <a:lumMod val="75000"/>
                  </a:schemeClr>
                </a:solidFill>
              </a:rPr>
              <a:t>Cultivos y fertilizantes</a:t>
            </a:r>
            <a:endParaRPr lang="es-MX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4631575" cy="4351338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El nitrógeno es un bioelemento necesario para la formación de moléculas de ADN, ARN, ATP, aminoácidos, proteínas, péptidos</a:t>
            </a:r>
          </a:p>
          <a:p>
            <a:r>
              <a:rPr lang="es-MX" dirty="0" smtClean="0"/>
              <a:t>El N2 es muy abundante en la atmósfera, pero las plantas no pueden asimilarlo en esta forma.</a:t>
            </a:r>
          </a:p>
          <a:p>
            <a:r>
              <a:rPr lang="es-MX" dirty="0" smtClean="0"/>
              <a:t>La plantas asimilan el nitrógeno en forma de iones amonio (NH4+) y nitratos (NO3-)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838200" y="6176963"/>
            <a:ext cx="1101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PERO…. Contaminan suelo y agua, lo que puede traer muchos problemas</a:t>
            </a:r>
            <a:endParaRPr lang="es-MX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1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0526" y="1346200"/>
            <a:ext cx="2686050" cy="2463800"/>
          </a:xfrm>
        </p:spPr>
        <p:txBody>
          <a:bodyPr>
            <a:normAutofit fontScale="90000"/>
          </a:bodyPr>
          <a:lstStyle/>
          <a:p>
            <a:r>
              <a:rPr lang="es-MX" sz="3600" b="1" dirty="0" smtClean="0"/>
              <a:t>Uso excesivo de fertilizantes: </a:t>
            </a:r>
            <a:r>
              <a:rPr lang="es-MX" sz="3600" dirty="0" smtClean="0"/>
              <a:t>¿una de las causa del gran cinturón de sargazos</a:t>
            </a:r>
            <a:r>
              <a:rPr lang="es-MX" dirty="0" smtClean="0"/>
              <a:t>?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7963" t="21197" r="27315" b="14359"/>
          <a:stretch/>
        </p:blipFill>
        <p:spPr>
          <a:xfrm>
            <a:off x="2963332" y="220133"/>
            <a:ext cx="8178801" cy="638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65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791" t="21154" r="48958" b="30384"/>
          <a:stretch/>
        </p:blipFill>
        <p:spPr>
          <a:xfrm>
            <a:off x="3383280" y="-10520"/>
            <a:ext cx="7475220" cy="694600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45821" y="1691640"/>
            <a:ext cx="3543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Distribución y cobertura de Sargazo de 2009 a 2018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278129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650" y="1274209"/>
            <a:ext cx="2721935" cy="2154791"/>
          </a:xfrm>
        </p:spPr>
        <p:txBody>
          <a:bodyPr>
            <a:noAutofit/>
          </a:bodyPr>
          <a:lstStyle/>
          <a:p>
            <a:r>
              <a:rPr lang="es-MX" sz="2800" dirty="0" smtClean="0"/>
              <a:t>Desembocadura del Amazonas</a:t>
            </a:r>
            <a:br>
              <a:rPr lang="es-MX" sz="2800" dirty="0" smtClean="0"/>
            </a:br>
            <a:r>
              <a:rPr lang="es-MX" sz="2800" dirty="0" smtClean="0"/>
              <a:t>(2018)</a:t>
            </a:r>
            <a:endParaRPr lang="es-MX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582" y="0"/>
            <a:ext cx="8974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52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187"/>
            <a:ext cx="5822016" cy="32384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09"/>
          <a:stretch/>
        </p:blipFill>
        <p:spPr>
          <a:xfrm>
            <a:off x="5962650" y="38187"/>
            <a:ext cx="6134100" cy="32574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98669"/>
            <a:ext cx="5822016" cy="35593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3276600"/>
            <a:ext cx="6134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43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Opciones a los fertilizantes:</a:t>
            </a:r>
            <a:br>
              <a:rPr lang="es-MX" dirty="0" smtClean="0"/>
            </a:br>
            <a:r>
              <a:rPr lang="es-MX" dirty="0" smtClean="0"/>
              <a:t>Fijación del nitrógeno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6934200" cy="4351338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Existen microorganismos procariotas que pueden fijar el nitrógeno atmosférico, esto es convertir el N2 en NH3 utilizando ATP.</a:t>
            </a:r>
          </a:p>
          <a:p>
            <a:r>
              <a:rPr lang="es-MX" dirty="0" smtClean="0"/>
              <a:t>Los fijadores de N2 son sensibles a O2.</a:t>
            </a:r>
          </a:p>
          <a:p>
            <a:r>
              <a:rPr lang="es-MX" dirty="0" smtClean="0"/>
              <a:t>Los organismos fijadores de nitrógeno pueden ser de vida libre y formadores de simbiosis, formando nódulos. </a:t>
            </a:r>
          </a:p>
          <a:p>
            <a:r>
              <a:rPr lang="es-MX" dirty="0" smtClean="0"/>
              <a:t>Son muy importantes en el ciclo del nitrógeno</a:t>
            </a:r>
          </a:p>
          <a:p>
            <a:r>
              <a:rPr lang="es-MX" dirty="0" smtClean="0"/>
              <a:t>Mantienen los nutrientes del suelo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Ejemplos:</a:t>
            </a:r>
          </a:p>
          <a:p>
            <a:r>
              <a:rPr lang="es-MX" i="1" dirty="0" err="1" smtClean="0"/>
              <a:t>Rhizobium</a:t>
            </a:r>
            <a:r>
              <a:rPr lang="es-MX" dirty="0" smtClean="0"/>
              <a:t> en raíces de leguminosas</a:t>
            </a:r>
          </a:p>
          <a:p>
            <a:r>
              <a:rPr lang="es-MX" i="1" dirty="0" err="1" smtClean="0"/>
              <a:t>Frankia</a:t>
            </a:r>
            <a:r>
              <a:rPr lang="es-MX" dirty="0" smtClean="0"/>
              <a:t> en raíces de plantas dicotiledóneas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05" y="2111433"/>
            <a:ext cx="4125233" cy="3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66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293620" cy="1325563"/>
          </a:xfrm>
        </p:spPr>
        <p:txBody>
          <a:bodyPr/>
          <a:lstStyle/>
          <a:p>
            <a:r>
              <a:rPr lang="es-MX" dirty="0" smtClean="0"/>
              <a:t>Simbiosis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53" y="1348740"/>
            <a:ext cx="6238341" cy="4800599"/>
          </a:xfrm>
        </p:spPr>
      </p:pic>
      <p:sp>
        <p:nvSpPr>
          <p:cNvPr id="5" name="CuadroTexto 4"/>
          <p:cNvSpPr txBox="1"/>
          <p:nvPr/>
        </p:nvSpPr>
        <p:spPr>
          <a:xfrm>
            <a:off x="838200" y="1939528"/>
            <a:ext cx="3916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Nódulo de leguminosa con </a:t>
            </a:r>
            <a:r>
              <a:rPr lang="es-MX" sz="2800" dirty="0" err="1" smtClean="0"/>
              <a:t>Rhizobium</a:t>
            </a:r>
            <a:r>
              <a:rPr lang="es-MX" sz="2800" dirty="0" smtClean="0"/>
              <a:t> </a:t>
            </a:r>
          </a:p>
          <a:p>
            <a:endParaRPr lang="es-MX" sz="2800" dirty="0" smtClean="0"/>
          </a:p>
          <a:p>
            <a:r>
              <a:rPr lang="es-MX" sz="2800" dirty="0" smtClean="0"/>
              <a:t>Intercambio de NH4 y productos celulares</a:t>
            </a:r>
          </a:p>
          <a:p>
            <a:endParaRPr lang="es-MX" sz="2800" dirty="0"/>
          </a:p>
          <a:p>
            <a:r>
              <a:rPr lang="es-MX" sz="2800" dirty="0" smtClean="0"/>
              <a:t>Regulación genética</a:t>
            </a:r>
          </a:p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5595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7447" y="88679"/>
            <a:ext cx="10515600" cy="1325563"/>
          </a:xfrm>
        </p:spPr>
        <p:txBody>
          <a:bodyPr/>
          <a:lstStyle/>
          <a:p>
            <a:r>
              <a:rPr lang="es-MX" dirty="0" smtClean="0"/>
              <a:t>Conocimientos tradicionales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255182" y="1743739"/>
            <a:ext cx="345558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La milpa</a:t>
            </a:r>
          </a:p>
          <a:p>
            <a:r>
              <a:rPr lang="es-MX" sz="2800" dirty="0" smtClean="0"/>
              <a:t>Diversidad de cultivos.</a:t>
            </a:r>
          </a:p>
          <a:p>
            <a:r>
              <a:rPr lang="es-MX" sz="2800" dirty="0" smtClean="0"/>
              <a:t>Mantiene fertilidad: leguminosas</a:t>
            </a:r>
          </a:p>
          <a:p>
            <a:r>
              <a:rPr lang="es-MX" sz="2800" dirty="0" smtClean="0"/>
              <a:t>Mantiene humedad: calabaza</a:t>
            </a:r>
          </a:p>
          <a:p>
            <a:endParaRPr lang="es-MX" sz="28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42" y="988827"/>
            <a:ext cx="6789331" cy="5749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5617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144" y="1557324"/>
            <a:ext cx="5488172" cy="2005935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Descubrimiento reciente:</a:t>
            </a:r>
            <a:br>
              <a:rPr lang="es-MX" dirty="0" smtClean="0"/>
            </a:br>
            <a:r>
              <a:rPr lang="es-MX" dirty="0" smtClean="0"/>
              <a:t>El maíz con fijación de nitrógeno de la Sierra Mixe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35"/>
          <a:stretch/>
        </p:blipFill>
        <p:spPr>
          <a:xfrm>
            <a:off x="5922335" y="1027906"/>
            <a:ext cx="5601586" cy="2535353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335" y="3803318"/>
            <a:ext cx="5709684" cy="28339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2" y="4380614"/>
            <a:ext cx="4029666" cy="225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73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Caso 1. Transfusiones y religión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Un menor de edad requiere una transfusión para seguir con vida, pero sus padres se niegan debido a sus creencias religiosas. Es un dilema que plantea dos opciones:</a:t>
            </a:r>
          </a:p>
          <a:p>
            <a:pPr marL="514350" indent="-514350">
              <a:buAutoNum type="arabicParenR"/>
            </a:pPr>
            <a:r>
              <a:rPr lang="es-MX" dirty="0" smtClean="0"/>
              <a:t>Quitar la custodia a los padres para que los médicos intervengan</a:t>
            </a:r>
          </a:p>
          <a:p>
            <a:pPr marL="514350" indent="-514350">
              <a:buAutoNum type="arabicParenR"/>
            </a:pPr>
            <a:r>
              <a:rPr lang="es-MX" dirty="0" smtClean="0"/>
              <a:t>Que los médicos respeten las creencias de los padres y no intervengan</a:t>
            </a:r>
          </a:p>
          <a:p>
            <a:pPr marL="0" indent="0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 smtClean="0"/>
              <a:t>¿Qué hacer?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30306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Para reflexionar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dirty="0" smtClean="0"/>
              <a:t>La relación entre el ser humano y la naturaleza es compleja.</a:t>
            </a:r>
          </a:p>
          <a:p>
            <a:r>
              <a:rPr lang="es-MX" dirty="0" smtClean="0"/>
              <a:t>Algunos conceptos y prácticas científicas permiten abordar temas de gran importancia para la humanidad.</a:t>
            </a:r>
          </a:p>
          <a:p>
            <a:r>
              <a:rPr lang="es-MX" dirty="0" smtClean="0"/>
              <a:t>Con la ciencia y los conocimientos tradicionales, en conjunto, se pueden elaborar propuestas a problemas globales, desde las acciones locales.</a:t>
            </a:r>
          </a:p>
          <a:p>
            <a:r>
              <a:rPr lang="es-MX" dirty="0" smtClean="0"/>
              <a:t>Es importante reconocer la diversidad biocultural y protegerla</a:t>
            </a:r>
            <a:endParaRPr lang="es-MX" dirty="0"/>
          </a:p>
          <a:p>
            <a:r>
              <a:rPr lang="es-MX" dirty="0" smtClean="0"/>
              <a:t>Una de las formas en las que la filosofía puede contribuir a la educación y comunicación de la ciencia es planteando nuevas reflexiones y perspectivas teóricas y metodológicas para analizar sus problemas, objetivos y fundamentos.</a:t>
            </a:r>
          </a:p>
        </p:txBody>
      </p:sp>
    </p:spTree>
    <p:extLst>
      <p:ext uri="{BB962C8B-B14F-4D97-AF65-F5344CB8AC3E}">
        <p14:creationId xmlns:p14="http://schemas.microsoft.com/office/powerpoint/2010/main" val="2344388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674" y="-81443"/>
            <a:ext cx="11059632" cy="1325563"/>
          </a:xfrm>
        </p:spPr>
        <p:txBody>
          <a:bodyPr/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¡Muchas gracias por su atención!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95531" y="772724"/>
            <a:ext cx="516919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4400" dirty="0" smtClean="0">
                <a:solidFill>
                  <a:srgbClr val="FF0000"/>
                </a:solidFill>
              </a:rPr>
              <a:t>luzlazos@gmail.com</a:t>
            </a:r>
            <a:endParaRPr lang="es-MX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06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502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83257" y="674449"/>
            <a:ext cx="5381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Cultura: “Información transmitida por aprendizaje social” </a:t>
            </a:r>
          </a:p>
          <a:p>
            <a:r>
              <a:rPr lang="es-MX" dirty="0" smtClean="0"/>
              <a:t>Lo que distingue a las sociedades humanas de las sociedades de otros animales es que la transmisión de información se da también, y cada vez más, por medio de lenguajes proposicionales (cómputo, matemáticos, lógicos) y medios de apoyo artificiales: escritura en papel, medios informáticos (</a:t>
            </a:r>
            <a:r>
              <a:rPr lang="es-MX" dirty="0" err="1" smtClean="0"/>
              <a:t>Mosterín</a:t>
            </a:r>
            <a:r>
              <a:rPr lang="es-MX" dirty="0" smtClean="0"/>
              <a:t>, 1999)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06327" y="4305988"/>
            <a:ext cx="9837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Una cultura es una comunidad que tiene una tradición desarrollada a lo largo de varias generaciones, cuyos miembros realizan cooperativamente diferentes prácticas, por ejemplo, cognitivas educativas, religiosas, económicas, políticas, tecnológicas, lúdicas, </a:t>
            </a:r>
            <a:r>
              <a:rPr lang="es-MX" dirty="0" err="1" smtClean="0"/>
              <a:t>etc</a:t>
            </a:r>
            <a:r>
              <a:rPr lang="es-MX" dirty="0" smtClean="0"/>
              <a:t> - lo cual significa estar orientado dentro de esas prácticas por creencias, normas, valores y reglas comunes que comparten una o varias lenguas, una historia y varias instituciones que mantienen expectativas comunes y se proponente desarrollar colectivamente proyectos significativos para todos ellos (Olivé, 2004)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112856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1158" y="2571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¿Qué pasa en una sociedad culturalmente diversa?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541304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La toma de decisiones en </a:t>
            </a:r>
            <a:r>
              <a:rPr lang="es-MX" dirty="0" err="1" smtClean="0"/>
              <a:t>CyT</a:t>
            </a:r>
            <a:r>
              <a:rPr lang="es-MX" dirty="0" smtClean="0"/>
              <a:t> no sólo involucra aspectos éticos, políticos y sociales: requiere una aproximación epistémica.</a:t>
            </a:r>
          </a:p>
          <a:p>
            <a:r>
              <a:rPr lang="es-MX" dirty="0" smtClean="0"/>
              <a:t>La ciencia es una práctica epistémica.</a:t>
            </a:r>
          </a:p>
          <a:p>
            <a:r>
              <a:rPr lang="es-MX" dirty="0" smtClean="0"/>
              <a:t>En distintas culturas se tienen conocimientos que son producto de prácticas epistémicas distintas a la ciencia y la tecnología.</a:t>
            </a:r>
          </a:p>
          <a:p>
            <a:r>
              <a:rPr lang="es-MX" dirty="0" smtClean="0"/>
              <a:t>La interacción entre los miembros de diferentes prácticas da como resultado el reconocimiento de problemas comunes, y con ello, diversas formas de resolverlos.</a:t>
            </a:r>
          </a:p>
        </p:txBody>
      </p:sp>
    </p:spTree>
    <p:extLst>
      <p:ext uri="{BB962C8B-B14F-4D97-AF65-F5344CB8AC3E}">
        <p14:creationId xmlns:p14="http://schemas.microsoft.com/office/powerpoint/2010/main" val="3352864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31800" y="728133"/>
            <a:ext cx="6453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Distintos tipos de cultura: religiosa, empresarial, artística, política, 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40758" y="1811559"/>
            <a:ext cx="4538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Representaciones: Creencias, teorías, modelos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40758" y="3107574"/>
            <a:ext cx="394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Reglas y normas: instrucciones, valores, 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840758" y="4191000"/>
            <a:ext cx="7472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Formas de comunicación: lenguajes proposicional, no verbal, visual, pictórico)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8611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Caso 2. </a:t>
            </a:r>
            <a:r>
              <a:rPr lang="es-MX" dirty="0" err="1"/>
              <a:t>A</a:t>
            </a:r>
            <a:r>
              <a:rPr lang="es-MX" dirty="0" err="1" smtClean="0"/>
              <a:t>ntivacunas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Un menor no ha recibido vacunación debido a las creencias de sus padres. Los directivos de una escuela pública deciden rechazar su inscripción. Los padres buscan un amparo legal porque está en riesgo el derecho a la educación del menor, el derecho a la autonomía familiar, y el derecho a la libertad de creencias.</a:t>
            </a:r>
          </a:p>
          <a:p>
            <a:pPr marL="0" indent="0">
              <a:buNone/>
            </a:pPr>
            <a:r>
              <a:rPr lang="es-MX" dirty="0" smtClean="0"/>
              <a:t>¿Qué hacer?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9585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 la antigüita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1600200"/>
            <a:ext cx="5186370" cy="4900634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Al conocer la información científica del tema en disputa, con sus detalles técnicos, el público será capaz de juzgar los hechos </a:t>
            </a:r>
            <a:r>
              <a:rPr lang="es-MX" dirty="0" smtClean="0">
                <a:solidFill>
                  <a:srgbClr val="FF0000"/>
                </a:solidFill>
              </a:rPr>
              <a:t>COMO lo hacen los científicos</a:t>
            </a:r>
          </a:p>
          <a:p>
            <a:r>
              <a:rPr lang="es-MX" dirty="0" smtClean="0"/>
              <a:t>La interpretación del público será totalmente compatible con la interpretación de los científicos</a:t>
            </a:r>
          </a:p>
          <a:p>
            <a:r>
              <a:rPr lang="es-MX" dirty="0" smtClean="0"/>
              <a:t>Y los que no acepten, es porque no han entendido… los medios no cumplieron su función, o la gente se aferra a sus creencias irracionales</a:t>
            </a:r>
          </a:p>
        </p:txBody>
      </p:sp>
      <p:pic>
        <p:nvPicPr>
          <p:cNvPr id="4" name="3 Imagen" descr="science-march.jpg.662x0_q70_crop-sca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8" y="2571744"/>
            <a:ext cx="3175022" cy="178595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091055" y="5569528"/>
            <a:ext cx="3783408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¿se les imponen decisiones?</a:t>
            </a:r>
            <a:endParaRPr lang="es-MX" sz="2400" b="1" dirty="0">
              <a:solidFill>
                <a:srgbClr val="FF0000"/>
              </a:solidFill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5403272" y="5818680"/>
            <a:ext cx="24384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675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6762" y="194451"/>
            <a:ext cx="10515600" cy="1325563"/>
          </a:xfrm>
        </p:spPr>
        <p:txBody>
          <a:bodyPr/>
          <a:lstStyle/>
          <a:p>
            <a:r>
              <a:rPr lang="es-MX" dirty="0" smtClean="0"/>
              <a:t>Esquema del modelo tradicional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4595802" y="2857496"/>
            <a:ext cx="14287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Divulgador</a:t>
            </a:r>
          </a:p>
          <a:p>
            <a:pPr algn="ctr"/>
            <a:r>
              <a:rPr lang="es-MX" dirty="0" smtClean="0"/>
              <a:t>Profesor </a:t>
            </a:r>
            <a:r>
              <a:rPr lang="es-MX" dirty="0"/>
              <a:t>(¿traductor?)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38283" y="6143644"/>
            <a:ext cx="88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Público</a:t>
            </a:r>
          </a:p>
        </p:txBody>
      </p:sp>
      <p:pic>
        <p:nvPicPr>
          <p:cNvPr id="10" name="9 Imagen" descr="ruralfam-300x2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3929066"/>
            <a:ext cx="2431293" cy="1928826"/>
          </a:xfrm>
          <a:prstGeom prst="rect">
            <a:avLst/>
          </a:prstGeom>
        </p:spPr>
      </p:pic>
      <p:pic>
        <p:nvPicPr>
          <p:cNvPr id="11" name="10 Imagen" descr="the-big-bang-05-660x371.jpg"/>
          <p:cNvPicPr>
            <a:picLocks noChangeAspect="1"/>
          </p:cNvPicPr>
          <p:nvPr/>
        </p:nvPicPr>
        <p:blipFill>
          <a:blip r:embed="rId3"/>
          <a:srcRect b="27763"/>
          <a:stretch>
            <a:fillRect/>
          </a:stretch>
        </p:blipFill>
        <p:spPr>
          <a:xfrm>
            <a:off x="6810380" y="4000504"/>
            <a:ext cx="2786060" cy="1131312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6381752" y="1357298"/>
            <a:ext cx="3714776" cy="4000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noFill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881158" y="3143248"/>
            <a:ext cx="1857388" cy="14287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5" name="14 Conector recto de flecha"/>
          <p:cNvCxnSpPr>
            <a:stCxn id="5" idx="2"/>
          </p:cNvCxnSpPr>
          <p:nvPr/>
        </p:nvCxnSpPr>
        <p:spPr>
          <a:xfrm rot="5400000">
            <a:off x="4517220" y="3636170"/>
            <a:ext cx="657237" cy="92869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curvado"/>
          <p:cNvCxnSpPr/>
          <p:nvPr/>
        </p:nvCxnSpPr>
        <p:spPr>
          <a:xfrm rot="5400000" flipH="1" flipV="1">
            <a:off x="5381020" y="3000973"/>
            <a:ext cx="357190" cy="5213773"/>
          </a:xfrm>
          <a:prstGeom prst="curvedConnector3">
            <a:avLst>
              <a:gd name="adj1" fmla="val -271127"/>
            </a:avLst>
          </a:prstGeom>
          <a:ln w="762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3809984" y="2071678"/>
            <a:ext cx="785818" cy="64294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orazón"/>
          <p:cNvSpPr/>
          <p:nvPr/>
        </p:nvSpPr>
        <p:spPr>
          <a:xfrm>
            <a:off x="7167570" y="1714488"/>
            <a:ext cx="2143140" cy="2000264"/>
          </a:xfrm>
          <a:prstGeom prst="heart">
            <a:avLst/>
          </a:prstGeom>
          <a:solidFill>
            <a:srgbClr val="FC56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7739075" y="2214554"/>
            <a:ext cx="1198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7030A0"/>
                </a:solidFill>
              </a:rPr>
              <a:t>Científicos</a:t>
            </a:r>
          </a:p>
          <a:p>
            <a:r>
              <a:rPr lang="es-MX" dirty="0">
                <a:solidFill>
                  <a:srgbClr val="7030A0"/>
                </a:solidFill>
              </a:rPr>
              <a:t>Divulgador</a:t>
            </a:r>
          </a:p>
          <a:p>
            <a:r>
              <a:rPr lang="es-MX" dirty="0">
                <a:solidFill>
                  <a:srgbClr val="7030A0"/>
                </a:solidFill>
              </a:rPr>
              <a:t>Público</a:t>
            </a:r>
          </a:p>
        </p:txBody>
      </p:sp>
      <p:pic>
        <p:nvPicPr>
          <p:cNvPr id="25" name="24 Imagen" descr="iStock_000062461572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285860"/>
            <a:ext cx="2213678" cy="147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40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rusaders_wallpaper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4430" y="1142984"/>
            <a:ext cx="5500726" cy="3929090"/>
          </a:xfrm>
          <a:solidFill>
            <a:schemeClr val="bg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es-MX" dirty="0" smtClean="0"/>
              <a:t>Promover vocaciones científicas</a:t>
            </a:r>
          </a:p>
          <a:p>
            <a:r>
              <a:rPr lang="es-MX" dirty="0" smtClean="0"/>
              <a:t>Promover el razonamiento científico</a:t>
            </a:r>
          </a:p>
          <a:p>
            <a:r>
              <a:rPr lang="es-MX" dirty="0" smtClean="0"/>
              <a:t>Promover “el gusto” por la ciencia</a:t>
            </a:r>
            <a:endParaRPr lang="es-MX" dirty="0"/>
          </a:p>
          <a:p>
            <a:r>
              <a:rPr lang="es-MX" dirty="0" smtClean="0"/>
              <a:t>Ciencia vs. Religión</a:t>
            </a:r>
          </a:p>
          <a:p>
            <a:r>
              <a:rPr lang="es-MX" dirty="0" smtClean="0"/>
              <a:t>Ciencia vs. </a:t>
            </a:r>
            <a:r>
              <a:rPr lang="es-MX" dirty="0" err="1" smtClean="0"/>
              <a:t>Pseudociencias</a:t>
            </a:r>
            <a:endParaRPr lang="es-MX" dirty="0" smtClean="0"/>
          </a:p>
          <a:p>
            <a:r>
              <a:rPr lang="es-MX" dirty="0" smtClean="0"/>
              <a:t>Ciencia vs. Falsas creencias</a:t>
            </a:r>
          </a:p>
          <a:p>
            <a:r>
              <a:rPr lang="es-MX" b="1" dirty="0" smtClean="0"/>
              <a:t>Ciencia objetiva </a:t>
            </a:r>
            <a:r>
              <a:rPr lang="es-MX" dirty="0" smtClean="0"/>
              <a:t>vs. Sesgos sociales y/o políticos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309918" y="285729"/>
            <a:ext cx="5904245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es-MX" sz="3200" dirty="0">
                <a:solidFill>
                  <a:srgbClr val="C00000"/>
                </a:solidFill>
              </a:rPr>
              <a:t>La Cruzada </a:t>
            </a:r>
            <a:r>
              <a:rPr lang="es-MX" sz="3200" dirty="0" smtClean="0">
                <a:solidFill>
                  <a:srgbClr val="C00000"/>
                </a:solidFill>
              </a:rPr>
              <a:t>por la cultura científica</a:t>
            </a:r>
            <a:endParaRPr lang="es-MX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6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 smtClean="0"/>
              <a:t>Injusticia epistémica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9532" y="1600201"/>
            <a:ext cx="6327972" cy="4525963"/>
          </a:xfrm>
        </p:spPr>
        <p:txBody>
          <a:bodyPr>
            <a:normAutofit/>
          </a:bodyPr>
          <a:lstStyle/>
          <a:p>
            <a:r>
              <a:rPr lang="es-MX" dirty="0" smtClean="0"/>
              <a:t>Desigualdad en la credibilidad de las personas:</a:t>
            </a:r>
          </a:p>
          <a:p>
            <a:pPr lvl="1"/>
            <a:r>
              <a:rPr lang="es-MX" dirty="0" smtClean="0"/>
              <a:t>Mínima o nula credibilidad que se otorga al conocimiento de ciertas personas por pertenecer a un grupo social (etnia, cultura, género, clase)</a:t>
            </a:r>
          </a:p>
          <a:p>
            <a:pPr lvl="1"/>
            <a:r>
              <a:rPr lang="es-MX" dirty="0" smtClean="0"/>
              <a:t> Exceso de credibilidad que tienen los poderosos y los conocimientos que producen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095473" y="6215082"/>
            <a:ext cx="728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Miranda </a:t>
            </a:r>
            <a:r>
              <a:rPr lang="en-US" dirty="0" err="1"/>
              <a:t>Fricker</a:t>
            </a:r>
            <a:r>
              <a:rPr lang="en-US" dirty="0"/>
              <a:t>, (2007) Epistemic Injustice: Power and the Ethics of Knowing</a:t>
            </a:r>
            <a:endParaRPr lang="es-MX" dirty="0"/>
          </a:p>
        </p:txBody>
      </p:sp>
      <p:pic>
        <p:nvPicPr>
          <p:cNvPr id="5" name="4 Imagen" descr="boliv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68" y="2143116"/>
            <a:ext cx="1643074" cy="2512936"/>
          </a:xfrm>
          <a:prstGeom prst="rect">
            <a:avLst/>
          </a:prstGeom>
        </p:spPr>
      </p:pic>
      <p:pic>
        <p:nvPicPr>
          <p:cNvPr id="7" name="6 Imagen" descr="Mujeres Agricultoras_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0380" y="4429133"/>
            <a:ext cx="2322406" cy="1548755"/>
          </a:xfrm>
          <a:prstGeom prst="rect">
            <a:avLst/>
          </a:prstGeom>
        </p:spPr>
      </p:pic>
      <p:pic>
        <p:nvPicPr>
          <p:cNvPr id="9" name="8 Imagen" descr="chape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7637" y="785794"/>
            <a:ext cx="2412985" cy="1357304"/>
          </a:xfrm>
          <a:prstGeom prst="rect">
            <a:avLst/>
          </a:prstGeom>
        </p:spPr>
      </p:pic>
      <p:pic>
        <p:nvPicPr>
          <p:cNvPr id="6" name="5 Imagen" descr="todos-reunidos-para-defender-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819" y="2071678"/>
            <a:ext cx="1525783" cy="22860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39532" y="365125"/>
            <a:ext cx="849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PERO…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516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8764" y="785794"/>
            <a:ext cx="4668542" cy="5357850"/>
          </a:xfrm>
        </p:spPr>
        <p:txBody>
          <a:bodyPr>
            <a:normAutofit/>
          </a:bodyPr>
          <a:lstStyle/>
          <a:p>
            <a:pPr marL="342900" lvl="1" indent="-342900"/>
            <a:r>
              <a:rPr lang="es-MX" sz="3200" dirty="0"/>
              <a:t>Desigualdad en el acceso a conocimientos que permitan dar sentido a la existencia </a:t>
            </a:r>
            <a:r>
              <a:rPr lang="es-MX" sz="3200" dirty="0" smtClean="0"/>
              <a:t>propia</a:t>
            </a:r>
          </a:p>
          <a:p>
            <a:pPr marL="342900" lvl="1" indent="-342900"/>
            <a:endParaRPr lang="es-MX" sz="3200" dirty="0"/>
          </a:p>
          <a:p>
            <a:pPr marL="342900" lvl="1" indent="-342900"/>
            <a:endParaRPr lang="es-MX" sz="3200" dirty="0"/>
          </a:p>
          <a:p>
            <a:pPr lvl="1"/>
            <a:r>
              <a:rPr lang="es-MX" dirty="0" smtClean="0"/>
              <a:t> Se requiere adquirir el conocimiento necesario para reconocer la injusticia, pero el acceso al conocimiento está limitado.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4" name="3 Imagen" descr="27459430_10159828585645034_1474378015770760975_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478" y="0"/>
            <a:ext cx="5323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963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1821</Words>
  <Application>Microsoft Office PowerPoint</Application>
  <PresentationFormat>Panorámica</PresentationFormat>
  <Paragraphs>189</Paragraphs>
  <Slides>36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cronos-pro</vt:lpstr>
      <vt:lpstr>Optima-Italic</vt:lpstr>
      <vt:lpstr>Optima-Regular</vt:lpstr>
      <vt:lpstr>Wingdings</vt:lpstr>
      <vt:lpstr>Tema de Office</vt:lpstr>
      <vt:lpstr>Cultura científica: el papel de la educación y la comunicación de la ciencia</vt:lpstr>
      <vt:lpstr>Objetivo del curso:</vt:lpstr>
      <vt:lpstr>Caso 1. Transfusiones y religión </vt:lpstr>
      <vt:lpstr>Caso 2. Antivacunas</vt:lpstr>
      <vt:lpstr>A la antigüita</vt:lpstr>
      <vt:lpstr>Esquema del modelo tradicional</vt:lpstr>
      <vt:lpstr>Presentación de PowerPoint</vt:lpstr>
      <vt:lpstr>Injusticia epistémica</vt:lpstr>
      <vt:lpstr>Presentación de PowerPoint</vt:lpstr>
      <vt:lpstr>Presentación de PowerPoint</vt:lpstr>
      <vt:lpstr>Presentación de PowerPoint</vt:lpstr>
      <vt:lpstr>Lo que aporta la filosofía: elementos para analizar este tipo de problemas</vt:lpstr>
      <vt:lpstr>La educación y la comunicación de la ciencia se pueden plantear como un problema de relación entre culturas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Apropiación social de la ciencia y la tecnología</vt:lpstr>
      <vt:lpstr>Ejemplo   Conocimientos científicos y tradicionales ante un problema regional </vt:lpstr>
      <vt:lpstr>Cultivos y fertilizantes</vt:lpstr>
      <vt:lpstr>Uso excesivo de fertilizantes: ¿una de las causa del gran cinturón de sargazos?</vt:lpstr>
      <vt:lpstr>Presentación de PowerPoint</vt:lpstr>
      <vt:lpstr>Desembocadura del Amazonas (2018)</vt:lpstr>
      <vt:lpstr>Presentación de PowerPoint</vt:lpstr>
      <vt:lpstr>Opciones a los fertilizantes: Fijación del nitrógeno</vt:lpstr>
      <vt:lpstr>Simbiosis</vt:lpstr>
      <vt:lpstr>Conocimientos tradicionales</vt:lpstr>
      <vt:lpstr>Descubrimiento reciente: El maíz con fijación de nitrógeno de la Sierra Mixe</vt:lpstr>
      <vt:lpstr>Para reflexionar</vt:lpstr>
      <vt:lpstr>¡Muchas gracias por su atención!</vt:lpstr>
      <vt:lpstr>Presentación de PowerPoint</vt:lpstr>
      <vt:lpstr>Presentación de PowerPoint</vt:lpstr>
      <vt:lpstr>¿Qué pasa en una sociedad culturalmente diversa?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 científica: el papel de la educación y la comunicación de la ciencia</dc:title>
  <dc:creator>TOSHIBA</dc:creator>
  <cp:lastModifiedBy>TOSHIBA</cp:lastModifiedBy>
  <cp:revision>38</cp:revision>
  <dcterms:created xsi:type="dcterms:W3CDTF">2019-11-29T01:24:05Z</dcterms:created>
  <dcterms:modified xsi:type="dcterms:W3CDTF">2019-11-30T17:22:21Z</dcterms:modified>
</cp:coreProperties>
</file>