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ink/ink1.xml" ContentType="application/inkml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notesSlides/notesSlide23.xml" ContentType="application/vnd.openxmlformats-officedocument.presentationml.notesSlide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4"/>
  </p:notesMasterIdLst>
  <p:handoutMasterIdLst>
    <p:handoutMasterId r:id="rId115"/>
  </p:handoutMasterIdLst>
  <p:sldIdLst>
    <p:sldId id="256" r:id="rId2"/>
    <p:sldId id="771" r:id="rId3"/>
    <p:sldId id="769" r:id="rId4"/>
    <p:sldId id="766" r:id="rId5"/>
    <p:sldId id="260" r:id="rId6"/>
    <p:sldId id="301" r:id="rId7"/>
    <p:sldId id="620" r:id="rId8"/>
    <p:sldId id="302" r:id="rId9"/>
    <p:sldId id="596" r:id="rId10"/>
    <p:sldId id="597" r:id="rId11"/>
    <p:sldId id="598" r:id="rId12"/>
    <p:sldId id="599" r:id="rId13"/>
    <p:sldId id="600" r:id="rId14"/>
    <p:sldId id="613" r:id="rId15"/>
    <p:sldId id="601" r:id="rId16"/>
    <p:sldId id="1414" r:id="rId17"/>
    <p:sldId id="602" r:id="rId18"/>
    <p:sldId id="603" r:id="rId19"/>
    <p:sldId id="604" r:id="rId20"/>
    <p:sldId id="605" r:id="rId21"/>
    <p:sldId id="606" r:id="rId22"/>
    <p:sldId id="607" r:id="rId23"/>
    <p:sldId id="608" r:id="rId24"/>
    <p:sldId id="609" r:id="rId25"/>
    <p:sldId id="287" r:id="rId26"/>
    <p:sldId id="289" r:id="rId27"/>
    <p:sldId id="1415" r:id="rId28"/>
    <p:sldId id="750" r:id="rId29"/>
    <p:sldId id="288" r:id="rId30"/>
    <p:sldId id="740" r:id="rId31"/>
    <p:sldId id="742" r:id="rId32"/>
    <p:sldId id="744" r:id="rId33"/>
    <p:sldId id="745" r:id="rId34"/>
    <p:sldId id="340" r:id="rId35"/>
    <p:sldId id="341" r:id="rId36"/>
    <p:sldId id="612" r:id="rId37"/>
    <p:sldId id="361" r:id="rId38"/>
    <p:sldId id="362" r:id="rId39"/>
    <p:sldId id="363" r:id="rId40"/>
    <p:sldId id="364" r:id="rId41"/>
    <p:sldId id="751" r:id="rId42"/>
    <p:sldId id="752" r:id="rId43"/>
    <p:sldId id="754" r:id="rId44"/>
    <p:sldId id="760" r:id="rId45"/>
    <p:sldId id="380" r:id="rId46"/>
    <p:sldId id="381" r:id="rId47"/>
    <p:sldId id="382" r:id="rId48"/>
    <p:sldId id="383" r:id="rId49"/>
    <p:sldId id="384" r:id="rId50"/>
    <p:sldId id="385" r:id="rId51"/>
    <p:sldId id="393" r:id="rId52"/>
    <p:sldId id="386" r:id="rId53"/>
    <p:sldId id="394" r:id="rId54"/>
    <p:sldId id="388" r:id="rId55"/>
    <p:sldId id="366" r:id="rId56"/>
    <p:sldId id="367" r:id="rId57"/>
    <p:sldId id="369" r:id="rId58"/>
    <p:sldId id="371" r:id="rId59"/>
    <p:sldId id="373" r:id="rId60"/>
    <p:sldId id="377" r:id="rId61"/>
    <p:sldId id="1421" r:id="rId62"/>
    <p:sldId id="1420" r:id="rId63"/>
    <p:sldId id="1422" r:id="rId64"/>
    <p:sldId id="378" r:id="rId65"/>
    <p:sldId id="370" r:id="rId66"/>
    <p:sldId id="379" r:id="rId67"/>
    <p:sldId id="722" r:id="rId68"/>
    <p:sldId id="736" r:id="rId69"/>
    <p:sldId id="735" r:id="rId70"/>
    <p:sldId id="734" r:id="rId71"/>
    <p:sldId id="721" r:id="rId72"/>
    <p:sldId id="365" r:id="rId73"/>
    <p:sldId id="615" r:id="rId74"/>
    <p:sldId id="389" r:id="rId75"/>
    <p:sldId id="390" r:id="rId76"/>
    <p:sldId id="395" r:id="rId77"/>
    <p:sldId id="391" r:id="rId78"/>
    <p:sldId id="411" r:id="rId79"/>
    <p:sldId id="392" r:id="rId80"/>
    <p:sldId id="399" r:id="rId81"/>
    <p:sldId id="400" r:id="rId82"/>
    <p:sldId id="402" r:id="rId83"/>
    <p:sldId id="404" r:id="rId84"/>
    <p:sldId id="403" r:id="rId85"/>
    <p:sldId id="410" r:id="rId86"/>
    <p:sldId id="405" r:id="rId87"/>
    <p:sldId id="406" r:id="rId88"/>
    <p:sldId id="407" r:id="rId89"/>
    <p:sldId id="408" r:id="rId90"/>
    <p:sldId id="616" r:id="rId91"/>
    <p:sldId id="409" r:id="rId92"/>
    <p:sldId id="418" r:id="rId93"/>
    <p:sldId id="610" r:id="rId94"/>
    <p:sldId id="412" r:id="rId95"/>
    <p:sldId id="419" r:id="rId96"/>
    <p:sldId id="436" r:id="rId97"/>
    <p:sldId id="437" r:id="rId98"/>
    <p:sldId id="741" r:id="rId99"/>
    <p:sldId id="438" r:id="rId100"/>
    <p:sldId id="439" r:id="rId101"/>
    <p:sldId id="440" r:id="rId102"/>
    <p:sldId id="430" r:id="rId103"/>
    <p:sldId id="431" r:id="rId104"/>
    <p:sldId id="432" r:id="rId105"/>
    <p:sldId id="433" r:id="rId106"/>
    <p:sldId id="435" r:id="rId107"/>
    <p:sldId id="441" r:id="rId108"/>
    <p:sldId id="442" r:id="rId109"/>
    <p:sldId id="413" r:id="rId110"/>
    <p:sldId id="1424" r:id="rId111"/>
    <p:sldId id="1423" r:id="rId112"/>
    <p:sldId id="837" r:id="rId113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u="sng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u="sng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u="sng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u="sng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u="sng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u="sng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u="sng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u="sng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u="sng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521415D9-36F7-43E2-AB2F-B90AF26B5E84}">
      <p14:sectionLst xmlns:p14="http://schemas.microsoft.com/office/powerpoint/2010/main">
        <p14:section name="Discusión inicial" id="{8919647E-9EAE-3149-8AE8-AEDE08A406E8}">
          <p14:sldIdLst>
            <p14:sldId id="256"/>
            <p14:sldId id="771"/>
            <p14:sldId id="769"/>
            <p14:sldId id="766"/>
            <p14:sldId id="260"/>
            <p14:sldId id="301"/>
            <p14:sldId id="620"/>
            <p14:sldId id="302"/>
          </p14:sldIdLst>
        </p14:section>
        <p14:section name="Escepticismo Epistemológico" id="{F3553D21-BD0C-2141-8815-5ED520F4CAC4}">
          <p14:sldIdLst>
            <p14:sldId id="596"/>
            <p14:sldId id="597"/>
            <p14:sldId id="598"/>
            <p14:sldId id="599"/>
            <p14:sldId id="600"/>
            <p14:sldId id="613"/>
            <p14:sldId id="601"/>
            <p14:sldId id="1414"/>
            <p14:sldId id="602"/>
            <p14:sldId id="603"/>
            <p14:sldId id="604"/>
            <p14:sldId id="605"/>
            <p14:sldId id="606"/>
            <p14:sldId id="607"/>
            <p14:sldId id="608"/>
            <p14:sldId id="609"/>
          </p14:sldIdLst>
        </p14:section>
        <p14:section name="¿Qué es la ciencia?" id="{FC53AAA0-BC5E-D443-8CC1-24DF675ED2CB}">
          <p14:sldIdLst>
            <p14:sldId id="287"/>
            <p14:sldId id="289"/>
            <p14:sldId id="1415"/>
            <p14:sldId id="750"/>
            <p14:sldId id="288"/>
            <p14:sldId id="740"/>
            <p14:sldId id="742"/>
            <p14:sldId id="744"/>
            <p14:sldId id="745"/>
            <p14:sldId id="340"/>
            <p14:sldId id="341"/>
            <p14:sldId id="612"/>
            <p14:sldId id="361"/>
            <p14:sldId id="362"/>
            <p14:sldId id="363"/>
            <p14:sldId id="364"/>
            <p14:sldId id="751"/>
            <p14:sldId id="752"/>
          </p14:sldIdLst>
        </p14:section>
        <p14:section name="Los problemas de la ciencia" id="{B27397D5-0557-0947-8D0B-238B082B00DE}">
          <p14:sldIdLst>
            <p14:sldId id="754"/>
            <p14:sldId id="760"/>
            <p14:sldId id="380"/>
            <p14:sldId id="381"/>
            <p14:sldId id="382"/>
            <p14:sldId id="383"/>
            <p14:sldId id="384"/>
            <p14:sldId id="385"/>
            <p14:sldId id="393"/>
            <p14:sldId id="386"/>
            <p14:sldId id="394"/>
            <p14:sldId id="388"/>
            <p14:sldId id="366"/>
            <p14:sldId id="367"/>
            <p14:sldId id="369"/>
            <p14:sldId id="371"/>
            <p14:sldId id="373"/>
            <p14:sldId id="377"/>
            <p14:sldId id="1421"/>
            <p14:sldId id="1420"/>
            <p14:sldId id="1422"/>
            <p14:sldId id="378"/>
            <p14:sldId id="370"/>
            <p14:sldId id="379"/>
            <p14:sldId id="722"/>
            <p14:sldId id="736"/>
            <p14:sldId id="735"/>
            <p14:sldId id="734"/>
            <p14:sldId id="721"/>
            <p14:sldId id="365"/>
            <p14:sldId id="615"/>
            <p14:sldId id="389"/>
            <p14:sldId id="390"/>
            <p14:sldId id="395"/>
            <p14:sldId id="391"/>
            <p14:sldId id="411"/>
            <p14:sldId id="392"/>
          </p14:sldIdLst>
        </p14:section>
        <p14:section name="Popper y Falsacionismo" id="{CDFB3172-5C81-8D45-9CE5-9EDCD73675DA}">
          <p14:sldIdLst>
            <p14:sldId id="399"/>
            <p14:sldId id="400"/>
            <p14:sldId id="402"/>
            <p14:sldId id="404"/>
            <p14:sldId id="403"/>
            <p14:sldId id="410"/>
            <p14:sldId id="405"/>
            <p14:sldId id="406"/>
            <p14:sldId id="407"/>
            <p14:sldId id="408"/>
            <p14:sldId id="616"/>
            <p14:sldId id="409"/>
          </p14:sldIdLst>
        </p14:section>
        <p14:section name="Kuhn: paradigmas y revoluciones" id="{06497E4B-0DE0-7F47-B7A0-340B5D4D98B8}">
          <p14:sldIdLst>
            <p14:sldId id="418"/>
            <p14:sldId id="610"/>
            <p14:sldId id="412"/>
            <p14:sldId id="419"/>
            <p14:sldId id="436"/>
            <p14:sldId id="437"/>
            <p14:sldId id="741"/>
            <p14:sldId id="438"/>
            <p14:sldId id="439"/>
            <p14:sldId id="440"/>
            <p14:sldId id="430"/>
            <p14:sldId id="431"/>
            <p14:sldId id="432"/>
            <p14:sldId id="433"/>
            <p14:sldId id="435"/>
            <p14:sldId id="441"/>
            <p14:sldId id="442"/>
            <p14:sldId id="413"/>
          </p14:sldIdLst>
        </p14:section>
        <p14:section name="Escepticismo vs. seudociencias" id="{40EFB6A0-FE7A-5045-8E40-CE2E8A9D7436}">
          <p14:sldIdLst>
            <p14:sldId id="1424"/>
            <p14:sldId id="1423"/>
            <p14:sldId id="837"/>
          </p14:sldIdLst>
        </p14:section>
        <p14:section name="Fraude científico" id="{60C70705-EE99-184C-A420-23490FA01005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9900"/>
    <a:srgbClr val="CCFF99"/>
    <a:srgbClr val="E8E593"/>
    <a:srgbClr val="FF0000"/>
    <a:srgbClr val="FFFBA2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9030" autoAdjust="0"/>
    <p:restoredTop sz="92635" autoAdjust="0"/>
  </p:normalViewPr>
  <p:slideViewPr>
    <p:cSldViewPr>
      <p:cViewPr>
        <p:scale>
          <a:sx n="94" d="100"/>
          <a:sy n="94" d="100"/>
        </p:scale>
        <p:origin x="1728" y="2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2867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0" d="100"/>
        <a:sy n="130" d="100"/>
      </p:scale>
      <p:origin x="0" y="61616"/>
    </p:cViewPr>
  </p:sorterViewPr>
  <p:notesViewPr>
    <p:cSldViewPr>
      <p:cViewPr varScale="1">
        <p:scale>
          <a:sx n="91" d="100"/>
          <a:sy n="91" d="100"/>
        </p:scale>
        <p:origin x="-3736" y="-12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viewProps" Target="view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theme" Target="theme/theme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notesMaster" Target="notesMasters/notesMaster1.xml"/><Relationship Id="rId119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handoutMaster" Target="handoutMasters/handout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u="none"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799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u="none"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799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u="none"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799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u="none">
                <a:cs typeface="+mn-cs"/>
              </a:defRPr>
            </a:lvl1pPr>
          </a:lstStyle>
          <a:p>
            <a:pPr>
              <a:defRPr/>
            </a:pPr>
            <a:fld id="{2E1B2C85-886A-4047-912C-02BB212317D9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34470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22T08:21:24.3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1 457 24575,'0'-19'0,"0"-4"0,4-2 0,0-1 0,5-3 0,2 5 0,-2 0 0,2 0 0,-3 0 0,0 4 0,-1 1 0,0 5 0,0 0 0,0 3 0,-3-2 0,-2 6 0,1-3 0,-2 4 0,2 0 0,-1 0 0,-1-1 0,2 1 0,-1 0 0,-1 0 0,5 0 0,-6-1 0,6 4 0,-3-3 0,1 3 0,1-3 0,-2 2 0,1-1 0,1 1 0,-4-2 0,4 0 0,-1 0 0,-1-1 0,0 1 0,0 0 0,-3 2 0,3 2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22T08:24:01.9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22T08:24:03.7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22T08:24:08.5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22T08:24:10.5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  <inkml:trace contextRef="#ctx0" brushRef="#br0" timeOffset="6710">1 0 24575,'0'0'0</inkml:trace>
  <inkml:trace contextRef="#ctx0" brushRef="#br0" timeOffset="6933">1 0 24575,'0'0'0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22T08:24:28.2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22T08:24:29.3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22T08:24:20.2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22T08:24:21.5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  <inkml:trace contextRef="#ctx0" brushRef="#br0" timeOffset="819">1 1 24575,'0'0'0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22T08:22:31.4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  <inkml:trace contextRef="#ctx0" brushRef="#br0" timeOffset="176">0 1 24575,'0'0'0</inkml:trace>
  <inkml:trace contextRef="#ctx0" brushRef="#br0" timeOffset="352">0 1 24575,'0'0'0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22T08:22:36.0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  <inkml:trace contextRef="#ctx0" brushRef="#br0" timeOffset="198">1 1 24575,'0'0'0</inkml:trace>
  <inkml:trace contextRef="#ctx0" brushRef="#br0" timeOffset="345">1 1 24575,'0'0'0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22T08:22:37.6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22T08:23:52.9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  <inkml:trace contextRef="#ctx0" brushRef="#br0" timeOffset="192">0 1 24575,'0'0'0</inkml:trace>
  <inkml:trace contextRef="#ctx0" brushRef="#br0" timeOffset="205">0 1 24575,'0'0'0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22T08:23:54.6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  <inkml:trace contextRef="#ctx0" brushRef="#br0" timeOffset="926">1 0 24575,'0'0'0</inkml:trace>
  <inkml:trace contextRef="#ctx0" brushRef="#br0" timeOffset="1102">1 0 24575,'0'0'0</inkml:trace>
  <inkml:trace contextRef="#ctx0" brushRef="#br0" timeOffset="1294">1 0 24575,'0'0'0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22T08:23:57.0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  <inkml:trace contextRef="#ctx0" brushRef="#br0" timeOffset="216">1 0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u="none"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u="none"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37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737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noProof="0"/>
              <a:t>Haga clic para modificar el estilo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</a:p>
        </p:txBody>
      </p:sp>
      <p:sp>
        <p:nvSpPr>
          <p:cNvPr id="737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u="none"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37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u="none">
                <a:cs typeface="+mn-cs"/>
              </a:defRPr>
            </a:lvl1pPr>
          </a:lstStyle>
          <a:p>
            <a:pPr>
              <a:defRPr/>
            </a:pPr>
            <a:fld id="{B1D47782-98D2-9149-A00D-E2C33D495849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274555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65E7860-47EE-D149-BCCD-B2E0D108BF8D}" type="slidenum">
              <a:rPr lang="es-ES"/>
              <a:pPr>
                <a:defRPr/>
              </a:pPr>
              <a:t>1</a:t>
            </a:fld>
            <a:endParaRPr lang="es-ES"/>
          </a:p>
        </p:txBody>
      </p:sp>
      <p:sp>
        <p:nvSpPr>
          <p:cNvPr id="352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52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FE1678-2E2D-E04C-AB69-64DAB1FBA9B2}" type="slidenum">
              <a:rPr lang="es-ES"/>
              <a:pPr>
                <a:defRPr/>
              </a:pPr>
              <a:t>12</a:t>
            </a:fld>
            <a:endParaRPr lang="es-ES"/>
          </a:p>
        </p:txBody>
      </p:sp>
      <p:sp>
        <p:nvSpPr>
          <p:cNvPr id="584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84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4CC038D-D895-9F42-8388-EE9149D0D7D4}" type="slidenum">
              <a:rPr lang="es-ES"/>
              <a:pPr>
                <a:defRPr/>
              </a:pPr>
              <a:t>13</a:t>
            </a:fld>
            <a:endParaRPr lang="es-ES"/>
          </a:p>
        </p:txBody>
      </p:sp>
      <p:sp>
        <p:nvSpPr>
          <p:cNvPr id="580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80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E02329-643C-604A-B26E-501B8BC07E79}" type="slidenum">
              <a:rPr lang="es-ES"/>
              <a:pPr>
                <a:defRPr/>
              </a:pPr>
              <a:t>15</a:t>
            </a:fld>
            <a:endParaRPr lang="es-ES"/>
          </a:p>
        </p:txBody>
      </p:sp>
      <p:sp>
        <p:nvSpPr>
          <p:cNvPr id="582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82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D47782-98D2-9149-A00D-E2C33D495849}" type="slidenum">
              <a:rPr lang="es-ES" smtClean="0"/>
              <a:pPr>
                <a:defRPr/>
              </a:pPr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056406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D3F99B2-9D0B-F84C-8F25-578B836F0E12}" type="slidenum">
              <a:rPr lang="es-ES"/>
              <a:pPr>
                <a:defRPr/>
              </a:pPr>
              <a:t>17</a:t>
            </a:fld>
            <a:endParaRPr lang="es-ES"/>
          </a:p>
        </p:txBody>
      </p:sp>
      <p:sp>
        <p:nvSpPr>
          <p:cNvPr id="145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459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12D18BB-F8B5-D249-8C36-A2AA320268AE}" type="slidenum">
              <a:rPr lang="es-ES"/>
              <a:pPr>
                <a:defRPr/>
              </a:pPr>
              <a:t>18</a:t>
            </a:fld>
            <a:endParaRPr lang="es-ES"/>
          </a:p>
        </p:txBody>
      </p:sp>
      <p:sp>
        <p:nvSpPr>
          <p:cNvPr id="1647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647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87409E-0343-1F41-828C-F44C44A6288E}" type="slidenum">
              <a:rPr lang="es-ES"/>
              <a:pPr>
                <a:defRPr/>
              </a:pPr>
              <a:t>19</a:t>
            </a:fld>
            <a:endParaRPr lang="es-ES"/>
          </a:p>
        </p:txBody>
      </p:sp>
      <p:sp>
        <p:nvSpPr>
          <p:cNvPr id="1649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649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E583D3-2986-4A45-BC94-771F75AF148C}" type="slidenum">
              <a:rPr lang="es-ES"/>
              <a:pPr>
                <a:defRPr/>
              </a:pPr>
              <a:t>20</a:t>
            </a:fld>
            <a:endParaRPr lang="es-ES"/>
          </a:p>
        </p:txBody>
      </p:sp>
      <p:sp>
        <p:nvSpPr>
          <p:cNvPr id="1676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676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82853AC-49D7-6D4F-BCDF-E5AEF0A32345}" type="slidenum">
              <a:rPr lang="es-ES"/>
              <a:pPr>
                <a:defRPr/>
              </a:pPr>
              <a:t>21</a:t>
            </a:fld>
            <a:endParaRPr lang="es-ES"/>
          </a:p>
        </p:txBody>
      </p:sp>
      <p:sp>
        <p:nvSpPr>
          <p:cNvPr id="1651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651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02DAAAF-C94D-E04F-9889-411F78FF22A6}" type="slidenum">
              <a:rPr lang="es-ES"/>
              <a:pPr>
                <a:defRPr/>
              </a:pPr>
              <a:t>22</a:t>
            </a:fld>
            <a:endParaRPr lang="es-ES"/>
          </a:p>
        </p:txBody>
      </p:sp>
      <p:sp>
        <p:nvSpPr>
          <p:cNvPr id="1653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653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5F761F-C79E-2E40-BB6E-0E6492046843}" type="slidenum">
              <a:rPr lang="es-ES"/>
              <a:pPr/>
              <a:t>2</a:t>
            </a:fld>
            <a:endParaRPr lang="es-ES"/>
          </a:p>
        </p:txBody>
      </p:sp>
      <p:sp>
        <p:nvSpPr>
          <p:cNvPr id="67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7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362353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5B7FEB2-6CD4-CD48-BD57-0918C0B8B743}" type="slidenum">
              <a:rPr lang="es-ES"/>
              <a:pPr>
                <a:defRPr/>
              </a:pPr>
              <a:t>23</a:t>
            </a:fld>
            <a:endParaRPr lang="es-ES"/>
          </a:p>
        </p:txBody>
      </p:sp>
      <p:sp>
        <p:nvSpPr>
          <p:cNvPr id="1769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769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767CD7-9A0F-2645-AAEC-4E6448D5EC11}" type="slidenum">
              <a:rPr lang="es-ES"/>
              <a:pPr>
                <a:defRPr/>
              </a:pPr>
              <a:t>24</a:t>
            </a:fld>
            <a:endParaRPr lang="es-ES"/>
          </a:p>
        </p:txBody>
      </p:sp>
      <p:sp>
        <p:nvSpPr>
          <p:cNvPr id="1655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655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D36C7D8-7884-994C-997A-26576EE8FE43}" type="slidenum">
              <a:rPr lang="es-ES"/>
              <a:pPr>
                <a:defRPr/>
              </a:pPr>
              <a:t>25</a:t>
            </a:fld>
            <a:endParaRPr lang="es-ES"/>
          </a:p>
        </p:txBody>
      </p:sp>
      <p:sp>
        <p:nvSpPr>
          <p:cNvPr id="618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18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D15FB93-A8CA-E64E-B63B-2294F10DFEE8}" type="slidenum">
              <a:rPr lang="es-ES"/>
              <a:pPr>
                <a:defRPr/>
              </a:pPr>
              <a:t>26</a:t>
            </a:fld>
            <a:endParaRPr lang="es-ES"/>
          </a:p>
        </p:txBody>
      </p:sp>
      <p:sp>
        <p:nvSpPr>
          <p:cNvPr id="622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22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>
              <a:cs typeface="+mn-c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D15FB93-A8CA-E64E-B63B-2294F10DFEE8}" type="slidenum">
              <a:rPr lang="es-ES"/>
              <a:pPr>
                <a:defRPr/>
              </a:pPr>
              <a:t>27</a:t>
            </a:fld>
            <a:endParaRPr lang="es-ES"/>
          </a:p>
        </p:txBody>
      </p:sp>
      <p:sp>
        <p:nvSpPr>
          <p:cNvPr id="622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22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36314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BDC95AC-8654-6043-9B42-B17DD08B306D}" type="slidenum">
              <a:rPr lang="es-ES"/>
              <a:pPr>
                <a:defRPr/>
              </a:pPr>
              <a:t>29</a:t>
            </a:fld>
            <a:endParaRPr lang="es-ES"/>
          </a:p>
        </p:txBody>
      </p:sp>
      <p:sp>
        <p:nvSpPr>
          <p:cNvPr id="620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20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>
              <a:cs typeface="+mn-cs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E763484-E499-FD42-9AD3-8D8D6E8E7E04}" type="slidenum">
              <a:rPr lang="es-ES"/>
              <a:pPr>
                <a:defRPr/>
              </a:pPr>
              <a:t>34</a:t>
            </a:fld>
            <a:endParaRPr lang="es-ES"/>
          </a:p>
        </p:txBody>
      </p:sp>
      <p:sp>
        <p:nvSpPr>
          <p:cNvPr id="1070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70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>
              <a:cs typeface="+mn-cs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1C1B705-E612-ED43-9A80-1DA4AF48E041}" type="slidenum">
              <a:rPr lang="es-ES"/>
              <a:pPr>
                <a:defRPr/>
              </a:pPr>
              <a:t>35</a:t>
            </a:fld>
            <a:endParaRPr lang="es-ES"/>
          </a:p>
        </p:txBody>
      </p:sp>
      <p:sp>
        <p:nvSpPr>
          <p:cNvPr id="573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73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>
              <a:cs typeface="+mn-cs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3A20CC2-AB56-2E47-8A91-F14431BE33A8}" type="slidenum">
              <a:rPr lang="es-ES"/>
              <a:pPr>
                <a:defRPr/>
              </a:pPr>
              <a:t>36</a:t>
            </a:fld>
            <a:endParaRPr lang="es-ES"/>
          </a:p>
        </p:txBody>
      </p:sp>
      <p:sp>
        <p:nvSpPr>
          <p:cNvPr id="1483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483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>
              <a:cs typeface="+mn-cs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C22CF57-F3A5-A441-9ED9-2138AE1A5CC8}" type="slidenum">
              <a:rPr lang="es-ES"/>
              <a:pPr>
                <a:defRPr/>
              </a:pPr>
              <a:t>37</a:t>
            </a:fld>
            <a:endParaRPr lang="es-ES"/>
          </a:p>
        </p:txBody>
      </p:sp>
      <p:sp>
        <p:nvSpPr>
          <p:cNvPr id="1487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487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679A10-79BC-424C-A2FD-7275B2D5AA77}" type="slidenum">
              <a:rPr lang="es-ES"/>
              <a:pPr>
                <a:defRPr/>
              </a:pPr>
              <a:t>5</a:t>
            </a:fld>
            <a:endParaRPr lang="es-ES"/>
          </a:p>
        </p:txBody>
      </p:sp>
      <p:sp>
        <p:nvSpPr>
          <p:cNvPr id="563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63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>
              <a:cs typeface="+mn-cs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666B043-E2AC-4E40-B746-BCE5D74CFA03}" type="slidenum">
              <a:rPr lang="es-ES"/>
              <a:pPr>
                <a:defRPr/>
              </a:pPr>
              <a:t>38</a:t>
            </a:fld>
            <a:endParaRPr lang="es-ES"/>
          </a:p>
        </p:txBody>
      </p:sp>
      <p:sp>
        <p:nvSpPr>
          <p:cNvPr id="1489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489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>
              <a:cs typeface="+mn-cs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D606962-1122-8A4C-8CE9-FF987424A2FF}" type="slidenum">
              <a:rPr lang="es-ES"/>
              <a:pPr>
                <a:defRPr/>
              </a:pPr>
              <a:t>39</a:t>
            </a:fld>
            <a:endParaRPr lang="es-ES"/>
          </a:p>
        </p:txBody>
      </p:sp>
      <p:sp>
        <p:nvSpPr>
          <p:cNvPr id="1082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82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>
              <a:cs typeface="+mn-cs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793869-7D19-7E4E-BC8A-0D97BB7F5F11}" type="slidenum">
              <a:rPr lang="es-ES"/>
              <a:pPr>
                <a:defRPr/>
              </a:pPr>
              <a:t>40</a:t>
            </a:fld>
            <a:endParaRPr lang="es-ES"/>
          </a:p>
        </p:txBody>
      </p:sp>
      <p:sp>
        <p:nvSpPr>
          <p:cNvPr id="1083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83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>
              <a:cs typeface="+mn-cs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1C1B705-E612-ED43-9A80-1DA4AF48E041}" type="slidenum">
              <a:rPr lang="es-ES"/>
              <a:pPr>
                <a:defRPr/>
              </a:pPr>
              <a:t>44</a:t>
            </a:fld>
            <a:endParaRPr lang="es-ES"/>
          </a:p>
        </p:txBody>
      </p:sp>
      <p:sp>
        <p:nvSpPr>
          <p:cNvPr id="573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73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582005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DF83DA-8B11-6E4B-A468-33D07271E45C}" type="slidenum">
              <a:rPr lang="es-ES"/>
              <a:pPr>
                <a:defRPr/>
              </a:pPr>
              <a:t>45</a:t>
            </a:fld>
            <a:endParaRPr lang="es-ES"/>
          </a:p>
        </p:txBody>
      </p:sp>
      <p:sp>
        <p:nvSpPr>
          <p:cNvPr id="1037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37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>
              <a:cs typeface="+mn-cs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D319F7-C4B9-3041-91F2-7E8B3DB7041E}" type="slidenum">
              <a:rPr lang="es-ES"/>
              <a:pPr>
                <a:defRPr/>
              </a:pPr>
              <a:t>46</a:t>
            </a:fld>
            <a:endParaRPr lang="es-ES"/>
          </a:p>
        </p:txBody>
      </p:sp>
      <p:sp>
        <p:nvSpPr>
          <p:cNvPr id="1522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522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>
              <a:cs typeface="+mn-cs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C65E8D-A4E8-8545-A5FA-2524E58B0329}" type="slidenum">
              <a:rPr lang="es-ES"/>
              <a:pPr>
                <a:defRPr/>
              </a:pPr>
              <a:t>47</a:t>
            </a:fld>
            <a:endParaRPr lang="es-ES"/>
          </a:p>
        </p:txBody>
      </p:sp>
      <p:sp>
        <p:nvSpPr>
          <p:cNvPr id="1689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689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>
              <a:cs typeface="+mn-cs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07BD73F-683C-9B49-A4FA-7821FFBE942A}" type="slidenum">
              <a:rPr lang="es-ES"/>
              <a:pPr>
                <a:defRPr/>
              </a:pPr>
              <a:t>48</a:t>
            </a:fld>
            <a:endParaRPr lang="es-ES"/>
          </a:p>
        </p:txBody>
      </p:sp>
      <p:sp>
        <p:nvSpPr>
          <p:cNvPr id="1691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691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>
              <a:cs typeface="+mn-cs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B7FD98F-61C1-5740-9EAB-37361E6646F5}" type="slidenum">
              <a:rPr lang="es-ES"/>
              <a:pPr>
                <a:defRPr/>
              </a:pPr>
              <a:t>49</a:t>
            </a:fld>
            <a:endParaRPr lang="es-ES"/>
          </a:p>
        </p:txBody>
      </p:sp>
      <p:sp>
        <p:nvSpPr>
          <p:cNvPr id="1524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524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>
              <a:cs typeface="+mn-cs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847737B-B356-F947-9796-C0E219FC4CE1}" type="slidenum">
              <a:rPr lang="es-ES"/>
              <a:pPr>
                <a:defRPr/>
              </a:pPr>
              <a:t>50</a:t>
            </a:fld>
            <a:endParaRPr lang="es-ES"/>
          </a:p>
        </p:txBody>
      </p:sp>
      <p:sp>
        <p:nvSpPr>
          <p:cNvPr id="1526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526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485CF47-6D6C-B145-A74F-6F942A68B024}" type="slidenum">
              <a:rPr lang="es-ES"/>
              <a:pPr>
                <a:defRPr/>
              </a:pPr>
              <a:t>6</a:t>
            </a:fld>
            <a:endParaRPr lang="es-ES"/>
          </a:p>
        </p:txBody>
      </p:sp>
      <p:sp>
        <p:nvSpPr>
          <p:cNvPr id="1590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590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>
              <a:cs typeface="+mn-cs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316313F-C41C-704A-9A5A-2AA4F1C427AE}" type="slidenum">
              <a:rPr lang="es-ES"/>
              <a:pPr>
                <a:defRPr/>
              </a:pPr>
              <a:t>51</a:t>
            </a:fld>
            <a:endParaRPr lang="es-ES"/>
          </a:p>
        </p:txBody>
      </p:sp>
      <p:sp>
        <p:nvSpPr>
          <p:cNvPr id="1152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52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>
              <a:cs typeface="+mn-cs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095FD5E-8FCD-994B-BA17-C409F99C8A39}" type="slidenum">
              <a:rPr lang="es-ES"/>
              <a:pPr>
                <a:defRPr/>
              </a:pPr>
              <a:t>52</a:t>
            </a:fld>
            <a:endParaRPr lang="es-ES"/>
          </a:p>
        </p:txBody>
      </p:sp>
      <p:sp>
        <p:nvSpPr>
          <p:cNvPr id="1693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693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>
              <a:cs typeface="+mn-cs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AF2B5E-FF93-DE40-9858-66DEAB100D5C}" type="slidenum">
              <a:rPr lang="es-ES"/>
              <a:pPr>
                <a:defRPr/>
              </a:pPr>
              <a:t>53</a:t>
            </a:fld>
            <a:endParaRPr lang="es-ES"/>
          </a:p>
        </p:txBody>
      </p:sp>
      <p:sp>
        <p:nvSpPr>
          <p:cNvPr id="1153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53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>
              <a:cs typeface="+mn-cs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0703E5A-788B-BC45-9D9E-242B52630AA6}" type="slidenum">
              <a:rPr lang="es-ES"/>
              <a:pPr>
                <a:defRPr/>
              </a:pPr>
              <a:t>54</a:t>
            </a:fld>
            <a:endParaRPr lang="es-ES"/>
          </a:p>
        </p:txBody>
      </p:sp>
      <p:sp>
        <p:nvSpPr>
          <p:cNvPr id="1530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530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>
              <a:cs typeface="+mn-cs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3754118-7FB5-7F4F-9C48-893331ACDBEC}" type="slidenum">
              <a:rPr lang="es-ES"/>
              <a:pPr>
                <a:defRPr/>
              </a:pPr>
              <a:t>55</a:t>
            </a:fld>
            <a:endParaRPr lang="es-ES"/>
          </a:p>
        </p:txBody>
      </p:sp>
      <p:sp>
        <p:nvSpPr>
          <p:cNvPr id="129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29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>
              <a:cs typeface="+mn-cs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54599D-4975-AE46-ABE0-45FF572BE004}" type="slidenum">
              <a:rPr lang="es-ES"/>
              <a:pPr>
                <a:defRPr/>
              </a:pPr>
              <a:t>56</a:t>
            </a:fld>
            <a:endParaRPr lang="es-ES"/>
          </a:p>
        </p:txBody>
      </p:sp>
      <p:sp>
        <p:nvSpPr>
          <p:cNvPr id="129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29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>
              <a:cs typeface="+mn-cs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51623CF-F2F6-0D47-803B-B8E9FE974AF1}" type="slidenum">
              <a:rPr lang="es-ES"/>
              <a:pPr>
                <a:defRPr/>
              </a:pPr>
              <a:t>57</a:t>
            </a:fld>
            <a:endParaRPr lang="es-ES"/>
          </a:p>
        </p:txBody>
      </p:sp>
      <p:sp>
        <p:nvSpPr>
          <p:cNvPr id="130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30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>
              <a:cs typeface="+mn-cs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C8FADAC-6D65-0343-B262-7E55049DD8C4}" type="slidenum">
              <a:rPr lang="es-ES"/>
              <a:pPr>
                <a:defRPr/>
              </a:pPr>
              <a:t>58</a:t>
            </a:fld>
            <a:endParaRPr lang="es-ES"/>
          </a:p>
        </p:txBody>
      </p:sp>
      <p:sp>
        <p:nvSpPr>
          <p:cNvPr id="130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30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>
              <a:cs typeface="+mn-cs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BBB19F-0181-A048-BBA0-A2BB701BA74F}" type="slidenum">
              <a:rPr lang="es-ES"/>
              <a:pPr>
                <a:defRPr/>
              </a:pPr>
              <a:t>59</a:t>
            </a:fld>
            <a:endParaRPr lang="es-ES"/>
          </a:p>
        </p:txBody>
      </p:sp>
      <p:sp>
        <p:nvSpPr>
          <p:cNvPr id="130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30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>
              <a:cs typeface="+mn-cs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2B2425C-4831-F94B-85A0-E3C6DBEB0612}" type="slidenum">
              <a:rPr lang="es-ES"/>
              <a:pPr>
                <a:defRPr/>
              </a:pPr>
              <a:t>60</a:t>
            </a:fld>
            <a:endParaRPr lang="es-ES"/>
          </a:p>
        </p:txBody>
      </p:sp>
      <p:sp>
        <p:nvSpPr>
          <p:cNvPr id="131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31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4864B8-E59A-A344-A2FF-A28391D83499}" type="slidenum">
              <a:rPr lang="es-ES"/>
              <a:pPr>
                <a:defRPr/>
              </a:pPr>
              <a:t>7</a:t>
            </a:fld>
            <a:endParaRPr lang="es-ES"/>
          </a:p>
        </p:txBody>
      </p:sp>
      <p:sp>
        <p:nvSpPr>
          <p:cNvPr id="474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74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>
              <a:cs typeface="+mn-cs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101634-6924-2A4B-977C-BD720251C0E2}" type="slidenum">
              <a:rPr lang="es-ES"/>
              <a:pPr>
                <a:defRPr/>
              </a:pPr>
              <a:t>64</a:t>
            </a:fld>
            <a:endParaRPr lang="es-ES"/>
          </a:p>
        </p:txBody>
      </p:sp>
      <p:sp>
        <p:nvSpPr>
          <p:cNvPr id="131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31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>
              <a:cs typeface="+mn-cs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0FCB10-CE43-9D45-86D4-F4E8AEE3743E}" type="slidenum">
              <a:rPr lang="es-ES"/>
              <a:pPr>
                <a:defRPr/>
              </a:pPr>
              <a:t>65</a:t>
            </a:fld>
            <a:endParaRPr lang="es-ES"/>
          </a:p>
        </p:txBody>
      </p:sp>
      <p:sp>
        <p:nvSpPr>
          <p:cNvPr id="130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30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>
              <a:cs typeface="+mn-cs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10F082-0BD4-6B4F-8C8B-E90FFA5C5105}" type="slidenum">
              <a:rPr lang="es-ES"/>
              <a:pPr>
                <a:defRPr/>
              </a:pPr>
              <a:t>66</a:t>
            </a:fld>
            <a:endParaRPr lang="es-ES"/>
          </a:p>
        </p:txBody>
      </p:sp>
      <p:sp>
        <p:nvSpPr>
          <p:cNvPr id="132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32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>
              <a:cs typeface="+mn-cs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FBC80C-8457-A540-8086-9C49D3300070}" type="slidenum">
              <a:rPr lang="es-ES"/>
              <a:pPr>
                <a:defRPr/>
              </a:pPr>
              <a:t>72</a:t>
            </a:fld>
            <a:endParaRPr lang="es-ES"/>
          </a:p>
        </p:txBody>
      </p:sp>
      <p:sp>
        <p:nvSpPr>
          <p:cNvPr id="1096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96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>
              <a:cs typeface="+mn-cs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0235B39-5706-0B46-BB84-B0B529C844BA}" type="slidenum">
              <a:rPr lang="es-ES"/>
              <a:pPr>
                <a:defRPr/>
              </a:pPr>
              <a:t>74</a:t>
            </a:fld>
            <a:endParaRPr lang="es-ES"/>
          </a:p>
        </p:txBody>
      </p:sp>
      <p:sp>
        <p:nvSpPr>
          <p:cNvPr id="1699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699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>
              <a:cs typeface="+mn-cs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27489D-2B0D-F642-B7F4-3CD12432F523}" type="slidenum">
              <a:rPr lang="es-ES"/>
              <a:pPr>
                <a:defRPr/>
              </a:pPr>
              <a:t>75</a:t>
            </a:fld>
            <a:endParaRPr lang="es-ES"/>
          </a:p>
        </p:txBody>
      </p:sp>
      <p:sp>
        <p:nvSpPr>
          <p:cNvPr id="1705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705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>
              <a:cs typeface="+mn-cs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6E266B6-BB99-0249-85E9-748801EA1466}" type="slidenum">
              <a:rPr lang="es-ES"/>
              <a:pPr>
                <a:defRPr/>
              </a:pPr>
              <a:t>76</a:t>
            </a:fld>
            <a:endParaRPr lang="es-ES"/>
          </a:p>
        </p:txBody>
      </p:sp>
      <p:sp>
        <p:nvSpPr>
          <p:cNvPr id="1154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54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>
              <a:cs typeface="+mn-cs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B73945-2ACD-474A-8ED6-5E0B3106587E}" type="slidenum">
              <a:rPr lang="es-ES"/>
              <a:pPr>
                <a:defRPr/>
              </a:pPr>
              <a:t>77</a:t>
            </a:fld>
            <a:endParaRPr lang="es-ES"/>
          </a:p>
        </p:txBody>
      </p:sp>
      <p:sp>
        <p:nvSpPr>
          <p:cNvPr id="1532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532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>
              <a:cs typeface="+mn-cs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B9D97FB-56CB-E149-8625-5BB97B1F4B00}" type="slidenum">
              <a:rPr lang="es-ES"/>
              <a:pPr>
                <a:defRPr/>
              </a:pPr>
              <a:t>78</a:t>
            </a:fld>
            <a:endParaRPr lang="es-ES"/>
          </a:p>
        </p:txBody>
      </p:sp>
      <p:sp>
        <p:nvSpPr>
          <p:cNvPr id="1104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04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>
              <a:cs typeface="+mn-cs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D94BCF-D2F9-B648-9EF8-963DB4163010}" type="slidenum">
              <a:rPr lang="es-ES"/>
              <a:pPr>
                <a:defRPr/>
              </a:pPr>
              <a:t>79</a:t>
            </a:fld>
            <a:endParaRPr lang="es-ES"/>
          </a:p>
        </p:txBody>
      </p:sp>
      <p:sp>
        <p:nvSpPr>
          <p:cNvPr id="1534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534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B670536-1C09-4B4A-97BB-4E2EFE0EA620}" type="slidenum">
              <a:rPr lang="es-ES"/>
              <a:pPr>
                <a:defRPr/>
              </a:pPr>
              <a:t>8</a:t>
            </a:fld>
            <a:endParaRPr lang="es-ES"/>
          </a:p>
        </p:txBody>
      </p:sp>
      <p:sp>
        <p:nvSpPr>
          <p:cNvPr id="1592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592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>
              <a:cs typeface="+mn-cs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91C0B9C-EA87-6341-8D77-E016E6BD1B59}" type="slidenum">
              <a:rPr lang="es-ES"/>
              <a:pPr>
                <a:defRPr/>
              </a:pPr>
              <a:t>80</a:t>
            </a:fld>
            <a:endParaRPr lang="es-ES"/>
          </a:p>
        </p:txBody>
      </p:sp>
      <p:sp>
        <p:nvSpPr>
          <p:cNvPr id="1155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55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>
              <a:cs typeface="+mn-cs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28B1EA0-396D-084D-ABC1-CE57C38772F4}" type="slidenum">
              <a:rPr lang="es-ES"/>
              <a:pPr>
                <a:defRPr/>
              </a:pPr>
              <a:t>81</a:t>
            </a:fld>
            <a:endParaRPr lang="es-ES"/>
          </a:p>
        </p:txBody>
      </p:sp>
      <p:sp>
        <p:nvSpPr>
          <p:cNvPr id="1043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43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>
              <a:cs typeface="+mn-cs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586800-6BD4-6544-AED8-8BC1D19F5E5A}" type="slidenum">
              <a:rPr lang="es-ES"/>
              <a:pPr>
                <a:defRPr/>
              </a:pPr>
              <a:t>82</a:t>
            </a:fld>
            <a:endParaRPr lang="es-ES"/>
          </a:p>
        </p:txBody>
      </p:sp>
      <p:sp>
        <p:nvSpPr>
          <p:cNvPr id="1203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203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>
              <a:cs typeface="+mn-cs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6AA60CB-56CE-3548-B6E1-0A1783E1FA13}" type="slidenum">
              <a:rPr lang="es-ES"/>
              <a:pPr>
                <a:defRPr/>
              </a:pPr>
              <a:t>83</a:t>
            </a:fld>
            <a:endParaRPr lang="es-ES"/>
          </a:p>
        </p:txBody>
      </p:sp>
      <p:sp>
        <p:nvSpPr>
          <p:cNvPr id="1712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712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>
              <a:cs typeface="+mn-cs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2F52915-9AB0-AE42-AA87-750EDF687CB5}" type="slidenum">
              <a:rPr lang="es-ES"/>
              <a:pPr>
                <a:defRPr/>
              </a:pPr>
              <a:t>84</a:t>
            </a:fld>
            <a:endParaRPr lang="es-ES"/>
          </a:p>
        </p:txBody>
      </p:sp>
      <p:sp>
        <p:nvSpPr>
          <p:cNvPr id="1205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205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>
              <a:cs typeface="+mn-cs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93DA41E-F249-CF4A-ACE0-2B032BD20286}" type="slidenum">
              <a:rPr lang="es-ES"/>
              <a:pPr>
                <a:defRPr/>
              </a:pPr>
              <a:t>85</a:t>
            </a:fld>
            <a:endParaRPr lang="es-ES"/>
          </a:p>
        </p:txBody>
      </p:sp>
      <p:sp>
        <p:nvSpPr>
          <p:cNvPr id="1207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207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>
              <a:cs typeface="+mn-cs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6FD946-0B66-4B4E-B2EE-DF5A18E18A96}" type="slidenum">
              <a:rPr lang="es-ES"/>
              <a:pPr>
                <a:defRPr/>
              </a:pPr>
              <a:t>86</a:t>
            </a:fld>
            <a:endParaRPr lang="es-ES"/>
          </a:p>
        </p:txBody>
      </p:sp>
      <p:sp>
        <p:nvSpPr>
          <p:cNvPr id="1716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716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>
              <a:cs typeface="+mn-cs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A150536-6327-404F-B240-3B83E85E1F70}" type="slidenum">
              <a:rPr lang="es-ES"/>
              <a:pPr>
                <a:defRPr/>
              </a:pPr>
              <a:t>87</a:t>
            </a:fld>
            <a:endParaRPr lang="es-ES"/>
          </a:p>
        </p:txBody>
      </p:sp>
      <p:sp>
        <p:nvSpPr>
          <p:cNvPr id="1551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551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>
              <a:cs typeface="+mn-cs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FDB102C-2529-1045-BE3E-57CDE7EC5588}" type="slidenum">
              <a:rPr lang="es-ES"/>
              <a:pPr>
                <a:defRPr/>
              </a:pPr>
              <a:t>88</a:t>
            </a:fld>
            <a:endParaRPr lang="es-ES"/>
          </a:p>
        </p:txBody>
      </p:sp>
      <p:sp>
        <p:nvSpPr>
          <p:cNvPr id="1718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718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>
              <a:cs typeface="+mn-cs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38D99D-EABD-F94F-9B78-E73758A8DF5D}" type="slidenum">
              <a:rPr lang="es-ES"/>
              <a:pPr>
                <a:defRPr/>
              </a:pPr>
              <a:t>89</a:t>
            </a:fld>
            <a:endParaRPr lang="es-ES"/>
          </a:p>
        </p:txBody>
      </p:sp>
      <p:sp>
        <p:nvSpPr>
          <p:cNvPr id="1720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720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88C8EE4-792F-C542-9217-C4E6228FA0CA}" type="slidenum">
              <a:rPr lang="es-ES"/>
              <a:pPr>
                <a:defRPr/>
              </a:pPr>
              <a:t>9</a:t>
            </a:fld>
            <a:endParaRPr lang="es-ES"/>
          </a:p>
        </p:txBody>
      </p:sp>
      <p:sp>
        <p:nvSpPr>
          <p:cNvPr id="1598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598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>
              <a:cs typeface="+mn-cs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C640785-4112-7F45-883B-BD68AA5C46C8}" type="slidenum">
              <a:rPr lang="es-ES"/>
              <a:pPr>
                <a:defRPr/>
              </a:pPr>
              <a:t>91</a:t>
            </a:fld>
            <a:endParaRPr lang="es-ES"/>
          </a:p>
        </p:txBody>
      </p:sp>
      <p:sp>
        <p:nvSpPr>
          <p:cNvPr id="1722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722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>
              <a:cs typeface="+mn-cs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BFD0A2C-DE8F-9840-9052-CA29675E927F}" type="slidenum">
              <a:rPr lang="es-ES"/>
              <a:pPr>
                <a:defRPr/>
              </a:pPr>
              <a:t>92</a:t>
            </a:fld>
            <a:endParaRPr lang="es-ES"/>
          </a:p>
        </p:txBody>
      </p:sp>
      <p:sp>
        <p:nvSpPr>
          <p:cNvPr id="1567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567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>
              <a:cs typeface="+mn-cs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E2C37C-CCBB-3B40-BC55-824F42A1B7FA}" type="slidenum">
              <a:rPr lang="es-ES"/>
              <a:pPr>
                <a:defRPr/>
              </a:pPr>
              <a:t>93</a:t>
            </a:fld>
            <a:endParaRPr lang="es-ES"/>
          </a:p>
        </p:txBody>
      </p:sp>
      <p:sp>
        <p:nvSpPr>
          <p:cNvPr id="1475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475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19830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27ABD44-D7D2-804B-8CAD-560D712E4CB1}" type="slidenum">
              <a:rPr lang="es-ES"/>
              <a:pPr>
                <a:defRPr/>
              </a:pPr>
              <a:t>94</a:t>
            </a:fld>
            <a:endParaRPr lang="es-ES"/>
          </a:p>
        </p:txBody>
      </p:sp>
      <p:sp>
        <p:nvSpPr>
          <p:cNvPr id="1045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45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>
              <a:cs typeface="+mn-cs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AD1259-E507-6749-948A-4DFF8A426B87}" type="slidenum">
              <a:rPr lang="es-ES"/>
              <a:pPr>
                <a:defRPr/>
              </a:pPr>
              <a:t>95</a:t>
            </a:fld>
            <a:endParaRPr lang="es-ES"/>
          </a:p>
        </p:txBody>
      </p:sp>
      <p:sp>
        <p:nvSpPr>
          <p:cNvPr id="1724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724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>
              <a:cs typeface="+mn-cs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0783B51-3C5C-D444-ACB9-E5EDF58877AC}" type="slidenum">
              <a:rPr lang="es-ES"/>
              <a:pPr>
                <a:defRPr/>
              </a:pPr>
              <a:t>96</a:t>
            </a:fld>
            <a:endParaRPr lang="es-ES"/>
          </a:p>
        </p:txBody>
      </p:sp>
      <p:sp>
        <p:nvSpPr>
          <p:cNvPr id="1726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726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>
              <a:cs typeface="+mn-cs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AB8DC2-FA78-7245-A348-E754FEDD4F93}" type="slidenum">
              <a:rPr lang="es-ES"/>
              <a:pPr>
                <a:defRPr/>
              </a:pPr>
              <a:t>97</a:t>
            </a:fld>
            <a:endParaRPr lang="es-ES"/>
          </a:p>
        </p:txBody>
      </p:sp>
      <p:sp>
        <p:nvSpPr>
          <p:cNvPr id="1569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569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>
              <a:cs typeface="+mn-cs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F816C7-C090-3B43-9CE3-F10540669F14}" type="slidenum">
              <a:rPr lang="es-ES"/>
              <a:pPr>
                <a:defRPr/>
              </a:pPr>
              <a:t>99</a:t>
            </a:fld>
            <a:endParaRPr lang="es-ES"/>
          </a:p>
        </p:txBody>
      </p:sp>
      <p:sp>
        <p:nvSpPr>
          <p:cNvPr id="1744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744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>
              <a:cs typeface="+mn-cs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57C6DB-C7B5-E94C-9E4E-BA76A35A4B2F}" type="slidenum">
              <a:rPr lang="es-ES"/>
              <a:pPr>
                <a:defRPr/>
              </a:pPr>
              <a:t>100</a:t>
            </a:fld>
            <a:endParaRPr lang="es-ES"/>
          </a:p>
        </p:txBody>
      </p:sp>
      <p:sp>
        <p:nvSpPr>
          <p:cNvPr id="1746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746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>
              <a:cs typeface="+mn-cs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E2C37C-CCBB-3B40-BC55-824F42A1B7FA}" type="slidenum">
              <a:rPr lang="es-ES"/>
              <a:pPr>
                <a:defRPr/>
              </a:pPr>
              <a:t>101</a:t>
            </a:fld>
            <a:endParaRPr lang="es-ES"/>
          </a:p>
        </p:txBody>
      </p:sp>
      <p:sp>
        <p:nvSpPr>
          <p:cNvPr id="1475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475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EB356CB-D703-C945-8B83-EF2F207D2E7D}" type="slidenum">
              <a:rPr lang="es-ES"/>
              <a:pPr>
                <a:defRPr/>
              </a:pPr>
              <a:t>10</a:t>
            </a:fld>
            <a:endParaRPr lang="es-ES"/>
          </a:p>
        </p:txBody>
      </p:sp>
      <p:sp>
        <p:nvSpPr>
          <p:cNvPr id="1594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594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>
              <a:cs typeface="+mn-cs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C7C932B-88CF-F247-872E-11DF6D228F33}" type="slidenum">
              <a:rPr lang="es-ES"/>
              <a:pPr>
                <a:defRPr/>
              </a:pPr>
              <a:t>102</a:t>
            </a:fld>
            <a:endParaRPr lang="es-ES"/>
          </a:p>
        </p:txBody>
      </p:sp>
      <p:sp>
        <p:nvSpPr>
          <p:cNvPr id="1753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753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>
              <a:cs typeface="+mn-cs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1FAA51-ACE5-A241-B5D2-7FC17169480B}" type="slidenum">
              <a:rPr lang="es-ES"/>
              <a:pPr>
                <a:defRPr/>
              </a:pPr>
              <a:t>103</a:t>
            </a:fld>
            <a:endParaRPr lang="es-ES"/>
          </a:p>
        </p:txBody>
      </p:sp>
      <p:sp>
        <p:nvSpPr>
          <p:cNvPr id="1755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755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>
              <a:cs typeface="+mn-cs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66D0FCE-0CDE-9144-93ED-EE924C2EF19E}" type="slidenum">
              <a:rPr lang="es-ES"/>
              <a:pPr>
                <a:defRPr/>
              </a:pPr>
              <a:t>104</a:t>
            </a:fld>
            <a:endParaRPr lang="es-ES"/>
          </a:p>
        </p:txBody>
      </p:sp>
      <p:sp>
        <p:nvSpPr>
          <p:cNvPr id="1757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757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>
              <a:cs typeface="+mn-cs"/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6E8A22-FDA3-8E48-9DB0-961B4DFB408E}" type="slidenum">
              <a:rPr lang="es-ES"/>
              <a:pPr>
                <a:defRPr/>
              </a:pPr>
              <a:t>105</a:t>
            </a:fld>
            <a:endParaRPr lang="es-ES"/>
          </a:p>
        </p:txBody>
      </p:sp>
      <p:sp>
        <p:nvSpPr>
          <p:cNvPr id="1759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759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>
              <a:cs typeface="+mn-cs"/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60D131D-3DED-C248-8F3A-3370AC6245D0}" type="slidenum">
              <a:rPr lang="es-ES"/>
              <a:pPr>
                <a:defRPr/>
              </a:pPr>
              <a:t>106</a:t>
            </a:fld>
            <a:endParaRPr lang="es-ES"/>
          </a:p>
        </p:txBody>
      </p:sp>
      <p:sp>
        <p:nvSpPr>
          <p:cNvPr id="1763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763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>
              <a:cs typeface="+mn-cs"/>
            </a:endParaRP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9A2F9BF-49DE-F747-B953-DFD01B72FCD9}" type="slidenum">
              <a:rPr lang="es-ES"/>
              <a:pPr>
                <a:defRPr/>
              </a:pPr>
              <a:t>107</a:t>
            </a:fld>
            <a:endParaRPr lang="es-ES"/>
          </a:p>
        </p:txBody>
      </p:sp>
      <p:sp>
        <p:nvSpPr>
          <p:cNvPr id="1227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227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>
              <a:cs typeface="+mn-cs"/>
            </a:endParaRP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759A1F-9837-EE43-905B-5675A39D88E6}" type="slidenum">
              <a:rPr lang="es-ES"/>
              <a:pPr>
                <a:defRPr/>
              </a:pPr>
              <a:t>108</a:t>
            </a:fld>
            <a:endParaRPr lang="es-ES"/>
          </a:p>
        </p:txBody>
      </p:sp>
      <p:sp>
        <p:nvSpPr>
          <p:cNvPr id="1571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571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>
              <a:cs typeface="+mn-cs"/>
            </a:endParaRP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sombro" charset="0"/>
                <a:ea typeface="ＭＳ Ｐゴシック" charset="0"/>
                <a:cs typeface="ＭＳ Ｐゴシック" charset="0"/>
              </a:defRPr>
            </a:lvl1pPr>
            <a:lvl2pPr marL="755877" indent="-290722" eaLnBrk="0" hangingPunct="0">
              <a:defRPr sz="2000">
                <a:solidFill>
                  <a:schemeClr val="tx1"/>
                </a:solidFill>
                <a:latin typeface="asombro" charset="0"/>
                <a:ea typeface="ＭＳ Ｐゴシック" charset="0"/>
              </a:defRPr>
            </a:lvl2pPr>
            <a:lvl3pPr marL="1162888" indent="-232578" eaLnBrk="0" hangingPunct="0">
              <a:defRPr sz="2000">
                <a:solidFill>
                  <a:schemeClr val="tx1"/>
                </a:solidFill>
                <a:latin typeface="asombro" charset="0"/>
                <a:ea typeface="ＭＳ Ｐゴシック" charset="0"/>
              </a:defRPr>
            </a:lvl3pPr>
            <a:lvl4pPr marL="1628043" indent="-232578" eaLnBrk="0" hangingPunct="0">
              <a:defRPr sz="2000">
                <a:solidFill>
                  <a:schemeClr val="tx1"/>
                </a:solidFill>
                <a:latin typeface="asombro" charset="0"/>
                <a:ea typeface="ＭＳ Ｐゴシック" charset="0"/>
              </a:defRPr>
            </a:lvl4pPr>
            <a:lvl5pPr marL="2093199" indent="-232578" eaLnBrk="0" hangingPunct="0">
              <a:defRPr sz="2000">
                <a:solidFill>
                  <a:schemeClr val="tx1"/>
                </a:solidFill>
                <a:latin typeface="asombro" charset="0"/>
                <a:ea typeface="ＭＳ Ｐゴシック" charset="0"/>
              </a:defRPr>
            </a:lvl5pPr>
            <a:lvl6pPr marL="2558354" indent="-23257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sombro" charset="0"/>
                <a:ea typeface="ＭＳ Ｐゴシック" charset="0"/>
              </a:defRPr>
            </a:lvl6pPr>
            <a:lvl7pPr marL="3023509" indent="-23257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sombro" charset="0"/>
                <a:ea typeface="ＭＳ Ｐゴシック" charset="0"/>
              </a:defRPr>
            </a:lvl7pPr>
            <a:lvl8pPr marL="3488665" indent="-23257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sombro" charset="0"/>
                <a:ea typeface="ＭＳ Ｐゴシック" charset="0"/>
              </a:defRPr>
            </a:lvl8pPr>
            <a:lvl9pPr marL="3953820" indent="-23257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sombro" charset="0"/>
                <a:ea typeface="ＭＳ Ｐゴシック" charset="0"/>
              </a:defRPr>
            </a:lvl9pPr>
          </a:lstStyle>
          <a:p>
            <a:pPr eaLnBrk="1" hangingPunct="1"/>
            <a:fld id="{CD8D599A-572C-5F4E-A93F-6FB8C781B09A}" type="slidenum">
              <a:rPr lang="es-ES" sz="1200">
                <a:latin typeface="Arial" charset="0"/>
              </a:rPr>
              <a:pPr eaLnBrk="1" hangingPunct="1"/>
              <a:t>112</a:t>
            </a:fld>
            <a:endParaRPr lang="es-ES" sz="1200">
              <a:latin typeface="Arial" charset="0"/>
            </a:endParaRPr>
          </a:p>
        </p:txBody>
      </p:sp>
      <p:sp>
        <p:nvSpPr>
          <p:cNvPr id="537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7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472070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4173699-992F-F84A-BFD4-629747AD97F4}" type="slidenum">
              <a:rPr lang="es-ES"/>
              <a:pPr>
                <a:defRPr/>
              </a:pPr>
              <a:t>11</a:t>
            </a:fld>
            <a:endParaRPr lang="es-ES"/>
          </a:p>
        </p:txBody>
      </p:sp>
      <p:sp>
        <p:nvSpPr>
          <p:cNvPr id="1596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596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DA6D45-F828-9247-8414-2BB3051C1019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00005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F730D9-A497-754F-8D08-64A3D3DA24A7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1472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216B93-57EC-9245-822E-C36E284CC66B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791901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606440-0220-D34A-814C-FF9833559835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475808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ítulo y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gráfico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s-E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024226-9FCD-6248-A533-146D5CD19D22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6105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9BFFE3E-4EAA-AD4A-BC3F-3D32A685B168}" type="slidenum">
              <a:rPr lang="es-MX"/>
              <a:pPr>
                <a:defRPr/>
              </a:pPr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666980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>
  <p:cSld name="Título, 1 obje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contenido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6" name="Marcador de fecha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Marcador de pie de pá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8" name="Marcador de número de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07B4EC4-DFF1-B542-9385-28D7FB3F6442}" type="slidenum">
              <a:rPr lang="es-MX"/>
              <a:pPr>
                <a:defRPr/>
              </a:pPr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27081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4A3217-1BB0-1845-903F-78B3E873269E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88490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52521D-6C40-8745-9F9C-0B4F51562589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89849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2DB414-78FB-A24E-844C-B73906E95445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1486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EF0FA9-FB15-554E-A6EF-C9B9229BE28F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99170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3D43B8-795B-EA44-AD90-265835B38472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49929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8EA113-5BDC-0543-B4FA-32D84FF76E38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24787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2E9533-9D1B-9C47-A910-55604316C49B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48642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D317D1-23F7-C641-8CF6-010F27405736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7774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dirty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u="none">
                <a:solidFill>
                  <a:schemeClr val="bg1"/>
                </a:solidFill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u="none">
                <a:solidFill>
                  <a:schemeClr val="bg1"/>
                </a:solidFill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u="none">
                <a:solidFill>
                  <a:schemeClr val="bg1"/>
                </a:solidFill>
                <a:cs typeface="+mn-cs"/>
              </a:defRPr>
            </a:lvl1pPr>
          </a:lstStyle>
          <a:p>
            <a:pPr>
              <a:defRPr/>
            </a:pPr>
            <a:fld id="{7862649A-3D56-C54F-A62A-5F99A30FFE42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9900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9900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9900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9900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9900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9900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9900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9900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9900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customXml" Target="../ink/ink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customXml" Target="../ink/ink3.x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customXml" Target="../ink/ink7.xml"/><Relationship Id="rId13" Type="http://schemas.openxmlformats.org/officeDocument/2006/relationships/customXml" Target="../ink/ink10.xml"/><Relationship Id="rId18" Type="http://schemas.openxmlformats.org/officeDocument/2006/relationships/customXml" Target="../ink/ink15.xml"/><Relationship Id="rId3" Type="http://schemas.openxmlformats.org/officeDocument/2006/relationships/customXml" Target="../ink/ink4.xml"/><Relationship Id="rId7" Type="http://schemas.openxmlformats.org/officeDocument/2006/relationships/image" Target="../media/image35.png"/><Relationship Id="rId12" Type="http://schemas.openxmlformats.org/officeDocument/2006/relationships/image" Target="../media/image36.png"/><Relationship Id="rId17" Type="http://schemas.openxmlformats.org/officeDocument/2006/relationships/customXml" Target="../ink/ink14.xml"/><Relationship Id="rId2" Type="http://schemas.openxmlformats.org/officeDocument/2006/relationships/notesSlide" Target="../notesSlides/notesSlide23.xml"/><Relationship Id="rId16" Type="http://schemas.openxmlformats.org/officeDocument/2006/relationships/customXml" Target="../ink/ink13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6.xml"/><Relationship Id="rId11" Type="http://schemas.openxmlformats.org/officeDocument/2006/relationships/customXml" Target="../ink/ink9.xml"/><Relationship Id="rId5" Type="http://schemas.openxmlformats.org/officeDocument/2006/relationships/customXml" Target="../ink/ink5.xml"/><Relationship Id="rId15" Type="http://schemas.openxmlformats.org/officeDocument/2006/relationships/customXml" Target="../ink/ink12.xml"/><Relationship Id="rId10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customXml" Target="../ink/ink8.xml"/><Relationship Id="rId14" Type="http://schemas.openxmlformats.org/officeDocument/2006/relationships/customXml" Target="../ink/ink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0.pn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971550" y="3357563"/>
            <a:ext cx="7161213" cy="280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80000"/>
              </a:lnSpc>
              <a:defRPr/>
            </a:pPr>
            <a:r>
              <a:rPr lang="es-MX" sz="4000" u="none">
                <a:solidFill>
                  <a:schemeClr val="bg1"/>
                </a:solidFill>
                <a:cs typeface="+mn-cs"/>
              </a:rPr>
              <a:t>Martín Bonfil Olivera</a:t>
            </a:r>
          </a:p>
          <a:p>
            <a:pPr algn="ctr">
              <a:lnSpc>
                <a:spcPct val="80000"/>
              </a:lnSpc>
              <a:defRPr/>
            </a:pPr>
            <a:endParaRPr lang="es-MX" sz="6600" u="none">
              <a:solidFill>
                <a:schemeClr val="bg1"/>
              </a:solidFill>
              <a:cs typeface="+mn-cs"/>
            </a:endParaRPr>
          </a:p>
          <a:p>
            <a:pPr algn="ctr">
              <a:lnSpc>
                <a:spcPct val="80000"/>
              </a:lnSpc>
              <a:defRPr/>
            </a:pPr>
            <a:r>
              <a:rPr lang="es-MX" sz="2800" u="none">
                <a:solidFill>
                  <a:srgbClr val="CCFF99"/>
                </a:solidFill>
                <a:cs typeface="+mn-cs"/>
              </a:rPr>
              <a:t>Dirección General </a:t>
            </a:r>
            <a:br>
              <a:rPr lang="es-MX" sz="2800" u="none">
                <a:solidFill>
                  <a:srgbClr val="CCFF99"/>
                </a:solidFill>
                <a:cs typeface="+mn-cs"/>
              </a:rPr>
            </a:br>
            <a:r>
              <a:rPr lang="es-MX" sz="2800" u="none">
                <a:solidFill>
                  <a:srgbClr val="CCFF99"/>
                </a:solidFill>
                <a:cs typeface="+mn-cs"/>
              </a:rPr>
              <a:t>de Divulgación de la Ciencia, UNAM</a:t>
            </a:r>
          </a:p>
          <a:p>
            <a:pPr algn="ctr">
              <a:lnSpc>
                <a:spcPct val="80000"/>
              </a:lnSpc>
              <a:defRPr/>
            </a:pPr>
            <a:r>
              <a:rPr lang="es-MX" sz="2800" u="none">
                <a:solidFill>
                  <a:srgbClr val="CCFF99"/>
                </a:solidFill>
                <a:cs typeface="+mn-cs"/>
              </a:rPr>
              <a:t>y </a:t>
            </a:r>
          </a:p>
          <a:p>
            <a:pPr algn="ctr">
              <a:lnSpc>
                <a:spcPct val="80000"/>
              </a:lnSpc>
              <a:defRPr/>
            </a:pPr>
            <a:r>
              <a:rPr lang="es-MX" sz="2800" u="none">
                <a:solidFill>
                  <a:srgbClr val="CCFF99"/>
                </a:solidFill>
                <a:cs typeface="+mn-cs"/>
              </a:rPr>
              <a:t>Sociedad Mexicana para la Divulgación </a:t>
            </a:r>
            <a:br>
              <a:rPr lang="es-MX" sz="2800" u="none">
                <a:solidFill>
                  <a:srgbClr val="CCFF99"/>
                </a:solidFill>
                <a:cs typeface="+mn-cs"/>
              </a:rPr>
            </a:br>
            <a:r>
              <a:rPr lang="es-MX" sz="2800" u="none">
                <a:solidFill>
                  <a:srgbClr val="CCFF99"/>
                </a:solidFill>
                <a:cs typeface="+mn-cs"/>
              </a:rPr>
              <a:t>de la Ciencia y la Técnica</a:t>
            </a:r>
            <a:r>
              <a:rPr lang="es-MX" sz="2400" u="none">
                <a:solidFill>
                  <a:schemeClr val="bg1"/>
                </a:solidFill>
                <a:cs typeface="+mn-cs"/>
              </a:rPr>
              <a:t> 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ctrTitle"/>
          </p:nvPr>
        </p:nvSpPr>
        <p:spPr>
          <a:xfrm>
            <a:off x="0" y="980579"/>
            <a:ext cx="9144000" cy="1584325"/>
          </a:xfrm>
        </p:spPr>
        <p:txBody>
          <a:bodyPr anchor="b" anchorCtr="1"/>
          <a:lstStyle/>
          <a:p>
            <a:pPr eaLnBrk="1" hangingPunct="1">
              <a:defRPr/>
            </a:pPr>
            <a:r>
              <a:rPr lang="es-MX" sz="5400" b="1" dirty="0">
                <a:cs typeface="+mj-cs"/>
              </a:rPr>
              <a:t>Filosofía y divulgación científica</a:t>
            </a:r>
            <a:endParaRPr lang="es-MX" sz="5400" dirty="0">
              <a:cs typeface="+mj-cs"/>
            </a:endParaRPr>
          </a:p>
        </p:txBody>
      </p:sp>
      <p:pic>
        <p:nvPicPr>
          <p:cNvPr id="4" name="Picture 3" descr="somedicyt">
            <a:extLst>
              <a:ext uri="{FF2B5EF4-FFF2-40B4-BE49-F238E27FC236}">
                <a16:creationId xmlns:a16="http://schemas.microsoft.com/office/drawing/2014/main" id="{C0916CA6-9E3F-B649-B474-4B05978AC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58881" y="4653136"/>
            <a:ext cx="917575" cy="90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GDC">
            <a:extLst>
              <a:ext uri="{FF2B5EF4-FFF2-40B4-BE49-F238E27FC236}">
                <a16:creationId xmlns:a16="http://schemas.microsoft.com/office/drawing/2014/main" id="{966947D7-B0EA-7849-92C2-7DE35258C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4765923"/>
            <a:ext cx="1119188" cy="725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0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0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0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0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0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0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0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0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 descr="The_Matrix-VH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50" y="404813"/>
            <a:ext cx="3371850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3347" name="Picture 3" descr="Trinit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9113" y="1412875"/>
            <a:ext cx="568960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8880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3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93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93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93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59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es-MX" sz="4000">
                <a:cs typeface="+mj-cs"/>
              </a:rPr>
              <a:t>Proceso de avance de la ciencia según Kuhn:</a:t>
            </a:r>
          </a:p>
        </p:txBody>
      </p:sp>
      <p:sp>
        <p:nvSpPr>
          <p:cNvPr id="1745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12875"/>
            <a:ext cx="8507413" cy="4530725"/>
          </a:xfrm>
        </p:spPr>
        <p:txBody>
          <a:bodyPr/>
          <a:lstStyle/>
          <a:p>
            <a:pPr eaLnBrk="1" hangingPunct="1">
              <a:defRPr/>
            </a:pPr>
            <a:r>
              <a:rPr lang="ja-JP" altLang="es-MX" sz="2400">
                <a:solidFill>
                  <a:srgbClr val="CCFF99"/>
                </a:solidFill>
                <a:latin typeface="Arial"/>
                <a:cs typeface="+mn-cs"/>
              </a:rPr>
              <a:t>“</a:t>
            </a:r>
            <a:r>
              <a:rPr lang="es-MX" sz="2400">
                <a:solidFill>
                  <a:srgbClr val="CCFF99"/>
                </a:solidFill>
                <a:cs typeface="+mn-cs"/>
              </a:rPr>
              <a:t>Ciencia normal</a:t>
            </a:r>
            <a:r>
              <a:rPr lang="ja-JP" altLang="es-MX" sz="2400">
                <a:solidFill>
                  <a:srgbClr val="CCFF99"/>
                </a:solidFill>
                <a:latin typeface="Arial"/>
                <a:cs typeface="+mn-cs"/>
              </a:rPr>
              <a:t>”</a:t>
            </a:r>
            <a:endParaRPr lang="es-MX" sz="2400">
              <a:solidFill>
                <a:srgbClr val="CCFF99"/>
              </a:solidFill>
              <a:cs typeface="+mn-cs"/>
            </a:endParaRPr>
          </a:p>
          <a:p>
            <a:pPr eaLnBrk="1" hangingPunct="1">
              <a:defRPr/>
            </a:pPr>
            <a:r>
              <a:rPr lang="es-MX" sz="2400">
                <a:solidFill>
                  <a:srgbClr val="CCFF99"/>
                </a:solidFill>
                <a:cs typeface="+mn-cs"/>
              </a:rPr>
              <a:t>Acumulación de anomalías</a:t>
            </a:r>
          </a:p>
          <a:p>
            <a:pPr eaLnBrk="1" hangingPunct="1">
              <a:defRPr/>
            </a:pPr>
            <a:r>
              <a:rPr lang="es-MX" sz="2400">
                <a:solidFill>
                  <a:srgbClr val="CCFF99"/>
                </a:solidFill>
                <a:cs typeface="+mn-cs"/>
              </a:rPr>
              <a:t>Crisis</a:t>
            </a:r>
          </a:p>
          <a:p>
            <a:pPr eaLnBrk="1" hangingPunct="1">
              <a:defRPr/>
            </a:pPr>
            <a:r>
              <a:rPr lang="es-MX" sz="2400" b="1">
                <a:solidFill>
                  <a:srgbClr val="CCFF99"/>
                </a:solidFill>
                <a:cs typeface="+mn-cs"/>
              </a:rPr>
              <a:t>Revolución</a:t>
            </a:r>
            <a:r>
              <a:rPr lang="es-MX" sz="2400">
                <a:solidFill>
                  <a:srgbClr val="CCFF99"/>
                </a:solidFill>
                <a:cs typeface="+mn-cs"/>
              </a:rPr>
              <a:t>:</a:t>
            </a:r>
          </a:p>
          <a:p>
            <a:pPr lvl="1" eaLnBrk="1" hangingPunct="1">
              <a:defRPr/>
            </a:pPr>
            <a:r>
              <a:rPr lang="es-MX" sz="2200"/>
              <a:t>Surge un nuevo intento de explicación que rompe con el paradigma anterior</a:t>
            </a:r>
          </a:p>
          <a:p>
            <a:pPr lvl="1" eaLnBrk="1" hangingPunct="1">
              <a:defRPr/>
            </a:pPr>
            <a:r>
              <a:rPr lang="es-MX" sz="2200"/>
              <a:t>Discusiones, debates e intentos de convencer (semejante a revoluciones políticas)</a:t>
            </a:r>
          </a:p>
          <a:p>
            <a:pPr lvl="2" eaLnBrk="1" hangingPunct="1">
              <a:defRPr/>
            </a:pPr>
            <a:r>
              <a:rPr lang="es-MX" sz="2000">
                <a:sym typeface="Symbol" charset="0"/>
              </a:rPr>
              <a:t></a:t>
            </a:r>
            <a:r>
              <a:rPr lang="es-MX" sz="2000"/>
              <a:t>Tratan de cambiar las instituciones por medios que las propias instituciones prohíben</a:t>
            </a:r>
          </a:p>
          <a:p>
            <a:pPr lvl="1" eaLnBrk="1" hangingPunct="1">
              <a:defRPr/>
            </a:pPr>
            <a:r>
              <a:rPr lang="es-MX" sz="2200"/>
              <a:t>Para que una revolución tenga éxito tiene que convencer a la mayoría de los miembros de la comunidad científica</a:t>
            </a:r>
          </a:p>
          <a:p>
            <a:pPr lvl="1" eaLnBrk="1" hangingPunct="1">
              <a:defRPr/>
            </a:pPr>
            <a:r>
              <a:rPr lang="es-MX" sz="2200"/>
              <a:t>Son fenómenos psicológicos y sociológicos</a:t>
            </a:r>
          </a:p>
        </p:txBody>
      </p:sp>
      <p:sp>
        <p:nvSpPr>
          <p:cNvPr id="1745924" name="Line 4"/>
          <p:cNvSpPr>
            <a:spLocks noChangeShapeType="1"/>
          </p:cNvSpPr>
          <p:nvPr/>
        </p:nvSpPr>
        <p:spPr bwMode="auto">
          <a:xfrm>
            <a:off x="323850" y="1341438"/>
            <a:ext cx="8280400" cy="0"/>
          </a:xfrm>
          <a:prstGeom prst="line">
            <a:avLst/>
          </a:prstGeom>
          <a:noFill/>
          <a:ln w="28575">
            <a:solidFill>
              <a:srgbClr val="99CC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s-E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32717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62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1557338"/>
            <a:ext cx="8964612" cy="4392612"/>
          </a:xfrm>
        </p:spPr>
        <p:txBody>
          <a:bodyPr/>
          <a:lstStyle/>
          <a:p>
            <a:pPr eaLnBrk="1" hangingPunct="1">
              <a:spcBef>
                <a:spcPct val="60000"/>
              </a:spcBef>
              <a:defRPr/>
            </a:pPr>
            <a:r>
              <a:rPr lang="es-MX" sz="3400" dirty="0">
                <a:cs typeface="+mn-cs"/>
              </a:rPr>
              <a:t>La ciencia cambia: ¡tiene</a:t>
            </a:r>
            <a:r>
              <a:rPr lang="es-MX" sz="3400" dirty="0">
                <a:solidFill>
                  <a:schemeClr val="bg1"/>
                </a:solidFill>
                <a:cs typeface="+mn-cs"/>
              </a:rPr>
              <a:t> </a:t>
            </a:r>
            <a:r>
              <a:rPr lang="es-MX" sz="3400" dirty="0">
                <a:solidFill>
                  <a:srgbClr val="CCFF99"/>
                </a:solidFill>
                <a:cs typeface="+mn-cs"/>
              </a:rPr>
              <a:t>historia</a:t>
            </a:r>
            <a:r>
              <a:rPr lang="es-MX" sz="3400" dirty="0">
                <a:cs typeface="+mn-cs"/>
              </a:rPr>
              <a:t>!</a:t>
            </a:r>
          </a:p>
          <a:p>
            <a:pPr eaLnBrk="1" hangingPunct="1">
              <a:spcBef>
                <a:spcPct val="60000"/>
              </a:spcBef>
              <a:defRPr/>
            </a:pPr>
            <a:r>
              <a:rPr lang="es-MX" sz="3400" dirty="0">
                <a:solidFill>
                  <a:srgbClr val="CCFF99"/>
                </a:solidFill>
                <a:cs typeface="+mn-cs"/>
              </a:rPr>
              <a:t>Revoluciones</a:t>
            </a:r>
            <a:r>
              <a:rPr lang="es-MX" sz="3400" dirty="0">
                <a:solidFill>
                  <a:schemeClr val="bg1"/>
                </a:solidFill>
                <a:cs typeface="+mn-cs"/>
              </a:rPr>
              <a:t> </a:t>
            </a:r>
            <a:r>
              <a:rPr lang="es-MX" sz="3400" dirty="0">
                <a:cs typeface="+mn-cs"/>
              </a:rPr>
              <a:t>científicas y cambio de</a:t>
            </a:r>
            <a:r>
              <a:rPr lang="es-MX" sz="3400" dirty="0">
                <a:solidFill>
                  <a:schemeClr val="bg1"/>
                </a:solidFill>
                <a:cs typeface="+mn-cs"/>
              </a:rPr>
              <a:t> </a:t>
            </a:r>
            <a:r>
              <a:rPr lang="es-MX" sz="3400" dirty="0">
                <a:solidFill>
                  <a:srgbClr val="CCFF99"/>
                </a:solidFill>
                <a:cs typeface="+mn-cs"/>
              </a:rPr>
              <a:t>paradigmas</a:t>
            </a:r>
            <a:r>
              <a:rPr lang="es-MX" sz="3400" dirty="0">
                <a:cs typeface="+mn-cs"/>
              </a:rPr>
              <a:t>:</a:t>
            </a:r>
          </a:p>
        </p:txBody>
      </p:sp>
      <p:sp>
        <p:nvSpPr>
          <p:cNvPr id="1474563" name="Rectangle 3"/>
          <p:cNvSpPr>
            <a:spLocks noChangeArrowheads="1"/>
          </p:cNvSpPr>
          <p:nvPr/>
        </p:nvSpPr>
        <p:spPr bwMode="auto">
          <a:xfrm>
            <a:off x="395288" y="692150"/>
            <a:ext cx="8439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715963" indent="-715963" eaLnBrk="1" hangingPunct="1">
              <a:defRPr/>
            </a:pPr>
            <a:endParaRPr lang="es-ES" sz="2000">
              <a:effectLst>
                <a:outerShdw blurRad="38100" dist="38100" dir="2700000" algn="tl">
                  <a:srgbClr val="003B76"/>
                </a:outerShdw>
              </a:effectLst>
              <a:latin typeface="Verdana" charset="0"/>
              <a:cs typeface="+mn-cs"/>
            </a:endParaRPr>
          </a:p>
        </p:txBody>
      </p:sp>
      <p:sp>
        <p:nvSpPr>
          <p:cNvPr id="1474565" name="Rectangle 5"/>
          <p:cNvSpPr>
            <a:spLocks noChangeArrowheads="1"/>
          </p:cNvSpPr>
          <p:nvPr/>
        </p:nvSpPr>
        <p:spPr bwMode="auto">
          <a:xfrm>
            <a:off x="179388" y="549275"/>
            <a:ext cx="7416800" cy="630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eaLnBrk="1" hangingPunct="1">
              <a:defRPr/>
            </a:pPr>
            <a:endParaRPr lang="es-ES" sz="3200">
              <a:cs typeface="+mn-cs"/>
            </a:endParaRPr>
          </a:p>
        </p:txBody>
      </p:sp>
      <p:sp>
        <p:nvSpPr>
          <p:cNvPr id="1474566" name="Line 6"/>
          <p:cNvSpPr>
            <a:spLocks noChangeShapeType="1"/>
          </p:cNvSpPr>
          <p:nvPr/>
        </p:nvSpPr>
        <p:spPr bwMode="auto">
          <a:xfrm>
            <a:off x="395288" y="1196975"/>
            <a:ext cx="8280400" cy="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s-ES">
              <a:cs typeface="+mn-cs"/>
            </a:endParaRPr>
          </a:p>
        </p:txBody>
      </p:sp>
      <p:sp>
        <p:nvSpPr>
          <p:cNvPr id="1474567" name="Rectangle 7"/>
          <p:cNvSpPr>
            <a:spLocks noChangeArrowheads="1"/>
          </p:cNvSpPr>
          <p:nvPr/>
        </p:nvSpPr>
        <p:spPr bwMode="auto">
          <a:xfrm>
            <a:off x="323850" y="188913"/>
            <a:ext cx="864076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r>
              <a:rPr lang="es-MX" sz="3600" b="1" u="none" dirty="0">
                <a:solidFill>
                  <a:srgbClr val="FF9900"/>
                </a:solidFill>
                <a:cs typeface="+mn-cs"/>
              </a:rPr>
              <a:t>Thomas Kuhn:</a:t>
            </a:r>
            <a:endParaRPr lang="es-MX" sz="3600" u="none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02504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745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745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4562" grpId="0" build="p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2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MX">
                <a:cs typeface="+mj-cs"/>
              </a:rPr>
              <a:t>La ciencia no es una línea:</a:t>
            </a:r>
            <a:endParaRPr lang="es-ES">
              <a:cs typeface="+mj-cs"/>
            </a:endParaRPr>
          </a:p>
        </p:txBody>
      </p:sp>
      <p:pic>
        <p:nvPicPr>
          <p:cNvPr id="694274" name="Picture 3" descr="science is a 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2700000">
            <a:off x="1692275" y="2960688"/>
            <a:ext cx="575945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716764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21" name="Picture 2" descr="science-is-not-a-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2700000">
            <a:off x="2195513" y="2243138"/>
            <a:ext cx="4752975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411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MX">
                <a:cs typeface="+mj-cs"/>
              </a:rPr>
              <a:t>La ciencia no es una línea:</a:t>
            </a:r>
            <a:endParaRPr lang="es-ES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3746101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8369" name="Picture 2" descr="history is whitewashed to appear consistent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2700000">
            <a:off x="2195513" y="2262188"/>
            <a:ext cx="4752975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6163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630237"/>
          </a:xfrm>
        </p:spPr>
        <p:txBody>
          <a:bodyPr/>
          <a:lstStyle/>
          <a:p>
            <a:pPr eaLnBrk="1" hangingPunct="1">
              <a:defRPr/>
            </a:pPr>
            <a:r>
              <a:rPr lang="es-MX" sz="4000">
                <a:cs typeface="+mj-cs"/>
              </a:rPr>
              <a:t>La ciencia no es una línea:</a:t>
            </a:r>
            <a:endParaRPr lang="es-ES" sz="400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0991998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8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MX">
                <a:cs typeface="+mj-cs"/>
              </a:rPr>
              <a:t>La ciencia no es una línea:</a:t>
            </a:r>
            <a:endParaRPr lang="es-ES">
              <a:cs typeface="+mj-cs"/>
            </a:endParaRPr>
          </a:p>
        </p:txBody>
      </p:sp>
      <p:pic>
        <p:nvPicPr>
          <p:cNvPr id="700418" name="Picture 3" descr="science is a 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2700000">
            <a:off x="1692275" y="2960688"/>
            <a:ext cx="575945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824372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4513" name="Picture 2" descr="Curve of Gravitational wav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38" y="549275"/>
            <a:ext cx="9147175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7509624"/>
      </p:ext>
    </p:extLst>
  </p:cSld>
  <p:clrMapOvr>
    <a:masterClrMapping/>
  </p:clrMapOvr>
  <p:transition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67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268413"/>
            <a:ext cx="8229600" cy="5329237"/>
          </a:xfrm>
        </p:spPr>
        <p:txBody>
          <a:bodyPr/>
          <a:lstStyle/>
          <a:p>
            <a:pPr eaLnBrk="1" hangingPunct="1">
              <a:lnSpc>
                <a:spcPct val="120000"/>
              </a:lnSpc>
              <a:spcBef>
                <a:spcPct val="60000"/>
              </a:spcBef>
              <a:defRPr/>
            </a:pPr>
            <a:r>
              <a:rPr lang="es-ES">
                <a:cs typeface="+mn-cs"/>
              </a:rPr>
              <a:t>No se trata de que la ciencia vaya sólo</a:t>
            </a:r>
            <a:r>
              <a:rPr lang="es-ES">
                <a:solidFill>
                  <a:schemeClr val="bg1"/>
                </a:solidFill>
                <a:cs typeface="+mn-cs"/>
              </a:rPr>
              <a:t> </a:t>
            </a:r>
            <a:r>
              <a:rPr lang="es-ES">
                <a:solidFill>
                  <a:srgbClr val="CCFF99"/>
                </a:solidFill>
                <a:cs typeface="+mn-cs"/>
              </a:rPr>
              <a:t>acumulando</a:t>
            </a:r>
            <a:r>
              <a:rPr lang="es-ES">
                <a:solidFill>
                  <a:schemeClr val="bg1"/>
                </a:solidFill>
                <a:cs typeface="+mn-cs"/>
              </a:rPr>
              <a:t> </a:t>
            </a:r>
            <a:r>
              <a:rPr lang="es-ES">
                <a:cs typeface="+mn-cs"/>
              </a:rPr>
              <a:t>conocimiento:</a:t>
            </a:r>
          </a:p>
          <a:p>
            <a:pPr eaLnBrk="1" hangingPunct="1">
              <a:lnSpc>
                <a:spcPct val="120000"/>
              </a:lnSpc>
              <a:spcBef>
                <a:spcPct val="60000"/>
              </a:spcBef>
              <a:defRPr/>
            </a:pPr>
            <a:r>
              <a:rPr lang="es-MX">
                <a:cs typeface="+mn-cs"/>
              </a:rPr>
              <a:t>En las revoluciones, una visión coherente es sustituida por otra mediante un proceso complejo en el que participan</a:t>
            </a:r>
            <a:r>
              <a:rPr lang="es-MX">
                <a:solidFill>
                  <a:schemeClr val="bg1"/>
                </a:solidFill>
                <a:cs typeface="+mn-cs"/>
              </a:rPr>
              <a:t> </a:t>
            </a:r>
            <a:r>
              <a:rPr lang="es-MX">
                <a:solidFill>
                  <a:srgbClr val="CCFF99"/>
                </a:solidFill>
                <a:cs typeface="+mn-cs"/>
              </a:rPr>
              <a:t>factores diversos</a:t>
            </a:r>
            <a:r>
              <a:rPr lang="es-MX">
                <a:solidFill>
                  <a:schemeClr val="bg1"/>
                </a:solidFill>
                <a:cs typeface="+mn-cs"/>
              </a:rPr>
              <a:t> </a:t>
            </a:r>
            <a:r>
              <a:rPr lang="es-MX">
                <a:cs typeface="+mn-cs"/>
              </a:rPr>
              <a:t>(sociales, políticos, retóricos, estéticos…)</a:t>
            </a:r>
            <a:endParaRPr lang="es-ES" sz="2800">
              <a:cs typeface="+mn-cs"/>
            </a:endParaRPr>
          </a:p>
        </p:txBody>
      </p:sp>
      <p:sp>
        <p:nvSpPr>
          <p:cNvPr id="1226755" name="Rectangle 3"/>
          <p:cNvSpPr>
            <a:spLocks noGrp="1" noChangeArrowheads="1"/>
          </p:cNvSpPr>
          <p:nvPr>
            <p:ph type="title"/>
          </p:nvPr>
        </p:nvSpPr>
        <p:spPr>
          <a:xfrm>
            <a:off x="312738" y="206375"/>
            <a:ext cx="7067550" cy="630238"/>
          </a:xfrm>
        </p:spPr>
        <p:txBody>
          <a:bodyPr anchorCtr="0"/>
          <a:lstStyle/>
          <a:p>
            <a:pPr algn="l" eaLnBrk="1" hangingPunct="1">
              <a:defRPr/>
            </a:pPr>
            <a:r>
              <a:rPr lang="es-ES" sz="3600" b="1">
                <a:cs typeface="+mj-cs"/>
              </a:rPr>
              <a:t>Kuhn:</a:t>
            </a:r>
          </a:p>
        </p:txBody>
      </p:sp>
      <p:sp>
        <p:nvSpPr>
          <p:cNvPr id="1226756" name="Line 4"/>
          <p:cNvSpPr>
            <a:spLocks noChangeShapeType="1"/>
          </p:cNvSpPr>
          <p:nvPr/>
        </p:nvSpPr>
        <p:spPr bwMode="auto">
          <a:xfrm>
            <a:off x="323850" y="836613"/>
            <a:ext cx="82804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s-E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37721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67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267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267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67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267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267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6754" grpId="0" build="p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0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MX" sz="3600" b="1" i="1" dirty="0">
                <a:cs typeface="+mj-cs"/>
              </a:rPr>
              <a:t>Inconmensurabilidad</a:t>
            </a:r>
            <a:r>
              <a:rPr lang="es-MX" sz="3600" b="1" dirty="0">
                <a:cs typeface="+mj-cs"/>
              </a:rPr>
              <a:t> de paradigmas en competencia</a:t>
            </a:r>
          </a:p>
        </p:txBody>
      </p:sp>
      <p:sp>
        <p:nvSpPr>
          <p:cNvPr id="1570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6856" y="1556792"/>
            <a:ext cx="8229600" cy="4525963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s-MX" sz="2800" dirty="0"/>
              <a:t>Son descripciones incompatibles del mundo (</a:t>
            </a:r>
            <a:r>
              <a:rPr lang="ja-JP" altLang="es-MX" sz="2800">
                <a:latin typeface="Arial"/>
              </a:rPr>
              <a:t>“</a:t>
            </a:r>
            <a:r>
              <a:rPr lang="es-MX" sz="2800" dirty="0"/>
              <a:t>mundos distintos</a:t>
            </a:r>
            <a:r>
              <a:rPr lang="ja-JP" altLang="es-MX" sz="2800">
                <a:latin typeface="Arial"/>
              </a:rPr>
              <a:t>”</a:t>
            </a:r>
            <a:r>
              <a:rPr lang="es-MX" sz="2800" dirty="0"/>
              <a:t>)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s-MX" sz="2800" dirty="0"/>
              <a:t>Los bandos rivales no aceptan la evidencia del contrario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s-MX" sz="2800" dirty="0"/>
              <a:t>El cambio de paradigma es un proceso personal comparable a la conversión religiosa</a:t>
            </a:r>
          </a:p>
          <a:p>
            <a:pPr lvl="1" algn="ctr" eaLnBrk="1" hangingPunct="1">
              <a:spcBef>
                <a:spcPts val="1872"/>
              </a:spcBef>
              <a:buFontTx/>
              <a:buNone/>
              <a:defRPr/>
            </a:pPr>
            <a:r>
              <a:rPr lang="es-MX" b="1" dirty="0">
                <a:solidFill>
                  <a:srgbClr val="CCFF99"/>
                </a:solidFill>
              </a:rPr>
              <a:t>Entonces: ¿cómo deciden los científicos cambiar de paradigma?</a:t>
            </a:r>
          </a:p>
          <a:p>
            <a:pPr lvl="1" algn="ctr" eaLnBrk="1" hangingPunct="1">
              <a:buFontTx/>
              <a:buNone/>
              <a:defRPr/>
            </a:pPr>
            <a:r>
              <a:rPr lang="es-MX" dirty="0"/>
              <a:t>¿arbitrariamente?</a:t>
            </a:r>
          </a:p>
        </p:txBody>
      </p:sp>
      <p:sp>
        <p:nvSpPr>
          <p:cNvPr id="1570820" name="Line 4"/>
          <p:cNvSpPr>
            <a:spLocks noChangeShapeType="1"/>
          </p:cNvSpPr>
          <p:nvPr/>
        </p:nvSpPr>
        <p:spPr bwMode="auto">
          <a:xfrm>
            <a:off x="323850" y="1484313"/>
            <a:ext cx="8280400" cy="0"/>
          </a:xfrm>
          <a:prstGeom prst="line">
            <a:avLst/>
          </a:prstGeom>
          <a:noFill/>
          <a:ln w="28575">
            <a:solidFill>
              <a:srgbClr val="99CC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s-E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805092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4257" name="Imagen 5" descr="Estudios-recient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613" y="122238"/>
            <a:ext cx="8220075" cy="661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84268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53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188913"/>
            <a:ext cx="6096000" cy="447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595395" name="Picture 3" descr="matrix-3d-agent-smit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6013" y="800100"/>
            <a:ext cx="7200900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5396" name="Picture 4" descr="matrix-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5875" y="1844675"/>
            <a:ext cx="6337300" cy="473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2641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5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95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95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95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5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953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953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95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DC41B50-A1E4-3940-ADDE-81F06FB032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254000"/>
            <a:ext cx="4279900" cy="6350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40A28A-0BB0-EA49-905C-4A5426ADBB10}"/>
              </a:ext>
            </a:extLst>
          </p:cNvPr>
          <p:cNvSpPr txBox="1"/>
          <p:nvPr/>
        </p:nvSpPr>
        <p:spPr>
          <a:xfrm>
            <a:off x="5364088" y="620688"/>
            <a:ext cx="377991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800" u="none" dirty="0">
                <a:solidFill>
                  <a:srgbClr val="FF9900"/>
                </a:solidFill>
              </a:rPr>
              <a:t>Ulises </a:t>
            </a:r>
            <a:r>
              <a:rPr lang="es-ES_tradnl" sz="2800" u="none" dirty="0" err="1">
                <a:solidFill>
                  <a:srgbClr val="FF9900"/>
                </a:solidFill>
              </a:rPr>
              <a:t>Moulines</a:t>
            </a:r>
            <a:br>
              <a:rPr lang="es-ES_tradnl" sz="2800" u="none" dirty="0">
                <a:solidFill>
                  <a:srgbClr val="FF9900"/>
                </a:solidFill>
              </a:rPr>
            </a:br>
            <a:br>
              <a:rPr lang="es-ES_tradnl" sz="2800" u="none" dirty="0">
                <a:solidFill>
                  <a:srgbClr val="FF9900"/>
                </a:solidFill>
              </a:rPr>
            </a:br>
            <a:r>
              <a:rPr lang="es-ES_tradnl" sz="2800" i="1" u="none" dirty="0">
                <a:solidFill>
                  <a:schemeClr val="bg1"/>
                </a:solidFill>
              </a:rPr>
              <a:t>El desarrollo moderno de la filosofía de la ciencia (1890-2000)</a:t>
            </a:r>
          </a:p>
          <a:p>
            <a:br>
              <a:rPr lang="es-ES_tradnl" sz="2800" u="none" dirty="0">
                <a:solidFill>
                  <a:schemeClr val="bg1"/>
                </a:solidFill>
              </a:rPr>
            </a:br>
            <a:r>
              <a:rPr lang="es-ES_tradnl" sz="2800" u="none" dirty="0">
                <a:solidFill>
                  <a:schemeClr val="bg1"/>
                </a:solidFill>
              </a:rPr>
              <a:t>Instituto de Investigaciones Filosóficas, UNAM, 2011</a:t>
            </a:r>
            <a:endParaRPr lang="es-ES_tradnl" sz="2800" u="none" dirty="0"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293895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2E82A03-504C-EA4D-948F-81BF3C0917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814" t="16941" r="29598" b="16274"/>
          <a:stretch/>
        </p:blipFill>
        <p:spPr>
          <a:xfrm>
            <a:off x="780779" y="44624"/>
            <a:ext cx="4198066" cy="67411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B53388-8154-F543-8D7D-20B2F5EA51B3}"/>
              </a:ext>
            </a:extLst>
          </p:cNvPr>
          <p:cNvSpPr txBox="1"/>
          <p:nvPr/>
        </p:nvSpPr>
        <p:spPr>
          <a:xfrm>
            <a:off x="5364088" y="620688"/>
            <a:ext cx="377991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800" u="none" dirty="0">
                <a:solidFill>
                  <a:srgbClr val="FF9900"/>
                </a:solidFill>
              </a:rPr>
              <a:t>Samir </a:t>
            </a:r>
            <a:r>
              <a:rPr lang="es-ES_tradnl" sz="2800" u="none" dirty="0" err="1">
                <a:solidFill>
                  <a:srgbClr val="FF9900"/>
                </a:solidFill>
              </a:rPr>
              <a:t>Okasha</a:t>
            </a:r>
            <a:br>
              <a:rPr lang="es-ES_tradnl" sz="2800" u="none" dirty="0">
                <a:solidFill>
                  <a:srgbClr val="FF9900"/>
                </a:solidFill>
              </a:rPr>
            </a:br>
            <a:br>
              <a:rPr lang="es-ES_tradnl" sz="2800" u="none" dirty="0">
                <a:solidFill>
                  <a:srgbClr val="FF9900"/>
                </a:solidFill>
              </a:rPr>
            </a:br>
            <a:r>
              <a:rPr lang="es-ES_tradnl" sz="2800" i="1" u="none" dirty="0">
                <a:solidFill>
                  <a:schemeClr val="bg1"/>
                </a:solidFill>
              </a:rPr>
              <a:t>Una brevísima introducción a la filosofía de la ciencia</a:t>
            </a:r>
          </a:p>
          <a:p>
            <a:br>
              <a:rPr lang="es-ES_tradnl" sz="2800" u="none" dirty="0">
                <a:solidFill>
                  <a:schemeClr val="bg1"/>
                </a:solidFill>
              </a:rPr>
            </a:br>
            <a:r>
              <a:rPr lang="es-ES_tradnl" sz="2800" u="none" dirty="0">
                <a:solidFill>
                  <a:schemeClr val="bg1"/>
                </a:solidFill>
              </a:rPr>
              <a:t>Océano, 2016</a:t>
            </a:r>
            <a:endParaRPr lang="es-ES_tradnl" sz="2800" u="none" dirty="0"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507191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-34925" y="1268760"/>
            <a:ext cx="9144000" cy="4896544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s-MX" sz="3600" b="1" dirty="0">
                <a:latin typeface="Arial" charset="0"/>
              </a:rPr>
              <a:t>Martín Bonfil Olivera</a:t>
            </a:r>
          </a:p>
          <a:p>
            <a:pPr lvl="1" eaLnBrk="1" hangingPunct="1">
              <a:lnSpc>
                <a:spcPct val="90000"/>
              </a:lnSpc>
            </a:pPr>
            <a:endParaRPr lang="es-MX" sz="1400" dirty="0">
              <a:latin typeface="Arial" charset="0"/>
            </a:endParaRPr>
          </a:p>
          <a:p>
            <a:pPr marL="457200" lvl="1" indent="0" algn="ctr" eaLnBrk="1" hangingPunct="1">
              <a:lnSpc>
                <a:spcPct val="90000"/>
              </a:lnSpc>
              <a:buNone/>
            </a:pPr>
            <a:r>
              <a:rPr lang="es-MX" b="1" dirty="0">
                <a:solidFill>
                  <a:srgbClr val="CAF966"/>
                </a:solidFill>
                <a:latin typeface="Arial" charset="0"/>
              </a:rPr>
              <a:t>Email</a:t>
            </a:r>
            <a:r>
              <a:rPr lang="es-MX" b="1" dirty="0">
                <a:solidFill>
                  <a:srgbClr val="CCFF66"/>
                </a:solidFill>
                <a:latin typeface="Arial" charset="0"/>
              </a:rPr>
              <a:t>:</a:t>
            </a:r>
            <a:r>
              <a:rPr lang="es-MX" b="1" dirty="0">
                <a:solidFill>
                  <a:srgbClr val="CCFF99"/>
                </a:solidFill>
                <a:latin typeface="Arial" charset="0"/>
              </a:rPr>
              <a:t> </a:t>
            </a:r>
            <a:r>
              <a:rPr lang="es-MX" b="1" dirty="0">
                <a:solidFill>
                  <a:srgbClr val="FF9900"/>
                </a:solidFill>
                <a:latin typeface="Arial" charset="0"/>
              </a:rPr>
              <a:t>mbonfil@unam.mx</a:t>
            </a:r>
          </a:p>
          <a:p>
            <a:pPr marL="457200" lvl="1" indent="0" algn="ctr" eaLnBrk="1" hangingPunct="1">
              <a:lnSpc>
                <a:spcPct val="90000"/>
              </a:lnSpc>
              <a:buNone/>
            </a:pPr>
            <a:r>
              <a:rPr lang="es-MX" b="1" dirty="0">
                <a:solidFill>
                  <a:srgbClr val="CCFF66"/>
                </a:solidFill>
                <a:latin typeface="Arial" charset="0"/>
              </a:rPr>
              <a:t>Twitter:</a:t>
            </a:r>
            <a:r>
              <a:rPr lang="es-MX" b="1" dirty="0">
                <a:solidFill>
                  <a:srgbClr val="FF9900"/>
                </a:solidFill>
                <a:latin typeface="Arial" charset="0"/>
              </a:rPr>
              <a:t> @mbonfil_65</a:t>
            </a:r>
          </a:p>
          <a:p>
            <a:pPr marL="457200" lvl="1" indent="0" algn="ctr" eaLnBrk="1" hangingPunct="1">
              <a:lnSpc>
                <a:spcPct val="90000"/>
              </a:lnSpc>
              <a:buNone/>
            </a:pPr>
            <a:r>
              <a:rPr lang="es-MX" b="1" dirty="0">
                <a:solidFill>
                  <a:srgbClr val="CCFF66"/>
                </a:solidFill>
                <a:latin typeface="Arial" charset="0"/>
              </a:rPr>
              <a:t>Facebook:</a:t>
            </a:r>
            <a:r>
              <a:rPr lang="es-MX" b="1" dirty="0">
                <a:solidFill>
                  <a:srgbClr val="FF9900"/>
                </a:solidFill>
                <a:latin typeface="Arial" charset="0"/>
              </a:rPr>
              <a:t> martinbonfil</a:t>
            </a:r>
          </a:p>
          <a:p>
            <a:pPr marL="457200" lvl="1" indent="0" algn="ctr" eaLnBrk="1" hangingPunct="1">
              <a:lnSpc>
                <a:spcPct val="90000"/>
              </a:lnSpc>
              <a:buNone/>
            </a:pPr>
            <a:r>
              <a:rPr lang="es-MX" b="1" dirty="0">
                <a:solidFill>
                  <a:srgbClr val="CCFF66"/>
                </a:solidFill>
                <a:latin typeface="Arial" charset="0"/>
              </a:rPr>
              <a:t>Instagram:</a:t>
            </a:r>
            <a:r>
              <a:rPr lang="es-MX" b="1" dirty="0">
                <a:solidFill>
                  <a:srgbClr val="FF9900"/>
                </a:solidFill>
                <a:latin typeface="Arial" charset="0"/>
              </a:rPr>
              <a:t> mbonfil</a:t>
            </a:r>
          </a:p>
          <a:p>
            <a:pPr eaLnBrk="1" hangingPunct="1">
              <a:lnSpc>
                <a:spcPct val="90000"/>
              </a:lnSpc>
            </a:pPr>
            <a:r>
              <a:rPr lang="es-ES" b="1" dirty="0">
                <a:solidFill>
                  <a:srgbClr val="CCFF66"/>
                </a:solidFill>
                <a:latin typeface="Arial" charset="0"/>
              </a:rPr>
              <a:t>Blog: </a:t>
            </a:r>
            <a:r>
              <a:rPr lang="es-ES" b="1" dirty="0">
                <a:solidFill>
                  <a:srgbClr val="FF9900"/>
                </a:solidFill>
                <a:latin typeface="Arial" charset="0"/>
              </a:rPr>
              <a:t>l</a:t>
            </a:r>
            <a:r>
              <a:rPr lang="es-MX" b="1" dirty="0">
                <a:solidFill>
                  <a:srgbClr val="FF9900"/>
                </a:solidFill>
                <a:latin typeface="Arial" charset="0"/>
              </a:rPr>
              <a:t>acienciaporgusto.blogspot.mx</a:t>
            </a:r>
          </a:p>
          <a:p>
            <a:pPr eaLnBrk="1" hangingPunct="1">
              <a:lnSpc>
                <a:spcPct val="90000"/>
              </a:lnSpc>
            </a:pPr>
            <a:endParaRPr lang="es-MX" b="1" dirty="0">
              <a:latin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s-MX" sz="2000" dirty="0">
                <a:latin typeface="Arial" charset="0"/>
              </a:rPr>
              <a:t>Sociedad Mexicana para la Divulgación </a:t>
            </a:r>
            <a:br>
              <a:rPr lang="es-MX" sz="2000" dirty="0">
                <a:latin typeface="Arial" charset="0"/>
              </a:rPr>
            </a:br>
            <a:r>
              <a:rPr lang="es-MX" sz="2000" dirty="0">
                <a:latin typeface="Arial" charset="0"/>
              </a:rPr>
              <a:t>de la Ciencia y la Técnica</a:t>
            </a:r>
          </a:p>
          <a:p>
            <a:pPr eaLnBrk="1" hangingPunct="1">
              <a:lnSpc>
                <a:spcPct val="90000"/>
              </a:lnSpc>
            </a:pPr>
            <a:r>
              <a:rPr lang="es-MX" sz="2000" dirty="0">
                <a:latin typeface="Arial" charset="0"/>
              </a:rPr>
              <a:t>y </a:t>
            </a:r>
          </a:p>
          <a:p>
            <a:pPr eaLnBrk="1" hangingPunct="1">
              <a:lnSpc>
                <a:spcPct val="90000"/>
              </a:lnSpc>
            </a:pPr>
            <a:r>
              <a:rPr lang="es-MX" sz="2000" dirty="0">
                <a:latin typeface="Arial" charset="0"/>
              </a:rPr>
              <a:t> Dirección General de Divulgación de la Ciencia, </a:t>
            </a:r>
            <a:br>
              <a:rPr lang="es-MX" sz="2000" dirty="0">
                <a:latin typeface="Arial" charset="0"/>
              </a:rPr>
            </a:br>
            <a:r>
              <a:rPr lang="es-MX" sz="2000" dirty="0">
                <a:latin typeface="Arial" charset="0"/>
              </a:rPr>
              <a:t>Universidad Nacional Autónoma de México (UNAM)</a:t>
            </a:r>
          </a:p>
          <a:p>
            <a:pPr eaLnBrk="1" hangingPunct="1">
              <a:lnSpc>
                <a:spcPct val="90000"/>
              </a:lnSpc>
            </a:pPr>
            <a:endParaRPr lang="es-MX" sz="2000" dirty="0">
              <a:latin typeface="Arial" charset="0"/>
            </a:endParaRPr>
          </a:p>
        </p:txBody>
      </p:sp>
      <p:pic>
        <p:nvPicPr>
          <p:cNvPr id="3" name="Picture 3" descr="somedicy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0352" y="5188421"/>
            <a:ext cx="917575" cy="9048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DGD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484" y="5301208"/>
            <a:ext cx="1119188" cy="7254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ítulo 3"/>
          <p:cNvSpPr>
            <a:spLocks noGrp="1"/>
          </p:cNvSpPr>
          <p:nvPr>
            <p:ph type="ctrTitle"/>
          </p:nvPr>
        </p:nvSpPr>
        <p:spPr>
          <a:xfrm>
            <a:off x="467544" y="-27384"/>
            <a:ext cx="8280920" cy="1109985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s-ES" sz="6600" b="1" spc="150" dirty="0">
                <a:ln w="11430"/>
                <a:solidFill>
                  <a:srgbClr val="88F96D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¡Gracias!</a:t>
            </a:r>
          </a:p>
        </p:txBody>
      </p:sp>
    </p:spTree>
    <p:extLst>
      <p:ext uri="{BB962C8B-B14F-4D97-AF65-F5344CB8AC3E}">
        <p14:creationId xmlns:p14="http://schemas.microsoft.com/office/powerpoint/2010/main" val="6008270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47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47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7138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84" name="Picture 4" descr="descartes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625" y="2060575"/>
            <a:ext cx="3168650" cy="396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687" name="Picture 7" descr="descartes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213" y="333375"/>
            <a:ext cx="2374900" cy="388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685" name="Picture 5" descr="descart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47498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688" name="Rectangle 8"/>
          <p:cNvSpPr>
            <a:spLocks noGrp="1" noChangeArrowheads="1"/>
          </p:cNvSpPr>
          <p:nvPr>
            <p:ph type="title"/>
          </p:nvPr>
        </p:nvSpPr>
        <p:spPr>
          <a:xfrm>
            <a:off x="5076825" y="404813"/>
            <a:ext cx="3887788" cy="935037"/>
          </a:xfrm>
        </p:spPr>
        <p:txBody>
          <a:bodyPr/>
          <a:lstStyle/>
          <a:p>
            <a:pPr eaLnBrk="1" hangingPunct="1">
              <a:defRPr/>
            </a:pPr>
            <a:r>
              <a:rPr lang="es-MX">
                <a:cs typeface="+mj-cs"/>
              </a:rPr>
              <a:t>René Descartes</a:t>
            </a:r>
          </a:p>
        </p:txBody>
      </p:sp>
    </p:spTree>
    <p:extLst>
      <p:ext uri="{BB962C8B-B14F-4D97-AF65-F5344CB8AC3E}">
        <p14:creationId xmlns:p14="http://schemas.microsoft.com/office/powerpoint/2010/main" val="41343632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836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836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836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836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83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83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83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68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9588" name="Picture 4" descr="BrainInJ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7963" y="0"/>
            <a:ext cx="6188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38586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79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79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79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Agrupar 5"/>
          <p:cNvGrpSpPr/>
          <p:nvPr/>
        </p:nvGrpSpPr>
        <p:grpSpPr>
          <a:xfrm>
            <a:off x="1346200" y="0"/>
            <a:ext cx="6445833" cy="6858000"/>
            <a:chOff x="1346200" y="0"/>
            <a:chExt cx="6445833" cy="6858000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46200" y="0"/>
              <a:ext cx="6445833" cy="6858000"/>
            </a:xfrm>
            <a:prstGeom prst="rect">
              <a:avLst/>
            </a:prstGeom>
          </p:spPr>
        </p:pic>
        <p:sp>
          <p:nvSpPr>
            <p:cNvPr id="5" name="CuadroTexto 4"/>
            <p:cNvSpPr txBox="1"/>
            <p:nvPr/>
          </p:nvSpPr>
          <p:spPr>
            <a:xfrm>
              <a:off x="1691680" y="1196752"/>
              <a:ext cx="5760640" cy="523220"/>
            </a:xfrm>
            <a:prstGeom prst="rect">
              <a:avLst/>
            </a:prstGeom>
            <a:solidFill>
              <a:srgbClr val="E8E59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800" b="1" u="none" dirty="0"/>
                <a:t>¡Estoy caminando en el campo!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61174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1636" name="Picture 4" descr="brainj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115888"/>
            <a:ext cx="3794125" cy="633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1637" name="Picture 5" descr="bra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692150"/>
            <a:ext cx="39624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1639" name="Text Box 7"/>
          <p:cNvSpPr txBox="1">
            <a:spLocks noChangeArrowheads="1"/>
          </p:cNvSpPr>
          <p:nvPr/>
        </p:nvSpPr>
        <p:spPr bwMode="auto">
          <a:xfrm>
            <a:off x="4572000" y="1125538"/>
            <a:ext cx="359886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MX" sz="2400" b="1" u="none" dirty="0">
                <a:solidFill>
                  <a:srgbClr val="000000"/>
                </a:solidFill>
                <a:cs typeface="+mn-cs"/>
              </a:rPr>
              <a:t>¿Existe la realidad? </a:t>
            </a:r>
            <a:br>
              <a:rPr lang="es-MX" sz="2400" b="1" u="none" dirty="0">
                <a:solidFill>
                  <a:srgbClr val="000000"/>
                </a:solidFill>
                <a:cs typeface="+mn-cs"/>
              </a:rPr>
            </a:br>
            <a:r>
              <a:rPr lang="es-MX" sz="2400" b="1" u="none" dirty="0">
                <a:solidFill>
                  <a:srgbClr val="000000"/>
                </a:solidFill>
                <a:cs typeface="+mn-cs"/>
              </a:rPr>
              <a:t>¿La vida es sueño?</a:t>
            </a:r>
            <a:endParaRPr lang="es-ES" sz="2400" b="1" u="none" dirty="0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22784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816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16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81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81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81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163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7DE0E3F-738C-F448-AF92-88BE9D1D9B9A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55944" y="548680"/>
            <a:ext cx="9052560" cy="3853974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477E927-13ED-DC44-8771-A865B54B5962}"/>
              </a:ext>
            </a:extLst>
          </p:cNvPr>
          <p:cNvSpPr txBox="1"/>
          <p:nvPr/>
        </p:nvSpPr>
        <p:spPr>
          <a:xfrm>
            <a:off x="55944" y="596976"/>
            <a:ext cx="2139792" cy="15335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es-ES_tradnl" sz="1400" u="none" dirty="0">
                <a:latin typeface="Chalkboard" panose="03050602040202020205" pitchFamily="66" charset="77"/>
              </a:rPr>
              <a:t>¿HOLA? ¿911? ¡ESTOY ATRAPADO! ¡ESTÁ OSCURO Y NO PUEDO VER NADA MÁS QUE DOS MANCHAS AMORFAS DE LUZ!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A11450-5225-C541-915B-6216D012C10A}"/>
              </a:ext>
            </a:extLst>
          </p:cNvPr>
          <p:cNvSpPr txBox="1"/>
          <p:nvPr/>
        </p:nvSpPr>
        <p:spPr>
          <a:xfrm>
            <a:off x="1259632" y="2104042"/>
            <a:ext cx="1080120" cy="32746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>
              <a:lnSpc>
                <a:spcPts val="1800"/>
              </a:lnSpc>
            </a:pPr>
            <a:r>
              <a:rPr lang="es-ES_tradnl" u="none" dirty="0">
                <a:latin typeface="Chalkboard" panose="03050602040202020205" pitchFamily="66" charset="77"/>
              </a:rPr>
              <a:t>¡</a:t>
            </a:r>
            <a:r>
              <a:rPr lang="es-ES_tradnl" sz="1400" u="none" dirty="0">
                <a:latin typeface="Chalkboard" panose="03050602040202020205" pitchFamily="66" charset="77"/>
              </a:rPr>
              <a:t>AUXILIO</a:t>
            </a:r>
            <a:r>
              <a:rPr lang="es-ES_tradnl" u="none" dirty="0">
                <a:latin typeface="Chalkboard" panose="03050602040202020205" pitchFamily="66" charset="77"/>
              </a:rPr>
              <a:t>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D624E5-4E20-624D-89CD-091813B358C4}"/>
              </a:ext>
            </a:extLst>
          </p:cNvPr>
          <p:cNvSpPr txBox="1"/>
          <p:nvPr/>
        </p:nvSpPr>
        <p:spPr>
          <a:xfrm>
            <a:off x="2771800" y="1150536"/>
            <a:ext cx="1440160" cy="1054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s-ES_tradnl" sz="1400" u="none" dirty="0">
                <a:latin typeface="Chalkboard" panose="03050602040202020205" pitchFamily="66" charset="77"/>
              </a:rPr>
              <a:t>¡SÍ! ¿CREO QUE ESO SON! ¡HAY CARNE POR TODOS LADOS!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06D619-E0B6-0E43-BFD5-862DFB6BEA4C}"/>
              </a:ext>
            </a:extLst>
          </p:cNvPr>
          <p:cNvSpPr txBox="1"/>
          <p:nvPr/>
        </p:nvSpPr>
        <p:spPr>
          <a:xfrm>
            <a:off x="2267744" y="575682"/>
            <a:ext cx="2016224" cy="4770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s-ES_tradnl" sz="1400" u="none" dirty="0">
                <a:latin typeface="Chalkboard" panose="03050602040202020205" pitchFamily="66" charset="77"/>
              </a:rPr>
              <a:t>¿MANCHAS DE LUZ? SUS… ¿OJOS?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1ADDF3-A395-724D-A020-2AEEFBEB6E98}"/>
              </a:ext>
            </a:extLst>
          </p:cNvPr>
          <p:cNvSpPr txBox="1"/>
          <p:nvPr/>
        </p:nvSpPr>
        <p:spPr>
          <a:xfrm>
            <a:off x="4323162" y="575682"/>
            <a:ext cx="1899850" cy="4770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s-ES_tradnl" sz="1400" u="none" dirty="0">
                <a:latin typeface="Chalkboard" panose="03050602040202020205" pitchFamily="66" charset="77"/>
              </a:rPr>
              <a:t>…O SEA QUE USTED ES UN CEREBRO.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F36F25-4E18-5847-915B-A12C8D26F134}"/>
              </a:ext>
            </a:extLst>
          </p:cNvPr>
          <p:cNvSpPr txBox="1"/>
          <p:nvPr/>
        </p:nvSpPr>
        <p:spPr>
          <a:xfrm>
            <a:off x="5762479" y="1034048"/>
            <a:ext cx="504056" cy="3137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s-ES_tradnl" sz="1400" u="none" dirty="0">
                <a:latin typeface="Chalkboard" panose="03050602040202020205" pitchFamily="66" charset="77"/>
              </a:rPr>
              <a:t>¡Sí!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0FC62F-D20D-3B49-A7D9-345E7CCE609B}"/>
              </a:ext>
            </a:extLst>
          </p:cNvPr>
          <p:cNvSpPr txBox="1"/>
          <p:nvPr/>
        </p:nvSpPr>
        <p:spPr>
          <a:xfrm>
            <a:off x="4274140" y="1266453"/>
            <a:ext cx="2016224" cy="13490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es-ES_tradnl" sz="1300" u="none" dirty="0">
                <a:latin typeface="Chalkboard" panose="03050602040202020205" pitchFamily="66" charset="77"/>
              </a:rPr>
              <a:t>BUENO, TODOS </a:t>
            </a:r>
            <a:br>
              <a:rPr lang="es-ES_tradnl" sz="1300" u="none" dirty="0">
                <a:latin typeface="Chalkboard" panose="03050602040202020205" pitchFamily="66" charset="77"/>
              </a:rPr>
            </a:br>
            <a:r>
              <a:rPr lang="es-ES_tradnl" sz="1300" u="none" dirty="0">
                <a:latin typeface="Chalkboard" panose="03050602040202020205" pitchFamily="66" charset="77"/>
              </a:rPr>
              <a:t>SOMOS CEREBROS. NO ESTÁ ATRAPADO. USE SU CUERPO PARA CAMINAR Y EXPERIMENTAR LA REALIDAD.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D1FC98-280D-BB41-A029-C0252056274E}"/>
              </a:ext>
            </a:extLst>
          </p:cNvPr>
          <p:cNvSpPr txBox="1"/>
          <p:nvPr/>
        </p:nvSpPr>
        <p:spPr>
          <a:xfrm>
            <a:off x="6413933" y="593393"/>
            <a:ext cx="2674123" cy="12464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s-ES_tradnl" sz="1400" u="none" dirty="0">
                <a:latin typeface="Chalkboard" panose="03050602040202020205" pitchFamily="66" charset="77"/>
              </a:rPr>
              <a:t>¡PERO TODO SON SÓLO SEÑALES EN MIS CORTEZAS VISUALES! ¿CÓMO PUEDO ESTAR SEGURO DE QUE CORRESPONDEN CON UN MUNDO EXTERNO?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F50B695-2E09-9A4B-ADCF-44977C95DCE7}"/>
              </a:ext>
            </a:extLst>
          </p:cNvPr>
          <p:cNvSpPr txBox="1"/>
          <p:nvPr/>
        </p:nvSpPr>
        <p:spPr>
          <a:xfrm>
            <a:off x="7668344" y="1894280"/>
            <a:ext cx="1419712" cy="12466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s-ES_tradnl" sz="1400" u="none" dirty="0">
                <a:latin typeface="Chalkboard" panose="03050602040202020205" pitchFamily="66" charset="77"/>
              </a:rPr>
              <a:t>NO PODEMOS MANDAR UN EQUIPO DE RESCATE A LA CAVERNA DE PLATÓN.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80BFFF5-FF2F-864B-AE42-CD260CC31759}"/>
              </a:ext>
            </a:extLst>
          </p:cNvPr>
          <p:cNvSpPr/>
          <p:nvPr/>
        </p:nvSpPr>
        <p:spPr bwMode="auto">
          <a:xfrm>
            <a:off x="7524328" y="2564904"/>
            <a:ext cx="144016" cy="28803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1800" b="0" i="0" u="sng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CB09BFC7-7EB2-7D48-9E5F-37A22DD87F2B}"/>
                  </a:ext>
                </a:extLst>
              </p14:cNvPr>
              <p14:cNvContentPartPr/>
              <p14:nvPr/>
            </p14:nvContentPartPr>
            <p14:xfrm>
              <a:off x="5822771" y="2515778"/>
              <a:ext cx="62280" cy="16488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CB09BFC7-7EB2-7D48-9E5F-37A22DD87F2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814131" y="2507138"/>
                <a:ext cx="79920" cy="182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255664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81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1139825"/>
          </a:xfrm>
        </p:spPr>
        <p:txBody>
          <a:bodyPr/>
          <a:lstStyle/>
          <a:p>
            <a:pPr algn="l" eaLnBrk="1" hangingPunct="1">
              <a:defRPr/>
            </a:pPr>
            <a:r>
              <a:rPr lang="es-MX" b="1">
                <a:solidFill>
                  <a:srgbClr val="CCFF99"/>
                </a:solidFill>
                <a:cs typeface="+mj-cs"/>
              </a:rPr>
              <a:t>La respuesta de Descartes:</a:t>
            </a:r>
            <a:endParaRPr lang="es-ES" b="1">
              <a:solidFill>
                <a:srgbClr val="CCFF99"/>
              </a:solidFill>
              <a:cs typeface="+mj-cs"/>
            </a:endParaRPr>
          </a:p>
        </p:txBody>
      </p:sp>
      <p:sp>
        <p:nvSpPr>
          <p:cNvPr id="1458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41438"/>
            <a:ext cx="8229600" cy="4530725"/>
          </a:xfrm>
        </p:spPr>
        <p:txBody>
          <a:bodyPr/>
          <a:lstStyle/>
          <a:p>
            <a:pPr eaLnBrk="1" hangingPunct="1">
              <a:buSzPct val="80000"/>
              <a:buFontTx/>
              <a:buChar char="•"/>
              <a:defRPr/>
            </a:pPr>
            <a:r>
              <a:rPr lang="ja-JP" altLang="es-MX">
                <a:latin typeface="Arial"/>
                <a:cs typeface="+mn-cs"/>
              </a:rPr>
              <a:t>“</a:t>
            </a:r>
            <a:r>
              <a:rPr lang="es-MX" i="1">
                <a:solidFill>
                  <a:srgbClr val="FFFF99"/>
                </a:solidFill>
                <a:cs typeface="+mn-cs"/>
              </a:rPr>
              <a:t>Cogito ergo sum</a:t>
            </a:r>
            <a:r>
              <a:rPr lang="ja-JP" altLang="es-MX">
                <a:latin typeface="Arial"/>
                <a:cs typeface="+mn-cs"/>
              </a:rPr>
              <a:t>”</a:t>
            </a:r>
            <a:r>
              <a:rPr lang="es-MX">
                <a:cs typeface="+mn-cs"/>
              </a:rPr>
              <a:t>: pienso, luego existo</a:t>
            </a:r>
          </a:p>
          <a:p>
            <a:pPr eaLnBrk="1" hangingPunct="1">
              <a:buSzPct val="80000"/>
              <a:buFontTx/>
              <a:buChar char="•"/>
              <a:defRPr/>
            </a:pPr>
            <a:r>
              <a:rPr lang="es-MX">
                <a:cs typeface="+mn-cs"/>
              </a:rPr>
              <a:t>Si puedo pensar, eso demuestra que al menos </a:t>
            </a:r>
            <a:r>
              <a:rPr lang="es-MX" i="1">
                <a:cs typeface="+mn-cs"/>
              </a:rPr>
              <a:t>yo</a:t>
            </a:r>
            <a:r>
              <a:rPr lang="es-MX">
                <a:cs typeface="+mn-cs"/>
              </a:rPr>
              <a:t> existo</a:t>
            </a:r>
          </a:p>
          <a:p>
            <a:pPr eaLnBrk="1" hangingPunct="1">
              <a:buSzPct val="80000"/>
              <a:buFontTx/>
              <a:buChar char="•"/>
              <a:defRPr/>
            </a:pPr>
            <a:r>
              <a:rPr lang="es-MX">
                <a:cs typeface="+mn-cs"/>
              </a:rPr>
              <a:t>La existencia del mundo externo se demuestra porque contiene cosas que yo no puedo concebir hasta que las percibo (Dios es perfecto; yo no soy perfecto, pero puedo concebirlo; entonces, debe existir)</a:t>
            </a:r>
            <a:endParaRPr lang="es-E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46077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8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58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58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8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58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458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8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458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458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8179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6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MX" sz="3600" b="1">
                <a:cs typeface="+mj-cs"/>
              </a:rPr>
              <a:t>El debate fundamental el filosofía:</a:t>
            </a:r>
            <a:endParaRPr lang="es-ES" sz="3600" b="1">
              <a:cs typeface="+mj-cs"/>
            </a:endParaRPr>
          </a:p>
        </p:txBody>
      </p:sp>
      <p:sp>
        <p:nvSpPr>
          <p:cNvPr id="1646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565400"/>
            <a:ext cx="8229600" cy="3565525"/>
          </a:xfrm>
        </p:spPr>
        <p:txBody>
          <a:bodyPr/>
          <a:lstStyle/>
          <a:p>
            <a:pPr algn="ctr" eaLnBrk="1" hangingPunct="1">
              <a:buFont typeface="Wingdings" charset="0"/>
              <a:buNone/>
              <a:defRPr/>
            </a:pPr>
            <a:r>
              <a:rPr lang="es-MX" sz="4000">
                <a:cs typeface="+mn-cs"/>
              </a:rPr>
              <a:t>Materialismo vs. Idealismo</a:t>
            </a:r>
          </a:p>
        </p:txBody>
      </p:sp>
      <p:sp>
        <p:nvSpPr>
          <p:cNvPr id="1646596" name="Line 4"/>
          <p:cNvSpPr>
            <a:spLocks noChangeShapeType="1"/>
          </p:cNvSpPr>
          <p:nvPr/>
        </p:nvSpPr>
        <p:spPr bwMode="auto">
          <a:xfrm>
            <a:off x="323850" y="1196975"/>
            <a:ext cx="8280400" cy="0"/>
          </a:xfrm>
          <a:prstGeom prst="line">
            <a:avLst/>
          </a:prstGeom>
          <a:noFill/>
          <a:ln w="28575">
            <a:solidFill>
              <a:srgbClr val="99CC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s-E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19441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MX" sz="3600" b="1">
                <a:cs typeface="+mj-cs"/>
              </a:rPr>
              <a:t>El debate fundamental el filosofía:</a:t>
            </a:r>
            <a:endParaRPr lang="es-ES" sz="3600" b="1">
              <a:cs typeface="+mj-cs"/>
            </a:endParaRPr>
          </a:p>
        </p:txBody>
      </p:sp>
      <p:sp>
        <p:nvSpPr>
          <p:cNvPr id="1648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buFont typeface="Wingdings" charset="0"/>
              <a:buNone/>
              <a:defRPr/>
            </a:pPr>
            <a:r>
              <a:rPr lang="es-MX" b="1">
                <a:solidFill>
                  <a:srgbClr val="CCFF66"/>
                </a:solidFill>
                <a:cs typeface="+mn-cs"/>
              </a:rPr>
              <a:t>¿Cuál es la naturaleza de la realidad?</a:t>
            </a:r>
          </a:p>
        </p:txBody>
      </p:sp>
      <p:sp>
        <p:nvSpPr>
          <p:cNvPr id="1648644" name="Line 4"/>
          <p:cNvSpPr>
            <a:spLocks noChangeShapeType="1"/>
          </p:cNvSpPr>
          <p:nvPr/>
        </p:nvSpPr>
        <p:spPr bwMode="auto">
          <a:xfrm>
            <a:off x="323850" y="1196975"/>
            <a:ext cx="8280400" cy="0"/>
          </a:xfrm>
          <a:prstGeom prst="line">
            <a:avLst/>
          </a:prstGeom>
          <a:noFill/>
          <a:ln w="28575">
            <a:solidFill>
              <a:srgbClr val="99CC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s-E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39759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724" name="Rectangle 4"/>
          <p:cNvSpPr>
            <a:spLocks noChangeArrowheads="1"/>
          </p:cNvSpPr>
          <p:nvPr/>
        </p:nvSpPr>
        <p:spPr bwMode="auto">
          <a:xfrm>
            <a:off x="645988" y="2133327"/>
            <a:ext cx="7888412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b" anchorCtr="1"/>
          <a:lstStyle/>
          <a:p>
            <a:pPr algn="ctr"/>
            <a:r>
              <a:rPr lang="es-ES_tradnl" sz="6000" b="1" u="none">
                <a:solidFill>
                  <a:srgbClr val="FF9900"/>
                </a:solidFill>
              </a:rPr>
              <a:t>“El </a:t>
            </a:r>
            <a:r>
              <a:rPr lang="es-ES_tradnl" sz="6000" b="1" u="none" dirty="0">
                <a:solidFill>
                  <a:srgbClr val="FF9900"/>
                </a:solidFill>
              </a:rPr>
              <a:t>mundo es uno, </a:t>
            </a:r>
            <a:br>
              <a:rPr lang="es-ES_tradnl" sz="6000" b="1" u="none" dirty="0">
                <a:solidFill>
                  <a:srgbClr val="FF9900"/>
                </a:solidFill>
              </a:rPr>
            </a:br>
            <a:r>
              <a:rPr lang="es-ES_tradnl" sz="6000" b="1" u="none" dirty="0">
                <a:solidFill>
                  <a:srgbClr val="FF9900"/>
                </a:solidFill>
              </a:rPr>
              <a:t>lo que cambia es nuestra experiencia </a:t>
            </a:r>
            <a:r>
              <a:rPr lang="es-ES_tradnl" sz="6000" b="1" u="none">
                <a:solidFill>
                  <a:srgbClr val="FF9900"/>
                </a:solidFill>
              </a:rPr>
              <a:t>del mundo”</a:t>
            </a:r>
            <a:endParaRPr lang="es-ES_tradnl" sz="6000" b="1" u="none" dirty="0"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18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MX" sz="3600" b="1">
                <a:cs typeface="+mj-cs"/>
              </a:rPr>
              <a:t>El debate fundamental el filosofía:</a:t>
            </a:r>
            <a:endParaRPr lang="es-ES" sz="3600" b="1">
              <a:cs typeface="+mj-cs"/>
            </a:endParaRPr>
          </a:p>
        </p:txBody>
      </p:sp>
      <p:sp>
        <p:nvSpPr>
          <p:cNvPr id="1675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68413"/>
            <a:ext cx="8229600" cy="4530725"/>
          </a:xfrm>
        </p:spPr>
        <p:txBody>
          <a:bodyPr/>
          <a:lstStyle/>
          <a:p>
            <a:pPr eaLnBrk="1" hangingPunct="1">
              <a:defRPr/>
            </a:pPr>
            <a:r>
              <a:rPr lang="es-MX" b="1">
                <a:solidFill>
                  <a:srgbClr val="CCFF66"/>
                </a:solidFill>
                <a:cs typeface="+mn-cs"/>
              </a:rPr>
              <a:t>Materialismo:</a:t>
            </a:r>
            <a:r>
              <a:rPr lang="es-ES">
                <a:cs typeface="+mn-cs"/>
              </a:rPr>
              <a:t> </a:t>
            </a:r>
          </a:p>
          <a:p>
            <a:pPr lvl="1" eaLnBrk="1" hangingPunct="1">
              <a:defRPr/>
            </a:pPr>
            <a:r>
              <a:rPr lang="es-ES" sz="2400">
                <a:solidFill>
                  <a:srgbClr val="CCFF66"/>
                </a:solidFill>
              </a:rPr>
              <a:t>DRAE: </a:t>
            </a:r>
            <a:r>
              <a:rPr lang="es-ES" sz="2400"/>
              <a:t>Doctrina según la cual la única realidad es la materia. </a:t>
            </a:r>
          </a:p>
          <a:p>
            <a:pPr lvl="2" eaLnBrk="1" hangingPunct="1">
              <a:defRPr/>
            </a:pPr>
            <a:r>
              <a:rPr lang="es-ES"/>
              <a:t>Concepción del mundo según la cual no hay otra realidad que la material, mientras que el pensamiento y sus modos de expresión no son sino manifestaciones de la materia y de su evolución en el tiempo. </a:t>
            </a:r>
          </a:p>
          <a:p>
            <a:pPr lvl="1" eaLnBrk="1" hangingPunct="1">
              <a:defRPr/>
            </a:pPr>
            <a:r>
              <a:rPr lang="es-MX" sz="2400"/>
              <a:t>Doctrina que admite sólo la existencia de los entes materiales, o sea de los cuerpos</a:t>
            </a:r>
            <a:endParaRPr lang="es-ES" sz="2400"/>
          </a:p>
          <a:p>
            <a:pPr lvl="1" eaLnBrk="1" hangingPunct="1">
              <a:defRPr/>
            </a:pPr>
            <a:r>
              <a:rPr lang="es-MX" sz="2400"/>
              <a:t>Doctrina que atribuye la causalidad solamente a la materia (</a:t>
            </a:r>
            <a:r>
              <a:rPr lang="ja-JP" altLang="es-MX" sz="2400">
                <a:latin typeface="Arial"/>
              </a:rPr>
              <a:t>“</a:t>
            </a:r>
            <a:r>
              <a:rPr lang="es-MX" sz="2400"/>
              <a:t>la única causa de las cosas es la materia</a:t>
            </a:r>
            <a:r>
              <a:rPr lang="ja-JP" altLang="es-MX" sz="2400">
                <a:latin typeface="Arial"/>
              </a:rPr>
              <a:t>”</a:t>
            </a:r>
            <a:r>
              <a:rPr lang="es-MX" sz="2400"/>
              <a:t>)</a:t>
            </a:r>
          </a:p>
          <a:p>
            <a:pPr lvl="1" eaLnBrk="1" hangingPunct="1">
              <a:defRPr/>
            </a:pPr>
            <a:r>
              <a:rPr lang="es-MX" sz="2400"/>
              <a:t>Otras palabras relacionadas:</a:t>
            </a:r>
          </a:p>
          <a:p>
            <a:pPr lvl="2" eaLnBrk="1" hangingPunct="1">
              <a:defRPr/>
            </a:pPr>
            <a:r>
              <a:rPr lang="es-MX"/>
              <a:t>Realismo</a:t>
            </a:r>
          </a:p>
        </p:txBody>
      </p:sp>
      <p:sp>
        <p:nvSpPr>
          <p:cNvPr id="1675268" name="Line 4"/>
          <p:cNvSpPr>
            <a:spLocks noChangeShapeType="1"/>
          </p:cNvSpPr>
          <p:nvPr/>
        </p:nvSpPr>
        <p:spPr bwMode="auto">
          <a:xfrm>
            <a:off x="323850" y="1196975"/>
            <a:ext cx="8280400" cy="0"/>
          </a:xfrm>
          <a:prstGeom prst="line">
            <a:avLst/>
          </a:prstGeom>
          <a:noFill/>
          <a:ln w="28575">
            <a:solidFill>
              <a:srgbClr val="99CC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s-E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3306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0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MX" sz="3600" b="1">
                <a:cs typeface="+mj-cs"/>
              </a:rPr>
              <a:t>El debate fundamental el filosofía:</a:t>
            </a:r>
            <a:endParaRPr lang="es-ES" sz="3600" b="1">
              <a:cs typeface="+mj-cs"/>
            </a:endParaRPr>
          </a:p>
        </p:txBody>
      </p:sp>
      <p:sp>
        <p:nvSpPr>
          <p:cNvPr id="1650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68413"/>
            <a:ext cx="8229600" cy="4530725"/>
          </a:xfrm>
        </p:spPr>
        <p:txBody>
          <a:bodyPr/>
          <a:lstStyle/>
          <a:p>
            <a:pPr eaLnBrk="1" hangingPunct="1">
              <a:defRPr/>
            </a:pPr>
            <a:r>
              <a:rPr lang="es-MX" b="1">
                <a:solidFill>
                  <a:srgbClr val="CCFF66"/>
                </a:solidFill>
                <a:cs typeface="+mn-cs"/>
              </a:rPr>
              <a:t>Idealismo:</a:t>
            </a:r>
          </a:p>
          <a:p>
            <a:pPr lvl="1" eaLnBrk="1" hangingPunct="1">
              <a:defRPr/>
            </a:pPr>
            <a:r>
              <a:rPr lang="es-MX" sz="2400">
                <a:solidFill>
                  <a:srgbClr val="CCFF66"/>
                </a:solidFill>
              </a:rPr>
              <a:t>DRAE: </a:t>
            </a:r>
            <a:r>
              <a:rPr lang="es-ES" sz="2400"/>
              <a:t>Condición de los sistemas filosóficos que consideran la idea como principio del ser y del conocer </a:t>
            </a:r>
            <a:endParaRPr lang="es-MX" sz="2400"/>
          </a:p>
          <a:p>
            <a:pPr lvl="1" eaLnBrk="1" hangingPunct="1">
              <a:defRPr/>
            </a:pPr>
            <a:r>
              <a:rPr lang="es-MX" sz="2400"/>
              <a:t>Doctrina que admite que los cuerpos sólo tienen una existencia ideal, en nuestras almas, y niega la existencia real de los cuerpos mismos y del mundo</a:t>
            </a:r>
          </a:p>
          <a:p>
            <a:pPr lvl="1" eaLnBrk="1" hangingPunct="1">
              <a:defRPr/>
            </a:pPr>
            <a:r>
              <a:rPr lang="es-MX" sz="2400"/>
              <a:t>El mundo es sólo espíritus</a:t>
            </a:r>
          </a:p>
          <a:p>
            <a:pPr lvl="1" eaLnBrk="1" hangingPunct="1">
              <a:defRPr/>
            </a:pPr>
            <a:r>
              <a:rPr lang="es-MX" sz="2400">
                <a:solidFill>
                  <a:srgbClr val="CCFF66"/>
                </a:solidFill>
              </a:rPr>
              <a:t>Kant: </a:t>
            </a:r>
            <a:r>
              <a:rPr lang="es-MX" sz="2400"/>
              <a:t>Teoría que declara la existencia de los objetos en el espacio simplemente dudosa e indemostrable o falsa</a:t>
            </a:r>
            <a:endParaRPr lang="es-ES" sz="2400"/>
          </a:p>
        </p:txBody>
      </p:sp>
      <p:sp>
        <p:nvSpPr>
          <p:cNvPr id="1650692" name="Line 4"/>
          <p:cNvSpPr>
            <a:spLocks noChangeShapeType="1"/>
          </p:cNvSpPr>
          <p:nvPr/>
        </p:nvSpPr>
        <p:spPr bwMode="auto">
          <a:xfrm>
            <a:off x="323850" y="1196975"/>
            <a:ext cx="8280400" cy="0"/>
          </a:xfrm>
          <a:prstGeom prst="line">
            <a:avLst/>
          </a:prstGeom>
          <a:noFill/>
          <a:ln w="28575">
            <a:solidFill>
              <a:srgbClr val="99CC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s-E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55289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2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MX" b="1">
                <a:solidFill>
                  <a:srgbClr val="CCFF66"/>
                </a:solidFill>
                <a:cs typeface="+mn-cs"/>
              </a:rPr>
              <a:t>Idealismo: </a:t>
            </a:r>
            <a:r>
              <a:rPr lang="es-MX">
                <a:cs typeface="+mn-cs"/>
              </a:rPr>
              <a:t>en el principio fue el verbo</a:t>
            </a:r>
          </a:p>
          <a:p>
            <a:pPr lvl="1" eaLnBrk="1" hangingPunct="1">
              <a:defRPr/>
            </a:pPr>
            <a:r>
              <a:rPr lang="es-ES"/>
              <a:t>En el principio existía la Palabra y la Palabra estaba con Dios, y la Palabra era Dios.  (Juan 1:1)</a:t>
            </a:r>
          </a:p>
          <a:p>
            <a:pPr lvl="1" eaLnBrk="1" hangingPunct="1">
              <a:defRPr/>
            </a:pPr>
            <a:r>
              <a:rPr lang="es-ES"/>
              <a:t>EN el principio era el Verbo, y el Verbo era con Dios, y el Verbo era Dios</a:t>
            </a:r>
          </a:p>
          <a:p>
            <a:pPr eaLnBrk="1" hangingPunct="1">
              <a:defRPr/>
            </a:pPr>
            <a:r>
              <a:rPr lang="es-MX" b="1">
                <a:solidFill>
                  <a:srgbClr val="CCFF66"/>
                </a:solidFill>
                <a:cs typeface="+mn-cs"/>
              </a:rPr>
              <a:t>Materialismo: </a:t>
            </a:r>
            <a:r>
              <a:rPr lang="es-MX">
                <a:cs typeface="+mn-cs"/>
              </a:rPr>
              <a:t>en el principio fue el sustantivo</a:t>
            </a:r>
            <a:endParaRPr lang="es-ES">
              <a:cs typeface="+mn-cs"/>
            </a:endParaRPr>
          </a:p>
        </p:txBody>
      </p:sp>
      <p:sp>
        <p:nvSpPr>
          <p:cNvPr id="1652740" name="Line 4"/>
          <p:cNvSpPr>
            <a:spLocks noChangeShapeType="1"/>
          </p:cNvSpPr>
          <p:nvPr/>
        </p:nvSpPr>
        <p:spPr bwMode="auto">
          <a:xfrm>
            <a:off x="323850" y="1196975"/>
            <a:ext cx="8280400" cy="0"/>
          </a:xfrm>
          <a:prstGeom prst="line">
            <a:avLst/>
          </a:prstGeom>
          <a:noFill/>
          <a:ln w="28575">
            <a:solidFill>
              <a:srgbClr val="99CC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s-ES">
              <a:cs typeface="+mn-cs"/>
            </a:endParaRPr>
          </a:p>
        </p:txBody>
      </p:sp>
      <p:sp>
        <p:nvSpPr>
          <p:cNvPr id="165274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MX" sz="3600" b="1">
                <a:cs typeface="+mj-cs"/>
              </a:rPr>
              <a:t>El debate fundamental el filosofía:</a:t>
            </a:r>
            <a:endParaRPr lang="es-ES" sz="3600" b="1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857839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8450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s-MX" b="1">
                <a:solidFill>
                  <a:srgbClr val="CCFF66"/>
                </a:solidFill>
                <a:latin typeface="Verdana" charset="0"/>
                <a:ea typeface="ＭＳ Ｐゴシック" charset="0"/>
              </a:rPr>
              <a:t>Idealismo </a:t>
            </a:r>
            <a:r>
              <a:rPr lang="es-MX" b="1" i="1">
                <a:solidFill>
                  <a:srgbClr val="CCFF66"/>
                </a:solidFill>
                <a:latin typeface="Verdana" charset="0"/>
                <a:ea typeface="ＭＳ Ｐゴシック" charset="0"/>
              </a:rPr>
              <a:t>New Age</a:t>
            </a:r>
            <a:r>
              <a:rPr lang="es-MX" b="1">
                <a:solidFill>
                  <a:srgbClr val="CCFF66"/>
                </a:solidFill>
                <a:latin typeface="Verdana" charset="0"/>
                <a:ea typeface="ＭＳ Ｐゴシック" charset="0"/>
              </a:rPr>
              <a:t>: </a:t>
            </a:r>
          </a:p>
          <a:p>
            <a:pPr lvl="1" algn="ctr" eaLnBrk="1" hangingPunct="1">
              <a:buFontTx/>
              <a:buNone/>
            </a:pPr>
            <a:br>
              <a:rPr lang="es-ES">
                <a:latin typeface="Verdana" charset="0"/>
                <a:ea typeface="ＭＳ Ｐゴシック" charset="0"/>
              </a:rPr>
            </a:br>
            <a:r>
              <a:rPr lang="es-ES">
                <a:latin typeface="Verdana" charset="0"/>
                <a:ea typeface="ＭＳ Ｐゴシック" charset="0"/>
              </a:rPr>
              <a:t>“…el budismo desde hace siglos postula [que] la mente es el punto de partida, el punto focal y el punto culminante de lo real. La mente precede las cosas, las domina y las crea”</a:t>
            </a:r>
          </a:p>
          <a:p>
            <a:pPr lvl="1" algn="ctr" eaLnBrk="1" hangingPunct="1">
              <a:buFontTx/>
              <a:buNone/>
            </a:pPr>
            <a:endParaRPr lang="es-MX">
              <a:latin typeface="Verdana" charset="0"/>
              <a:ea typeface="ＭＳ Ｐゴシック" charset="0"/>
            </a:endParaRPr>
          </a:p>
          <a:p>
            <a:pPr lvl="1" algn="r" eaLnBrk="1" hangingPunct="1">
              <a:buFontTx/>
              <a:buNone/>
            </a:pPr>
            <a:r>
              <a:rPr lang="es-ES" sz="2000">
                <a:latin typeface="Verdana" charset="0"/>
                <a:ea typeface="ＭＳ Ｐゴシック" charset="0"/>
              </a:rPr>
              <a:t>Fernando Solana Olivares</a:t>
            </a:r>
          </a:p>
          <a:p>
            <a:pPr lvl="1" algn="r" eaLnBrk="1" hangingPunct="1">
              <a:buFontTx/>
              <a:buNone/>
            </a:pPr>
            <a:r>
              <a:rPr lang="es-MX" sz="2000" i="1">
                <a:latin typeface="Verdana" charset="0"/>
                <a:ea typeface="ＭＳ Ｐゴシック" charset="0"/>
              </a:rPr>
              <a:t>Milenio Diario</a:t>
            </a:r>
            <a:endParaRPr lang="es-ES" sz="2000" i="1">
              <a:latin typeface="Verdana" charset="0"/>
              <a:ea typeface="ＭＳ Ｐゴシック" charset="0"/>
            </a:endParaRPr>
          </a:p>
        </p:txBody>
      </p:sp>
      <p:sp>
        <p:nvSpPr>
          <p:cNvPr id="1768451" name="Line 3"/>
          <p:cNvSpPr>
            <a:spLocks noChangeShapeType="1"/>
          </p:cNvSpPr>
          <p:nvPr/>
        </p:nvSpPr>
        <p:spPr bwMode="auto">
          <a:xfrm>
            <a:off x="323850" y="1196975"/>
            <a:ext cx="8280400" cy="0"/>
          </a:xfrm>
          <a:prstGeom prst="line">
            <a:avLst/>
          </a:prstGeom>
          <a:noFill/>
          <a:ln w="28575">
            <a:solidFill>
              <a:srgbClr val="99CC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s-ES">
              <a:cs typeface="+mn-cs"/>
            </a:endParaRPr>
          </a:p>
        </p:txBody>
      </p:sp>
      <p:sp>
        <p:nvSpPr>
          <p:cNvPr id="176845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MX" sz="3600" b="1">
                <a:cs typeface="+mj-cs"/>
              </a:rPr>
              <a:t>El debate fundamental el filosofía:</a:t>
            </a:r>
            <a:endParaRPr lang="es-ES" sz="3600" b="1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982554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478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1484313"/>
            <a:ext cx="7772400" cy="2889250"/>
          </a:xfrm>
        </p:spPr>
        <p:txBody>
          <a:bodyPr/>
          <a:lstStyle/>
          <a:p>
            <a:pPr eaLnBrk="1" hangingPunct="1">
              <a:defRPr/>
            </a:pPr>
            <a:r>
              <a:rPr lang="ja-JP" altLang="es-MX" sz="4000">
                <a:latin typeface="Arial"/>
                <a:cs typeface="+mj-cs"/>
              </a:rPr>
              <a:t>“</a:t>
            </a:r>
            <a:r>
              <a:rPr lang="es-MX" sz="4800">
                <a:cs typeface="+mj-cs"/>
              </a:rPr>
              <a:t>La realidad es un estado alterado de la percepción ocasionado por la falta de alcohol</a:t>
            </a:r>
            <a:r>
              <a:rPr lang="ja-JP" altLang="es-MX" sz="4800">
                <a:latin typeface="Arial"/>
                <a:cs typeface="+mj-cs"/>
              </a:rPr>
              <a:t>”</a:t>
            </a:r>
            <a:endParaRPr lang="es-ES" sz="4800">
              <a:cs typeface="+mj-cs"/>
            </a:endParaRPr>
          </a:p>
        </p:txBody>
      </p:sp>
      <p:sp>
        <p:nvSpPr>
          <p:cNvPr id="1654789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5084763"/>
            <a:ext cx="6800800" cy="554037"/>
          </a:xfrm>
        </p:spPr>
        <p:txBody>
          <a:bodyPr/>
          <a:lstStyle/>
          <a:p>
            <a:pPr algn="r" eaLnBrk="1" hangingPunct="1">
              <a:defRPr/>
            </a:pPr>
            <a:r>
              <a:rPr lang="es-MX" sz="2400" dirty="0">
                <a:cs typeface="+mn-cs"/>
              </a:rPr>
              <a:t>Rafael Tonatiuh “Tona”</a:t>
            </a:r>
            <a:br>
              <a:rPr lang="es-MX" sz="2400" dirty="0">
                <a:cs typeface="+mn-cs"/>
              </a:rPr>
            </a:br>
            <a:r>
              <a:rPr lang="es-MX" sz="2400" dirty="0">
                <a:cs typeface="+mn-cs"/>
              </a:rPr>
              <a:t>(</a:t>
            </a:r>
            <a:r>
              <a:rPr lang="es-MX" sz="2400" i="1" dirty="0">
                <a:cs typeface="+mn-cs"/>
              </a:rPr>
              <a:t>Milenio Diario</a:t>
            </a:r>
            <a:r>
              <a:rPr lang="es-MX" sz="2400" dirty="0">
                <a:cs typeface="+mn-cs"/>
              </a:rPr>
              <a:t>)</a:t>
            </a:r>
            <a:endParaRPr lang="es-ES" sz="2400" dirty="0">
              <a:cs typeface="+mn-cs"/>
            </a:endParaRPr>
          </a:p>
        </p:txBody>
      </p:sp>
      <p:sp>
        <p:nvSpPr>
          <p:cNvPr id="1654790" name="Rectangle 6"/>
          <p:cNvSpPr>
            <a:spLocks noChangeArrowheads="1"/>
          </p:cNvSpPr>
          <p:nvPr/>
        </p:nvSpPr>
        <p:spPr bwMode="auto">
          <a:xfrm>
            <a:off x="457200" y="277813"/>
            <a:ext cx="4114800" cy="77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eaLnBrk="1" hangingPunct="1">
              <a:defRPr/>
            </a:pPr>
            <a:r>
              <a:rPr lang="es-MX" sz="3600" u="none" dirty="0">
                <a:solidFill>
                  <a:srgbClr val="CCFF66"/>
                </a:solidFill>
                <a:cs typeface="+mn-cs"/>
              </a:rPr>
              <a:t>O quizá…</a:t>
            </a:r>
            <a:endParaRPr lang="es-ES" sz="3600" u="none" dirty="0">
              <a:solidFill>
                <a:srgbClr val="CCFF66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3932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4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pPr eaLnBrk="1" hangingPunct="1">
              <a:defRPr/>
            </a:pPr>
            <a:r>
              <a:rPr lang="es-MX" sz="4000" b="1">
                <a:cs typeface="+mj-cs"/>
              </a:rPr>
              <a:t>Entender la ciencia</a:t>
            </a:r>
            <a:endParaRPr lang="es-ES" sz="4000" b="1">
              <a:cs typeface="+mj-cs"/>
            </a:endParaRPr>
          </a:p>
        </p:txBody>
      </p:sp>
      <p:sp>
        <p:nvSpPr>
          <p:cNvPr id="617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68413"/>
            <a:ext cx="8229600" cy="4857750"/>
          </a:xfrm>
        </p:spPr>
        <p:txBody>
          <a:bodyPr/>
          <a:lstStyle/>
          <a:p>
            <a:pPr eaLnBrk="1" hangingPunct="1">
              <a:defRPr/>
            </a:pPr>
            <a:r>
              <a:rPr lang="es-MX" sz="2400" dirty="0">
                <a:solidFill>
                  <a:srgbClr val="CCFF99"/>
                </a:solidFill>
                <a:cs typeface="+mn-cs"/>
              </a:rPr>
              <a:t>¿Cómo funciona?</a:t>
            </a:r>
          </a:p>
          <a:p>
            <a:pPr eaLnBrk="1" hangingPunct="1">
              <a:defRPr/>
            </a:pPr>
            <a:r>
              <a:rPr lang="es-MX" sz="2400" dirty="0">
                <a:solidFill>
                  <a:srgbClr val="CCFF99"/>
                </a:solidFill>
                <a:cs typeface="+mn-cs"/>
              </a:rPr>
              <a:t>¿Por qué funciona?</a:t>
            </a:r>
          </a:p>
          <a:p>
            <a:pPr eaLnBrk="1" hangingPunct="1">
              <a:defRPr/>
            </a:pPr>
            <a:r>
              <a:rPr lang="es-MX" sz="2400" dirty="0">
                <a:solidFill>
                  <a:srgbClr val="CCFF99"/>
                </a:solidFill>
                <a:cs typeface="+mn-cs"/>
              </a:rPr>
              <a:t>¿Qué es y qué no es ciencia?</a:t>
            </a:r>
          </a:p>
          <a:p>
            <a:pPr lvl="1" eaLnBrk="1" hangingPunct="1">
              <a:defRPr/>
            </a:pPr>
            <a:r>
              <a:rPr lang="es-MX" sz="2200" dirty="0"/>
              <a:t>Ciencias sociales</a:t>
            </a:r>
          </a:p>
          <a:p>
            <a:pPr lvl="1" eaLnBrk="1" hangingPunct="1">
              <a:defRPr/>
            </a:pPr>
            <a:r>
              <a:rPr lang="es-MX" sz="2200" dirty="0"/>
              <a:t>Ciencias humanas</a:t>
            </a:r>
          </a:p>
          <a:p>
            <a:pPr lvl="1" eaLnBrk="1" hangingPunct="1">
              <a:defRPr/>
            </a:pPr>
            <a:r>
              <a:rPr lang="es-MX" sz="2200" dirty="0"/>
              <a:t>Ciencias penales</a:t>
            </a:r>
          </a:p>
          <a:p>
            <a:pPr lvl="1" eaLnBrk="1" hangingPunct="1">
              <a:defRPr/>
            </a:pPr>
            <a:r>
              <a:rPr lang="es-MX" sz="2200" dirty="0"/>
              <a:t>Ciencia del habla</a:t>
            </a:r>
          </a:p>
          <a:p>
            <a:pPr lvl="1" eaLnBrk="1" hangingPunct="1">
              <a:defRPr/>
            </a:pPr>
            <a:r>
              <a:rPr lang="es-MX" sz="2200" dirty="0"/>
              <a:t>Ciencia forestal</a:t>
            </a:r>
          </a:p>
          <a:p>
            <a:pPr lvl="1" eaLnBrk="1" hangingPunct="1">
              <a:defRPr/>
            </a:pPr>
            <a:r>
              <a:rPr lang="es-MX" sz="2200" dirty="0"/>
              <a:t>Ciencias administrativas</a:t>
            </a:r>
          </a:p>
          <a:p>
            <a:pPr lvl="1" eaLnBrk="1" hangingPunct="1">
              <a:defRPr/>
            </a:pPr>
            <a:r>
              <a:rPr lang="es-MX" sz="2200" dirty="0"/>
              <a:t>Ciencias lácteas</a:t>
            </a:r>
          </a:p>
          <a:p>
            <a:pPr lvl="1" eaLnBrk="1" hangingPunct="1">
              <a:defRPr/>
            </a:pPr>
            <a:r>
              <a:rPr lang="es-MX" sz="2200" dirty="0"/>
              <a:t>Ciencias cárnicas</a:t>
            </a:r>
          </a:p>
          <a:p>
            <a:pPr lvl="1" eaLnBrk="1" hangingPunct="1">
              <a:defRPr/>
            </a:pPr>
            <a:r>
              <a:rPr lang="es-MX" sz="2200" dirty="0"/>
              <a:t>Ciencias mortuorias</a:t>
            </a:r>
          </a:p>
          <a:p>
            <a:pPr lvl="1" eaLnBrk="1" hangingPunct="1">
              <a:defRPr/>
            </a:pPr>
            <a:r>
              <a:rPr lang="es-MX" sz="2200" dirty="0"/>
              <a:t>Ciencias divinas</a:t>
            </a:r>
            <a:r>
              <a:rPr lang="es-ES" sz="2200" dirty="0"/>
              <a:t> </a:t>
            </a:r>
            <a:endParaRPr lang="es-ES_tradnl" sz="2200" dirty="0"/>
          </a:p>
        </p:txBody>
      </p:sp>
      <p:sp>
        <p:nvSpPr>
          <p:cNvPr id="617476" name="Line 4"/>
          <p:cNvSpPr>
            <a:spLocks noChangeShapeType="1"/>
          </p:cNvSpPr>
          <p:nvPr/>
        </p:nvSpPr>
        <p:spPr bwMode="auto">
          <a:xfrm>
            <a:off x="323850" y="1196975"/>
            <a:ext cx="82804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s-ES"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50D60FA3-E795-C94E-B98D-D53D72527D39}"/>
                  </a:ext>
                </a:extLst>
              </p14:cNvPr>
              <p14:cNvContentPartPr/>
              <p14:nvPr/>
            </p14:nvContentPartPr>
            <p14:xfrm>
              <a:off x="1797714" y="3681642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50D60FA3-E795-C94E-B98D-D53D72527D3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89074" y="367300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EC2F2B29-0895-194E-9A41-F87A7F0D57A9}"/>
                  </a:ext>
                </a:extLst>
              </p14:cNvPr>
              <p14:cNvContentPartPr/>
              <p14:nvPr/>
            </p14:nvContentPartPr>
            <p14:xfrm>
              <a:off x="2663874" y="2899362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EC2F2B29-0895-194E-9A41-F87A7F0D57A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655234" y="2890722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7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7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4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74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74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4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74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74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4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174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174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4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174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174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4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174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174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4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174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174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4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174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174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4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174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174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4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174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174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4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174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174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47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1747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1747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47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1747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1747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7475" grpId="0" build="p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5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557338"/>
            <a:ext cx="8229600" cy="4568825"/>
          </a:xfrm>
        </p:spPr>
        <p:txBody>
          <a:bodyPr/>
          <a:lstStyle/>
          <a:p>
            <a:pPr marL="0" indent="0" algn="ctr">
              <a:buNone/>
            </a:pPr>
            <a:r>
              <a:rPr lang="es-ES" sz="2800" dirty="0"/>
              <a:t>“El concepto de ciencia se entiende aquí en el sentido amplio del término “como una actividad humana que tiene por objeto comprender el universo del cual somos una parte; y para la cual los científicos –personas encargadas de practicarla– han establecido un </a:t>
            </a:r>
            <a:r>
              <a:rPr lang="es-ES_tradnl" sz="2800" dirty="0"/>
              <a:t>modo de proceder que se conoce como método científico”.</a:t>
            </a:r>
            <a:endParaRPr lang="es-MX" sz="2800" i="1" dirty="0">
              <a:cs typeface="+mn-cs"/>
            </a:endParaRPr>
          </a:p>
          <a:p>
            <a:pPr algn="r" eaLnBrk="1" hangingPunct="1">
              <a:lnSpc>
                <a:spcPct val="80000"/>
              </a:lnSpc>
              <a:buFontTx/>
              <a:buNone/>
              <a:defRPr/>
            </a:pPr>
            <a:br>
              <a:rPr lang="es-ES_tradnl" sz="2800" i="1" dirty="0">
                <a:solidFill>
                  <a:srgbClr val="CCFF99"/>
                </a:solidFill>
              </a:rPr>
            </a:br>
            <a:r>
              <a:rPr lang="es-ES_tradnl" sz="2800" i="1" dirty="0">
                <a:solidFill>
                  <a:srgbClr val="CCFF99"/>
                </a:solidFill>
              </a:rPr>
              <a:t>Luis Estrada (1981)</a:t>
            </a:r>
            <a:endParaRPr lang="es-ES" sz="2400" i="1" dirty="0">
              <a:solidFill>
                <a:srgbClr val="CCFF99"/>
              </a:solidFill>
              <a:cs typeface="+mn-cs"/>
            </a:endParaRPr>
          </a:p>
        </p:txBody>
      </p:sp>
      <p:sp>
        <p:nvSpPr>
          <p:cNvPr id="621572" name="Line 4"/>
          <p:cNvSpPr>
            <a:spLocks noChangeShapeType="1"/>
          </p:cNvSpPr>
          <p:nvPr/>
        </p:nvSpPr>
        <p:spPr bwMode="auto">
          <a:xfrm>
            <a:off x="466725" y="1268413"/>
            <a:ext cx="7921625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s-ES">
              <a:cs typeface="+mn-cs"/>
            </a:endParaRPr>
          </a:p>
        </p:txBody>
      </p:sp>
      <p:sp>
        <p:nvSpPr>
          <p:cNvPr id="621573" name="Rectangle 5"/>
          <p:cNvSpPr>
            <a:spLocks noChangeArrowheads="1"/>
          </p:cNvSpPr>
          <p:nvPr/>
        </p:nvSpPr>
        <p:spPr bwMode="auto">
          <a:xfrm>
            <a:off x="395288" y="549275"/>
            <a:ext cx="8439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715963" indent="-715963" algn="ctr">
              <a:defRPr/>
            </a:pPr>
            <a:r>
              <a:rPr lang="es-MX" sz="3600" b="1" u="none">
                <a:solidFill>
                  <a:srgbClr val="FF9900"/>
                </a:solidFill>
                <a:cs typeface="+mn-cs"/>
              </a:rPr>
              <a:t>¿Qué es la ciencia?</a:t>
            </a:r>
            <a:endParaRPr lang="es-ES" sz="3600" b="1" u="none">
              <a:solidFill>
                <a:srgbClr val="FF9900"/>
              </a:solidFill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3E3ABB7E-0941-F044-9B95-3BFC07487DD5}"/>
                  </a:ext>
                </a:extLst>
              </p14:cNvPr>
              <p14:cNvContentPartPr/>
              <p14:nvPr/>
            </p14:nvContentPartPr>
            <p14:xfrm>
              <a:off x="4513194" y="2686768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3E3ABB7E-0941-F044-9B95-3BFC07487DD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04194" y="267812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D80BE521-0472-9A45-8AD2-2965A9530D57}"/>
                  </a:ext>
                </a:extLst>
              </p14:cNvPr>
              <p14:cNvContentPartPr/>
              <p14:nvPr/>
            </p14:nvContentPartPr>
            <p14:xfrm>
              <a:off x="5504274" y="2719528"/>
              <a:ext cx="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D80BE521-0472-9A45-8AD2-2965A9530D5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495634" y="271088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895BC9F7-6A49-784D-B468-CCFFC7386C7F}"/>
                  </a:ext>
                </a:extLst>
              </p14:cNvPr>
              <p14:cNvContentPartPr/>
              <p14:nvPr/>
            </p14:nvContentPartPr>
            <p14:xfrm>
              <a:off x="1904994" y="3132448"/>
              <a:ext cx="3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895BC9F7-6A49-784D-B468-CCFFC7386C7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895994" y="312380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3758E99F-D116-7348-A07B-216D38AA6DBD}"/>
                  </a:ext>
                </a:extLst>
              </p14:cNvPr>
              <p14:cNvContentPartPr/>
              <p14:nvPr/>
            </p14:nvContentPartPr>
            <p14:xfrm>
              <a:off x="2534994" y="2236768"/>
              <a:ext cx="360" cy="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3758E99F-D116-7348-A07B-216D38AA6DB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25994" y="222812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AA28B457-5B47-A242-AD7C-F51D51FCA36E}"/>
                  </a:ext>
                </a:extLst>
              </p14:cNvPr>
              <p14:cNvContentPartPr/>
              <p14:nvPr/>
            </p14:nvContentPartPr>
            <p14:xfrm>
              <a:off x="2913714" y="2429728"/>
              <a:ext cx="360" cy="3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AA28B457-5B47-A242-AD7C-F51D51FCA36E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905074" y="242072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F63B1D78-5116-EF49-A052-018F32E861E1}"/>
                  </a:ext>
                </a:extLst>
              </p14:cNvPr>
              <p14:cNvContentPartPr/>
              <p14:nvPr/>
            </p14:nvContentPartPr>
            <p14:xfrm>
              <a:off x="3125754" y="2618008"/>
              <a:ext cx="360" cy="3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F63B1D78-5116-EF49-A052-018F32E861E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117114" y="260900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87A33A3E-894B-B840-98F5-DB938AF1679E}"/>
                  </a:ext>
                </a:extLst>
              </p14:cNvPr>
              <p14:cNvContentPartPr/>
              <p14:nvPr/>
            </p14:nvContentPartPr>
            <p14:xfrm>
              <a:off x="3093714" y="2639248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87A33A3E-894B-B840-98F5-DB938AF1679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084714" y="263024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4F070A17-3B4F-5F4A-90A8-A18C5E074AF4}"/>
                  </a:ext>
                </a:extLst>
              </p14:cNvPr>
              <p14:cNvContentPartPr/>
              <p14:nvPr/>
            </p14:nvContentPartPr>
            <p14:xfrm>
              <a:off x="3823434" y="962368"/>
              <a:ext cx="36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4F070A17-3B4F-5F4A-90A8-A18C5E074AF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814794" y="95336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788B3211-7ED8-A340-8B67-61B10ECDAE5A}"/>
                  </a:ext>
                </a:extLst>
              </p14:cNvPr>
              <p14:cNvContentPartPr/>
              <p14:nvPr/>
            </p14:nvContentPartPr>
            <p14:xfrm>
              <a:off x="3924594" y="1086762"/>
              <a:ext cx="360" cy="3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788B3211-7ED8-A340-8B67-61B10ECDAE5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915594" y="107776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81EE806F-4ECC-A745-B150-F1F045AEA32B}"/>
                  </a:ext>
                </a:extLst>
              </p14:cNvPr>
              <p14:cNvContentPartPr/>
              <p14:nvPr/>
            </p14:nvContentPartPr>
            <p14:xfrm>
              <a:off x="5963274" y="2591562"/>
              <a:ext cx="360" cy="36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81EE806F-4ECC-A745-B150-F1F045AEA32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954634" y="258256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B8DC01F5-0491-6E4F-AB31-3D1E986D76E4}"/>
                  </a:ext>
                </a:extLst>
              </p14:cNvPr>
              <p14:cNvContentPartPr/>
              <p14:nvPr/>
            </p14:nvContentPartPr>
            <p14:xfrm>
              <a:off x="1533474" y="1592922"/>
              <a:ext cx="360" cy="3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B8DC01F5-0491-6E4F-AB31-3D1E986D76E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24474" y="158392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4C56AF88-BB77-AA44-AF76-DAE57DF86047}"/>
                  </a:ext>
                </a:extLst>
              </p14:cNvPr>
              <p14:cNvContentPartPr/>
              <p14:nvPr/>
            </p14:nvContentPartPr>
            <p14:xfrm>
              <a:off x="1673874" y="1780122"/>
              <a:ext cx="360" cy="3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4C56AF88-BB77-AA44-AF76-DAE57DF8604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64874" y="1771122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5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557338"/>
            <a:ext cx="8229600" cy="4568825"/>
          </a:xfrm>
        </p:spPr>
        <p:txBody>
          <a:bodyPr/>
          <a:lstStyle/>
          <a:p>
            <a:pPr algn="ctr" eaLnBrk="1" hangingPunct="1">
              <a:lnSpc>
                <a:spcPct val="105000"/>
              </a:lnSpc>
              <a:buFontTx/>
              <a:buNone/>
              <a:defRPr/>
            </a:pPr>
            <a:r>
              <a:rPr lang="es-MX" dirty="0">
                <a:cs typeface="+mn-cs"/>
              </a:rPr>
              <a:t>“Actividad humana creativa cuyo objetivo es la comprensión de la naturaleza y cuyo producto es el conocimiento, obtenido por medio de un método científico organizado en forma deductiva y que aspira a alcanzar el mayor grado de consenso posible</a:t>
            </a:r>
            <a:r>
              <a:rPr lang="es-ES" dirty="0">
                <a:cs typeface="+mn-cs"/>
              </a:rPr>
              <a:t> </a:t>
            </a:r>
            <a:r>
              <a:rPr lang="es-MX" dirty="0">
                <a:cs typeface="+mn-cs"/>
              </a:rPr>
              <a:t>”</a:t>
            </a:r>
          </a:p>
          <a:p>
            <a:pPr algn="r" eaLnBrk="1" hangingPunct="1">
              <a:lnSpc>
                <a:spcPct val="80000"/>
              </a:lnSpc>
              <a:buFontTx/>
              <a:buNone/>
              <a:defRPr/>
            </a:pPr>
            <a:endParaRPr lang="es-MX" sz="2400" i="1" dirty="0">
              <a:cs typeface="+mn-cs"/>
            </a:endParaRPr>
          </a:p>
          <a:p>
            <a:pPr algn="r" eaLnBrk="1" hangingPunct="1">
              <a:lnSpc>
                <a:spcPct val="80000"/>
              </a:lnSpc>
              <a:buFontTx/>
              <a:buNone/>
              <a:defRPr/>
            </a:pPr>
            <a:r>
              <a:rPr lang="es-MX" sz="2400" i="1" dirty="0">
                <a:solidFill>
                  <a:srgbClr val="CCFF99"/>
                </a:solidFill>
                <a:cs typeface="+mn-cs"/>
              </a:rPr>
              <a:t>Ruy Pérez Tamayo</a:t>
            </a:r>
            <a:endParaRPr lang="es-ES" sz="2400" i="1" dirty="0">
              <a:solidFill>
                <a:srgbClr val="CCFF99"/>
              </a:solidFill>
              <a:cs typeface="+mn-cs"/>
            </a:endParaRPr>
          </a:p>
        </p:txBody>
      </p:sp>
      <p:sp>
        <p:nvSpPr>
          <p:cNvPr id="621572" name="Line 4"/>
          <p:cNvSpPr>
            <a:spLocks noChangeShapeType="1"/>
          </p:cNvSpPr>
          <p:nvPr/>
        </p:nvSpPr>
        <p:spPr bwMode="auto">
          <a:xfrm>
            <a:off x="466725" y="1268413"/>
            <a:ext cx="7921625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s-ES">
              <a:cs typeface="+mn-cs"/>
            </a:endParaRPr>
          </a:p>
        </p:txBody>
      </p:sp>
      <p:sp>
        <p:nvSpPr>
          <p:cNvPr id="621573" name="Rectangle 5"/>
          <p:cNvSpPr>
            <a:spLocks noChangeArrowheads="1"/>
          </p:cNvSpPr>
          <p:nvPr/>
        </p:nvSpPr>
        <p:spPr bwMode="auto">
          <a:xfrm>
            <a:off x="395288" y="549275"/>
            <a:ext cx="8439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715963" indent="-715963" algn="ctr">
              <a:defRPr/>
            </a:pPr>
            <a:r>
              <a:rPr lang="es-MX" sz="3600" b="1" u="none">
                <a:solidFill>
                  <a:srgbClr val="FF9900"/>
                </a:solidFill>
                <a:cs typeface="+mn-cs"/>
              </a:rPr>
              <a:t>¿Qué es la ciencia?</a:t>
            </a:r>
            <a:endParaRPr lang="es-ES" sz="3600" b="1" u="none">
              <a:solidFill>
                <a:srgbClr val="FF99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70066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5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215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215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5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6215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6215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1570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3229DBF-B797-4F44-850A-8F50756987A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187624" y="908720"/>
            <a:ext cx="6788150" cy="4525963"/>
          </a:xfrm>
        </p:spPr>
      </p:pic>
    </p:spTree>
    <p:extLst>
      <p:ext uri="{BB962C8B-B14F-4D97-AF65-F5344CB8AC3E}">
        <p14:creationId xmlns:p14="http://schemas.microsoft.com/office/powerpoint/2010/main" val="40034128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5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628775"/>
            <a:ext cx="8229600" cy="467995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s-MX" sz="3600" b="1">
                <a:solidFill>
                  <a:srgbClr val="FF9900"/>
                </a:solidFill>
                <a:cs typeface="+mn-cs"/>
              </a:rPr>
              <a:t>Ciencia: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Symbol" charset="0"/>
              <a:buChar char=""/>
              <a:defRPr/>
            </a:pPr>
            <a:r>
              <a:rPr lang="es-MX" sz="2800">
                <a:cs typeface="+mn-cs"/>
              </a:rPr>
              <a:t>Producción de conocimiento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Symbol" charset="0"/>
              <a:buNone/>
              <a:defRPr/>
            </a:pPr>
            <a:r>
              <a:rPr lang="es-MX" sz="2800">
                <a:cs typeface="+mn-cs"/>
              </a:rPr>
              <a:t>  (“lo que hay que hacer para saber”)</a:t>
            </a:r>
          </a:p>
          <a:p>
            <a:pPr eaLnBrk="1" hangingPunct="1">
              <a:buFontTx/>
              <a:buNone/>
              <a:defRPr/>
            </a:pPr>
            <a:endParaRPr lang="es-MX" sz="1600" b="1">
              <a:cs typeface="+mn-cs"/>
            </a:endParaRPr>
          </a:p>
          <a:p>
            <a:pPr eaLnBrk="1" hangingPunct="1">
              <a:buFontTx/>
              <a:buNone/>
              <a:defRPr/>
            </a:pPr>
            <a:r>
              <a:rPr lang="es-MX" sz="3600" b="1">
                <a:solidFill>
                  <a:srgbClr val="CCFF66"/>
                </a:solidFill>
                <a:cs typeface="+mn-cs"/>
              </a:rPr>
              <a:t>Tecnología:</a:t>
            </a:r>
          </a:p>
          <a:p>
            <a:pPr eaLnBrk="1" hangingPunct="1">
              <a:buClr>
                <a:schemeClr val="tx1"/>
              </a:buClr>
              <a:buFont typeface="Symbol" charset="0"/>
              <a:buChar char=""/>
              <a:defRPr/>
            </a:pPr>
            <a:r>
              <a:rPr lang="es-MX" sz="2800">
                <a:cs typeface="+mn-cs"/>
              </a:rPr>
              <a:t>actividad humana cuyo objetivo es la transformación de la naturaleza y cuyos resultados son bienes de consumo o de servicio</a:t>
            </a:r>
            <a:r>
              <a:rPr lang="es-ES" sz="2800">
                <a:cs typeface="+mn-cs"/>
              </a:rPr>
              <a:t> </a:t>
            </a:r>
            <a:r>
              <a:rPr lang="es-MX" sz="2800">
                <a:cs typeface="+mn-cs"/>
              </a:rPr>
              <a:t>  </a:t>
            </a:r>
            <a:br>
              <a:rPr lang="es-MX" sz="2800">
                <a:cs typeface="+mn-cs"/>
              </a:rPr>
            </a:br>
            <a:r>
              <a:rPr lang="es-MX" sz="2800">
                <a:cs typeface="+mn-cs"/>
              </a:rPr>
              <a:t>(“lo que hay que saber para hacer”)</a:t>
            </a:r>
            <a:r>
              <a:rPr lang="es-ES" sz="2800">
                <a:cs typeface="+mn-cs"/>
              </a:rPr>
              <a:t> </a:t>
            </a:r>
          </a:p>
        </p:txBody>
      </p:sp>
      <p:sp>
        <p:nvSpPr>
          <p:cNvPr id="619523" name="Line 3"/>
          <p:cNvSpPr>
            <a:spLocks noChangeShapeType="1"/>
          </p:cNvSpPr>
          <p:nvPr/>
        </p:nvSpPr>
        <p:spPr bwMode="auto">
          <a:xfrm>
            <a:off x="466725" y="1268413"/>
            <a:ext cx="7921625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s-ES">
              <a:cs typeface="+mn-cs"/>
            </a:endParaRPr>
          </a:p>
        </p:txBody>
      </p:sp>
      <p:sp>
        <p:nvSpPr>
          <p:cNvPr id="619524" name="Rectangle 4"/>
          <p:cNvSpPr>
            <a:spLocks noChangeArrowheads="1"/>
          </p:cNvSpPr>
          <p:nvPr/>
        </p:nvSpPr>
        <p:spPr bwMode="auto">
          <a:xfrm>
            <a:off x="395288" y="692150"/>
            <a:ext cx="84391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715963" indent="-715963">
              <a:defRPr/>
            </a:pPr>
            <a:r>
              <a:rPr lang="es-MX" sz="2800" u="none">
                <a:solidFill>
                  <a:srgbClr val="FF9900"/>
                </a:solidFill>
                <a:latin typeface="Verdana" charset="0"/>
                <a:cs typeface="+mn-cs"/>
              </a:rPr>
              <a:t>¿Qué es la ciencia?</a:t>
            </a:r>
            <a:endParaRPr lang="es-ES" sz="2800" u="none">
              <a:solidFill>
                <a:srgbClr val="FF9900"/>
              </a:solidFill>
              <a:latin typeface="Verdana" charset="0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95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95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95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95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195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95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195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95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195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195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952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7D66A-9C00-5447-9676-F4620B435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3600" b="1" dirty="0"/>
              <a:t>La ciencia no es una princesa de cuento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EC70B1-458B-FC4F-9089-D3E1BBC18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sz="2400" dirty="0"/>
              <a:t>Si no divulgamos su lado humano –sucio, conflictivo, confuso, defectuoso– estamos mintiendo.</a:t>
            </a:r>
          </a:p>
          <a:p>
            <a:r>
              <a:rPr lang="en-US" sz="2400" dirty="0"/>
              <a:t>Science is ripe with problems: irreproducible results, manipulation of statistics, widespread sexual harassment and gender discrimination, and conflicts — or at least what seem to be conflicts — of financial interest, to name but a few</a:t>
            </a:r>
            <a:endParaRPr lang="es-ES_tradnl" sz="2400" dirty="0"/>
          </a:p>
          <a:p>
            <a:r>
              <a:rPr lang="es-ES_tradnl" sz="2400" dirty="0"/>
              <a:t>“</a:t>
            </a:r>
            <a:r>
              <a:rPr lang="es-ES_tradnl" sz="2400" dirty="0" err="1"/>
              <a:t>Beware</a:t>
            </a:r>
            <a:r>
              <a:rPr lang="es-ES_tradnl" sz="2400" dirty="0"/>
              <a:t> </a:t>
            </a:r>
            <a:r>
              <a:rPr lang="es-ES_tradnl" sz="2400" dirty="0" err="1"/>
              <a:t>the</a:t>
            </a:r>
            <a:r>
              <a:rPr lang="es-ES_tradnl" sz="2400" dirty="0"/>
              <a:t> anti-</a:t>
            </a:r>
            <a:r>
              <a:rPr lang="es-ES_tradnl" sz="2400" dirty="0" err="1"/>
              <a:t>science</a:t>
            </a:r>
            <a:r>
              <a:rPr lang="es-ES_tradnl" sz="2400" dirty="0"/>
              <a:t> </a:t>
            </a:r>
            <a:r>
              <a:rPr lang="es-ES_tradnl" sz="2400" dirty="0" err="1"/>
              <a:t>label</a:t>
            </a:r>
            <a:r>
              <a:rPr lang="es-ES_tradnl" sz="2400" dirty="0"/>
              <a:t>”, Editorial, </a:t>
            </a:r>
            <a:r>
              <a:rPr lang="es-ES_tradnl" sz="2400" i="1" dirty="0" err="1"/>
              <a:t>Nature</a:t>
            </a:r>
            <a:r>
              <a:rPr lang="es-ES_tradnl" sz="2400" dirty="0"/>
              <a:t>, 10/mayo/2017 (https://</a:t>
            </a:r>
            <a:r>
              <a:rPr lang="es-ES_tradnl" sz="2400" dirty="0" err="1"/>
              <a:t>www.nature.com</a:t>
            </a:r>
            <a:r>
              <a:rPr lang="es-ES_tradnl" sz="2400" dirty="0"/>
              <a:t>/</a:t>
            </a:r>
            <a:r>
              <a:rPr lang="es-ES_tradnl" sz="2400" dirty="0" err="1"/>
              <a:t>news</a:t>
            </a:r>
            <a:r>
              <a:rPr lang="es-ES_tradnl" sz="2400"/>
              <a:t>/beware-the-anti-science-label-1.21956)</a:t>
            </a:r>
            <a:endParaRPr lang="es-ES_tradnl" sz="2400" dirty="0"/>
          </a:p>
        </p:txBody>
      </p:sp>
    </p:spTree>
    <p:extLst>
      <p:ext uri="{BB962C8B-B14F-4D97-AF65-F5344CB8AC3E}">
        <p14:creationId xmlns:p14="http://schemas.microsoft.com/office/powerpoint/2010/main" val="21084777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95F69-55FA-D743-B732-EE946728F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	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DDBBDE5-DD76-0C49-9845-650E784639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08569" y="48309"/>
            <a:ext cx="4926862" cy="6759655"/>
          </a:xfrm>
        </p:spPr>
      </p:pic>
    </p:spTree>
    <p:extLst>
      <p:ext uri="{BB962C8B-B14F-4D97-AF65-F5344CB8AC3E}">
        <p14:creationId xmlns:p14="http://schemas.microsoft.com/office/powerpoint/2010/main" val="23309108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7E233C1-EAF1-0E46-961A-13429F8165D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11342" y="825381"/>
            <a:ext cx="8925154" cy="5001805"/>
          </a:xfrm>
        </p:spPr>
      </p:pic>
    </p:spTree>
    <p:extLst>
      <p:ext uri="{BB962C8B-B14F-4D97-AF65-F5344CB8AC3E}">
        <p14:creationId xmlns:p14="http://schemas.microsoft.com/office/powerpoint/2010/main" val="19816409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4D29D6F-DBE7-1B48-9CD8-BB2244ECD3E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308040" y="836712"/>
            <a:ext cx="8728456" cy="4902073"/>
          </a:xfrm>
        </p:spPr>
      </p:pic>
    </p:spTree>
    <p:extLst>
      <p:ext uri="{BB962C8B-B14F-4D97-AF65-F5344CB8AC3E}">
        <p14:creationId xmlns:p14="http://schemas.microsoft.com/office/powerpoint/2010/main" val="28235092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B5DBB05-E0D2-AE4B-B851-92278DCA26A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2059" r="1" b="63725"/>
          <a:stretch/>
        </p:blipFill>
        <p:spPr>
          <a:xfrm>
            <a:off x="104021" y="62115"/>
            <a:ext cx="2595771" cy="6818436"/>
          </a:xfr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8CD8BC34-365E-5644-84C2-0C99D6E025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35945" r="2974" b="28061"/>
          <a:stretch/>
        </p:blipFill>
        <p:spPr bwMode="auto">
          <a:xfrm>
            <a:off x="3346116" y="111665"/>
            <a:ext cx="2433550" cy="6670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E3408358-554F-FC4B-B956-0B3319E012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" t="71995" r="1243"/>
          <a:stretch/>
        </p:blipFill>
        <p:spPr bwMode="auto">
          <a:xfrm>
            <a:off x="6422972" y="1059640"/>
            <a:ext cx="2562753" cy="536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18668629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0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549275"/>
            <a:ext cx="8229600" cy="5976938"/>
          </a:xfrm>
        </p:spPr>
        <p:txBody>
          <a:bodyPr/>
          <a:lstStyle/>
          <a:p>
            <a:pPr eaLnBrk="1" hangingPunct="1">
              <a:lnSpc>
                <a:spcPct val="120000"/>
              </a:lnSpc>
              <a:buFont typeface="Wingdings" charset="0"/>
              <a:buNone/>
              <a:defRPr/>
            </a:pPr>
            <a:r>
              <a:rPr lang="es-MX" sz="2400">
                <a:solidFill>
                  <a:srgbClr val="FF9900"/>
                </a:solidFill>
                <a:cs typeface="+mn-cs"/>
              </a:rPr>
              <a:t>Naturalismo:</a:t>
            </a:r>
            <a:r>
              <a:rPr lang="es-MX" sz="2400">
                <a:cs typeface="+mn-cs"/>
              </a:rPr>
              <a:t> La negación de toda distinción entre naturaleza y supranaturaleza y la tesis de que el hombre puede y debe ser comprendido, en todas sus manifestaciones (…) sólo en relación con las cosas y los seres del mundo natural y por medio de los mismos conceptos utilizados por las ciencias para su explicación.</a:t>
            </a:r>
          </a:p>
          <a:p>
            <a:pPr algn="r" eaLnBrk="1" hangingPunct="1">
              <a:buFont typeface="Wingdings" charset="0"/>
              <a:buNone/>
              <a:defRPr/>
            </a:pPr>
            <a:endParaRPr lang="es-MX" sz="2400">
              <a:solidFill>
                <a:schemeClr val="folHlink"/>
              </a:solidFill>
              <a:cs typeface="+mn-cs"/>
            </a:endParaRPr>
          </a:p>
          <a:p>
            <a:pPr algn="r" eaLnBrk="1" hangingPunct="1">
              <a:lnSpc>
                <a:spcPct val="120000"/>
              </a:lnSpc>
              <a:buFont typeface="Wingdings" charset="0"/>
              <a:buNone/>
              <a:defRPr/>
            </a:pPr>
            <a:r>
              <a:rPr lang="es-MX" sz="2400">
                <a:solidFill>
                  <a:schemeClr val="folHlink"/>
                </a:solidFill>
                <a:cs typeface="+mn-cs"/>
              </a:rPr>
              <a:t>Nicola Abbagnano</a:t>
            </a:r>
            <a:br>
              <a:rPr lang="es-MX" sz="2400">
                <a:solidFill>
                  <a:schemeClr val="folHlink"/>
                </a:solidFill>
                <a:cs typeface="+mn-cs"/>
              </a:rPr>
            </a:br>
            <a:r>
              <a:rPr lang="es-MX" sz="2400">
                <a:solidFill>
                  <a:schemeClr val="folHlink"/>
                </a:solidFill>
                <a:cs typeface="+mn-cs"/>
              </a:rPr>
              <a:t>Diccionario de filosofía, México, FCE, 1998</a:t>
            </a:r>
            <a:endParaRPr lang="es-ES" sz="2400">
              <a:solidFill>
                <a:schemeClr val="folHlink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1315261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41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548680"/>
            <a:ext cx="8029575" cy="935037"/>
          </a:xfrm>
        </p:spPr>
        <p:txBody>
          <a:bodyPr/>
          <a:lstStyle/>
          <a:p>
            <a:pPr eaLnBrk="1" hangingPunct="1">
              <a:defRPr/>
            </a:pPr>
            <a:r>
              <a:rPr lang="es-MX" sz="6000" b="1" dirty="0">
                <a:cs typeface="+mj-cs"/>
              </a:rPr>
              <a:t>¿Qué es la ciencia?</a:t>
            </a:r>
            <a:r>
              <a:rPr lang="es-MX" sz="6000" dirty="0">
                <a:cs typeface="+mj-cs"/>
              </a:rPr>
              <a:t> </a:t>
            </a:r>
          </a:p>
        </p:txBody>
      </p:sp>
      <p:sp>
        <p:nvSpPr>
          <p:cNvPr id="572419" name="Rectangle 3"/>
          <p:cNvSpPr>
            <a:spLocks noChangeArrowheads="1"/>
          </p:cNvSpPr>
          <p:nvPr/>
        </p:nvSpPr>
        <p:spPr bwMode="auto">
          <a:xfrm>
            <a:off x="557213" y="1844824"/>
            <a:ext cx="8029575" cy="93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 eaLnBrk="1" hangingPunct="1">
              <a:defRPr/>
            </a:pPr>
            <a:r>
              <a:rPr lang="es-MX" sz="4000" b="1" u="none" dirty="0">
                <a:solidFill>
                  <a:srgbClr val="CCFF66"/>
                </a:solidFill>
                <a:cs typeface="+mn-cs"/>
              </a:rPr>
              <a:t>¿Por qué funciona?</a:t>
            </a:r>
            <a:r>
              <a:rPr lang="es-MX" sz="4000" u="none" dirty="0">
                <a:solidFill>
                  <a:srgbClr val="CCFF66"/>
                </a:solidFill>
                <a:cs typeface="+mn-cs"/>
              </a:rPr>
              <a:t> </a:t>
            </a:r>
          </a:p>
        </p:txBody>
      </p:sp>
      <p:sp>
        <p:nvSpPr>
          <p:cNvPr id="572421" name="Rectangle 5"/>
          <p:cNvSpPr>
            <a:spLocks noChangeArrowheads="1"/>
          </p:cNvSpPr>
          <p:nvPr/>
        </p:nvSpPr>
        <p:spPr bwMode="auto">
          <a:xfrm>
            <a:off x="557213" y="2564904"/>
            <a:ext cx="8029575" cy="93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 eaLnBrk="1" hangingPunct="1">
              <a:defRPr/>
            </a:pPr>
            <a:r>
              <a:rPr lang="es-MX" sz="4000" b="1" u="none" dirty="0">
                <a:solidFill>
                  <a:srgbClr val="CCFF66"/>
                </a:solidFill>
                <a:cs typeface="+mn-cs"/>
              </a:rPr>
              <a:t>¿Cómo funciona?</a:t>
            </a:r>
            <a:r>
              <a:rPr lang="es-MX" sz="4000" u="none" dirty="0">
                <a:solidFill>
                  <a:srgbClr val="CCFF66"/>
                </a:solidFill>
                <a:cs typeface="+mn-cs"/>
              </a:rPr>
              <a:t> </a:t>
            </a:r>
          </a:p>
        </p:txBody>
      </p:sp>
      <p:sp>
        <p:nvSpPr>
          <p:cNvPr id="572422" name="Rectangle 6"/>
          <p:cNvSpPr>
            <a:spLocks noChangeArrowheads="1"/>
          </p:cNvSpPr>
          <p:nvPr/>
        </p:nvSpPr>
        <p:spPr bwMode="auto">
          <a:xfrm>
            <a:off x="1116013" y="3645024"/>
            <a:ext cx="6911975" cy="93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 eaLnBrk="1" hangingPunct="1">
              <a:defRPr/>
            </a:pPr>
            <a:r>
              <a:rPr lang="es-MX" sz="4000" b="1" u="none" dirty="0">
                <a:solidFill>
                  <a:srgbClr val="CCFF66"/>
                </a:solidFill>
                <a:cs typeface="+mn-cs"/>
              </a:rPr>
              <a:t>¿Cómo </a:t>
            </a:r>
            <a:r>
              <a:rPr lang="es-MX" sz="4000" b="1" i="1" u="none" dirty="0">
                <a:solidFill>
                  <a:srgbClr val="CCFF66"/>
                </a:solidFill>
                <a:cs typeface="+mn-cs"/>
              </a:rPr>
              <a:t>sabemos</a:t>
            </a:r>
            <a:r>
              <a:rPr lang="es-MX" sz="4000" b="1" u="none" dirty="0">
                <a:solidFill>
                  <a:srgbClr val="CCFF66"/>
                </a:solidFill>
                <a:cs typeface="+mn-cs"/>
              </a:rPr>
              <a:t> que  funciona?</a:t>
            </a:r>
            <a:r>
              <a:rPr lang="es-MX" sz="4000" u="none" dirty="0">
                <a:solidFill>
                  <a:srgbClr val="CCFF66"/>
                </a:solidFill>
                <a:cs typeface="+mn-cs"/>
              </a:rPr>
              <a:t> 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B9B4D8D-AF68-D14A-8BAF-F249FE0AAE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993" y="5014242"/>
            <a:ext cx="8562488" cy="901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 eaLnBrk="1" hangingPunct="1">
              <a:defRPr/>
            </a:pPr>
            <a:r>
              <a:rPr lang="es-MX" sz="4000" b="1" u="none" dirty="0">
                <a:solidFill>
                  <a:srgbClr val="CCFF66"/>
                </a:solidFill>
                <a:cs typeface="+mn-cs"/>
              </a:rPr>
              <a:t>¿Cómo deciden los científicos que una teoría es mejor que otra?</a:t>
            </a:r>
            <a:r>
              <a:rPr lang="es-MX" sz="4000" u="none" dirty="0">
                <a:solidFill>
                  <a:srgbClr val="CCFF66"/>
                </a:solidFill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278223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72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72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72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72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72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72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72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572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2418" grpId="0"/>
      <p:bldP spid="572421" grpId="0"/>
      <p:bldP spid="572422" grpId="0"/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2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MX" b="1" dirty="0">
                <a:cs typeface="+mj-cs"/>
              </a:rPr>
              <a:t>Objetividad:</a:t>
            </a:r>
            <a:endParaRPr lang="es-ES" b="1" dirty="0">
              <a:cs typeface="+mj-cs"/>
            </a:endParaRPr>
          </a:p>
        </p:txBody>
      </p:sp>
      <p:sp>
        <p:nvSpPr>
          <p:cNvPr id="1482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40768"/>
            <a:ext cx="8229600" cy="4525963"/>
          </a:xfrm>
        </p:spPr>
        <p:txBody>
          <a:bodyPr/>
          <a:lstStyle/>
          <a:p>
            <a:pPr algn="ctr" eaLnBrk="1" hangingPunct="1">
              <a:lnSpc>
                <a:spcPct val="150000"/>
              </a:lnSpc>
              <a:buFont typeface="Wingdings" charset="0"/>
              <a:buNone/>
              <a:defRPr/>
            </a:pPr>
            <a:r>
              <a:rPr lang="es-MX" sz="3600" b="1" dirty="0">
                <a:solidFill>
                  <a:srgbClr val="CCFF99"/>
                </a:solidFill>
                <a:cs typeface="+mn-cs"/>
              </a:rPr>
              <a:t>El conocimiento científico: </a:t>
            </a:r>
            <a:br>
              <a:rPr lang="es-MX" sz="3600" b="1" dirty="0">
                <a:solidFill>
                  <a:srgbClr val="CCFF99"/>
                </a:solidFill>
                <a:cs typeface="+mn-cs"/>
              </a:rPr>
            </a:br>
            <a:r>
              <a:rPr lang="es-MX" sz="3600" b="1" dirty="0">
                <a:solidFill>
                  <a:srgbClr val="CCFF99"/>
                </a:solidFill>
                <a:cs typeface="+mn-cs"/>
              </a:rPr>
              <a:t>¿se descubre o se inventa?</a:t>
            </a:r>
          </a:p>
          <a:p>
            <a:pPr algn="ctr" eaLnBrk="1" hangingPunct="1">
              <a:lnSpc>
                <a:spcPct val="150000"/>
              </a:lnSpc>
              <a:buFont typeface="Wingdings" charset="0"/>
              <a:buNone/>
              <a:defRPr/>
            </a:pPr>
            <a:endParaRPr lang="es-MX" sz="800" dirty="0">
              <a:solidFill>
                <a:srgbClr val="CCFF99"/>
              </a:solidFill>
              <a:cs typeface="+mn-cs"/>
            </a:endParaRPr>
          </a:p>
          <a:p>
            <a:pPr eaLnBrk="1" hangingPunct="1">
              <a:lnSpc>
                <a:spcPct val="150000"/>
              </a:lnSpc>
              <a:buFont typeface="Wingdings" charset="0"/>
              <a:buNone/>
              <a:defRPr/>
            </a:pPr>
            <a:r>
              <a:rPr lang="es-MX" sz="3600" dirty="0">
                <a:solidFill>
                  <a:schemeClr val="folHlink"/>
                </a:solidFill>
                <a:cs typeface="+mn-cs"/>
              </a:rPr>
              <a:t>Por ejemplo:</a:t>
            </a:r>
          </a:p>
          <a:p>
            <a:pPr algn="ctr" eaLnBrk="1" hangingPunct="1">
              <a:lnSpc>
                <a:spcPct val="150000"/>
              </a:lnSpc>
              <a:buFont typeface="Wingdings" charset="0"/>
              <a:buNone/>
              <a:defRPr/>
            </a:pPr>
            <a:r>
              <a:rPr lang="es-MX" sz="3600" dirty="0">
                <a:cs typeface="+mn-cs"/>
              </a:rPr>
              <a:t>¿Existen las leyes de la naturaleza?</a:t>
            </a:r>
          </a:p>
          <a:p>
            <a:pPr algn="ctr" eaLnBrk="1" hangingPunct="1">
              <a:lnSpc>
                <a:spcPct val="150000"/>
              </a:lnSpc>
              <a:buFont typeface="Wingdings" charset="0"/>
              <a:buNone/>
              <a:defRPr/>
            </a:pPr>
            <a:r>
              <a:rPr lang="es-MX" sz="3600" dirty="0">
                <a:cs typeface="+mn-cs"/>
              </a:rPr>
              <a:t>¿Son todas igual de universales?</a:t>
            </a:r>
            <a:endParaRPr lang="es-ES" sz="3600" dirty="0">
              <a:cs typeface="+mn-cs"/>
            </a:endParaRPr>
          </a:p>
        </p:txBody>
      </p:sp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466725" y="1268413"/>
            <a:ext cx="7921625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s-E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46876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2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82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82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2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82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82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2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82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82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2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82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82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2755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68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50" y="163513"/>
            <a:ext cx="8064500" cy="653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ED599C7-1877-4840-8DA0-8767A043B219}"/>
              </a:ext>
            </a:extLst>
          </p:cNvPr>
          <p:cNvCxnSpPr/>
          <p:nvPr/>
        </p:nvCxnSpPr>
        <p:spPr bwMode="auto">
          <a:xfrm>
            <a:off x="1331640" y="548680"/>
            <a:ext cx="4248472" cy="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252A561-C032-6641-8255-DFDE841BD7CA}"/>
              </a:ext>
            </a:extLst>
          </p:cNvPr>
          <p:cNvCxnSpPr>
            <a:cxnSpLocks/>
          </p:cNvCxnSpPr>
          <p:nvPr/>
        </p:nvCxnSpPr>
        <p:spPr bwMode="auto">
          <a:xfrm>
            <a:off x="1475656" y="6121872"/>
            <a:ext cx="2736304" cy="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04527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6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86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88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7686675" cy="592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E6AEDE-7214-784B-9BAC-466FF49B0A15}"/>
              </a:ext>
            </a:extLst>
          </p:cNvPr>
          <p:cNvSpPr txBox="1"/>
          <p:nvPr/>
        </p:nvSpPr>
        <p:spPr>
          <a:xfrm>
            <a:off x="3749327" y="6113190"/>
            <a:ext cx="53014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u="none" dirty="0">
                <a:solidFill>
                  <a:srgbClr val="CCFF99"/>
                </a:solidFill>
              </a:rPr>
              <a:t>Sandra D. Mitchell, “Dimensions of scientific law”, </a:t>
            </a:r>
            <a:br>
              <a:rPr lang="en-US" u="none" dirty="0">
                <a:solidFill>
                  <a:srgbClr val="CCFF99"/>
                </a:solidFill>
              </a:rPr>
            </a:br>
            <a:r>
              <a:rPr lang="en-US" i="1" u="none" dirty="0">
                <a:solidFill>
                  <a:srgbClr val="CCFF99"/>
                </a:solidFill>
              </a:rPr>
              <a:t>Philosophy of Science </a:t>
            </a:r>
            <a:r>
              <a:rPr lang="en-US" u="none" dirty="0">
                <a:solidFill>
                  <a:srgbClr val="CCFF99"/>
                </a:solidFill>
              </a:rPr>
              <a:t>67(2),, 242 (2000)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65B9648-8811-B241-8F68-FCB4F52F0661}"/>
              </a:ext>
            </a:extLst>
          </p:cNvPr>
          <p:cNvCxnSpPr>
            <a:cxnSpLocks/>
          </p:cNvCxnSpPr>
          <p:nvPr/>
        </p:nvCxnSpPr>
        <p:spPr bwMode="auto">
          <a:xfrm>
            <a:off x="683568" y="4869160"/>
            <a:ext cx="1296144" cy="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23E3930-0EE7-1944-B8F2-29E60A3B1571}"/>
              </a:ext>
            </a:extLst>
          </p:cNvPr>
          <p:cNvCxnSpPr>
            <a:cxnSpLocks/>
          </p:cNvCxnSpPr>
          <p:nvPr/>
        </p:nvCxnSpPr>
        <p:spPr bwMode="auto">
          <a:xfrm>
            <a:off x="6876256" y="2708920"/>
            <a:ext cx="1008112" cy="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6BC4925-E42C-8640-8AD9-0E2678A9E56F}"/>
              </a:ext>
            </a:extLst>
          </p:cNvPr>
          <p:cNvCxnSpPr>
            <a:cxnSpLocks/>
          </p:cNvCxnSpPr>
          <p:nvPr/>
        </p:nvCxnSpPr>
        <p:spPr bwMode="auto">
          <a:xfrm>
            <a:off x="4584056" y="5312073"/>
            <a:ext cx="996056" cy="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949F97C-BA3C-434F-B2C8-EBA7280216F7}"/>
              </a:ext>
            </a:extLst>
          </p:cNvPr>
          <p:cNvSpPr txBox="1"/>
          <p:nvPr/>
        </p:nvSpPr>
        <p:spPr>
          <a:xfrm>
            <a:off x="6732240" y="2804734"/>
            <a:ext cx="1152128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u="none" dirty="0"/>
              <a:t>¿Se </a:t>
            </a:r>
            <a:r>
              <a:rPr lang="en-US" u="none" dirty="0" err="1"/>
              <a:t>cumple</a:t>
            </a:r>
            <a:r>
              <a:rPr lang="en-US" u="none" dirty="0"/>
              <a:t> </a:t>
            </a:r>
            <a:r>
              <a:rPr lang="en-US" u="none" dirty="0" err="1"/>
              <a:t>siempre</a:t>
            </a:r>
            <a:r>
              <a:rPr lang="en-US" u="none" dirty="0"/>
              <a:t>, sin </a:t>
            </a:r>
            <a:r>
              <a:rPr lang="en-US" u="none" dirty="0" err="1"/>
              <a:t>excepciones</a:t>
            </a:r>
            <a:r>
              <a:rPr lang="en-US" u="none" dirty="0"/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DED03E-D5BD-A54B-A66F-56A044722F83}"/>
              </a:ext>
            </a:extLst>
          </p:cNvPr>
          <p:cNvSpPr txBox="1"/>
          <p:nvPr/>
        </p:nvSpPr>
        <p:spPr>
          <a:xfrm>
            <a:off x="5508104" y="4941168"/>
            <a:ext cx="1944216" cy="7109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u="none" dirty="0"/>
              <a:t>¿Se </a:t>
            </a:r>
            <a:r>
              <a:rPr lang="en-US" u="none" dirty="0" err="1"/>
              <a:t>cumple</a:t>
            </a:r>
            <a:r>
              <a:rPr lang="en-US" u="none" dirty="0"/>
              <a:t> </a:t>
            </a:r>
            <a:r>
              <a:rPr lang="en-US" u="none" dirty="0" err="1"/>
              <a:t>en</a:t>
            </a:r>
            <a:r>
              <a:rPr lang="en-US" u="none" dirty="0"/>
              <a:t> </a:t>
            </a:r>
            <a:r>
              <a:rPr lang="en-US" u="none" dirty="0" err="1"/>
              <a:t>todo</a:t>
            </a:r>
            <a:r>
              <a:rPr lang="en-US" u="none" dirty="0"/>
              <a:t> el </a:t>
            </a:r>
            <a:r>
              <a:rPr lang="en-US" u="none" dirty="0" err="1"/>
              <a:t>universo</a:t>
            </a:r>
            <a:r>
              <a:rPr lang="en-US" u="none" dirty="0"/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9029CE-61F1-814C-8D1E-ECBEFE4110AA}"/>
              </a:ext>
            </a:extLst>
          </p:cNvPr>
          <p:cNvSpPr txBox="1"/>
          <p:nvPr/>
        </p:nvSpPr>
        <p:spPr>
          <a:xfrm>
            <a:off x="575555" y="4953942"/>
            <a:ext cx="256834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u="none" dirty="0"/>
              <a:t>¿Se </a:t>
            </a:r>
            <a:r>
              <a:rPr lang="en-US" u="none" dirty="0" err="1"/>
              <a:t>cumple</a:t>
            </a:r>
            <a:r>
              <a:rPr lang="en-US" u="none" dirty="0"/>
              <a:t> para </a:t>
            </a:r>
            <a:r>
              <a:rPr lang="en-US" u="none" dirty="0" err="1"/>
              <a:t>todo</a:t>
            </a:r>
            <a:r>
              <a:rPr lang="en-US" u="none" dirty="0"/>
              <a:t> </a:t>
            </a:r>
            <a:r>
              <a:rPr lang="en-US" u="none" dirty="0" err="1"/>
              <a:t>tipo</a:t>
            </a:r>
            <a:r>
              <a:rPr lang="en-US" u="none" dirty="0"/>
              <a:t> de </a:t>
            </a:r>
            <a:r>
              <a:rPr lang="en-US" u="none" dirty="0" err="1"/>
              <a:t>cosas</a:t>
            </a:r>
            <a:r>
              <a:rPr lang="en-US" u="none" dirty="0"/>
              <a:t>, o </a:t>
            </a:r>
            <a:r>
              <a:rPr lang="en-US" u="none" dirty="0" err="1"/>
              <a:t>sólo</a:t>
            </a:r>
            <a:r>
              <a:rPr lang="en-US" u="none" dirty="0"/>
              <a:t> para </a:t>
            </a:r>
            <a:r>
              <a:rPr lang="en-US" u="none" dirty="0" err="1"/>
              <a:t>ciertas</a:t>
            </a:r>
            <a:r>
              <a:rPr lang="en-US" u="none" dirty="0"/>
              <a:t> </a:t>
            </a:r>
            <a:r>
              <a:rPr lang="en-US" u="none" dirty="0" err="1"/>
              <a:t>clases</a:t>
            </a:r>
            <a:r>
              <a:rPr lang="en-US" u="none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828858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8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488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82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916113"/>
            <a:ext cx="8218488" cy="4103687"/>
          </a:xfrm>
        </p:spPr>
        <p:txBody>
          <a:bodyPr/>
          <a:lstStyle/>
          <a:p>
            <a:pPr marL="0" indent="0" algn="ctr" eaLnBrk="1" hangingPunct="1">
              <a:lnSpc>
                <a:spcPct val="80000"/>
              </a:lnSpc>
              <a:buClr>
                <a:schemeClr val="tx1"/>
              </a:buClr>
              <a:buFont typeface="Symbol" charset="0"/>
              <a:buNone/>
              <a:defRPr/>
            </a:pPr>
            <a:r>
              <a:rPr lang="es-MX" sz="3600" dirty="0">
                <a:cs typeface="+mn-cs"/>
              </a:rPr>
              <a:t>Los modelos científicos:</a:t>
            </a:r>
          </a:p>
          <a:p>
            <a:pPr marL="0" indent="0" algn="ctr" eaLnBrk="1" hangingPunct="1">
              <a:lnSpc>
                <a:spcPct val="80000"/>
              </a:lnSpc>
              <a:buClr>
                <a:schemeClr val="tx1"/>
              </a:buClr>
              <a:buFont typeface="Symbol" charset="0"/>
              <a:buNone/>
              <a:defRPr/>
            </a:pPr>
            <a:endParaRPr lang="es-MX" sz="3600" dirty="0">
              <a:cs typeface="+mn-cs"/>
            </a:endParaRPr>
          </a:p>
          <a:p>
            <a:pPr marL="0" indent="0" algn="ctr" eaLnBrk="1" hangingPunct="1">
              <a:lnSpc>
                <a:spcPct val="80000"/>
              </a:lnSpc>
              <a:buClr>
                <a:schemeClr val="tx1"/>
              </a:buClr>
              <a:buFont typeface="Symbol" charset="0"/>
              <a:buNone/>
              <a:defRPr/>
            </a:pPr>
            <a:r>
              <a:rPr lang="es-MX" sz="3600" dirty="0">
                <a:cs typeface="+mn-cs"/>
              </a:rPr>
              <a:t>¿Invención o descubrimiento?</a:t>
            </a:r>
          </a:p>
          <a:p>
            <a:pPr marL="358775" lvl="2" indent="6350" algn="ctr" eaLnBrk="1" hangingPunct="1">
              <a:lnSpc>
                <a:spcPct val="80000"/>
              </a:lnSpc>
              <a:buFontTx/>
              <a:buNone/>
              <a:defRPr/>
            </a:pPr>
            <a:endParaRPr lang="es-MX" sz="3600" dirty="0"/>
          </a:p>
          <a:p>
            <a:pPr marL="358775" lvl="2" indent="6350" algn="ctr" eaLnBrk="1" hangingPunct="1">
              <a:lnSpc>
                <a:spcPct val="120000"/>
              </a:lnSpc>
              <a:buFontTx/>
              <a:buNone/>
              <a:defRPr/>
            </a:pPr>
            <a:r>
              <a:rPr lang="es-MX" sz="3600" b="1" dirty="0">
                <a:solidFill>
                  <a:srgbClr val="FF9900"/>
                </a:solidFill>
              </a:rPr>
              <a:t>Los </a:t>
            </a:r>
            <a:r>
              <a:rPr lang="es-MX" sz="3600" b="1" i="1" dirty="0">
                <a:solidFill>
                  <a:srgbClr val="FF9900"/>
                </a:solidFill>
              </a:rPr>
              <a:t>modelos </a:t>
            </a:r>
            <a:br>
              <a:rPr lang="es-MX" sz="3600" b="1" i="1" dirty="0">
                <a:solidFill>
                  <a:srgbClr val="FF9900"/>
                </a:solidFill>
              </a:rPr>
            </a:br>
            <a:r>
              <a:rPr lang="es-MX" sz="3600" b="1" dirty="0">
                <a:solidFill>
                  <a:srgbClr val="FF9900"/>
                </a:solidFill>
              </a:rPr>
              <a:t>no </a:t>
            </a:r>
            <a:r>
              <a:rPr lang="es-MX" sz="3600" b="1" i="1" dirty="0">
                <a:solidFill>
                  <a:srgbClr val="FF9900"/>
                </a:solidFill>
              </a:rPr>
              <a:t>son</a:t>
            </a:r>
            <a:r>
              <a:rPr lang="es-MX" sz="3600" b="1" dirty="0">
                <a:solidFill>
                  <a:srgbClr val="FF9900"/>
                </a:solidFill>
              </a:rPr>
              <a:t> la realidad</a:t>
            </a:r>
          </a:p>
        </p:txBody>
      </p:sp>
      <p:sp>
        <p:nvSpPr>
          <p:cNvPr id="634884" name="Line 4"/>
          <p:cNvSpPr>
            <a:spLocks noChangeShapeType="1"/>
          </p:cNvSpPr>
          <p:nvPr/>
        </p:nvSpPr>
        <p:spPr bwMode="auto">
          <a:xfrm>
            <a:off x="466725" y="1268413"/>
            <a:ext cx="7921625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s-ES">
              <a:cs typeface="+mn-cs"/>
            </a:endParaRPr>
          </a:p>
        </p:txBody>
      </p:sp>
      <p:sp>
        <p:nvSpPr>
          <p:cNvPr id="634885" name="Rectangle 5"/>
          <p:cNvSpPr>
            <a:spLocks noChangeArrowheads="1"/>
          </p:cNvSpPr>
          <p:nvPr/>
        </p:nvSpPr>
        <p:spPr bwMode="auto">
          <a:xfrm>
            <a:off x="395288" y="692150"/>
            <a:ext cx="84391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715963" indent="-715963" eaLnBrk="1" hangingPunct="1">
              <a:defRPr/>
            </a:pPr>
            <a:r>
              <a:rPr lang="es-MX" sz="2800" u="none" dirty="0">
                <a:solidFill>
                  <a:srgbClr val="FF9900"/>
                </a:solidFill>
                <a:latin typeface="Verdana" charset="0"/>
                <a:cs typeface="+mn-cs"/>
              </a:rPr>
              <a:t>La ciencia es objetiva y nos revela la verdad</a:t>
            </a:r>
            <a:endParaRPr lang="es-ES" sz="2800" u="none" dirty="0">
              <a:solidFill>
                <a:srgbClr val="FF9900"/>
              </a:solidFill>
              <a:latin typeface="Verdana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53118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348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348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348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348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348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348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3A44E0F-D6DF-0A42-9755-442751280DC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500655" y="116632"/>
            <a:ext cx="4416092" cy="6626463"/>
          </a:xfrm>
        </p:spPr>
      </p:pic>
    </p:spTree>
    <p:extLst>
      <p:ext uri="{BB962C8B-B14F-4D97-AF65-F5344CB8AC3E}">
        <p14:creationId xmlns:p14="http://schemas.microsoft.com/office/powerpoint/2010/main" val="7799297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906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700808"/>
            <a:ext cx="8218488" cy="4319587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ct val="35000"/>
              </a:spcBef>
              <a:defRPr/>
            </a:pPr>
            <a:r>
              <a:rPr lang="es-MX" b="1">
                <a:solidFill>
                  <a:schemeClr val="folHlink"/>
                </a:solidFill>
                <a:cs typeface="+mn-cs"/>
              </a:rPr>
              <a:t>La ciencia no es arbitraria:</a:t>
            </a:r>
          </a:p>
          <a:p>
            <a:pPr lvl="1" eaLnBrk="1" hangingPunct="1">
              <a:lnSpc>
                <a:spcPct val="80000"/>
              </a:lnSpc>
              <a:spcBef>
                <a:spcPct val="35000"/>
              </a:spcBef>
              <a:defRPr/>
            </a:pPr>
            <a:r>
              <a:rPr lang="es-MX"/>
              <a:t>Se basa en algo que existe (suponemos)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defRPr/>
            </a:pPr>
            <a:endParaRPr lang="es-MX" sz="2800" b="1">
              <a:cs typeface="+mn-cs"/>
            </a:endParaRPr>
          </a:p>
          <a:p>
            <a:pPr eaLnBrk="1" hangingPunct="1">
              <a:lnSpc>
                <a:spcPct val="80000"/>
              </a:lnSpc>
              <a:spcBef>
                <a:spcPct val="40000"/>
              </a:spcBef>
              <a:defRPr/>
            </a:pPr>
            <a:r>
              <a:rPr lang="es-MX" b="1">
                <a:solidFill>
                  <a:schemeClr val="folHlink"/>
                </a:solidFill>
                <a:cs typeface="+mn-cs"/>
              </a:rPr>
              <a:t>...pero sí es relativa</a:t>
            </a:r>
          </a:p>
          <a:p>
            <a:pPr lvl="1" eaLnBrk="1" hangingPunct="1">
              <a:lnSpc>
                <a:spcPct val="80000"/>
              </a:lnSpc>
              <a:spcBef>
                <a:spcPct val="35000"/>
              </a:spcBef>
              <a:defRPr/>
            </a:pPr>
            <a:r>
              <a:rPr lang="es-MX"/>
              <a:t>No hay percepción pura: siempre es indirecta</a:t>
            </a:r>
          </a:p>
          <a:p>
            <a:pPr lvl="1" eaLnBrk="1" hangingPunct="1">
              <a:lnSpc>
                <a:spcPct val="80000"/>
              </a:lnSpc>
              <a:spcBef>
                <a:spcPct val="35000"/>
              </a:spcBef>
              <a:defRPr/>
            </a:pPr>
            <a:r>
              <a:rPr lang="es-MX"/>
              <a:t>Siempre hay interpretación de nuestras percepciones</a:t>
            </a:r>
          </a:p>
        </p:txBody>
      </p:sp>
      <p:sp>
        <p:nvSpPr>
          <p:cNvPr id="635907" name="Rectangle 3"/>
          <p:cNvSpPr>
            <a:spLocks noChangeArrowheads="1"/>
          </p:cNvSpPr>
          <p:nvPr/>
        </p:nvSpPr>
        <p:spPr bwMode="auto">
          <a:xfrm>
            <a:off x="395288" y="765175"/>
            <a:ext cx="6913562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eaLnBrk="1" hangingPunct="1">
              <a:defRPr/>
            </a:pPr>
            <a:endParaRPr lang="es-ES" sz="4400">
              <a:solidFill>
                <a:srgbClr val="FF9900"/>
              </a:solidFill>
              <a:cs typeface="+mn-cs"/>
            </a:endParaRPr>
          </a:p>
        </p:txBody>
      </p:sp>
      <p:sp>
        <p:nvSpPr>
          <p:cNvPr id="635908" name="Line 4"/>
          <p:cNvSpPr>
            <a:spLocks noChangeShapeType="1"/>
          </p:cNvSpPr>
          <p:nvPr/>
        </p:nvSpPr>
        <p:spPr bwMode="auto">
          <a:xfrm>
            <a:off x="466725" y="1268413"/>
            <a:ext cx="7921625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s-ES">
              <a:cs typeface="+mn-cs"/>
            </a:endParaRPr>
          </a:p>
        </p:txBody>
      </p:sp>
      <p:sp>
        <p:nvSpPr>
          <p:cNvPr id="635909" name="Rectangle 5"/>
          <p:cNvSpPr>
            <a:spLocks noChangeArrowheads="1"/>
          </p:cNvSpPr>
          <p:nvPr/>
        </p:nvSpPr>
        <p:spPr bwMode="auto">
          <a:xfrm>
            <a:off x="395288" y="692150"/>
            <a:ext cx="84391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715963" indent="-715963" eaLnBrk="1" hangingPunct="1">
              <a:defRPr/>
            </a:pPr>
            <a:r>
              <a:rPr lang="es-MX" sz="2800" u="none" dirty="0">
                <a:solidFill>
                  <a:srgbClr val="FF9900"/>
                </a:solidFill>
                <a:latin typeface="Verdana" charset="0"/>
                <a:cs typeface="+mn-cs"/>
              </a:rPr>
              <a:t>La ciencia es objetiva y nos revela la verdad</a:t>
            </a:r>
            <a:endParaRPr lang="es-ES" sz="2800" u="none" dirty="0">
              <a:solidFill>
                <a:srgbClr val="FF9900"/>
              </a:solidFill>
              <a:latin typeface="Verdana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84394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359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359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359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359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359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359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359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359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6359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6359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5906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FC97E5A-571C-DC4E-AA5F-D0689A9E9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78098"/>
          </a:xfrm>
        </p:spPr>
        <p:txBody>
          <a:bodyPr/>
          <a:lstStyle/>
          <a:p>
            <a:r>
              <a:rPr lang="en-US" b="1" dirty="0" err="1"/>
              <a:t>Recapitulando</a:t>
            </a:r>
            <a:r>
              <a:rPr lang="en-US" b="1" dirty="0"/>
              <a:t>: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168D13-56F3-D246-B6A3-5FAD5BBCF4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688632"/>
          </a:xfrm>
        </p:spPr>
        <p:txBody>
          <a:bodyPr/>
          <a:lstStyle/>
          <a:p>
            <a:pPr marL="0" indent="0">
              <a:buNone/>
            </a:pPr>
            <a:r>
              <a:rPr lang="es-ES_tradnl" sz="2800" dirty="0">
                <a:solidFill>
                  <a:srgbClr val="CCFF99"/>
                </a:solidFill>
              </a:rPr>
              <a:t>Hemos visto que:</a:t>
            </a:r>
          </a:p>
          <a:p>
            <a:r>
              <a:rPr lang="es-ES_tradnl" sz="2400" dirty="0"/>
              <a:t>Se piensa que la filosofía aborda sólo preguntas inútiles</a:t>
            </a:r>
          </a:p>
          <a:p>
            <a:r>
              <a:rPr lang="es-ES_tradnl" sz="2400" dirty="0"/>
              <a:t>A veces así ocurre (</a:t>
            </a:r>
            <a:r>
              <a:rPr lang="es-ES_tradnl" sz="2400" dirty="0">
                <a:solidFill>
                  <a:srgbClr val="CCFF99"/>
                </a:solidFill>
              </a:rPr>
              <a:t>solipsismo</a:t>
            </a:r>
            <a:r>
              <a:rPr lang="es-ES_tradnl" sz="2400" dirty="0"/>
              <a:t>, </a:t>
            </a:r>
            <a:r>
              <a:rPr lang="es-ES_tradnl" sz="2400" dirty="0">
                <a:solidFill>
                  <a:srgbClr val="CCFF99"/>
                </a:solidFill>
              </a:rPr>
              <a:t>escepticismo </a:t>
            </a:r>
            <a:r>
              <a:rPr lang="es-ES_tradnl" sz="2400" dirty="0"/>
              <a:t>cartesiano)</a:t>
            </a:r>
          </a:p>
          <a:p>
            <a:r>
              <a:rPr lang="es-ES_tradnl" sz="2400" dirty="0"/>
              <a:t>Sólo tenemos acceso a la realidad a través de nuestros </a:t>
            </a:r>
            <a:r>
              <a:rPr lang="es-ES_tradnl" sz="2400" dirty="0">
                <a:solidFill>
                  <a:srgbClr val="CCFF99"/>
                </a:solidFill>
              </a:rPr>
              <a:t>sentidos</a:t>
            </a:r>
          </a:p>
          <a:p>
            <a:r>
              <a:rPr lang="es-ES_tradnl" sz="2400" dirty="0"/>
              <a:t>Nuestra realidad es una </a:t>
            </a:r>
            <a:r>
              <a:rPr lang="es-ES_tradnl" sz="2400" dirty="0">
                <a:solidFill>
                  <a:srgbClr val="CCFF99"/>
                </a:solidFill>
              </a:rPr>
              <a:t>construcción virtual </a:t>
            </a:r>
            <a:r>
              <a:rPr lang="es-ES_tradnl" sz="2400" dirty="0"/>
              <a:t>de nuestro cerebro</a:t>
            </a:r>
          </a:p>
          <a:p>
            <a:r>
              <a:rPr lang="es-ES_tradnl" sz="2400" dirty="0"/>
              <a:t>La realidad se puede entender desde una postura </a:t>
            </a:r>
            <a:r>
              <a:rPr lang="es-ES_tradnl" sz="2400" dirty="0">
                <a:solidFill>
                  <a:srgbClr val="CCFF99"/>
                </a:solidFill>
              </a:rPr>
              <a:t>materialista </a:t>
            </a:r>
            <a:r>
              <a:rPr lang="es-ES_tradnl" sz="2400" dirty="0"/>
              <a:t>o </a:t>
            </a:r>
            <a:r>
              <a:rPr lang="es-ES_tradnl" sz="2400" dirty="0">
                <a:solidFill>
                  <a:srgbClr val="CCFF99"/>
                </a:solidFill>
              </a:rPr>
              <a:t>idealista</a:t>
            </a:r>
          </a:p>
          <a:p>
            <a:r>
              <a:rPr lang="es-ES_tradnl" sz="2400" dirty="0"/>
              <a:t>La mente se puede entender desde una postura </a:t>
            </a:r>
            <a:r>
              <a:rPr lang="es-ES_tradnl" sz="2400" dirty="0">
                <a:solidFill>
                  <a:srgbClr val="CCFF99"/>
                </a:solidFill>
              </a:rPr>
              <a:t>dualista </a:t>
            </a:r>
            <a:r>
              <a:rPr lang="es-ES_tradnl" sz="2400" dirty="0"/>
              <a:t>(espíritu) o </a:t>
            </a:r>
            <a:r>
              <a:rPr lang="es-ES_tradnl" sz="2400" dirty="0">
                <a:solidFill>
                  <a:srgbClr val="CCFF99"/>
                </a:solidFill>
              </a:rPr>
              <a:t>monista </a:t>
            </a:r>
            <a:r>
              <a:rPr lang="es-ES_tradnl" sz="2400" dirty="0"/>
              <a:t>(materia)</a:t>
            </a:r>
          </a:p>
          <a:p>
            <a:r>
              <a:rPr lang="es-ES_tradnl" sz="2400" dirty="0"/>
              <a:t>La ciencia adopta una postura </a:t>
            </a:r>
            <a:r>
              <a:rPr lang="es-ES_tradnl" sz="2400" dirty="0">
                <a:solidFill>
                  <a:srgbClr val="CCFF99"/>
                </a:solidFill>
              </a:rPr>
              <a:t>materialista </a:t>
            </a:r>
            <a:r>
              <a:rPr lang="es-ES_tradnl" sz="2400" dirty="0"/>
              <a:t>y </a:t>
            </a:r>
            <a:r>
              <a:rPr lang="es-ES_tradnl" sz="2400" dirty="0">
                <a:solidFill>
                  <a:srgbClr val="CCFF99"/>
                </a:solidFill>
              </a:rPr>
              <a:t>naturalista</a:t>
            </a:r>
          </a:p>
          <a:p>
            <a:r>
              <a:rPr lang="es-ES_tradnl" sz="2400" dirty="0"/>
              <a:t>Hay visiones de la ciencia más </a:t>
            </a:r>
            <a:r>
              <a:rPr lang="es-ES_tradnl" sz="2400" dirty="0">
                <a:solidFill>
                  <a:srgbClr val="CCFF99"/>
                </a:solidFill>
              </a:rPr>
              <a:t>clásicas</a:t>
            </a:r>
            <a:r>
              <a:rPr lang="es-ES_tradnl" sz="2400" dirty="0"/>
              <a:t> y más </a:t>
            </a:r>
            <a:r>
              <a:rPr lang="es-ES_tradnl" sz="2400" dirty="0">
                <a:solidFill>
                  <a:srgbClr val="CCFF99"/>
                </a:solidFill>
              </a:rPr>
              <a:t>críticas</a:t>
            </a:r>
          </a:p>
        </p:txBody>
      </p:sp>
      <p:sp>
        <p:nvSpPr>
          <p:cNvPr id="7" name="Line 5">
            <a:extLst>
              <a:ext uri="{FF2B5EF4-FFF2-40B4-BE49-F238E27FC236}">
                <a16:creationId xmlns:a16="http://schemas.microsoft.com/office/drawing/2014/main" id="{461ABC72-5DBD-B046-85E5-83DC37075624}"/>
              </a:ext>
            </a:extLst>
          </p:cNvPr>
          <p:cNvSpPr>
            <a:spLocks noChangeShapeType="1"/>
          </p:cNvSpPr>
          <p:nvPr/>
        </p:nvSpPr>
        <p:spPr bwMode="auto">
          <a:xfrm>
            <a:off x="612725" y="836712"/>
            <a:ext cx="7559675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s-E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7047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decel="100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900" decel="100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FC97E5A-571C-DC4E-AA5F-D0689A9E9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78098"/>
          </a:xfrm>
        </p:spPr>
        <p:txBody>
          <a:bodyPr/>
          <a:lstStyle/>
          <a:p>
            <a:r>
              <a:rPr lang="en-US" b="1" dirty="0"/>
              <a:t>Hoy: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168D13-56F3-D246-B6A3-5FAD5BBCF4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688632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es-ES_tradnl" sz="2800" dirty="0">
                <a:solidFill>
                  <a:srgbClr val="CCFF99"/>
                </a:solidFill>
              </a:rPr>
              <a:t>Ciencia y sociedad</a:t>
            </a:r>
          </a:p>
          <a:p>
            <a:r>
              <a:rPr lang="es-ES_tradnl" sz="2800" dirty="0">
                <a:solidFill>
                  <a:srgbClr val="CCFF99"/>
                </a:solidFill>
              </a:rPr>
              <a:t>Filosofía de la ciencia:</a:t>
            </a:r>
          </a:p>
          <a:p>
            <a:pPr lvl="1"/>
            <a:r>
              <a:rPr lang="es-ES_tradnl" dirty="0"/>
              <a:t>Visión clásica (ingenua)</a:t>
            </a:r>
          </a:p>
          <a:p>
            <a:pPr lvl="1"/>
            <a:r>
              <a:rPr lang="es-ES_tradnl" dirty="0"/>
              <a:t>Los problemas</a:t>
            </a:r>
          </a:p>
          <a:p>
            <a:pPr lvl="1"/>
            <a:r>
              <a:rPr lang="es-ES_tradnl" dirty="0"/>
              <a:t>El </a:t>
            </a:r>
            <a:r>
              <a:rPr lang="es-ES_tradnl" dirty="0" err="1"/>
              <a:t>falsacionismo</a:t>
            </a:r>
            <a:r>
              <a:rPr lang="es-ES_tradnl" dirty="0"/>
              <a:t> de Karl Popper (y sus problemas)</a:t>
            </a:r>
          </a:p>
          <a:p>
            <a:pPr lvl="1"/>
            <a:r>
              <a:rPr lang="es-ES_tradnl" dirty="0"/>
              <a:t>Los programas de investigación de </a:t>
            </a:r>
            <a:r>
              <a:rPr lang="es-ES_tradnl" dirty="0" err="1"/>
              <a:t>Lakatos</a:t>
            </a:r>
            <a:endParaRPr lang="es-ES_tradnl" dirty="0"/>
          </a:p>
          <a:p>
            <a:pPr lvl="1"/>
            <a:r>
              <a:rPr lang="es-ES_tradnl" dirty="0"/>
              <a:t>Los paradigmas de Thomas Kuhn</a:t>
            </a:r>
          </a:p>
        </p:txBody>
      </p:sp>
      <p:sp>
        <p:nvSpPr>
          <p:cNvPr id="7" name="Line 5">
            <a:extLst>
              <a:ext uri="{FF2B5EF4-FFF2-40B4-BE49-F238E27FC236}">
                <a16:creationId xmlns:a16="http://schemas.microsoft.com/office/drawing/2014/main" id="{461ABC72-5DBD-B046-85E5-83DC37075624}"/>
              </a:ext>
            </a:extLst>
          </p:cNvPr>
          <p:cNvSpPr>
            <a:spLocks noChangeShapeType="1"/>
          </p:cNvSpPr>
          <p:nvPr/>
        </p:nvSpPr>
        <p:spPr bwMode="auto">
          <a:xfrm>
            <a:off x="612725" y="836712"/>
            <a:ext cx="7559675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s-E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0267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93A5B0C-827B-BC4B-A7AC-4564A96BF7F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_tradnl" sz="5400" b="1" dirty="0"/>
              <a:t>Filosofía de la ciencia</a:t>
            </a:r>
          </a:p>
        </p:txBody>
      </p:sp>
    </p:spTree>
    <p:extLst>
      <p:ext uri="{BB962C8B-B14F-4D97-AF65-F5344CB8AC3E}">
        <p14:creationId xmlns:p14="http://schemas.microsoft.com/office/powerpoint/2010/main" val="34410429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41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548680"/>
            <a:ext cx="8029575" cy="935037"/>
          </a:xfrm>
        </p:spPr>
        <p:txBody>
          <a:bodyPr/>
          <a:lstStyle/>
          <a:p>
            <a:pPr eaLnBrk="1" hangingPunct="1">
              <a:defRPr/>
            </a:pPr>
            <a:r>
              <a:rPr lang="es-MX" sz="6000" b="1" dirty="0">
                <a:cs typeface="+mj-cs"/>
              </a:rPr>
              <a:t>¿Qué es la ciencia?</a:t>
            </a:r>
            <a:r>
              <a:rPr lang="es-MX" sz="6000" dirty="0">
                <a:cs typeface="+mj-cs"/>
              </a:rPr>
              <a:t> </a:t>
            </a:r>
          </a:p>
        </p:txBody>
      </p:sp>
      <p:sp>
        <p:nvSpPr>
          <p:cNvPr id="572419" name="Rectangle 3"/>
          <p:cNvSpPr>
            <a:spLocks noChangeArrowheads="1"/>
          </p:cNvSpPr>
          <p:nvPr/>
        </p:nvSpPr>
        <p:spPr bwMode="auto">
          <a:xfrm>
            <a:off x="557213" y="1844824"/>
            <a:ext cx="8029575" cy="93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 eaLnBrk="1" hangingPunct="1">
              <a:defRPr/>
            </a:pPr>
            <a:r>
              <a:rPr lang="es-MX" sz="4000" b="1" u="none" dirty="0">
                <a:solidFill>
                  <a:srgbClr val="CCFF66"/>
                </a:solidFill>
                <a:cs typeface="+mn-cs"/>
              </a:rPr>
              <a:t>¿Por qué funciona?</a:t>
            </a:r>
            <a:r>
              <a:rPr lang="es-MX" sz="4000" u="none" dirty="0">
                <a:solidFill>
                  <a:srgbClr val="CCFF66"/>
                </a:solidFill>
                <a:cs typeface="+mn-cs"/>
              </a:rPr>
              <a:t> </a:t>
            </a:r>
          </a:p>
        </p:txBody>
      </p:sp>
      <p:sp>
        <p:nvSpPr>
          <p:cNvPr id="572421" name="Rectangle 5"/>
          <p:cNvSpPr>
            <a:spLocks noChangeArrowheads="1"/>
          </p:cNvSpPr>
          <p:nvPr/>
        </p:nvSpPr>
        <p:spPr bwMode="auto">
          <a:xfrm>
            <a:off x="557213" y="2564904"/>
            <a:ext cx="8029575" cy="93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 eaLnBrk="1" hangingPunct="1">
              <a:defRPr/>
            </a:pPr>
            <a:r>
              <a:rPr lang="es-MX" sz="4000" b="1" u="none" dirty="0">
                <a:solidFill>
                  <a:srgbClr val="CCFF66"/>
                </a:solidFill>
                <a:cs typeface="+mn-cs"/>
              </a:rPr>
              <a:t>¿Cómo funciona?</a:t>
            </a:r>
            <a:r>
              <a:rPr lang="es-MX" sz="4000" u="none" dirty="0">
                <a:solidFill>
                  <a:srgbClr val="CCFF66"/>
                </a:solidFill>
                <a:cs typeface="+mn-cs"/>
              </a:rPr>
              <a:t> </a:t>
            </a:r>
          </a:p>
        </p:txBody>
      </p:sp>
      <p:sp>
        <p:nvSpPr>
          <p:cNvPr id="572422" name="Rectangle 6"/>
          <p:cNvSpPr>
            <a:spLocks noChangeArrowheads="1"/>
          </p:cNvSpPr>
          <p:nvPr/>
        </p:nvSpPr>
        <p:spPr bwMode="auto">
          <a:xfrm>
            <a:off x="1116013" y="3645024"/>
            <a:ext cx="6911975" cy="93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 eaLnBrk="1" hangingPunct="1">
              <a:defRPr/>
            </a:pPr>
            <a:r>
              <a:rPr lang="es-MX" sz="4000" b="1" u="none" dirty="0">
                <a:solidFill>
                  <a:srgbClr val="CCFF66"/>
                </a:solidFill>
                <a:cs typeface="+mn-cs"/>
              </a:rPr>
              <a:t>¿Cómo </a:t>
            </a:r>
            <a:r>
              <a:rPr lang="es-MX" sz="4000" b="1" i="1" u="none" dirty="0">
                <a:solidFill>
                  <a:srgbClr val="CCFF66"/>
                </a:solidFill>
                <a:cs typeface="+mn-cs"/>
              </a:rPr>
              <a:t>sabemos</a:t>
            </a:r>
            <a:r>
              <a:rPr lang="es-MX" sz="4000" b="1" u="none" dirty="0">
                <a:solidFill>
                  <a:srgbClr val="CCFF66"/>
                </a:solidFill>
                <a:cs typeface="+mn-cs"/>
              </a:rPr>
              <a:t> que  funciona?</a:t>
            </a:r>
            <a:r>
              <a:rPr lang="es-MX" sz="4000" u="none" dirty="0">
                <a:solidFill>
                  <a:srgbClr val="CCFF66"/>
                </a:solidFill>
                <a:cs typeface="+mn-cs"/>
              </a:rPr>
              <a:t> 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B9B4D8D-AF68-D14A-8BAF-F249FE0AAE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993" y="5014242"/>
            <a:ext cx="8562488" cy="901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 eaLnBrk="1" hangingPunct="1">
              <a:defRPr/>
            </a:pPr>
            <a:r>
              <a:rPr lang="es-MX" sz="4000" b="1" u="none" dirty="0">
                <a:solidFill>
                  <a:srgbClr val="CCFF66"/>
                </a:solidFill>
                <a:cs typeface="+mn-cs"/>
              </a:rPr>
              <a:t>¿Cómo deciden los científicos que una teoría es mejor que otra?</a:t>
            </a:r>
            <a:r>
              <a:rPr lang="es-MX" sz="4000" u="none" dirty="0">
                <a:solidFill>
                  <a:srgbClr val="CCFF66"/>
                </a:solidFill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732789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72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72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72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72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72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72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72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572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2418" grpId="0"/>
      <p:bldP spid="572421" grpId="0"/>
      <p:bldP spid="572422" grpId="0"/>
      <p:bldP spid="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290" name="Picture 2" descr="Escanear0003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00563" y="404813"/>
            <a:ext cx="3971925" cy="6048375"/>
          </a:xfr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36291" name="Text Box 3"/>
          <p:cNvSpPr txBox="1">
            <a:spLocks noChangeArrowheads="1"/>
          </p:cNvSpPr>
          <p:nvPr/>
        </p:nvSpPr>
        <p:spPr bwMode="auto">
          <a:xfrm>
            <a:off x="395288" y="765175"/>
            <a:ext cx="381635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s-MX" sz="2400" u="none" dirty="0">
                <a:solidFill>
                  <a:srgbClr val="CCFF66"/>
                </a:solidFill>
                <a:cs typeface="+mn-cs"/>
              </a:rPr>
              <a:t>Chalmers, Alan F.</a:t>
            </a:r>
            <a:br>
              <a:rPr lang="es-MX" sz="2400" u="none" dirty="0">
                <a:solidFill>
                  <a:srgbClr val="CCFF66"/>
                </a:solidFill>
                <a:cs typeface="+mn-cs"/>
              </a:rPr>
            </a:br>
            <a:r>
              <a:rPr lang="es-MX" sz="2400" i="1" u="none" dirty="0">
                <a:solidFill>
                  <a:srgbClr val="FFFFFF"/>
                </a:solidFill>
                <a:cs typeface="+mn-cs"/>
              </a:rPr>
              <a:t>¿Qué es esa cosa llamada ciencia?</a:t>
            </a:r>
            <a:br>
              <a:rPr lang="es-MX" sz="2400" i="1" u="none" dirty="0">
                <a:solidFill>
                  <a:srgbClr val="FFFFFF"/>
                </a:solidFill>
                <a:cs typeface="+mn-cs"/>
              </a:rPr>
            </a:br>
            <a:r>
              <a:rPr lang="es-MX" sz="2400" u="none" dirty="0">
                <a:solidFill>
                  <a:srgbClr val="FFFFFF"/>
                </a:solidFill>
                <a:cs typeface="+mn-cs"/>
              </a:rPr>
              <a:t>Siglo XXI, España, 1982</a:t>
            </a:r>
            <a:endParaRPr lang="es-ES" sz="2400" u="none" dirty="0">
              <a:solidFill>
                <a:srgbClr val="FFFFFF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80265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16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558800"/>
          </a:xfrm>
        </p:spPr>
        <p:txBody>
          <a:bodyPr/>
          <a:lstStyle/>
          <a:p>
            <a:pPr eaLnBrk="1" hangingPunct="1">
              <a:lnSpc>
                <a:spcPct val="176000"/>
              </a:lnSpc>
              <a:defRPr/>
            </a:pPr>
            <a:r>
              <a:rPr lang="es-MX" sz="4000" b="1">
                <a:cs typeface="+mj-cs"/>
              </a:rPr>
              <a:t>El inductivismo ingenuo</a:t>
            </a:r>
          </a:p>
        </p:txBody>
      </p:sp>
      <p:sp>
        <p:nvSpPr>
          <p:cNvPr id="1521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25538"/>
            <a:ext cx="8229600" cy="4530725"/>
          </a:xfrm>
        </p:spPr>
        <p:txBody>
          <a:bodyPr/>
          <a:lstStyle/>
          <a:p>
            <a:pPr algn="ctr" eaLnBrk="1" hangingPunct="1">
              <a:buFont typeface="Wingdings" charset="0"/>
              <a:buNone/>
              <a:defRPr/>
            </a:pPr>
            <a:r>
              <a:rPr lang="ja-JP" altLang="es-MX" sz="2800" b="1">
                <a:solidFill>
                  <a:srgbClr val="CCFF66"/>
                </a:solidFill>
                <a:latin typeface="Arial"/>
                <a:cs typeface="+mn-cs"/>
              </a:rPr>
              <a:t>“</a:t>
            </a:r>
            <a:r>
              <a:rPr lang="es-MX" sz="2800" b="1">
                <a:solidFill>
                  <a:srgbClr val="CCFF66"/>
                </a:solidFill>
                <a:cs typeface="+mn-cs"/>
              </a:rPr>
              <a:t>La ciencia se basa en los hechos</a:t>
            </a:r>
            <a:r>
              <a:rPr lang="ja-JP" altLang="es-MX" sz="2800" b="1">
                <a:solidFill>
                  <a:srgbClr val="CCFF66"/>
                </a:solidFill>
                <a:latin typeface="Arial"/>
                <a:cs typeface="+mn-cs"/>
              </a:rPr>
              <a:t>”</a:t>
            </a:r>
            <a:r>
              <a:rPr lang="es-MX" sz="2800" b="1">
                <a:solidFill>
                  <a:srgbClr val="CCFF66"/>
                </a:solidFill>
                <a:cs typeface="+mn-cs"/>
              </a:rPr>
              <a:t> (?)</a:t>
            </a:r>
          </a:p>
          <a:p>
            <a:pPr lvl="1" eaLnBrk="1" hangingPunct="1">
              <a:defRPr/>
            </a:pPr>
            <a:r>
              <a:rPr lang="es-MX" b="1"/>
              <a:t>Enunciados observacionales</a:t>
            </a:r>
          </a:p>
          <a:p>
            <a:pPr lvl="2" eaLnBrk="1" hangingPunct="1">
              <a:defRPr/>
            </a:pPr>
            <a:r>
              <a:rPr lang="es-MX"/>
              <a:t>A las doce de la noche del 1º de enero de 1975, Marte aparecía en tal y tal posición en el cielo</a:t>
            </a:r>
          </a:p>
          <a:p>
            <a:pPr lvl="2" eaLnBrk="1" hangingPunct="1">
              <a:defRPr/>
            </a:pPr>
            <a:r>
              <a:rPr lang="es-MX"/>
              <a:t>Ese palo, sumergido parcialmente en el agua, parece que está doblado</a:t>
            </a:r>
          </a:p>
          <a:p>
            <a:pPr lvl="2" eaLnBrk="1" hangingPunct="1">
              <a:defRPr/>
            </a:pPr>
            <a:r>
              <a:rPr lang="es-MX"/>
              <a:t>El papel tornasol se vuelve rojo al ser sumergido en el líquido</a:t>
            </a:r>
          </a:p>
          <a:p>
            <a:pPr lvl="2" eaLnBrk="1" hangingPunct="1">
              <a:defRPr/>
            </a:pPr>
            <a:r>
              <a:rPr lang="es-MX"/>
              <a:t>(Son singulares)</a:t>
            </a:r>
          </a:p>
        </p:txBody>
      </p:sp>
      <p:sp>
        <p:nvSpPr>
          <p:cNvPr id="1521668" name="Line 4"/>
          <p:cNvSpPr>
            <a:spLocks noChangeShapeType="1"/>
          </p:cNvSpPr>
          <p:nvPr/>
        </p:nvSpPr>
        <p:spPr bwMode="auto">
          <a:xfrm>
            <a:off x="323850" y="1052513"/>
            <a:ext cx="8280400" cy="0"/>
          </a:xfrm>
          <a:prstGeom prst="line">
            <a:avLst/>
          </a:prstGeom>
          <a:noFill/>
          <a:ln w="28575">
            <a:solidFill>
              <a:srgbClr val="99CC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s-E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11487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8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558800"/>
          </a:xfrm>
        </p:spPr>
        <p:txBody>
          <a:bodyPr/>
          <a:lstStyle/>
          <a:p>
            <a:pPr eaLnBrk="1" hangingPunct="1">
              <a:lnSpc>
                <a:spcPct val="176000"/>
              </a:lnSpc>
              <a:defRPr/>
            </a:pPr>
            <a:r>
              <a:rPr lang="es-MX" sz="4000" b="1">
                <a:cs typeface="+mj-cs"/>
              </a:rPr>
              <a:t>El inductivismo ingenuo</a:t>
            </a:r>
          </a:p>
        </p:txBody>
      </p:sp>
      <p:sp>
        <p:nvSpPr>
          <p:cNvPr id="1688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25538"/>
            <a:ext cx="8229600" cy="4530725"/>
          </a:xfrm>
        </p:spPr>
        <p:txBody>
          <a:bodyPr/>
          <a:lstStyle/>
          <a:p>
            <a:pPr algn="ctr" eaLnBrk="1" hangingPunct="1">
              <a:buFont typeface="Wingdings" charset="0"/>
              <a:buNone/>
              <a:defRPr/>
            </a:pPr>
            <a:r>
              <a:rPr lang="ja-JP" altLang="es-MX" sz="2800" b="1">
                <a:solidFill>
                  <a:srgbClr val="CCFF66"/>
                </a:solidFill>
                <a:latin typeface="Arial"/>
                <a:cs typeface="+mn-cs"/>
              </a:rPr>
              <a:t>“</a:t>
            </a:r>
            <a:r>
              <a:rPr lang="es-MX" sz="2800" b="1">
                <a:solidFill>
                  <a:srgbClr val="CCFF66"/>
                </a:solidFill>
                <a:cs typeface="+mn-cs"/>
              </a:rPr>
              <a:t>La ciencia se basa en los hechos</a:t>
            </a:r>
            <a:r>
              <a:rPr lang="ja-JP" altLang="es-MX" sz="2800" b="1">
                <a:solidFill>
                  <a:srgbClr val="CCFF66"/>
                </a:solidFill>
                <a:latin typeface="Arial"/>
                <a:cs typeface="+mn-cs"/>
              </a:rPr>
              <a:t>”</a:t>
            </a:r>
            <a:r>
              <a:rPr lang="es-MX" sz="2800" b="1">
                <a:solidFill>
                  <a:srgbClr val="CCFF66"/>
                </a:solidFill>
                <a:cs typeface="+mn-cs"/>
              </a:rPr>
              <a:t> (?)</a:t>
            </a:r>
          </a:p>
          <a:p>
            <a:pPr lvl="1" eaLnBrk="1" hangingPunct="1">
              <a:defRPr/>
            </a:pPr>
            <a:r>
              <a:rPr lang="es-MX" b="1"/>
              <a:t>Enunciados universales</a:t>
            </a:r>
          </a:p>
          <a:p>
            <a:pPr lvl="2" eaLnBrk="1" hangingPunct="1">
              <a:defRPr/>
            </a:pPr>
            <a:r>
              <a:rPr lang="es-MX" i="1"/>
              <a:t>Astronomía: </a:t>
            </a:r>
            <a:r>
              <a:rPr lang="es-MX"/>
              <a:t>Los planetas se mueven en elipses alrededor del sol</a:t>
            </a:r>
          </a:p>
          <a:p>
            <a:pPr lvl="2" eaLnBrk="1" hangingPunct="1">
              <a:defRPr/>
            </a:pPr>
            <a:r>
              <a:rPr lang="es-MX" i="1"/>
              <a:t>Física: </a:t>
            </a:r>
            <a:r>
              <a:rPr lang="es-MX"/>
              <a:t>Cuando un rayo de luz pasa de un medio a otro cambia de dirección de tal manera que el seno del ángulo de incidencia dividido entre el seno del ángulo de refracción es una característica constante de los dos medios</a:t>
            </a:r>
          </a:p>
          <a:p>
            <a:pPr lvl="2" eaLnBrk="1" hangingPunct="1">
              <a:defRPr/>
            </a:pPr>
            <a:r>
              <a:rPr lang="es-MX" i="1"/>
              <a:t>Química: </a:t>
            </a:r>
            <a:r>
              <a:rPr lang="es-MX"/>
              <a:t>Los ácidos vuelven rojo al papel tornasol</a:t>
            </a:r>
          </a:p>
          <a:p>
            <a:pPr lvl="2" eaLnBrk="1" hangingPunct="1">
              <a:defRPr/>
            </a:pPr>
            <a:r>
              <a:rPr lang="es-MX"/>
              <a:t>(Son generales)</a:t>
            </a:r>
          </a:p>
        </p:txBody>
      </p:sp>
      <p:sp>
        <p:nvSpPr>
          <p:cNvPr id="1688580" name="Line 4"/>
          <p:cNvSpPr>
            <a:spLocks noChangeShapeType="1"/>
          </p:cNvSpPr>
          <p:nvPr/>
        </p:nvSpPr>
        <p:spPr bwMode="auto">
          <a:xfrm>
            <a:off x="323850" y="1052513"/>
            <a:ext cx="8280400" cy="0"/>
          </a:xfrm>
          <a:prstGeom prst="line">
            <a:avLst/>
          </a:prstGeom>
          <a:noFill/>
          <a:ln w="28575">
            <a:solidFill>
              <a:srgbClr val="99CC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s-E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64422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0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MX" sz="4000" b="1">
                <a:cs typeface="+mj-cs"/>
              </a:rPr>
              <a:t>El principio de inducción:</a:t>
            </a:r>
          </a:p>
        </p:txBody>
      </p:sp>
      <p:sp>
        <p:nvSpPr>
          <p:cNvPr id="1690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41438"/>
            <a:ext cx="8229600" cy="4530725"/>
          </a:xfrm>
        </p:spPr>
        <p:txBody>
          <a:bodyPr/>
          <a:lstStyle/>
          <a:p>
            <a:pPr algn="ctr" eaLnBrk="1" hangingPunct="1">
              <a:buFont typeface="Wingdings" charset="0"/>
              <a:buNone/>
              <a:defRPr/>
            </a:pPr>
            <a:r>
              <a:rPr lang="ja-JP" altLang="es-MX" sz="2800">
                <a:solidFill>
                  <a:srgbClr val="CCFF66"/>
                </a:solidFill>
                <a:latin typeface="Arial"/>
                <a:cs typeface="+mn-cs"/>
              </a:rPr>
              <a:t>“</a:t>
            </a:r>
            <a:r>
              <a:rPr lang="es-MX" sz="2800">
                <a:solidFill>
                  <a:srgbClr val="CCFF66"/>
                </a:solidFill>
                <a:cs typeface="+mn-cs"/>
              </a:rPr>
              <a:t>Si en una amplia variedad de condiciones se observa una gran cantidad de A, y si todos los A observados poseen sin excepción la propiedad B, entonces todos los A tienen la propiedad B.</a:t>
            </a:r>
            <a:r>
              <a:rPr lang="ja-JP" altLang="es-MX" sz="2800">
                <a:solidFill>
                  <a:srgbClr val="CCFF66"/>
                </a:solidFill>
                <a:latin typeface="Arial"/>
                <a:cs typeface="+mn-cs"/>
              </a:rPr>
              <a:t>”</a:t>
            </a:r>
            <a:endParaRPr lang="es-MX" sz="2800">
              <a:solidFill>
                <a:srgbClr val="CCFF66"/>
              </a:solidFill>
              <a:cs typeface="+mn-cs"/>
            </a:endParaRPr>
          </a:p>
          <a:p>
            <a:pPr algn="ctr" eaLnBrk="1" hangingPunct="1">
              <a:buFont typeface="Wingdings" charset="0"/>
              <a:buNone/>
              <a:defRPr/>
            </a:pPr>
            <a:endParaRPr lang="es-MX" sz="1800">
              <a:solidFill>
                <a:srgbClr val="CCFF66"/>
              </a:solidFill>
              <a:cs typeface="+mn-cs"/>
            </a:endParaRPr>
          </a:p>
          <a:p>
            <a:pPr lvl="1" eaLnBrk="1" hangingPunct="1">
              <a:spcBef>
                <a:spcPts val="1200"/>
              </a:spcBef>
              <a:defRPr/>
            </a:pPr>
            <a:r>
              <a:rPr lang="es-MX" sz="2400"/>
              <a:t>El número de observaciones (enunciados observacionales) debe ser grande</a:t>
            </a:r>
          </a:p>
          <a:p>
            <a:pPr lvl="1" eaLnBrk="1" hangingPunct="1">
              <a:defRPr/>
            </a:pPr>
            <a:r>
              <a:rPr lang="es-MX" sz="2400"/>
              <a:t>Las observaciones se deben repetir en una amplia variedad de condiciones</a:t>
            </a:r>
          </a:p>
          <a:p>
            <a:pPr lvl="1" eaLnBrk="1" hangingPunct="1">
              <a:defRPr/>
            </a:pPr>
            <a:r>
              <a:rPr lang="es-MX" sz="2400"/>
              <a:t>Ninguna observación aceptada debe entrar en contradicción con la ley universal derivada</a:t>
            </a:r>
          </a:p>
        </p:txBody>
      </p:sp>
      <p:sp>
        <p:nvSpPr>
          <p:cNvPr id="1690628" name="Line 4"/>
          <p:cNvSpPr>
            <a:spLocks noChangeShapeType="1"/>
          </p:cNvSpPr>
          <p:nvPr/>
        </p:nvSpPr>
        <p:spPr bwMode="auto">
          <a:xfrm>
            <a:off x="323850" y="1196975"/>
            <a:ext cx="8280400" cy="0"/>
          </a:xfrm>
          <a:prstGeom prst="line">
            <a:avLst/>
          </a:prstGeom>
          <a:noFill/>
          <a:ln w="28575">
            <a:solidFill>
              <a:srgbClr val="99CC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s-E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895630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3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MX" sz="4000" b="1">
                <a:cs typeface="+mj-cs"/>
              </a:rPr>
              <a:t>El principio de inducción:</a:t>
            </a:r>
          </a:p>
        </p:txBody>
      </p:sp>
      <p:sp>
        <p:nvSpPr>
          <p:cNvPr id="152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MX" sz="2800" b="1">
                <a:solidFill>
                  <a:srgbClr val="CCFF66"/>
                </a:solidFill>
                <a:cs typeface="+mn-cs"/>
              </a:rPr>
              <a:t>Ejemplo: Los postulados de Koch</a:t>
            </a:r>
          </a:p>
          <a:p>
            <a:pPr lvl="1" eaLnBrk="1" hangingPunct="1">
              <a:defRPr/>
            </a:pPr>
            <a:r>
              <a:rPr lang="es-MX" sz="2200"/>
              <a:t>1. El microorganismo debe estar presente en los animales enfermos y ausente en los animales sanos</a:t>
            </a:r>
          </a:p>
          <a:p>
            <a:pPr lvl="1" eaLnBrk="1" hangingPunct="1">
              <a:defRPr/>
            </a:pPr>
            <a:r>
              <a:rPr lang="es-MX" sz="2200"/>
              <a:t>2. El organismo debe ser cultivado en forma pura fuera del cuerpo del animal enfermo</a:t>
            </a:r>
          </a:p>
          <a:p>
            <a:pPr lvl="1" eaLnBrk="1" hangingPunct="1">
              <a:defRPr/>
            </a:pPr>
            <a:r>
              <a:rPr lang="es-MX" sz="2200"/>
              <a:t>3. El cultivo, al ser inoculado en animales susceptibles, debe ocasionarles los síntomas dela enfermedad</a:t>
            </a:r>
          </a:p>
          <a:p>
            <a:pPr lvl="1" eaLnBrk="1" hangingPunct="1">
              <a:defRPr/>
            </a:pPr>
            <a:r>
              <a:rPr lang="es-MX" sz="2200"/>
              <a:t>4. El organismo debe ser aislado nuevamente de los animales infectados experimentalmente y debe comprobarse que se trata del mismo organismo origina</a:t>
            </a:r>
          </a:p>
          <a:p>
            <a:pPr algn="ctr" eaLnBrk="1" hangingPunct="1">
              <a:buFont typeface="Wingdings" charset="0"/>
              <a:buNone/>
              <a:defRPr/>
            </a:pPr>
            <a:endParaRPr lang="es-MX" sz="2200">
              <a:cs typeface="+mn-cs"/>
            </a:endParaRPr>
          </a:p>
        </p:txBody>
      </p:sp>
      <p:sp>
        <p:nvSpPr>
          <p:cNvPr id="1523716" name="Line 4"/>
          <p:cNvSpPr>
            <a:spLocks noChangeShapeType="1"/>
          </p:cNvSpPr>
          <p:nvPr/>
        </p:nvSpPr>
        <p:spPr bwMode="auto">
          <a:xfrm>
            <a:off x="323850" y="1196975"/>
            <a:ext cx="8280400" cy="0"/>
          </a:xfrm>
          <a:prstGeom prst="line">
            <a:avLst/>
          </a:prstGeom>
          <a:noFill/>
          <a:ln w="28575">
            <a:solidFill>
              <a:srgbClr val="99CC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s-E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61957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1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484313"/>
            <a:ext cx="8229600" cy="3097212"/>
          </a:xfrm>
        </p:spPr>
        <p:txBody>
          <a:bodyPr/>
          <a:lstStyle/>
          <a:p>
            <a:pPr eaLnBrk="1" hangingPunct="1">
              <a:defRPr/>
            </a:pPr>
            <a:r>
              <a:rPr lang="es-MX" sz="5400" b="1" dirty="0">
                <a:cs typeface="+mj-cs"/>
              </a:rPr>
              <a:t>Introducción a los problemas filosóficos </a:t>
            </a:r>
            <a:br>
              <a:rPr lang="es-MX" sz="5400" b="1" dirty="0">
                <a:cs typeface="+mj-cs"/>
              </a:rPr>
            </a:br>
            <a:r>
              <a:rPr lang="es-MX" sz="5400" b="1" dirty="0">
                <a:cs typeface="+mj-cs"/>
              </a:rPr>
              <a:t>de la ciencia</a:t>
            </a:r>
            <a:r>
              <a:rPr lang="es-ES" dirty="0">
                <a:cs typeface="+mj-cs"/>
              </a:rPr>
              <a:t> 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MX" sz="4000" b="1">
                <a:cs typeface="+mj-cs"/>
              </a:rPr>
              <a:t>La ciencia según el inductivismo ingenuo:</a:t>
            </a:r>
          </a:p>
        </p:txBody>
      </p:sp>
      <p:sp>
        <p:nvSpPr>
          <p:cNvPr id="1525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MX" sz="2800">
                <a:cs typeface="+mn-cs"/>
              </a:rPr>
              <a:t>La ciencia avanza por acumulación lineal de conocimientos:</a:t>
            </a:r>
          </a:p>
          <a:p>
            <a:pPr eaLnBrk="1" hangingPunct="1">
              <a:defRPr/>
            </a:pPr>
            <a:endParaRPr lang="es-MX" sz="2800">
              <a:cs typeface="+mn-cs"/>
            </a:endParaRPr>
          </a:p>
          <a:p>
            <a:pPr algn="ctr" eaLnBrk="1" hangingPunct="1">
              <a:buFont typeface="Wingdings" charset="0"/>
              <a:buNone/>
              <a:defRPr/>
            </a:pPr>
            <a:r>
              <a:rPr lang="ja-JP" altLang="es-MX" sz="2800">
                <a:solidFill>
                  <a:srgbClr val="CCFF66"/>
                </a:solidFill>
                <a:latin typeface="Arial"/>
                <a:cs typeface="+mn-cs"/>
              </a:rPr>
              <a:t>“</a:t>
            </a:r>
            <a:r>
              <a:rPr lang="es-MX" sz="2800">
                <a:solidFill>
                  <a:srgbClr val="CCFF66"/>
                </a:solidFill>
                <a:cs typeface="+mn-cs"/>
              </a:rPr>
              <a:t>Estoy parado sobre los hombros de gigantes</a:t>
            </a:r>
            <a:r>
              <a:rPr lang="ja-JP" altLang="es-MX" sz="2800">
                <a:solidFill>
                  <a:srgbClr val="CCFF66"/>
                </a:solidFill>
                <a:latin typeface="Arial"/>
                <a:cs typeface="+mn-cs"/>
              </a:rPr>
              <a:t>”</a:t>
            </a:r>
            <a:endParaRPr lang="es-MX" sz="2800">
              <a:solidFill>
                <a:srgbClr val="CCFF66"/>
              </a:solidFill>
              <a:cs typeface="+mn-cs"/>
            </a:endParaRPr>
          </a:p>
          <a:p>
            <a:pPr algn="r" eaLnBrk="1" hangingPunct="1">
              <a:buFont typeface="Wingdings" charset="0"/>
              <a:buNone/>
              <a:defRPr/>
            </a:pPr>
            <a:r>
              <a:rPr lang="es-MX" sz="2800" i="1">
                <a:solidFill>
                  <a:srgbClr val="CCFF66"/>
                </a:solidFill>
                <a:cs typeface="+mn-cs"/>
              </a:rPr>
              <a:t>Newton</a:t>
            </a:r>
          </a:p>
          <a:p>
            <a:pPr algn="ctr" eaLnBrk="1" hangingPunct="1">
              <a:buFont typeface="Wingdings" charset="0"/>
              <a:buNone/>
              <a:defRPr/>
            </a:pPr>
            <a:endParaRPr lang="es-MX" sz="2800">
              <a:solidFill>
                <a:srgbClr val="CCFF66"/>
              </a:solidFill>
              <a:cs typeface="+mn-cs"/>
            </a:endParaRPr>
          </a:p>
        </p:txBody>
      </p:sp>
      <p:sp>
        <p:nvSpPr>
          <p:cNvPr id="1525764" name="Line 4"/>
          <p:cNvSpPr>
            <a:spLocks noChangeShapeType="1"/>
          </p:cNvSpPr>
          <p:nvPr/>
        </p:nvSpPr>
        <p:spPr bwMode="auto">
          <a:xfrm>
            <a:off x="323850" y="1484313"/>
            <a:ext cx="8280400" cy="0"/>
          </a:xfrm>
          <a:prstGeom prst="line">
            <a:avLst/>
          </a:prstGeom>
          <a:noFill/>
          <a:ln w="28575">
            <a:solidFill>
              <a:srgbClr val="99CC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s-E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842262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338" name="Line 2"/>
          <p:cNvSpPr>
            <a:spLocks noChangeShapeType="1"/>
          </p:cNvSpPr>
          <p:nvPr/>
        </p:nvSpPr>
        <p:spPr bwMode="auto">
          <a:xfrm flipV="1">
            <a:off x="1908175" y="3500190"/>
            <a:ext cx="2265363" cy="1008062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 u="none">
              <a:solidFill>
                <a:schemeClr val="bg1"/>
              </a:solidFill>
            </a:endParaRPr>
          </a:p>
        </p:txBody>
      </p:sp>
      <p:sp>
        <p:nvSpPr>
          <p:cNvPr id="1038339" name="Line 3"/>
          <p:cNvSpPr>
            <a:spLocks noChangeShapeType="1"/>
          </p:cNvSpPr>
          <p:nvPr/>
        </p:nvSpPr>
        <p:spPr bwMode="auto">
          <a:xfrm>
            <a:off x="4930775" y="3500190"/>
            <a:ext cx="2305050" cy="107950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 u="none">
              <a:solidFill>
                <a:schemeClr val="bg1"/>
              </a:solidFill>
            </a:endParaRPr>
          </a:p>
        </p:txBody>
      </p:sp>
      <p:sp>
        <p:nvSpPr>
          <p:cNvPr id="103834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1196752"/>
            <a:ext cx="8964612" cy="4392612"/>
          </a:xfrm>
        </p:spPr>
        <p:txBody>
          <a:bodyPr/>
          <a:lstStyle/>
          <a:p>
            <a:pPr lvl="1" eaLnBrk="1" hangingPunct="1">
              <a:spcBef>
                <a:spcPct val="30000"/>
              </a:spcBef>
              <a:defRPr/>
            </a:pPr>
            <a:r>
              <a:rPr lang="es-MX" sz="3000" dirty="0"/>
              <a:t>La visión inductivista ingenua:</a:t>
            </a:r>
          </a:p>
        </p:txBody>
      </p:sp>
      <p:sp>
        <p:nvSpPr>
          <p:cNvPr id="1038341" name="Rectangle 5"/>
          <p:cNvSpPr>
            <a:spLocks noChangeArrowheads="1"/>
          </p:cNvSpPr>
          <p:nvPr/>
        </p:nvSpPr>
        <p:spPr bwMode="auto">
          <a:xfrm>
            <a:off x="395288" y="765175"/>
            <a:ext cx="6913562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eaLnBrk="1" hangingPunct="1">
              <a:defRPr/>
            </a:pPr>
            <a:endParaRPr lang="es-ES" sz="4400" u="none">
              <a:solidFill>
                <a:schemeClr val="bg1"/>
              </a:solidFill>
              <a:cs typeface="+mn-cs"/>
            </a:endParaRPr>
          </a:p>
        </p:txBody>
      </p:sp>
      <p:sp>
        <p:nvSpPr>
          <p:cNvPr id="1038342" name="Text Box 6"/>
          <p:cNvSpPr txBox="1">
            <a:spLocks noChangeArrowheads="1"/>
          </p:cNvSpPr>
          <p:nvPr/>
        </p:nvSpPr>
        <p:spPr bwMode="auto">
          <a:xfrm>
            <a:off x="3059113" y="2996952"/>
            <a:ext cx="2879725" cy="412750"/>
          </a:xfrm>
          <a:prstGeom prst="rect">
            <a:avLst/>
          </a:prstGeom>
          <a:noFill/>
          <a:ln w="28575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lnSpc>
                <a:spcPct val="80000"/>
              </a:lnSpc>
              <a:spcBef>
                <a:spcPct val="50000"/>
              </a:spcBef>
              <a:buSzPct val="60000"/>
              <a:buFont typeface="Arial" charset="0"/>
              <a:buNone/>
              <a:defRPr/>
            </a:pPr>
            <a:r>
              <a:rPr lang="es-MX" sz="2400" u="none">
                <a:solidFill>
                  <a:schemeClr val="bg1"/>
                </a:solidFill>
                <a:latin typeface="Verdana" charset="0"/>
                <a:cs typeface="+mn-cs"/>
              </a:rPr>
              <a:t>Leyes y teorías</a:t>
            </a:r>
          </a:p>
        </p:txBody>
      </p:sp>
      <p:sp>
        <p:nvSpPr>
          <p:cNvPr id="1038343" name="Text Box 7"/>
          <p:cNvSpPr txBox="1">
            <a:spLocks noChangeArrowheads="1"/>
          </p:cNvSpPr>
          <p:nvPr/>
        </p:nvSpPr>
        <p:spPr bwMode="auto">
          <a:xfrm>
            <a:off x="5724525" y="4652715"/>
            <a:ext cx="2663825" cy="704850"/>
          </a:xfrm>
          <a:prstGeom prst="rect">
            <a:avLst/>
          </a:prstGeom>
          <a:noFill/>
          <a:ln w="28575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lnSpc>
                <a:spcPct val="80000"/>
              </a:lnSpc>
              <a:spcBef>
                <a:spcPct val="50000"/>
              </a:spcBef>
              <a:buSzPct val="60000"/>
              <a:buFont typeface="Arial" charset="0"/>
              <a:buNone/>
              <a:defRPr/>
            </a:pPr>
            <a:r>
              <a:rPr lang="es-MX" sz="2400" u="none">
                <a:solidFill>
                  <a:schemeClr val="bg1"/>
                </a:solidFill>
                <a:latin typeface="Verdana" charset="0"/>
                <a:cs typeface="+mn-cs"/>
              </a:rPr>
              <a:t>Predicciones y explicaciones</a:t>
            </a:r>
          </a:p>
        </p:txBody>
      </p:sp>
      <p:sp>
        <p:nvSpPr>
          <p:cNvPr id="1038344" name="Text Box 8"/>
          <p:cNvSpPr txBox="1">
            <a:spLocks noChangeArrowheads="1"/>
          </p:cNvSpPr>
          <p:nvPr/>
        </p:nvSpPr>
        <p:spPr bwMode="auto">
          <a:xfrm>
            <a:off x="684213" y="4591521"/>
            <a:ext cx="3024187" cy="996950"/>
          </a:xfrm>
          <a:prstGeom prst="rect">
            <a:avLst/>
          </a:prstGeom>
          <a:noFill/>
          <a:ln w="28575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lnSpc>
                <a:spcPct val="80000"/>
              </a:lnSpc>
              <a:spcBef>
                <a:spcPct val="50000"/>
              </a:spcBef>
              <a:buSzPct val="60000"/>
              <a:buFont typeface="Arial" charset="0"/>
              <a:buNone/>
              <a:defRPr/>
            </a:pPr>
            <a:r>
              <a:rPr lang="es-MX" sz="2400" u="none">
                <a:solidFill>
                  <a:schemeClr val="bg1"/>
                </a:solidFill>
                <a:latin typeface="Verdana" charset="0"/>
                <a:cs typeface="+mn-cs"/>
              </a:rPr>
              <a:t>Hechos adquiridos a través de la observación</a:t>
            </a:r>
          </a:p>
        </p:txBody>
      </p:sp>
      <p:sp>
        <p:nvSpPr>
          <p:cNvPr id="1038345" name="Text Box 9"/>
          <p:cNvSpPr txBox="1">
            <a:spLocks noChangeArrowheads="1"/>
          </p:cNvSpPr>
          <p:nvPr/>
        </p:nvSpPr>
        <p:spPr bwMode="auto">
          <a:xfrm>
            <a:off x="6011863" y="3787527"/>
            <a:ext cx="22320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lnSpc>
                <a:spcPct val="80000"/>
              </a:lnSpc>
              <a:spcBef>
                <a:spcPct val="50000"/>
              </a:spcBef>
              <a:buSzPct val="60000"/>
              <a:buFont typeface="Arial" charset="0"/>
              <a:buNone/>
              <a:defRPr/>
            </a:pPr>
            <a:r>
              <a:rPr lang="es-MX" sz="2400" u="none">
                <a:solidFill>
                  <a:schemeClr val="bg1"/>
                </a:solidFill>
                <a:latin typeface="Verdana" charset="0"/>
                <a:cs typeface="+mn-cs"/>
              </a:rPr>
              <a:t>Deducción</a:t>
            </a:r>
          </a:p>
        </p:txBody>
      </p:sp>
      <p:sp>
        <p:nvSpPr>
          <p:cNvPr id="1038346" name="Text Box 10"/>
          <p:cNvSpPr txBox="1">
            <a:spLocks noChangeArrowheads="1"/>
          </p:cNvSpPr>
          <p:nvPr/>
        </p:nvSpPr>
        <p:spPr bwMode="auto">
          <a:xfrm>
            <a:off x="1042988" y="3716090"/>
            <a:ext cx="22320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lnSpc>
                <a:spcPct val="80000"/>
              </a:lnSpc>
              <a:spcBef>
                <a:spcPct val="50000"/>
              </a:spcBef>
              <a:buSzPct val="60000"/>
              <a:buFont typeface="Arial" charset="0"/>
              <a:buNone/>
              <a:defRPr/>
            </a:pPr>
            <a:r>
              <a:rPr lang="es-MX" sz="2400" u="none">
                <a:solidFill>
                  <a:schemeClr val="bg1"/>
                </a:solidFill>
                <a:latin typeface="Verdana" charset="0"/>
                <a:cs typeface="+mn-cs"/>
              </a:rPr>
              <a:t>Inducción</a:t>
            </a:r>
          </a:p>
        </p:txBody>
      </p:sp>
      <p:sp>
        <p:nvSpPr>
          <p:cNvPr id="1038348" name="Line 12"/>
          <p:cNvSpPr>
            <a:spLocks noChangeShapeType="1"/>
          </p:cNvSpPr>
          <p:nvPr/>
        </p:nvSpPr>
        <p:spPr bwMode="auto">
          <a:xfrm>
            <a:off x="323850" y="908720"/>
            <a:ext cx="8208963" cy="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s-ES" u="none">
              <a:ln>
                <a:solidFill>
                  <a:srgbClr val="CCFF99"/>
                </a:solidFill>
              </a:ln>
              <a:solidFill>
                <a:schemeClr val="bg1"/>
              </a:solidFill>
              <a:cs typeface="+mn-cs"/>
            </a:endParaRPr>
          </a:p>
        </p:txBody>
      </p:sp>
      <p:sp>
        <p:nvSpPr>
          <p:cNvPr id="1038349" name="Rectangle 13"/>
          <p:cNvSpPr>
            <a:spLocks noChangeArrowheads="1"/>
          </p:cNvSpPr>
          <p:nvPr/>
        </p:nvSpPr>
        <p:spPr bwMode="auto">
          <a:xfrm>
            <a:off x="179388" y="404664"/>
            <a:ext cx="8534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30000"/>
              </a:spcBef>
              <a:buFont typeface="Wingdings" charset="0"/>
              <a:buNone/>
              <a:defRPr/>
            </a:pPr>
            <a:r>
              <a:rPr lang="es-MX" sz="2800" b="1" u="none" dirty="0">
                <a:solidFill>
                  <a:srgbClr val="CCFF99"/>
                </a:solidFill>
              </a:rPr>
              <a:t>Filosofía y epistemología:</a:t>
            </a:r>
          </a:p>
        </p:txBody>
      </p:sp>
    </p:spTree>
    <p:extLst>
      <p:ext uri="{BB962C8B-B14F-4D97-AF65-F5344CB8AC3E}">
        <p14:creationId xmlns:p14="http://schemas.microsoft.com/office/powerpoint/2010/main" val="23271525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38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38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38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38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38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38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8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8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38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38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38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38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38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38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8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8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38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38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38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38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383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383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8338" grpId="0" animBg="1"/>
      <p:bldP spid="1038339" grpId="0" animBg="1"/>
      <p:bldP spid="1038340" grpId="0" build="p"/>
      <p:bldP spid="1038342" grpId="0" animBg="1"/>
      <p:bldP spid="1038343" grpId="0" animBg="1"/>
      <p:bldP spid="1038344" grpId="0" animBg="1"/>
      <p:bldP spid="1038345" grpId="0"/>
      <p:bldP spid="103834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2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774700"/>
          </a:xfrm>
        </p:spPr>
        <p:txBody>
          <a:bodyPr/>
          <a:lstStyle/>
          <a:p>
            <a:pPr eaLnBrk="1" hangingPunct="1">
              <a:defRPr/>
            </a:pPr>
            <a:r>
              <a:rPr lang="es-MX" sz="4000" b="1">
                <a:cs typeface="+mj-cs"/>
              </a:rPr>
              <a:t>Dificultades del inductivismo:</a:t>
            </a:r>
          </a:p>
        </p:txBody>
      </p:sp>
      <p:sp>
        <p:nvSpPr>
          <p:cNvPr id="1692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25538"/>
            <a:ext cx="8229600" cy="5005387"/>
          </a:xfrm>
        </p:spPr>
        <p:txBody>
          <a:bodyPr/>
          <a:lstStyle/>
          <a:p>
            <a:pPr eaLnBrk="1" hangingPunct="1">
              <a:lnSpc>
                <a:spcPct val="176000"/>
              </a:lnSpc>
              <a:buFont typeface="Wingdings" charset="0"/>
              <a:buNone/>
              <a:defRPr/>
            </a:pPr>
            <a:r>
              <a:rPr lang="es-MX" b="1">
                <a:solidFill>
                  <a:srgbClr val="CCFF66"/>
                </a:solidFill>
                <a:cs typeface="+mn-cs"/>
              </a:rPr>
              <a:t>El problema de la inducción</a:t>
            </a:r>
          </a:p>
          <a:p>
            <a:pPr lvl="1" eaLnBrk="1" hangingPunct="1">
              <a:defRPr/>
            </a:pPr>
            <a:r>
              <a:rPr lang="es-MX" sz="2400"/>
              <a:t>Parábola del pavo inductivista</a:t>
            </a:r>
          </a:p>
          <a:p>
            <a:pPr lvl="1" eaLnBrk="1" hangingPunct="1">
              <a:spcBef>
                <a:spcPts val="1200"/>
              </a:spcBef>
              <a:defRPr/>
            </a:pPr>
            <a:r>
              <a:rPr lang="es-MX" sz="2400"/>
              <a:t>Imposibilidad de justificar el principio de inducción</a:t>
            </a:r>
          </a:p>
          <a:p>
            <a:pPr lvl="2" eaLnBrk="1" hangingPunct="1">
              <a:defRPr/>
            </a:pPr>
            <a:r>
              <a:rPr lang="es-MX" sz="2000" i="1"/>
              <a:t>Sólo porque algo </a:t>
            </a:r>
            <a:r>
              <a:rPr lang="es-MX" sz="2000" i="1">
                <a:solidFill>
                  <a:srgbClr val="CCFF66"/>
                </a:solidFill>
              </a:rPr>
              <a:t>ha funcionado</a:t>
            </a:r>
            <a:r>
              <a:rPr lang="es-MX" sz="2000" i="1"/>
              <a:t> siempre, no se puede deducir (!) que </a:t>
            </a:r>
            <a:r>
              <a:rPr lang="es-MX" sz="2000" i="1">
                <a:solidFill>
                  <a:srgbClr val="CCFF66"/>
                </a:solidFill>
              </a:rPr>
              <a:t>funcionará</a:t>
            </a:r>
            <a:r>
              <a:rPr lang="es-MX" sz="2000" i="1"/>
              <a:t> siempre</a:t>
            </a:r>
          </a:p>
          <a:p>
            <a:pPr lvl="1" eaLnBrk="1" hangingPunct="1">
              <a:spcBef>
                <a:spcPts val="1200"/>
              </a:spcBef>
              <a:defRPr/>
            </a:pPr>
            <a:r>
              <a:rPr lang="es-MX" sz="2400"/>
              <a:t>La inducción se basa en la creencia en la </a:t>
            </a:r>
            <a:r>
              <a:rPr lang="es-MX" sz="2400" i="1"/>
              <a:t>regularidad </a:t>
            </a:r>
            <a:r>
              <a:rPr lang="es-MX" sz="2400"/>
              <a:t>de la naturaleza (</a:t>
            </a:r>
            <a:r>
              <a:rPr lang="ja-JP" altLang="es-MX" sz="2400">
                <a:latin typeface="Arial"/>
              </a:rPr>
              <a:t>“</a:t>
            </a:r>
            <a:r>
              <a:rPr lang="es-MX" sz="2400"/>
              <a:t>Dios no juega a los dados</a:t>
            </a:r>
            <a:r>
              <a:rPr lang="ja-JP" altLang="es-MX" sz="2400">
                <a:latin typeface="Arial"/>
              </a:rPr>
              <a:t>”</a:t>
            </a:r>
            <a:r>
              <a:rPr lang="es-MX" sz="2400"/>
              <a:t>)</a:t>
            </a:r>
          </a:p>
          <a:p>
            <a:pPr lvl="1" eaLnBrk="1" hangingPunct="1">
              <a:defRPr/>
            </a:pPr>
            <a:r>
              <a:rPr lang="es-MX" sz="2400"/>
              <a:t>Una deducción es tan buena como los principios generales en los que se basa: Límites de la aplicabilidad de las leyes y teorías</a:t>
            </a:r>
          </a:p>
        </p:txBody>
      </p:sp>
      <p:sp>
        <p:nvSpPr>
          <p:cNvPr id="1692676" name="Line 4"/>
          <p:cNvSpPr>
            <a:spLocks noChangeShapeType="1"/>
          </p:cNvSpPr>
          <p:nvPr/>
        </p:nvSpPr>
        <p:spPr bwMode="auto">
          <a:xfrm>
            <a:off x="323850" y="1052513"/>
            <a:ext cx="8280400" cy="0"/>
          </a:xfrm>
          <a:prstGeom prst="line">
            <a:avLst/>
          </a:prstGeom>
          <a:noFill/>
          <a:ln w="28575">
            <a:solidFill>
              <a:srgbClr val="99CC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s-E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386181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362" name="Rectangle 2"/>
          <p:cNvSpPr>
            <a:spLocks noChangeArrowheads="1"/>
          </p:cNvSpPr>
          <p:nvPr/>
        </p:nvSpPr>
        <p:spPr bwMode="auto">
          <a:xfrm>
            <a:off x="395288" y="765175"/>
            <a:ext cx="6913562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eaLnBrk="1" hangingPunct="1">
              <a:defRPr/>
            </a:pPr>
            <a:endParaRPr lang="es-ES" sz="4400" u="none">
              <a:solidFill>
                <a:schemeClr val="bg1"/>
              </a:solidFill>
              <a:cs typeface="+mn-cs"/>
            </a:endParaRPr>
          </a:p>
        </p:txBody>
      </p:sp>
      <p:sp>
        <p:nvSpPr>
          <p:cNvPr id="1039363" name="Rectangle 3"/>
          <p:cNvSpPr>
            <a:spLocks noChangeArrowheads="1"/>
          </p:cNvSpPr>
          <p:nvPr/>
        </p:nvSpPr>
        <p:spPr bwMode="auto">
          <a:xfrm>
            <a:off x="395288" y="692150"/>
            <a:ext cx="8439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715963" indent="-715963" eaLnBrk="1" hangingPunct="1">
              <a:defRPr/>
            </a:pPr>
            <a:endParaRPr lang="es-ES" sz="2000" u="none">
              <a:solidFill>
                <a:schemeClr val="bg1"/>
              </a:solidFill>
              <a:effectLst>
                <a:outerShdw blurRad="38100" dist="38100" dir="2700000" algn="tl">
                  <a:srgbClr val="003B76"/>
                </a:outerShdw>
              </a:effectLst>
              <a:latin typeface="Verdana" charset="0"/>
              <a:cs typeface="+mn-cs"/>
            </a:endParaRPr>
          </a:p>
        </p:txBody>
      </p:sp>
      <p:sp>
        <p:nvSpPr>
          <p:cNvPr id="1039365" name="Rectangle 5"/>
          <p:cNvSpPr>
            <a:spLocks noChangeArrowheads="1"/>
          </p:cNvSpPr>
          <p:nvPr/>
        </p:nvSpPr>
        <p:spPr bwMode="auto">
          <a:xfrm>
            <a:off x="179388" y="549275"/>
            <a:ext cx="7416800" cy="630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eaLnBrk="1" hangingPunct="1">
              <a:defRPr/>
            </a:pPr>
            <a:endParaRPr lang="es-ES" sz="3200" u="none">
              <a:solidFill>
                <a:schemeClr val="bg1"/>
              </a:solidFill>
              <a:cs typeface="+mn-cs"/>
            </a:endParaRPr>
          </a:p>
        </p:txBody>
      </p:sp>
      <p:sp>
        <p:nvSpPr>
          <p:cNvPr id="1039366" name="Line 6"/>
          <p:cNvSpPr>
            <a:spLocks noChangeShapeType="1"/>
          </p:cNvSpPr>
          <p:nvPr/>
        </p:nvSpPr>
        <p:spPr bwMode="auto">
          <a:xfrm>
            <a:off x="323850" y="908720"/>
            <a:ext cx="8208963" cy="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s-ES" u="none">
              <a:solidFill>
                <a:schemeClr val="bg1"/>
              </a:solidFill>
              <a:cs typeface="+mn-cs"/>
            </a:endParaRPr>
          </a:p>
        </p:txBody>
      </p:sp>
      <p:sp>
        <p:nvSpPr>
          <p:cNvPr id="1039367" name="Rectangle 7"/>
          <p:cNvSpPr>
            <a:spLocks noChangeArrowheads="1"/>
          </p:cNvSpPr>
          <p:nvPr/>
        </p:nvSpPr>
        <p:spPr bwMode="auto">
          <a:xfrm>
            <a:off x="179388" y="385306"/>
            <a:ext cx="8534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342900" indent="-342900" eaLnBrk="1" hangingPunct="1">
              <a:spcBef>
                <a:spcPct val="30000"/>
              </a:spcBef>
              <a:buClr>
                <a:schemeClr val="hlink"/>
              </a:buClr>
              <a:buSzPct val="60000"/>
              <a:buFont typeface="Wingdings" charset="0"/>
              <a:buNone/>
              <a:defRPr/>
            </a:pPr>
            <a:r>
              <a:rPr lang="es-MX" sz="2800" b="1" u="none" dirty="0">
                <a:solidFill>
                  <a:srgbClr val="CCFF99"/>
                </a:solidFill>
                <a:latin typeface="Verdana" charset="0"/>
              </a:rPr>
              <a:t>Filosofía y epistemología:</a:t>
            </a:r>
          </a:p>
        </p:txBody>
      </p:sp>
      <p:sp>
        <p:nvSpPr>
          <p:cNvPr id="1039368" name="Rectangle 8"/>
          <p:cNvSpPr>
            <a:spLocks noChangeArrowheads="1"/>
          </p:cNvSpPr>
          <p:nvPr/>
        </p:nvSpPr>
        <p:spPr bwMode="auto">
          <a:xfrm>
            <a:off x="179388" y="1268760"/>
            <a:ext cx="8964612" cy="172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742950" lvl="1" indent="-285750" eaLnBrk="1" hangingPunct="1">
              <a:spcBef>
                <a:spcPct val="30000"/>
              </a:spcBef>
              <a:buClr>
                <a:schemeClr val="tx1"/>
              </a:buClr>
              <a:buFontTx/>
              <a:buChar char="•"/>
              <a:defRPr/>
            </a:pPr>
            <a:r>
              <a:rPr lang="es-MX" sz="3000" u="none" dirty="0">
                <a:solidFill>
                  <a:schemeClr val="bg1"/>
                </a:solidFill>
                <a:latin typeface="Verdana" charset="0"/>
                <a:cs typeface="+mn-cs"/>
              </a:rPr>
              <a:t>Un obstáculo filosófico: </a:t>
            </a:r>
            <a:br>
              <a:rPr lang="es-MX" sz="3000" u="none" dirty="0">
                <a:solidFill>
                  <a:schemeClr val="bg1"/>
                </a:solidFill>
                <a:latin typeface="Verdana" charset="0"/>
                <a:cs typeface="+mn-cs"/>
              </a:rPr>
            </a:br>
            <a:r>
              <a:rPr lang="es-MX" sz="3000" u="none" dirty="0">
                <a:solidFill>
                  <a:schemeClr val="bg1"/>
                </a:solidFill>
                <a:latin typeface="Verdana" charset="0"/>
                <a:cs typeface="+mn-cs"/>
              </a:rPr>
              <a:t>el </a:t>
            </a:r>
            <a:r>
              <a:rPr lang="ja-JP" altLang="es-MX" sz="3000" u="none" dirty="0">
                <a:solidFill>
                  <a:schemeClr val="bg1"/>
                </a:solidFill>
                <a:latin typeface="Arial"/>
                <a:cs typeface="+mn-cs"/>
              </a:rPr>
              <a:t>“</a:t>
            </a:r>
            <a:r>
              <a:rPr lang="es-MX" sz="3000" u="none" dirty="0">
                <a:solidFill>
                  <a:schemeClr val="bg1"/>
                </a:solidFill>
                <a:latin typeface="Verdana" charset="0"/>
                <a:cs typeface="+mn-cs"/>
              </a:rPr>
              <a:t>dilema del inductivismo</a:t>
            </a:r>
            <a:r>
              <a:rPr lang="ja-JP" altLang="es-MX" sz="3000" u="none" dirty="0">
                <a:solidFill>
                  <a:schemeClr val="bg1"/>
                </a:solidFill>
                <a:latin typeface="Arial"/>
                <a:cs typeface="+mn-cs"/>
              </a:rPr>
              <a:t>”</a:t>
            </a:r>
            <a:endParaRPr lang="es-MX" sz="3000" u="none" dirty="0">
              <a:solidFill>
                <a:schemeClr val="bg1"/>
              </a:solidFill>
              <a:latin typeface="Verdana" charset="0"/>
              <a:cs typeface="+mn-cs"/>
            </a:endParaRPr>
          </a:p>
        </p:txBody>
      </p:sp>
      <p:sp>
        <p:nvSpPr>
          <p:cNvPr id="634887" name="Line 9"/>
          <p:cNvSpPr>
            <a:spLocks noChangeShapeType="1"/>
          </p:cNvSpPr>
          <p:nvPr/>
        </p:nvSpPr>
        <p:spPr bwMode="auto">
          <a:xfrm flipV="1">
            <a:off x="1908175" y="3788222"/>
            <a:ext cx="2265363" cy="1008062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 u="none">
              <a:solidFill>
                <a:schemeClr val="bg1"/>
              </a:solidFill>
            </a:endParaRPr>
          </a:p>
        </p:txBody>
      </p:sp>
      <p:sp>
        <p:nvSpPr>
          <p:cNvPr id="634888" name="Line 10"/>
          <p:cNvSpPr>
            <a:spLocks noChangeShapeType="1"/>
          </p:cNvSpPr>
          <p:nvPr/>
        </p:nvSpPr>
        <p:spPr bwMode="auto">
          <a:xfrm>
            <a:off x="4930775" y="3788222"/>
            <a:ext cx="2305050" cy="107950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 u="none">
              <a:solidFill>
                <a:schemeClr val="bg1"/>
              </a:solidFill>
            </a:endParaRPr>
          </a:p>
        </p:txBody>
      </p:sp>
      <p:sp>
        <p:nvSpPr>
          <p:cNvPr id="1039371" name="Text Box 11"/>
          <p:cNvSpPr txBox="1">
            <a:spLocks noChangeArrowheads="1"/>
          </p:cNvSpPr>
          <p:nvPr/>
        </p:nvSpPr>
        <p:spPr bwMode="auto">
          <a:xfrm>
            <a:off x="3059113" y="3284984"/>
            <a:ext cx="2879725" cy="412750"/>
          </a:xfrm>
          <a:prstGeom prst="rect">
            <a:avLst/>
          </a:prstGeom>
          <a:noFill/>
          <a:ln w="28575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lnSpc>
                <a:spcPct val="80000"/>
              </a:lnSpc>
              <a:spcBef>
                <a:spcPct val="50000"/>
              </a:spcBef>
              <a:buSzPct val="60000"/>
              <a:buFont typeface="Arial" charset="0"/>
              <a:buNone/>
              <a:defRPr/>
            </a:pPr>
            <a:r>
              <a:rPr lang="es-MX" sz="2400" u="none">
                <a:solidFill>
                  <a:schemeClr val="bg1"/>
                </a:solidFill>
                <a:latin typeface="Verdana" charset="0"/>
                <a:cs typeface="+mn-cs"/>
              </a:rPr>
              <a:t>Leyes y teorías</a:t>
            </a:r>
          </a:p>
        </p:txBody>
      </p:sp>
      <p:sp>
        <p:nvSpPr>
          <p:cNvPr id="1039372" name="Text Box 12"/>
          <p:cNvSpPr txBox="1">
            <a:spLocks noChangeArrowheads="1"/>
          </p:cNvSpPr>
          <p:nvPr/>
        </p:nvSpPr>
        <p:spPr bwMode="auto">
          <a:xfrm>
            <a:off x="5724525" y="4940747"/>
            <a:ext cx="2663825" cy="704850"/>
          </a:xfrm>
          <a:prstGeom prst="rect">
            <a:avLst/>
          </a:prstGeom>
          <a:noFill/>
          <a:ln w="28575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lnSpc>
                <a:spcPct val="80000"/>
              </a:lnSpc>
              <a:spcBef>
                <a:spcPct val="50000"/>
              </a:spcBef>
              <a:buSzPct val="60000"/>
              <a:buFont typeface="Arial" charset="0"/>
              <a:buNone/>
              <a:defRPr/>
            </a:pPr>
            <a:r>
              <a:rPr lang="es-MX" sz="2400" u="none">
                <a:solidFill>
                  <a:schemeClr val="bg1"/>
                </a:solidFill>
                <a:latin typeface="Verdana" charset="0"/>
                <a:cs typeface="+mn-cs"/>
              </a:rPr>
              <a:t>Predicciones y explicaciones</a:t>
            </a:r>
          </a:p>
        </p:txBody>
      </p:sp>
      <p:sp>
        <p:nvSpPr>
          <p:cNvPr id="1039373" name="Text Box 13"/>
          <p:cNvSpPr txBox="1">
            <a:spLocks noChangeArrowheads="1"/>
          </p:cNvSpPr>
          <p:nvPr/>
        </p:nvSpPr>
        <p:spPr bwMode="auto">
          <a:xfrm>
            <a:off x="6011863" y="4075559"/>
            <a:ext cx="22320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lnSpc>
                <a:spcPct val="80000"/>
              </a:lnSpc>
              <a:spcBef>
                <a:spcPct val="50000"/>
              </a:spcBef>
              <a:buSzPct val="60000"/>
              <a:buFont typeface="Arial" charset="0"/>
              <a:buNone/>
              <a:defRPr/>
            </a:pPr>
            <a:r>
              <a:rPr lang="es-MX" sz="2400" u="none">
                <a:solidFill>
                  <a:schemeClr val="bg1"/>
                </a:solidFill>
                <a:latin typeface="Verdana" charset="0"/>
                <a:cs typeface="+mn-cs"/>
              </a:rPr>
              <a:t>Deducción</a:t>
            </a:r>
          </a:p>
        </p:txBody>
      </p:sp>
      <p:sp>
        <p:nvSpPr>
          <p:cNvPr id="1039374" name="Text Box 14"/>
          <p:cNvSpPr txBox="1">
            <a:spLocks noChangeArrowheads="1"/>
          </p:cNvSpPr>
          <p:nvPr/>
        </p:nvSpPr>
        <p:spPr bwMode="auto">
          <a:xfrm>
            <a:off x="1042988" y="4004122"/>
            <a:ext cx="22320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lnSpc>
                <a:spcPct val="80000"/>
              </a:lnSpc>
              <a:spcBef>
                <a:spcPct val="50000"/>
              </a:spcBef>
              <a:buSzPct val="60000"/>
              <a:buFont typeface="Arial" charset="0"/>
              <a:buNone/>
              <a:defRPr/>
            </a:pPr>
            <a:r>
              <a:rPr lang="es-MX" sz="2400" u="none">
                <a:solidFill>
                  <a:schemeClr val="bg1"/>
                </a:solidFill>
                <a:latin typeface="Verdana" charset="0"/>
                <a:cs typeface="+mn-cs"/>
              </a:rPr>
              <a:t>Inducción</a:t>
            </a:r>
          </a:p>
        </p:txBody>
      </p:sp>
      <p:sp>
        <p:nvSpPr>
          <p:cNvPr id="1039375" name="Text Box 15"/>
          <p:cNvSpPr txBox="1">
            <a:spLocks noChangeArrowheads="1"/>
          </p:cNvSpPr>
          <p:nvPr/>
        </p:nvSpPr>
        <p:spPr bwMode="auto">
          <a:xfrm>
            <a:off x="684213" y="4867722"/>
            <a:ext cx="3024187" cy="996950"/>
          </a:xfrm>
          <a:prstGeom prst="rect">
            <a:avLst/>
          </a:prstGeom>
          <a:noFill/>
          <a:ln w="28575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lnSpc>
                <a:spcPct val="80000"/>
              </a:lnSpc>
              <a:spcBef>
                <a:spcPct val="50000"/>
              </a:spcBef>
              <a:buSzPct val="60000"/>
              <a:buFont typeface="Arial" charset="0"/>
              <a:buNone/>
              <a:defRPr/>
            </a:pPr>
            <a:r>
              <a:rPr lang="es-MX" sz="2400" u="none">
                <a:solidFill>
                  <a:schemeClr val="bg1"/>
                </a:solidFill>
                <a:latin typeface="Verdana" charset="0"/>
                <a:cs typeface="+mn-cs"/>
              </a:rPr>
              <a:t>Hechos adquiridos a través de la observación</a:t>
            </a:r>
          </a:p>
        </p:txBody>
      </p:sp>
      <p:grpSp>
        <p:nvGrpSpPr>
          <p:cNvPr id="1039376" name="Group 16"/>
          <p:cNvGrpSpPr>
            <a:grpSpLocks/>
          </p:cNvGrpSpPr>
          <p:nvPr/>
        </p:nvGrpSpPr>
        <p:grpSpPr bwMode="auto">
          <a:xfrm>
            <a:off x="1979613" y="3788222"/>
            <a:ext cx="1152525" cy="1008062"/>
            <a:chOff x="3470" y="2795"/>
            <a:chExt cx="726" cy="635"/>
          </a:xfrm>
        </p:grpSpPr>
        <p:sp>
          <p:nvSpPr>
            <p:cNvPr id="1039377" name="Line 17"/>
            <p:cNvSpPr>
              <a:spLocks noChangeShapeType="1"/>
            </p:cNvSpPr>
            <p:nvPr/>
          </p:nvSpPr>
          <p:spPr bwMode="auto">
            <a:xfrm flipH="1">
              <a:off x="3515" y="2795"/>
              <a:ext cx="680" cy="635"/>
            </a:xfrm>
            <a:prstGeom prst="line">
              <a:avLst/>
            </a:prstGeom>
            <a:noFill/>
            <a:ln w="1016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ES" u="none">
                <a:solidFill>
                  <a:schemeClr val="bg1"/>
                </a:solidFill>
                <a:cs typeface="+mn-cs"/>
              </a:endParaRPr>
            </a:p>
          </p:txBody>
        </p:sp>
        <p:sp>
          <p:nvSpPr>
            <p:cNvPr id="1039378" name="Line 18"/>
            <p:cNvSpPr>
              <a:spLocks noChangeShapeType="1"/>
            </p:cNvSpPr>
            <p:nvPr/>
          </p:nvSpPr>
          <p:spPr bwMode="auto">
            <a:xfrm>
              <a:off x="3470" y="2795"/>
              <a:ext cx="726" cy="635"/>
            </a:xfrm>
            <a:prstGeom prst="line">
              <a:avLst/>
            </a:prstGeom>
            <a:noFill/>
            <a:ln w="1016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ES" u="none">
                <a:solidFill>
                  <a:schemeClr val="bg1"/>
                </a:solidFill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87903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3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393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393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393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393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100" fill="hold"/>
                                        <p:tgtEl>
                                          <p:spTgt spid="10393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8" dur="100" fill="hold"/>
                                        <p:tgtEl>
                                          <p:spTgt spid="10393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" dur="100" fill="hold"/>
                                        <p:tgtEl>
                                          <p:spTgt spid="10393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100" fill="hold"/>
                                        <p:tgtEl>
                                          <p:spTgt spid="10393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3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93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93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93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93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9368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9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MX" sz="4000" b="1">
                <a:cs typeface="+mj-cs"/>
              </a:rPr>
              <a:t>Dificultades del inductivismo:</a:t>
            </a:r>
          </a:p>
        </p:txBody>
      </p:sp>
      <p:sp>
        <p:nvSpPr>
          <p:cNvPr id="1529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96752"/>
            <a:ext cx="8229600" cy="4525963"/>
          </a:xfrm>
        </p:spPr>
        <p:txBody>
          <a:bodyPr/>
          <a:lstStyle/>
          <a:p>
            <a:pPr eaLnBrk="1" hangingPunct="1">
              <a:defRPr/>
            </a:pPr>
            <a:r>
              <a:rPr lang="es-MX" b="1" dirty="0">
                <a:solidFill>
                  <a:srgbClr val="CCFF66"/>
                </a:solidFill>
                <a:cs typeface="+mn-cs"/>
              </a:rPr>
              <a:t>La observación depende de la teoría </a:t>
            </a:r>
          </a:p>
          <a:p>
            <a:pPr lvl="1" eaLnBrk="1" hangingPunct="1">
              <a:defRPr/>
            </a:pPr>
            <a:r>
              <a:rPr lang="es-MX" dirty="0"/>
              <a:t>Exposición de ciegos</a:t>
            </a:r>
          </a:p>
          <a:p>
            <a:pPr lvl="1" eaLnBrk="1" hangingPunct="1">
              <a:defRPr/>
            </a:pPr>
            <a:r>
              <a:rPr lang="es-MX" dirty="0"/>
              <a:t>¿Realmente vemos lo que vemos?</a:t>
            </a:r>
          </a:p>
          <a:p>
            <a:pPr lvl="2" eaLnBrk="1" hangingPunct="1">
              <a:defRPr/>
            </a:pPr>
            <a:r>
              <a:rPr lang="es-MX" i="1" dirty="0"/>
              <a:t>Figuras ambiguas</a:t>
            </a:r>
          </a:p>
          <a:p>
            <a:pPr lvl="3" eaLnBrk="1" hangingPunct="1">
              <a:defRPr/>
            </a:pPr>
            <a:r>
              <a:rPr lang="es-MX" dirty="0"/>
              <a:t>La retina percibe lo mismo: la interpretación es distinta</a:t>
            </a:r>
          </a:p>
          <a:p>
            <a:pPr eaLnBrk="1" hangingPunct="1">
              <a:defRPr/>
            </a:pPr>
            <a:r>
              <a:rPr lang="es-MX" b="1" dirty="0">
                <a:solidFill>
                  <a:srgbClr val="CCFF66"/>
                </a:solidFill>
                <a:cs typeface="+mn-cs"/>
              </a:rPr>
              <a:t>La interpretación es influida por el conocimiento previo:</a:t>
            </a:r>
          </a:p>
          <a:p>
            <a:pPr lvl="2" eaLnBrk="1" hangingPunct="1">
              <a:lnSpc>
                <a:spcPct val="96000"/>
              </a:lnSpc>
              <a:spcBef>
                <a:spcPts val="600"/>
              </a:spcBef>
              <a:spcAft>
                <a:spcPts val="300"/>
              </a:spcAft>
              <a:defRPr/>
            </a:pPr>
            <a:r>
              <a:rPr lang="es-MX" dirty="0">
                <a:sym typeface="Symbol" charset="0"/>
              </a:rPr>
              <a:t></a:t>
            </a:r>
            <a:r>
              <a:rPr lang="es-MX" dirty="0"/>
              <a:t>Experiencia</a:t>
            </a:r>
          </a:p>
          <a:p>
            <a:pPr lvl="2" eaLnBrk="1" hangingPunct="1">
              <a:lnSpc>
                <a:spcPct val="96000"/>
              </a:lnSpc>
              <a:spcBef>
                <a:spcPts val="600"/>
              </a:spcBef>
              <a:spcAft>
                <a:spcPts val="300"/>
              </a:spcAft>
              <a:defRPr/>
            </a:pPr>
            <a:r>
              <a:rPr lang="es-MX" dirty="0">
                <a:sym typeface="Symbol" charset="0"/>
              </a:rPr>
              <a:t></a:t>
            </a:r>
            <a:r>
              <a:rPr lang="es-MX" dirty="0"/>
              <a:t>Conocimiento</a:t>
            </a:r>
          </a:p>
          <a:p>
            <a:pPr lvl="2" eaLnBrk="1" hangingPunct="1">
              <a:lnSpc>
                <a:spcPct val="96000"/>
              </a:lnSpc>
              <a:spcBef>
                <a:spcPts val="600"/>
              </a:spcBef>
              <a:spcAft>
                <a:spcPts val="300"/>
              </a:spcAft>
              <a:defRPr/>
            </a:pPr>
            <a:r>
              <a:rPr lang="es-MX" dirty="0">
                <a:sym typeface="Symbol" charset="0"/>
              </a:rPr>
              <a:t></a:t>
            </a:r>
            <a:r>
              <a:rPr lang="es-MX" dirty="0"/>
              <a:t>Expectativas</a:t>
            </a:r>
          </a:p>
          <a:p>
            <a:pPr lvl="2" eaLnBrk="1" hangingPunct="1">
              <a:lnSpc>
                <a:spcPct val="96000"/>
              </a:lnSpc>
              <a:spcBef>
                <a:spcPts val="600"/>
              </a:spcBef>
              <a:spcAft>
                <a:spcPts val="300"/>
              </a:spcAft>
              <a:defRPr/>
            </a:pPr>
            <a:r>
              <a:rPr lang="es-MX" dirty="0">
                <a:sym typeface="Symbol" charset="0"/>
              </a:rPr>
              <a:t></a:t>
            </a:r>
            <a:r>
              <a:rPr lang="es-MX" dirty="0"/>
              <a:t>Estado interno del observador</a:t>
            </a:r>
          </a:p>
        </p:txBody>
      </p:sp>
      <p:sp>
        <p:nvSpPr>
          <p:cNvPr id="1529860" name="Line 4"/>
          <p:cNvSpPr>
            <a:spLocks noChangeShapeType="1"/>
          </p:cNvSpPr>
          <p:nvPr/>
        </p:nvSpPr>
        <p:spPr bwMode="auto">
          <a:xfrm>
            <a:off x="323850" y="1196975"/>
            <a:ext cx="8280400" cy="0"/>
          </a:xfrm>
          <a:prstGeom prst="line">
            <a:avLst/>
          </a:prstGeom>
          <a:noFill/>
          <a:ln w="28575">
            <a:solidFill>
              <a:srgbClr val="99CC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s-E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750944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476250"/>
            <a:ext cx="8569325" cy="2881313"/>
          </a:xfrm>
        </p:spPr>
        <p:txBody>
          <a:bodyPr/>
          <a:lstStyle/>
          <a:p>
            <a:pPr eaLnBrk="1" hangingPunct="1">
              <a:lnSpc>
                <a:spcPct val="120000"/>
              </a:lnSpc>
              <a:defRPr/>
            </a:pPr>
            <a:r>
              <a:rPr lang="es-MX" sz="6000">
                <a:cs typeface="+mj-cs"/>
              </a:rPr>
              <a:t>¿Podemos creer en lo que vemos?</a:t>
            </a:r>
          </a:p>
        </p:txBody>
      </p:sp>
      <p:sp>
        <p:nvSpPr>
          <p:cNvPr id="1294339" name="Rectangle 3"/>
          <p:cNvSpPr>
            <a:spLocks noChangeArrowheads="1"/>
          </p:cNvSpPr>
          <p:nvPr/>
        </p:nvSpPr>
        <p:spPr bwMode="auto">
          <a:xfrm>
            <a:off x="323850" y="3355975"/>
            <a:ext cx="8569325" cy="288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 eaLnBrk="1" hangingPunct="1">
              <a:lnSpc>
                <a:spcPct val="120000"/>
              </a:lnSpc>
              <a:defRPr/>
            </a:pPr>
            <a:r>
              <a:rPr lang="es-MX" sz="4800">
                <a:cs typeface="+mn-cs"/>
              </a:rPr>
              <a:t>(o el viejo truco de ¡</a:t>
            </a:r>
            <a:r>
              <a:rPr lang="ja-JP" altLang="es-MX" sz="4800">
                <a:latin typeface="Arial"/>
                <a:cs typeface="+mn-cs"/>
              </a:rPr>
              <a:t>“</a:t>
            </a:r>
            <a:r>
              <a:rPr lang="es-MX" sz="4800">
                <a:cs typeface="+mn-cs"/>
              </a:rPr>
              <a:t>lo ví con mis propios ojos!</a:t>
            </a:r>
            <a:r>
              <a:rPr lang="ja-JP" altLang="es-MX" sz="4800">
                <a:latin typeface="Arial"/>
                <a:cs typeface="+mn-cs"/>
              </a:rPr>
              <a:t>”</a:t>
            </a:r>
            <a:r>
              <a:rPr lang="es-MX" sz="4800"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88603487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MX" sz="4000">
                <a:cs typeface="+mj-cs"/>
              </a:rPr>
              <a:t>¿Cuál segmento horizontal es más largo?</a:t>
            </a:r>
            <a:endParaRPr lang="es-ES" sz="4000">
              <a:cs typeface="+mj-cs"/>
            </a:endParaRPr>
          </a:p>
        </p:txBody>
      </p:sp>
      <p:sp>
        <p:nvSpPr>
          <p:cNvPr id="1296387" name="Line 3"/>
          <p:cNvSpPr>
            <a:spLocks noChangeShapeType="1"/>
          </p:cNvSpPr>
          <p:nvPr/>
        </p:nvSpPr>
        <p:spPr bwMode="auto">
          <a:xfrm>
            <a:off x="395288" y="3716338"/>
            <a:ext cx="3600450" cy="0"/>
          </a:xfrm>
          <a:prstGeom prst="line">
            <a:avLst/>
          </a:prstGeom>
          <a:noFill/>
          <a:ln w="76200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s-ES">
              <a:cs typeface="+mn-cs"/>
            </a:endParaRPr>
          </a:p>
        </p:txBody>
      </p:sp>
      <p:sp>
        <p:nvSpPr>
          <p:cNvPr id="1296388" name="Line 4"/>
          <p:cNvSpPr>
            <a:spLocks noChangeShapeType="1"/>
          </p:cNvSpPr>
          <p:nvPr/>
        </p:nvSpPr>
        <p:spPr bwMode="auto">
          <a:xfrm>
            <a:off x="4067175" y="3716338"/>
            <a:ext cx="3600450" cy="0"/>
          </a:xfrm>
          <a:prstGeom prst="line">
            <a:avLst/>
          </a:prstGeom>
          <a:noFill/>
          <a:ln w="76200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s-ES">
              <a:cs typeface="+mn-cs"/>
            </a:endParaRPr>
          </a:p>
        </p:txBody>
      </p:sp>
      <p:sp>
        <p:nvSpPr>
          <p:cNvPr id="1296389" name="Line 5"/>
          <p:cNvSpPr>
            <a:spLocks noChangeShapeType="1"/>
          </p:cNvSpPr>
          <p:nvPr/>
        </p:nvSpPr>
        <p:spPr bwMode="auto">
          <a:xfrm>
            <a:off x="3203575" y="2924175"/>
            <a:ext cx="863600" cy="792163"/>
          </a:xfrm>
          <a:prstGeom prst="line">
            <a:avLst/>
          </a:prstGeom>
          <a:noFill/>
          <a:ln w="76200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s-ES">
              <a:cs typeface="+mn-cs"/>
            </a:endParaRPr>
          </a:p>
        </p:txBody>
      </p:sp>
      <p:sp>
        <p:nvSpPr>
          <p:cNvPr id="1296390" name="Line 6"/>
          <p:cNvSpPr>
            <a:spLocks noChangeShapeType="1"/>
          </p:cNvSpPr>
          <p:nvPr/>
        </p:nvSpPr>
        <p:spPr bwMode="auto">
          <a:xfrm>
            <a:off x="7667625" y="3716338"/>
            <a:ext cx="1008063" cy="936625"/>
          </a:xfrm>
          <a:prstGeom prst="line">
            <a:avLst/>
          </a:prstGeom>
          <a:noFill/>
          <a:ln w="76200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s-ES">
              <a:cs typeface="+mn-cs"/>
            </a:endParaRPr>
          </a:p>
        </p:txBody>
      </p:sp>
      <p:sp>
        <p:nvSpPr>
          <p:cNvPr id="1296391" name="Line 7"/>
          <p:cNvSpPr>
            <a:spLocks noChangeShapeType="1"/>
          </p:cNvSpPr>
          <p:nvPr/>
        </p:nvSpPr>
        <p:spPr bwMode="auto">
          <a:xfrm>
            <a:off x="395288" y="3716338"/>
            <a:ext cx="863600" cy="792162"/>
          </a:xfrm>
          <a:prstGeom prst="line">
            <a:avLst/>
          </a:prstGeom>
          <a:noFill/>
          <a:ln w="76200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s-ES">
              <a:cs typeface="+mn-cs"/>
            </a:endParaRPr>
          </a:p>
        </p:txBody>
      </p:sp>
      <p:sp>
        <p:nvSpPr>
          <p:cNvPr id="1296392" name="Line 8"/>
          <p:cNvSpPr>
            <a:spLocks noChangeShapeType="1"/>
          </p:cNvSpPr>
          <p:nvPr/>
        </p:nvSpPr>
        <p:spPr bwMode="auto">
          <a:xfrm flipV="1">
            <a:off x="395288" y="2852738"/>
            <a:ext cx="863600" cy="863600"/>
          </a:xfrm>
          <a:prstGeom prst="line">
            <a:avLst/>
          </a:prstGeom>
          <a:noFill/>
          <a:ln w="76200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s-ES">
              <a:cs typeface="+mn-cs"/>
            </a:endParaRPr>
          </a:p>
        </p:txBody>
      </p:sp>
      <p:sp>
        <p:nvSpPr>
          <p:cNvPr id="1296393" name="Line 9"/>
          <p:cNvSpPr>
            <a:spLocks noChangeShapeType="1"/>
          </p:cNvSpPr>
          <p:nvPr/>
        </p:nvSpPr>
        <p:spPr bwMode="auto">
          <a:xfrm flipV="1">
            <a:off x="3203575" y="3716338"/>
            <a:ext cx="863600" cy="863600"/>
          </a:xfrm>
          <a:prstGeom prst="line">
            <a:avLst/>
          </a:prstGeom>
          <a:noFill/>
          <a:ln w="76200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s-ES">
              <a:cs typeface="+mn-cs"/>
            </a:endParaRPr>
          </a:p>
        </p:txBody>
      </p:sp>
      <p:sp>
        <p:nvSpPr>
          <p:cNvPr id="1296394" name="Line 10"/>
          <p:cNvSpPr>
            <a:spLocks noChangeShapeType="1"/>
          </p:cNvSpPr>
          <p:nvPr/>
        </p:nvSpPr>
        <p:spPr bwMode="auto">
          <a:xfrm flipV="1">
            <a:off x="7667625" y="2852738"/>
            <a:ext cx="863600" cy="863600"/>
          </a:xfrm>
          <a:prstGeom prst="line">
            <a:avLst/>
          </a:prstGeom>
          <a:noFill/>
          <a:ln w="76200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s-E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85236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296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9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296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296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296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296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296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296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296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296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296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296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0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1164 0.00023 C 0.17778 0.03657 0.3441 0.07291 0.4066 0.09375 " pathEditMode="relative" ptsTypes="aA">
                                      <p:cBhvr>
                                        <p:cTn id="31" dur="2000" fill="hold"/>
                                        <p:tgtEl>
                                          <p:spTgt spid="12963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7813"/>
            <a:ext cx="9144000" cy="774700"/>
          </a:xfrm>
        </p:spPr>
        <p:txBody>
          <a:bodyPr/>
          <a:lstStyle/>
          <a:p>
            <a:pPr eaLnBrk="1" hangingPunct="1">
              <a:defRPr/>
            </a:pPr>
            <a:r>
              <a:rPr lang="es-MX" sz="4000">
                <a:cs typeface="+mj-cs"/>
              </a:rPr>
              <a:t>¿De veras están chuecos los ladrillos?</a:t>
            </a:r>
            <a:endParaRPr lang="es-ES" sz="4000">
              <a:cs typeface="+mj-cs"/>
            </a:endParaRPr>
          </a:p>
        </p:txBody>
      </p:sp>
      <p:pic>
        <p:nvPicPr>
          <p:cNvPr id="1300483" name="Picture 3" descr="Pared de mosaicos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42988" y="1700213"/>
            <a:ext cx="6897687" cy="4038600"/>
          </a:xfr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grpSp>
        <p:nvGrpSpPr>
          <p:cNvPr id="1300484" name="Group 4"/>
          <p:cNvGrpSpPr>
            <a:grpSpLocks/>
          </p:cNvGrpSpPr>
          <p:nvPr/>
        </p:nvGrpSpPr>
        <p:grpSpPr bwMode="auto">
          <a:xfrm>
            <a:off x="684213" y="1125538"/>
            <a:ext cx="6913562" cy="1511300"/>
            <a:chOff x="340" y="1344"/>
            <a:chExt cx="4355" cy="952"/>
          </a:xfrm>
        </p:grpSpPr>
        <p:sp>
          <p:nvSpPr>
            <p:cNvPr id="1300485" name="Line 5"/>
            <p:cNvSpPr>
              <a:spLocks noChangeShapeType="1"/>
            </p:cNvSpPr>
            <p:nvPr/>
          </p:nvSpPr>
          <p:spPr bwMode="auto">
            <a:xfrm>
              <a:off x="340" y="1661"/>
              <a:ext cx="4355" cy="0"/>
            </a:xfrm>
            <a:prstGeom prst="line">
              <a:avLst/>
            </a:prstGeom>
            <a:noFill/>
            <a:ln w="76200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ES">
                <a:cs typeface="+mn-cs"/>
              </a:endParaRPr>
            </a:p>
          </p:txBody>
        </p:sp>
        <p:sp>
          <p:nvSpPr>
            <p:cNvPr id="1300486" name="Line 6"/>
            <p:cNvSpPr>
              <a:spLocks noChangeShapeType="1"/>
            </p:cNvSpPr>
            <p:nvPr/>
          </p:nvSpPr>
          <p:spPr bwMode="auto">
            <a:xfrm>
              <a:off x="340" y="1344"/>
              <a:ext cx="4355" cy="0"/>
            </a:xfrm>
            <a:prstGeom prst="line">
              <a:avLst/>
            </a:prstGeom>
            <a:noFill/>
            <a:ln w="76200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ES">
                <a:cs typeface="+mn-cs"/>
              </a:endParaRPr>
            </a:p>
          </p:txBody>
        </p:sp>
        <p:sp>
          <p:nvSpPr>
            <p:cNvPr id="1300487" name="Line 7"/>
            <p:cNvSpPr>
              <a:spLocks noChangeShapeType="1"/>
            </p:cNvSpPr>
            <p:nvPr/>
          </p:nvSpPr>
          <p:spPr bwMode="auto">
            <a:xfrm>
              <a:off x="340" y="1979"/>
              <a:ext cx="4355" cy="0"/>
            </a:xfrm>
            <a:prstGeom prst="line">
              <a:avLst/>
            </a:prstGeom>
            <a:noFill/>
            <a:ln w="76200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ES">
                <a:cs typeface="+mn-cs"/>
              </a:endParaRPr>
            </a:p>
          </p:txBody>
        </p:sp>
        <p:sp>
          <p:nvSpPr>
            <p:cNvPr id="1300488" name="Line 8"/>
            <p:cNvSpPr>
              <a:spLocks noChangeShapeType="1"/>
            </p:cNvSpPr>
            <p:nvPr/>
          </p:nvSpPr>
          <p:spPr bwMode="auto">
            <a:xfrm>
              <a:off x="340" y="2296"/>
              <a:ext cx="4355" cy="0"/>
            </a:xfrm>
            <a:prstGeom prst="line">
              <a:avLst/>
            </a:prstGeom>
            <a:noFill/>
            <a:ln w="76200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ES">
                <a:cs typeface="+mn-cs"/>
              </a:endParaRPr>
            </a:p>
          </p:txBody>
        </p:sp>
        <p:sp>
          <p:nvSpPr>
            <p:cNvPr id="1300489" name="Line 9"/>
            <p:cNvSpPr>
              <a:spLocks noChangeShapeType="1"/>
            </p:cNvSpPr>
            <p:nvPr/>
          </p:nvSpPr>
          <p:spPr bwMode="auto">
            <a:xfrm>
              <a:off x="340" y="1344"/>
              <a:ext cx="0" cy="952"/>
            </a:xfrm>
            <a:prstGeom prst="line">
              <a:avLst/>
            </a:prstGeom>
            <a:noFill/>
            <a:ln w="76200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ES"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32572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00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00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4.16667E-6 0.1465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3004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00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00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4.44444E-6 L 2.22222E-6 0.2256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3004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MX" sz="4000">
                <a:cs typeface="+mj-cs"/>
              </a:rPr>
              <a:t>¡No existe ningún triángulo blanco!</a:t>
            </a:r>
            <a:endParaRPr lang="es-ES" sz="4000">
              <a:cs typeface="+mj-cs"/>
            </a:endParaRPr>
          </a:p>
        </p:txBody>
      </p:sp>
      <p:pic>
        <p:nvPicPr>
          <p:cNvPr id="1304579" name="Picture 3" descr="Pacmen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82863" y="1700213"/>
            <a:ext cx="4167187" cy="4537075"/>
          </a:xfrm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64717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045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045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MX">
                <a:cs typeface="+mj-cs"/>
              </a:rPr>
              <a:t>¡Cuenta los puntos negros!</a:t>
            </a:r>
            <a:endParaRPr lang="es-ES">
              <a:cs typeface="+mj-cs"/>
            </a:endParaRPr>
          </a:p>
        </p:txBody>
      </p:sp>
      <p:pic>
        <p:nvPicPr>
          <p:cNvPr id="1308675" name="Picture 3" descr="cuanta los puntos negros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16013" y="1484313"/>
            <a:ext cx="6769100" cy="5027612"/>
          </a:xfr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04332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086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086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es-MX" dirty="0">
                <a:cs typeface="+mj-cs"/>
              </a:rPr>
              <a:t>Antes de responder:</a:t>
            </a:r>
            <a:endParaRPr lang="es-ES" dirty="0">
              <a:cs typeface="+mj-cs"/>
            </a:endParaRPr>
          </a:p>
        </p:txBody>
      </p:sp>
      <p:sp>
        <p:nvSpPr>
          <p:cNvPr id="1589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charset="0"/>
              <a:buNone/>
              <a:defRPr/>
            </a:pPr>
            <a:r>
              <a:rPr lang="es-MX" sz="3600" b="1" dirty="0">
                <a:solidFill>
                  <a:srgbClr val="CCFF99"/>
                </a:solidFill>
                <a:cs typeface="+mn-cs"/>
              </a:rPr>
              <a:t>¿Existe algo más que la mente?</a:t>
            </a:r>
          </a:p>
          <a:p>
            <a:pPr eaLnBrk="1" hangingPunct="1">
              <a:defRPr/>
            </a:pPr>
            <a:r>
              <a:rPr lang="es-MX" dirty="0">
                <a:cs typeface="+mn-cs"/>
              </a:rPr>
              <a:t>Una respuesta poco útil: </a:t>
            </a:r>
            <a:br>
              <a:rPr lang="es-MX" dirty="0">
                <a:cs typeface="+mn-cs"/>
              </a:rPr>
            </a:br>
            <a:r>
              <a:rPr lang="es-MX" dirty="0">
                <a:cs typeface="+mn-cs"/>
              </a:rPr>
              <a:t>el </a:t>
            </a:r>
            <a:r>
              <a:rPr lang="es-MX" dirty="0">
                <a:solidFill>
                  <a:schemeClr val="folHlink"/>
                </a:solidFill>
                <a:cs typeface="+mn-cs"/>
              </a:rPr>
              <a:t>Solipsismo</a:t>
            </a:r>
            <a:r>
              <a:rPr lang="es-MX" dirty="0">
                <a:cs typeface="+mn-cs"/>
              </a:rPr>
              <a:t>: sólo existo yo (mi mente)</a:t>
            </a:r>
          </a:p>
        </p:txBody>
      </p:sp>
      <p:sp>
        <p:nvSpPr>
          <p:cNvPr id="1589252" name="Line 4"/>
          <p:cNvSpPr>
            <a:spLocks noChangeShapeType="1"/>
          </p:cNvSpPr>
          <p:nvPr/>
        </p:nvSpPr>
        <p:spPr bwMode="auto">
          <a:xfrm>
            <a:off x="323850" y="1196975"/>
            <a:ext cx="82804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s-ES">
              <a:cs typeface="+mn-cs"/>
            </a:endParaRPr>
          </a:p>
        </p:txBody>
      </p:sp>
      <p:pic>
        <p:nvPicPr>
          <p:cNvPr id="15892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66913" y="3241675"/>
            <a:ext cx="5184775" cy="35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5884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9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89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9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1589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1589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1589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6866" name="Picture 2" descr="rotating snakes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9588"/>
          </a:xfr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26398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3168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3168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0112D8-ECB2-B940-9C9C-0C16DC1C53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326" y="311728"/>
            <a:ext cx="8203349" cy="623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89256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63ECE6-4CD1-274F-B1DC-A89C834B9C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903" y="0"/>
            <a:ext cx="88661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99580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2F6A79-F639-AC42-89CC-02B84716F4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3187C56-6D29-9B42-B18C-04D1116837D6}"/>
              </a:ext>
            </a:extLst>
          </p:cNvPr>
          <p:cNvSpPr/>
          <p:nvPr/>
        </p:nvSpPr>
        <p:spPr bwMode="auto">
          <a:xfrm>
            <a:off x="2483768" y="3068960"/>
            <a:ext cx="4176464" cy="72008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1800" b="0" i="0" u="sng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083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03262"/>
          </a:xfrm>
        </p:spPr>
        <p:txBody>
          <a:bodyPr/>
          <a:lstStyle/>
          <a:p>
            <a:pPr eaLnBrk="1" hangingPunct="1">
              <a:defRPr/>
            </a:pPr>
            <a:r>
              <a:rPr lang="es-MX" sz="4000" b="1">
                <a:cs typeface="+mj-cs"/>
              </a:rPr>
              <a:t>¿Vemos con los ojos..?</a:t>
            </a:r>
            <a:endParaRPr lang="es-ES" sz="4000" b="1">
              <a:cs typeface="+mj-cs"/>
            </a:endParaRPr>
          </a:p>
        </p:txBody>
      </p:sp>
      <p:pic>
        <p:nvPicPr>
          <p:cNvPr id="1318915" name="Picture 3" descr="eye_diagram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03350" y="981075"/>
            <a:ext cx="6264275" cy="5688013"/>
          </a:xfr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318916" name="Line 4"/>
          <p:cNvSpPr>
            <a:spLocks noChangeShapeType="1"/>
          </p:cNvSpPr>
          <p:nvPr/>
        </p:nvSpPr>
        <p:spPr bwMode="auto">
          <a:xfrm>
            <a:off x="106363" y="3789363"/>
            <a:ext cx="2305050" cy="0"/>
          </a:xfrm>
          <a:prstGeom prst="line">
            <a:avLst/>
          </a:prstGeom>
          <a:noFill/>
          <a:ln w="152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s-ES">
              <a:cs typeface="+mn-cs"/>
            </a:endParaRPr>
          </a:p>
        </p:txBody>
      </p:sp>
      <p:sp>
        <p:nvSpPr>
          <p:cNvPr id="1318917" name="Text Box 5"/>
          <p:cNvSpPr txBox="1">
            <a:spLocks noChangeArrowheads="1"/>
          </p:cNvSpPr>
          <p:nvPr/>
        </p:nvSpPr>
        <p:spPr bwMode="auto">
          <a:xfrm>
            <a:off x="34925" y="3233738"/>
            <a:ext cx="1223963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50000"/>
              </a:spcBef>
              <a:buSzPct val="60000"/>
              <a:buFont typeface="Arial" charset="0"/>
              <a:buNone/>
              <a:defRPr/>
            </a:pPr>
            <a:r>
              <a:rPr lang="es-MX" sz="3200">
                <a:effectLst>
                  <a:outerShdw blurRad="38100" dist="38100" dir="2700000" algn="tl">
                    <a:srgbClr val="003B76"/>
                  </a:outerShdw>
                </a:effectLst>
                <a:latin typeface="Verdana" charset="0"/>
                <a:cs typeface="+mn-cs"/>
              </a:rPr>
              <a:t>Luz</a:t>
            </a:r>
            <a:endParaRPr lang="es-ES" sz="3200">
              <a:effectLst>
                <a:outerShdw blurRad="38100" dist="38100" dir="2700000" algn="tl">
                  <a:srgbClr val="003B76"/>
                </a:outerShdw>
              </a:effectLst>
              <a:latin typeface="Verdana" charset="0"/>
              <a:cs typeface="+mn-cs"/>
            </a:endParaRPr>
          </a:p>
        </p:txBody>
      </p:sp>
      <p:sp>
        <p:nvSpPr>
          <p:cNvPr id="1318918" name="Text Box 6"/>
          <p:cNvSpPr txBox="1">
            <a:spLocks noChangeArrowheads="1"/>
          </p:cNvSpPr>
          <p:nvPr/>
        </p:nvSpPr>
        <p:spPr bwMode="auto">
          <a:xfrm>
            <a:off x="6084888" y="5805488"/>
            <a:ext cx="1800225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50000"/>
              </a:spcBef>
              <a:buSzPct val="60000"/>
              <a:buFont typeface="Arial" charset="0"/>
              <a:buNone/>
              <a:defRPr/>
            </a:pPr>
            <a:r>
              <a:rPr lang="es-MX" sz="3200">
                <a:effectLst>
                  <a:outerShdw blurRad="38100" dist="38100" dir="2700000" algn="tl">
                    <a:srgbClr val="003B76"/>
                  </a:outerShdw>
                </a:effectLst>
                <a:latin typeface="Verdana" charset="0"/>
                <a:cs typeface="+mn-cs"/>
              </a:rPr>
              <a:t>Retina</a:t>
            </a:r>
            <a:endParaRPr lang="es-ES" sz="3200">
              <a:effectLst>
                <a:outerShdw blurRad="38100" dist="38100" dir="2700000" algn="tl">
                  <a:srgbClr val="003B76"/>
                </a:outerShdw>
              </a:effectLst>
              <a:latin typeface="Verdana" charset="0"/>
              <a:cs typeface="+mn-cs"/>
            </a:endParaRPr>
          </a:p>
        </p:txBody>
      </p:sp>
      <p:sp>
        <p:nvSpPr>
          <p:cNvPr id="1318919" name="Line 7"/>
          <p:cNvSpPr>
            <a:spLocks noChangeShapeType="1"/>
          </p:cNvSpPr>
          <p:nvPr/>
        </p:nvSpPr>
        <p:spPr bwMode="auto">
          <a:xfrm flipH="1" flipV="1">
            <a:off x="6300788" y="4797425"/>
            <a:ext cx="431800" cy="936625"/>
          </a:xfrm>
          <a:prstGeom prst="line">
            <a:avLst/>
          </a:prstGeom>
          <a:noFill/>
          <a:ln w="1143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s-E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26903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18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18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3189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3189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3189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13189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13189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13189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13189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13189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13189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13189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8914" grpId="0"/>
      <p:bldP spid="1318917" grpId="0"/>
      <p:bldP spid="1318918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1782762"/>
          </a:xfrm>
        </p:spPr>
        <p:txBody>
          <a:bodyPr/>
          <a:lstStyle/>
          <a:p>
            <a:pPr eaLnBrk="1" hangingPunct="1">
              <a:defRPr/>
            </a:pPr>
            <a:r>
              <a:rPr lang="es-MX" sz="4000">
                <a:cs typeface="+mj-cs"/>
              </a:rPr>
              <a:t>¿La cara azul está adelante mirando a la izquierda, </a:t>
            </a:r>
            <a:br>
              <a:rPr lang="es-MX" sz="4000">
                <a:cs typeface="+mj-cs"/>
              </a:rPr>
            </a:br>
            <a:r>
              <a:rPr lang="es-MX" sz="4000">
                <a:cs typeface="+mj-cs"/>
              </a:rPr>
              <a:t>o atrás, mirando hacia el fondo?</a:t>
            </a:r>
            <a:endParaRPr lang="es-ES" sz="4000">
              <a:cs typeface="+mj-cs"/>
            </a:endParaRPr>
          </a:p>
        </p:txBody>
      </p:sp>
      <p:pic>
        <p:nvPicPr>
          <p:cNvPr id="1302531" name="Picture 3" descr="Cubo de necker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987675" y="2887663"/>
            <a:ext cx="3225800" cy="3421062"/>
          </a:xfr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95484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02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02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558800"/>
          </a:xfrm>
        </p:spPr>
        <p:txBody>
          <a:bodyPr/>
          <a:lstStyle/>
          <a:p>
            <a:pPr eaLnBrk="1" hangingPunct="1">
              <a:defRPr/>
            </a:pPr>
            <a:r>
              <a:rPr lang="es-MX" sz="4000" b="1">
                <a:cs typeface="+mj-cs"/>
              </a:rPr>
              <a:t>¿...o con el cerebro?</a:t>
            </a:r>
            <a:endParaRPr lang="es-ES" sz="4000" b="1">
              <a:cs typeface="+mj-cs"/>
            </a:endParaRPr>
          </a:p>
        </p:txBody>
      </p:sp>
      <p:pic>
        <p:nvPicPr>
          <p:cNvPr id="1320963" name="Picture 3" descr="Eye &amp; Brain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60550" y="765175"/>
            <a:ext cx="5448300" cy="5976938"/>
          </a:xfr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49896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20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20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3209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3209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096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400" y="0"/>
            <a:ext cx="70498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14159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DD644C-28CC-7D47-B714-2DD8BBFFEC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33" y="692696"/>
            <a:ext cx="8909535" cy="4949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33282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1749C7-F0D4-054B-8CA8-2A8C9EE872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6788"/>
            <a:ext cx="9144000" cy="446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814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es-MX" dirty="0">
                <a:solidFill>
                  <a:srgbClr val="FF9900"/>
                </a:solidFill>
                <a:cs typeface="+mj-cs"/>
              </a:rPr>
              <a:t>Antes de responder:</a:t>
            </a:r>
            <a:endParaRPr lang="es-ES" dirty="0">
              <a:solidFill>
                <a:srgbClr val="FF9900"/>
              </a:solidFill>
              <a:cs typeface="+mj-cs"/>
            </a:endParaRPr>
          </a:p>
        </p:txBody>
      </p:sp>
      <p:sp>
        <p:nvSpPr>
          <p:cNvPr id="473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  <a:defRPr/>
            </a:pPr>
            <a:r>
              <a:rPr lang="es-MX" sz="3600" b="1" dirty="0">
                <a:solidFill>
                  <a:srgbClr val="CCFF99"/>
                </a:solidFill>
                <a:cs typeface="+mn-cs"/>
              </a:rPr>
              <a:t>¿Existe algo más que la mente?</a:t>
            </a:r>
          </a:p>
          <a:p>
            <a:pPr eaLnBrk="1" hangingPunct="1">
              <a:defRPr/>
            </a:pPr>
            <a:r>
              <a:rPr lang="es-MX" dirty="0">
                <a:solidFill>
                  <a:schemeClr val="bg1"/>
                </a:solidFill>
                <a:cs typeface="+mn-cs"/>
              </a:rPr>
              <a:t>Solipsismo: sólo existo yo (mi mente)</a:t>
            </a:r>
          </a:p>
        </p:txBody>
      </p:sp>
      <p:sp>
        <p:nvSpPr>
          <p:cNvPr id="473092" name="Line 4"/>
          <p:cNvSpPr>
            <a:spLocks noChangeShapeType="1"/>
          </p:cNvSpPr>
          <p:nvPr/>
        </p:nvSpPr>
        <p:spPr bwMode="auto">
          <a:xfrm>
            <a:off x="323850" y="1196975"/>
            <a:ext cx="82804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s-ES">
              <a:cs typeface="+mn-cs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4288" y="2859360"/>
            <a:ext cx="508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210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2C79D3-A262-7C4C-B643-932364C0C5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8032" y="297223"/>
            <a:ext cx="8676456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04404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600" y="876300"/>
            <a:ext cx="7416800" cy="509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87645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2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68711"/>
            <a:ext cx="8218488" cy="4392612"/>
          </a:xfrm>
        </p:spPr>
        <p:txBody>
          <a:bodyPr/>
          <a:lstStyle/>
          <a:p>
            <a:pPr marL="0" indent="0" eaLnBrk="1" hangingPunct="1">
              <a:spcBef>
                <a:spcPct val="35000"/>
              </a:spcBef>
              <a:buFont typeface="Wingdings" charset="0"/>
              <a:buNone/>
              <a:defRPr/>
            </a:pPr>
            <a:r>
              <a:rPr lang="es-MX" dirty="0">
                <a:cs typeface="+mn-cs"/>
              </a:rPr>
              <a:t>Deseamos conocer la realidad, pero no queremos engañarnos:</a:t>
            </a:r>
          </a:p>
          <a:p>
            <a:pPr marL="808038" lvl="1" indent="-263525" eaLnBrk="1" hangingPunct="1">
              <a:spcBef>
                <a:spcPct val="35000"/>
              </a:spcBef>
              <a:defRPr/>
            </a:pPr>
            <a:r>
              <a:rPr lang="es-MX" sz="3200" dirty="0"/>
              <a:t>Compromiso de la ciencia con la realidad</a:t>
            </a:r>
          </a:p>
          <a:p>
            <a:pPr marL="808038" lvl="1" indent="-263525" eaLnBrk="1" hangingPunct="1">
              <a:spcBef>
                <a:spcPct val="35000"/>
              </a:spcBef>
              <a:defRPr/>
            </a:pPr>
            <a:r>
              <a:rPr lang="es-MX" sz="3200" dirty="0"/>
              <a:t>Honestidad del científico</a:t>
            </a:r>
          </a:p>
          <a:p>
            <a:pPr marL="0" indent="0" eaLnBrk="1" hangingPunct="1">
              <a:spcBef>
                <a:spcPct val="80000"/>
              </a:spcBef>
              <a:buFont typeface="Wingdings" charset="0"/>
              <a:buNone/>
              <a:defRPr/>
            </a:pPr>
            <a:r>
              <a:rPr lang="es-MX" dirty="0">
                <a:solidFill>
                  <a:srgbClr val="FF9900"/>
                </a:solidFill>
                <a:cs typeface="+mn-cs"/>
              </a:rPr>
              <a:t>Y sin embargo…</a:t>
            </a:r>
            <a:br>
              <a:rPr lang="es-MX" dirty="0">
                <a:solidFill>
                  <a:srgbClr val="FF9900"/>
                </a:solidFill>
                <a:cs typeface="+mn-cs"/>
              </a:rPr>
            </a:br>
            <a:r>
              <a:rPr lang="es-MX" dirty="0">
                <a:cs typeface="+mn-cs"/>
              </a:rPr>
              <a:t>Richard Dawkins:</a:t>
            </a:r>
            <a:br>
              <a:rPr lang="es-MX" dirty="0">
                <a:cs typeface="+mn-cs"/>
              </a:rPr>
            </a:br>
            <a:r>
              <a:rPr lang="es-MX" dirty="0">
                <a:cs typeface="+mn-cs"/>
              </a:rPr>
              <a:t>Metáfora de la </a:t>
            </a:r>
            <a:r>
              <a:rPr lang="ja-JP" altLang="es-MX" dirty="0">
                <a:latin typeface="Arial"/>
                <a:cs typeface="+mn-cs"/>
              </a:rPr>
              <a:t>“</a:t>
            </a:r>
            <a:r>
              <a:rPr lang="es-MX" dirty="0">
                <a:cs typeface="+mn-cs"/>
              </a:rPr>
              <a:t>realidad virtual</a:t>
            </a:r>
            <a:r>
              <a:rPr lang="ja-JP" altLang="es-MX" dirty="0">
                <a:latin typeface="Arial"/>
                <a:cs typeface="+mn-cs"/>
              </a:rPr>
              <a:t>”</a:t>
            </a:r>
            <a:endParaRPr lang="es-MX" dirty="0">
              <a:cs typeface="+mn-cs"/>
            </a:endParaRPr>
          </a:p>
        </p:txBody>
      </p:sp>
      <p:sp>
        <p:nvSpPr>
          <p:cNvPr id="649220" name="Rectangle 4"/>
          <p:cNvSpPr>
            <a:spLocks noChangeArrowheads="1"/>
          </p:cNvSpPr>
          <p:nvPr/>
        </p:nvSpPr>
        <p:spPr bwMode="auto">
          <a:xfrm>
            <a:off x="395288" y="333673"/>
            <a:ext cx="6913562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eaLnBrk="1" hangingPunct="1">
              <a:defRPr/>
            </a:pPr>
            <a:endParaRPr lang="es-ES" sz="4400">
              <a:solidFill>
                <a:srgbClr val="FF9900"/>
              </a:solidFill>
              <a:cs typeface="+mn-cs"/>
            </a:endParaRPr>
          </a:p>
        </p:txBody>
      </p:sp>
      <p:sp>
        <p:nvSpPr>
          <p:cNvPr id="649221" name="Line 5"/>
          <p:cNvSpPr>
            <a:spLocks noChangeShapeType="1"/>
          </p:cNvSpPr>
          <p:nvPr/>
        </p:nvSpPr>
        <p:spPr bwMode="auto">
          <a:xfrm>
            <a:off x="466725" y="836911"/>
            <a:ext cx="7129463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s-ES">
              <a:cs typeface="+mn-cs"/>
            </a:endParaRPr>
          </a:p>
        </p:txBody>
      </p:sp>
      <p:sp>
        <p:nvSpPr>
          <p:cNvPr id="649222" name="Rectangle 6"/>
          <p:cNvSpPr>
            <a:spLocks noChangeArrowheads="1"/>
          </p:cNvSpPr>
          <p:nvPr/>
        </p:nvSpPr>
        <p:spPr bwMode="auto">
          <a:xfrm>
            <a:off x="265238" y="260648"/>
            <a:ext cx="86992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715963" indent="-715963" eaLnBrk="1" hangingPunct="1">
              <a:defRPr/>
            </a:pPr>
            <a:r>
              <a:rPr lang="es-MX" sz="2800" u="none" dirty="0">
                <a:solidFill>
                  <a:srgbClr val="FF9900"/>
                </a:solidFill>
                <a:latin typeface="Verdana" charset="0"/>
                <a:cs typeface="+mn-cs"/>
              </a:rPr>
              <a:t>“La ciencia es objetiva y nos revela verdades”</a:t>
            </a:r>
            <a:endParaRPr lang="es-ES" sz="2800" u="none" dirty="0">
              <a:solidFill>
                <a:srgbClr val="FF9900"/>
              </a:solidFill>
              <a:latin typeface="Verdana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41254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4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4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4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4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4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4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4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4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9219" grpId="0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Novella percepción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3608" y="147502"/>
            <a:ext cx="7055514" cy="670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61087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8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1200"/>
              </a:spcBef>
              <a:defRPr/>
            </a:pPr>
            <a:r>
              <a:rPr lang="es-MX" b="1">
                <a:cs typeface="+mj-cs"/>
              </a:rPr>
              <a:t>Dificultades del inductivismo:</a:t>
            </a:r>
            <a:endParaRPr lang="es-MX" b="1" i="1">
              <a:cs typeface="+mj-cs"/>
            </a:endParaRPr>
          </a:p>
        </p:txBody>
      </p:sp>
      <p:sp>
        <p:nvSpPr>
          <p:cNvPr id="1698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ts val="1200"/>
              </a:spcBef>
              <a:defRPr/>
            </a:pPr>
            <a:r>
              <a:rPr lang="es-MX">
                <a:solidFill>
                  <a:srgbClr val="CCFF66"/>
                </a:solidFill>
                <a:cs typeface="+mn-cs"/>
              </a:rPr>
              <a:t>Ilusiones sensoriales: nuestros sentidos pueden engañarnos</a:t>
            </a:r>
          </a:p>
          <a:p>
            <a:pPr lvl="1" eaLnBrk="1" hangingPunct="1">
              <a:defRPr/>
            </a:pPr>
            <a:r>
              <a:rPr lang="es-MX"/>
              <a:t>Miembros fantasmas</a:t>
            </a:r>
          </a:p>
          <a:p>
            <a:pPr lvl="1" eaLnBrk="1" hangingPunct="1">
              <a:defRPr/>
            </a:pPr>
            <a:r>
              <a:rPr lang="es-MX"/>
              <a:t>Alteraciones cerebrales</a:t>
            </a:r>
          </a:p>
          <a:p>
            <a:pPr lvl="1" eaLnBrk="1" hangingPunct="1">
              <a:defRPr/>
            </a:pPr>
            <a:r>
              <a:rPr lang="es-MX"/>
              <a:t>Alucinaciones visuales, auditivas, táctiles, olfatorias...</a:t>
            </a:r>
          </a:p>
          <a:p>
            <a:pPr lvl="1" eaLnBrk="1" hangingPunct="1">
              <a:defRPr/>
            </a:pPr>
            <a:r>
              <a:rPr lang="es-MX"/>
              <a:t>Contradicción entre dos sentidos</a:t>
            </a:r>
          </a:p>
          <a:p>
            <a:pPr lvl="1" eaLnBrk="1" hangingPunct="1">
              <a:defRPr/>
            </a:pPr>
            <a:r>
              <a:rPr lang="es-MX"/>
              <a:t>Expectativas contradictorias</a:t>
            </a:r>
          </a:p>
        </p:txBody>
      </p:sp>
      <p:sp>
        <p:nvSpPr>
          <p:cNvPr id="1698820" name="Line 4"/>
          <p:cNvSpPr>
            <a:spLocks noChangeShapeType="1"/>
          </p:cNvSpPr>
          <p:nvPr/>
        </p:nvSpPr>
        <p:spPr bwMode="auto">
          <a:xfrm>
            <a:off x="323850" y="1196975"/>
            <a:ext cx="8280400" cy="0"/>
          </a:xfrm>
          <a:prstGeom prst="line">
            <a:avLst/>
          </a:prstGeom>
          <a:noFill/>
          <a:ln w="28575">
            <a:solidFill>
              <a:srgbClr val="99CC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s-E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946809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4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1200"/>
              </a:spcBef>
              <a:defRPr/>
            </a:pPr>
            <a:r>
              <a:rPr lang="es-MX" b="1" dirty="0">
                <a:cs typeface="+mj-cs"/>
              </a:rPr>
              <a:t>Dificultades del inductivismo:</a:t>
            </a:r>
            <a:endParaRPr lang="es-MX" b="1" i="1" dirty="0">
              <a:cs typeface="+mj-cs"/>
            </a:endParaRPr>
          </a:p>
        </p:txBody>
      </p:sp>
      <p:sp>
        <p:nvSpPr>
          <p:cNvPr id="1704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ts val="1200"/>
              </a:spcBef>
              <a:defRPr/>
            </a:pPr>
            <a:r>
              <a:rPr lang="es-MX">
                <a:solidFill>
                  <a:srgbClr val="CCFF66"/>
                </a:solidFill>
                <a:cs typeface="+mn-cs"/>
              </a:rPr>
              <a:t>Sentidos y percepción</a:t>
            </a:r>
          </a:p>
          <a:p>
            <a:pPr lvl="1" eaLnBrk="1" hangingPunct="1">
              <a:defRPr/>
            </a:pPr>
            <a:r>
              <a:rPr lang="es-MX" sz="2400"/>
              <a:t>Nuestro único contacto con el mundo exterior es a través de los sentidos</a:t>
            </a:r>
          </a:p>
          <a:p>
            <a:pPr eaLnBrk="1" hangingPunct="1">
              <a:spcBef>
                <a:spcPts val="1200"/>
              </a:spcBef>
              <a:defRPr/>
            </a:pPr>
            <a:r>
              <a:rPr lang="es-MX">
                <a:solidFill>
                  <a:srgbClr val="CCFF66"/>
                </a:solidFill>
                <a:cs typeface="+mn-cs"/>
              </a:rPr>
              <a:t>La percepción objetiva es imposible</a:t>
            </a:r>
          </a:p>
          <a:p>
            <a:pPr lvl="1" eaLnBrk="1" hangingPunct="1">
              <a:defRPr/>
            </a:pPr>
            <a:r>
              <a:rPr lang="es-MX" sz="2400"/>
              <a:t>Estrictamente, no podemos saber si </a:t>
            </a:r>
            <a:r>
              <a:rPr lang="ja-JP" altLang="es-MX" sz="2400">
                <a:latin typeface="Arial"/>
              </a:rPr>
              <a:t>“</a:t>
            </a:r>
            <a:r>
              <a:rPr lang="es-MX" sz="2400"/>
              <a:t>la vida es sueño</a:t>
            </a:r>
            <a:r>
              <a:rPr lang="ja-JP" altLang="es-MX" sz="2400">
                <a:latin typeface="Arial"/>
              </a:rPr>
              <a:t>”</a:t>
            </a:r>
            <a:endParaRPr lang="es-MX" sz="2400"/>
          </a:p>
        </p:txBody>
      </p:sp>
      <p:sp>
        <p:nvSpPr>
          <p:cNvPr id="1704964" name="Line 4"/>
          <p:cNvSpPr>
            <a:spLocks noChangeShapeType="1"/>
          </p:cNvSpPr>
          <p:nvPr/>
        </p:nvSpPr>
        <p:spPr bwMode="auto">
          <a:xfrm>
            <a:off x="323850" y="1196975"/>
            <a:ext cx="8280400" cy="0"/>
          </a:xfrm>
          <a:prstGeom prst="line">
            <a:avLst/>
          </a:prstGeom>
          <a:noFill/>
          <a:ln w="28575">
            <a:solidFill>
              <a:srgbClr val="99CC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s-E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470421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386" name="Rectangle 2"/>
          <p:cNvSpPr>
            <a:spLocks noChangeArrowheads="1"/>
          </p:cNvSpPr>
          <p:nvPr/>
        </p:nvSpPr>
        <p:spPr bwMode="auto">
          <a:xfrm>
            <a:off x="395288" y="405681"/>
            <a:ext cx="6913562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eaLnBrk="1" hangingPunct="1">
              <a:defRPr/>
            </a:pPr>
            <a:endParaRPr lang="es-ES" sz="4400" u="none">
              <a:solidFill>
                <a:schemeClr val="bg1"/>
              </a:solidFill>
              <a:cs typeface="+mn-cs"/>
            </a:endParaRPr>
          </a:p>
        </p:txBody>
      </p:sp>
      <p:sp>
        <p:nvSpPr>
          <p:cNvPr id="1040387" name="Rectangle 3"/>
          <p:cNvSpPr>
            <a:spLocks noChangeArrowheads="1"/>
          </p:cNvSpPr>
          <p:nvPr/>
        </p:nvSpPr>
        <p:spPr bwMode="auto">
          <a:xfrm>
            <a:off x="395288" y="332656"/>
            <a:ext cx="8439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715963" indent="-715963" eaLnBrk="1" hangingPunct="1">
              <a:defRPr/>
            </a:pPr>
            <a:endParaRPr lang="es-ES" sz="2000" u="none">
              <a:solidFill>
                <a:schemeClr val="bg1"/>
              </a:solidFill>
              <a:effectLst>
                <a:outerShdw blurRad="38100" dist="38100" dir="2700000" algn="tl">
                  <a:srgbClr val="003B76"/>
                </a:outerShdw>
              </a:effectLst>
              <a:latin typeface="Verdana" charset="0"/>
              <a:cs typeface="+mn-cs"/>
            </a:endParaRPr>
          </a:p>
        </p:txBody>
      </p:sp>
      <p:sp>
        <p:nvSpPr>
          <p:cNvPr id="1040391" name="Rectangle 7"/>
          <p:cNvSpPr>
            <a:spLocks noChangeArrowheads="1"/>
          </p:cNvSpPr>
          <p:nvPr/>
        </p:nvSpPr>
        <p:spPr bwMode="auto">
          <a:xfrm>
            <a:off x="179388" y="1484164"/>
            <a:ext cx="8964612" cy="3529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742950" lvl="1" indent="-285750" eaLnBrk="1" hangingPunct="1">
              <a:spcBef>
                <a:spcPct val="30000"/>
              </a:spcBef>
              <a:buClr>
                <a:schemeClr val="tx1"/>
              </a:buClr>
              <a:buFontTx/>
              <a:buChar char="•"/>
              <a:defRPr/>
            </a:pPr>
            <a:r>
              <a:rPr lang="es-MX" sz="3000" u="none" dirty="0">
                <a:solidFill>
                  <a:schemeClr val="bg1"/>
                </a:solidFill>
                <a:latin typeface="Verdana" charset="0"/>
                <a:cs typeface="+mn-cs"/>
              </a:rPr>
              <a:t>Un obstáculo epistemológico: </a:t>
            </a:r>
            <a:br>
              <a:rPr lang="es-MX" sz="3000" u="none" dirty="0">
                <a:solidFill>
                  <a:schemeClr val="bg1"/>
                </a:solidFill>
                <a:latin typeface="Verdana" charset="0"/>
                <a:cs typeface="+mn-cs"/>
              </a:rPr>
            </a:br>
            <a:r>
              <a:rPr lang="es-MX" sz="3000" u="none" dirty="0">
                <a:solidFill>
                  <a:schemeClr val="bg1"/>
                </a:solidFill>
                <a:latin typeface="Verdana" charset="0"/>
                <a:cs typeface="+mn-cs"/>
              </a:rPr>
              <a:t>la observación depende de la teoría</a:t>
            </a:r>
          </a:p>
          <a:p>
            <a:pPr marL="742950" lvl="1" indent="-285750" eaLnBrk="1" hangingPunct="1">
              <a:spcBef>
                <a:spcPct val="30000"/>
              </a:spcBef>
              <a:buClr>
                <a:schemeClr val="tx1"/>
              </a:buClr>
              <a:buFontTx/>
              <a:buChar char="•"/>
              <a:defRPr/>
            </a:pPr>
            <a:endParaRPr lang="es-MX" sz="3000" u="none" dirty="0">
              <a:solidFill>
                <a:schemeClr val="bg1"/>
              </a:solidFill>
              <a:latin typeface="Verdana" charset="0"/>
              <a:cs typeface="+mn-cs"/>
            </a:endParaRPr>
          </a:p>
        </p:txBody>
      </p:sp>
      <p:pic>
        <p:nvPicPr>
          <p:cNvPr id="1040392" name="Picture 8" descr="Cubo de necker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71775" y="2853606"/>
            <a:ext cx="3089275" cy="3276600"/>
          </a:xfr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E03D5077-A2B7-EC4D-9F41-CCB72674D0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>
              <a:spcBef>
                <a:spcPts val="1200"/>
              </a:spcBef>
              <a:defRPr/>
            </a:pPr>
            <a:r>
              <a:rPr lang="es-MX" b="1" dirty="0">
                <a:cs typeface="+mj-cs"/>
              </a:rPr>
              <a:t>Dificultades del inductivismo:</a:t>
            </a:r>
            <a:endParaRPr lang="es-MX" b="1" i="1" dirty="0">
              <a:cs typeface="+mj-cs"/>
            </a:endParaRPr>
          </a:p>
        </p:txBody>
      </p:sp>
      <p:sp>
        <p:nvSpPr>
          <p:cNvPr id="9" name="Line 4">
            <a:extLst>
              <a:ext uri="{FF2B5EF4-FFF2-40B4-BE49-F238E27FC236}">
                <a16:creationId xmlns:a16="http://schemas.microsoft.com/office/drawing/2014/main" id="{F8D21A6E-DDB2-8745-818D-0FA7540C3CA2}"/>
              </a:ext>
            </a:extLst>
          </p:cNvPr>
          <p:cNvSpPr>
            <a:spLocks noChangeShapeType="1"/>
          </p:cNvSpPr>
          <p:nvPr/>
        </p:nvSpPr>
        <p:spPr bwMode="auto">
          <a:xfrm>
            <a:off x="323850" y="1196975"/>
            <a:ext cx="8280400" cy="0"/>
          </a:xfrm>
          <a:prstGeom prst="line">
            <a:avLst/>
          </a:prstGeom>
          <a:noFill/>
          <a:ln w="28575">
            <a:solidFill>
              <a:srgbClr val="99CC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s-E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78122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3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403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403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40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40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0391" grpId="0" build="p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9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624"/>
            <a:ext cx="8229600" cy="774700"/>
          </a:xfrm>
        </p:spPr>
        <p:txBody>
          <a:bodyPr/>
          <a:lstStyle/>
          <a:p>
            <a:pPr eaLnBrk="1" hangingPunct="1">
              <a:defRPr/>
            </a:pPr>
            <a:r>
              <a:rPr lang="es-MX" sz="4000" b="1">
                <a:cs typeface="+mj-cs"/>
              </a:rPr>
              <a:t>Dificultades del inductivismo:</a:t>
            </a:r>
          </a:p>
        </p:txBody>
      </p:sp>
      <p:sp>
        <p:nvSpPr>
          <p:cNvPr id="1531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747539"/>
            <a:ext cx="8229600" cy="4530725"/>
          </a:xfrm>
        </p:spPr>
        <p:txBody>
          <a:bodyPr/>
          <a:lstStyle/>
          <a:p>
            <a:pPr algn="ctr" eaLnBrk="1" hangingPunct="1">
              <a:buFont typeface="Wingdings" charset="0"/>
              <a:buNone/>
              <a:defRPr/>
            </a:pPr>
            <a:r>
              <a:rPr lang="es-MX" b="1" dirty="0">
                <a:solidFill>
                  <a:srgbClr val="CCFF66"/>
                </a:solidFill>
                <a:cs typeface="+mn-cs"/>
              </a:rPr>
              <a:t>Los enunciados observacionales presuponen la teoría</a:t>
            </a:r>
            <a:endParaRPr lang="es-MX" b="1" i="1" dirty="0">
              <a:solidFill>
                <a:srgbClr val="CCFF66"/>
              </a:solidFill>
              <a:cs typeface="+mn-cs"/>
            </a:endParaRPr>
          </a:p>
          <a:p>
            <a:pPr eaLnBrk="1" hangingPunct="1">
              <a:defRPr/>
            </a:pPr>
            <a:r>
              <a:rPr lang="es-MX" sz="2800" b="1" dirty="0">
                <a:cs typeface="+mn-cs"/>
              </a:rPr>
              <a:t>¿Qué es </a:t>
            </a:r>
            <a:r>
              <a:rPr lang="ja-JP" altLang="es-MX" sz="2800" b="1" dirty="0">
                <a:latin typeface="Arial"/>
                <a:cs typeface="+mn-cs"/>
              </a:rPr>
              <a:t>“</a:t>
            </a:r>
            <a:r>
              <a:rPr lang="es-MX" sz="2800" b="1" dirty="0">
                <a:cs typeface="+mn-cs"/>
              </a:rPr>
              <a:t>rojo</a:t>
            </a:r>
            <a:r>
              <a:rPr lang="ja-JP" altLang="es-MX" sz="2800" b="1" dirty="0">
                <a:latin typeface="Arial"/>
                <a:cs typeface="+mn-cs"/>
              </a:rPr>
              <a:t>”</a:t>
            </a:r>
            <a:r>
              <a:rPr lang="es-MX" sz="2800" b="1" dirty="0">
                <a:cs typeface="+mn-cs"/>
              </a:rPr>
              <a:t>?</a:t>
            </a:r>
          </a:p>
          <a:p>
            <a:pPr eaLnBrk="1" hangingPunct="1">
              <a:defRPr/>
            </a:pPr>
            <a:r>
              <a:rPr lang="ja-JP" altLang="es-MX" sz="2800" b="1" dirty="0">
                <a:solidFill>
                  <a:srgbClr val="CCFF66"/>
                </a:solidFill>
                <a:latin typeface="Arial"/>
                <a:cs typeface="+mn-cs"/>
              </a:rPr>
              <a:t>“</a:t>
            </a:r>
            <a:r>
              <a:rPr lang="es-MX" sz="2800" b="1" dirty="0">
                <a:solidFill>
                  <a:srgbClr val="CCFF66"/>
                </a:solidFill>
                <a:cs typeface="+mn-cs"/>
              </a:rPr>
              <a:t>He aquí un trozo de gis</a:t>
            </a:r>
            <a:r>
              <a:rPr lang="ja-JP" altLang="es-MX" sz="2800" b="1" dirty="0">
                <a:solidFill>
                  <a:srgbClr val="CCFF66"/>
                </a:solidFill>
                <a:latin typeface="Arial"/>
                <a:cs typeface="+mn-cs"/>
              </a:rPr>
              <a:t>”</a:t>
            </a:r>
            <a:br>
              <a:rPr lang="es-MX" sz="2800" b="1" dirty="0">
                <a:cs typeface="+mn-cs"/>
              </a:rPr>
            </a:br>
            <a:r>
              <a:rPr lang="es-MX" sz="2800" b="1" dirty="0">
                <a:cs typeface="+mn-cs"/>
              </a:rPr>
              <a:t>pruebas:</a:t>
            </a:r>
          </a:p>
          <a:p>
            <a:pPr lvl="1" eaLnBrk="1" hangingPunct="1">
              <a:defRPr/>
            </a:pPr>
            <a:r>
              <a:rPr lang="es-MX" dirty="0"/>
              <a:t>parece gis</a:t>
            </a:r>
          </a:p>
          <a:p>
            <a:pPr lvl="1" eaLnBrk="1" hangingPunct="1">
              <a:defRPr/>
            </a:pPr>
            <a:r>
              <a:rPr lang="es-MX" dirty="0"/>
              <a:t>pinta en el pizarrón</a:t>
            </a:r>
          </a:p>
          <a:p>
            <a:pPr lvl="1" eaLnBrk="1" hangingPunct="1">
              <a:defRPr/>
            </a:pPr>
            <a:r>
              <a:rPr lang="es-MX" dirty="0"/>
              <a:t>se rompe igual</a:t>
            </a:r>
          </a:p>
          <a:p>
            <a:pPr lvl="1" eaLnBrk="1" hangingPunct="1">
              <a:lnSpc>
                <a:spcPct val="110000"/>
              </a:lnSpc>
              <a:defRPr/>
            </a:pPr>
            <a:r>
              <a:rPr lang="es-MX" dirty="0"/>
              <a:t>reacciona con un ácido liberando CO</a:t>
            </a:r>
            <a:r>
              <a:rPr lang="es-MX" baseline="-25000" dirty="0"/>
              <a:t>2</a:t>
            </a:r>
          </a:p>
          <a:p>
            <a:pPr algn="ctr" eaLnBrk="1" hangingPunct="1">
              <a:spcBef>
                <a:spcPts val="1200"/>
              </a:spcBef>
              <a:buFont typeface="Wingdings" charset="0"/>
              <a:buNone/>
              <a:defRPr/>
            </a:pPr>
            <a:r>
              <a:rPr lang="es-MX" sz="2800" dirty="0">
                <a:solidFill>
                  <a:srgbClr val="CCFF66"/>
                </a:solidFill>
                <a:cs typeface="+mn-cs"/>
              </a:rPr>
              <a:t>¡Para justificar la validez de un enunciado observacional, hay que recurrir a la teoría!</a:t>
            </a:r>
          </a:p>
        </p:txBody>
      </p:sp>
      <p:sp>
        <p:nvSpPr>
          <p:cNvPr id="1531908" name="Line 4"/>
          <p:cNvSpPr>
            <a:spLocks noChangeShapeType="1"/>
          </p:cNvSpPr>
          <p:nvPr/>
        </p:nvSpPr>
        <p:spPr bwMode="auto">
          <a:xfrm>
            <a:off x="323850" y="747886"/>
            <a:ext cx="8280400" cy="0"/>
          </a:xfrm>
          <a:prstGeom prst="line">
            <a:avLst/>
          </a:prstGeom>
          <a:noFill/>
          <a:ln w="28575">
            <a:solidFill>
              <a:srgbClr val="99CC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s-E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393596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879" name="Rectangle 7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es-ES" sz="2000" dirty="0">
                <a:solidFill>
                  <a:srgbClr val="CCFF99"/>
                </a:solidFill>
                <a:cs typeface="+mj-cs"/>
              </a:rPr>
              <a:t>Ventanas</a:t>
            </a:r>
            <a:br>
              <a:rPr lang="es-ES" sz="2000" dirty="0">
                <a:solidFill>
                  <a:srgbClr val="CCFF99"/>
                </a:solidFill>
                <a:cs typeface="+mj-cs"/>
              </a:rPr>
            </a:br>
            <a:r>
              <a:rPr lang="es-ES" sz="3200" b="1" dirty="0">
                <a:cs typeface="+mj-cs"/>
              </a:rPr>
              <a:t>Los colores</a:t>
            </a:r>
            <a:br>
              <a:rPr lang="es-ES" sz="3200" b="1" dirty="0">
                <a:cs typeface="+mj-cs"/>
              </a:rPr>
            </a:br>
            <a:r>
              <a:rPr lang="es-ES" sz="2000" dirty="0">
                <a:solidFill>
                  <a:srgbClr val="CCFF99"/>
                </a:solidFill>
                <a:cs typeface="+mj-cs"/>
              </a:rPr>
              <a:t>Eduardo Galeano</a:t>
            </a:r>
          </a:p>
        </p:txBody>
      </p:sp>
      <p:sp>
        <p:nvSpPr>
          <p:cNvPr id="1103880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179388" y="1268760"/>
            <a:ext cx="8785225" cy="5256213"/>
          </a:xfrm>
        </p:spPr>
        <p:txBody>
          <a:bodyPr/>
          <a:lstStyle/>
          <a:p>
            <a:pPr marL="0" indent="174625" eaLnBrk="1" hangingPunct="1">
              <a:spcBef>
                <a:spcPct val="50000"/>
              </a:spcBef>
              <a:buFont typeface="Wingdings" charset="0"/>
              <a:buNone/>
              <a:defRPr/>
            </a:pPr>
            <a:r>
              <a:rPr lang="es-ES" sz="2000" dirty="0">
                <a:latin typeface="Arial" charset="0"/>
                <a:cs typeface="+mn-cs"/>
              </a:rPr>
              <a:t>En algún lugar del tiempo, más allá del tiempo, el mundo era gris. Gracias a los indios </a:t>
            </a:r>
            <a:r>
              <a:rPr lang="es-ES" sz="2000" dirty="0" err="1">
                <a:latin typeface="Arial" charset="0"/>
                <a:cs typeface="+mn-cs"/>
              </a:rPr>
              <a:t>ishir</a:t>
            </a:r>
            <a:r>
              <a:rPr lang="es-ES" sz="2000" dirty="0">
                <a:latin typeface="Arial" charset="0"/>
                <a:cs typeface="+mn-cs"/>
              </a:rPr>
              <a:t>, que robaron los colores a los dioses, ahora el mundo resplandece. Y los colores del mundo arden en los ojos que los miran.</a:t>
            </a:r>
          </a:p>
          <a:p>
            <a:pPr marL="0" indent="174625" eaLnBrk="1" hangingPunct="1">
              <a:spcBef>
                <a:spcPct val="50000"/>
              </a:spcBef>
              <a:buFont typeface="Wingdings" charset="0"/>
              <a:buNone/>
              <a:defRPr/>
            </a:pPr>
            <a:r>
              <a:rPr lang="es-ES" sz="2000" dirty="0" err="1">
                <a:latin typeface="Arial" charset="0"/>
                <a:cs typeface="+mn-cs"/>
              </a:rPr>
              <a:t>Ticio</a:t>
            </a:r>
            <a:r>
              <a:rPr lang="es-ES" sz="2000" dirty="0">
                <a:latin typeface="Arial" charset="0"/>
                <a:cs typeface="+mn-cs"/>
              </a:rPr>
              <a:t> Escobar acompañó a un equipo de la televisión española, que vino al Chaco para filmar escenas de la vida cotidiana de los </a:t>
            </a:r>
            <a:r>
              <a:rPr lang="es-ES" sz="2000" dirty="0" err="1">
                <a:latin typeface="Arial" charset="0"/>
                <a:cs typeface="+mn-cs"/>
              </a:rPr>
              <a:t>ishir</a:t>
            </a:r>
            <a:r>
              <a:rPr lang="es-ES" sz="2000" dirty="0">
                <a:latin typeface="Arial" charset="0"/>
                <a:cs typeface="+mn-cs"/>
              </a:rPr>
              <a:t>. Una niña indígena perseguía al director del equipo, silenciosa sombra pegada a su cuerpo, y lo miraba fijo a la cara, de muy cerca, como queriendo meterse en sus raros ojos azules.</a:t>
            </a:r>
          </a:p>
          <a:p>
            <a:pPr marL="0" indent="174625" eaLnBrk="1" hangingPunct="1">
              <a:spcBef>
                <a:spcPct val="50000"/>
              </a:spcBef>
              <a:buFont typeface="Wingdings" charset="0"/>
              <a:buNone/>
              <a:defRPr/>
            </a:pPr>
            <a:r>
              <a:rPr lang="es-ES" sz="2000" dirty="0">
                <a:latin typeface="Arial" charset="0"/>
                <a:cs typeface="+mn-cs"/>
              </a:rPr>
              <a:t>El director recurrió a los buenos oficios de </a:t>
            </a:r>
            <a:r>
              <a:rPr lang="es-ES" sz="2000" dirty="0" err="1">
                <a:latin typeface="Arial" charset="0"/>
                <a:cs typeface="+mn-cs"/>
              </a:rPr>
              <a:t>Ticio</a:t>
            </a:r>
            <a:r>
              <a:rPr lang="es-ES" sz="2000" dirty="0">
                <a:latin typeface="Arial" charset="0"/>
                <a:cs typeface="+mn-cs"/>
              </a:rPr>
              <a:t>, que conocía a la niña, y la muy curiosa le confesó:</a:t>
            </a:r>
          </a:p>
          <a:p>
            <a:pPr marL="0" indent="174625" eaLnBrk="1" hangingPunct="1">
              <a:spcBef>
                <a:spcPct val="0"/>
              </a:spcBef>
              <a:buFont typeface="Wingdings" charset="0"/>
              <a:buNone/>
              <a:defRPr/>
            </a:pPr>
            <a:r>
              <a:rPr lang="es-ES" dirty="0">
                <a:latin typeface="Arial" charset="0"/>
                <a:cs typeface="+mn-cs"/>
                <a:sym typeface="Symbol" charset="0"/>
              </a:rPr>
              <a:t></a:t>
            </a:r>
            <a:r>
              <a:rPr lang="es-ES" sz="2000" dirty="0">
                <a:latin typeface="Arial" charset="0"/>
                <a:cs typeface="+mn-cs"/>
              </a:rPr>
              <a:t>Yo quiero saber de qué color mira usted las cosas.</a:t>
            </a:r>
          </a:p>
          <a:p>
            <a:pPr marL="0" indent="174625" eaLnBrk="1" hangingPunct="1">
              <a:spcBef>
                <a:spcPct val="0"/>
              </a:spcBef>
              <a:buFont typeface="Wingdings" charset="0"/>
              <a:buNone/>
              <a:defRPr/>
            </a:pPr>
            <a:r>
              <a:rPr lang="es-ES" dirty="0">
                <a:latin typeface="Arial" charset="0"/>
                <a:cs typeface="+mn-cs"/>
                <a:sym typeface="Symbol" charset="0"/>
              </a:rPr>
              <a:t></a:t>
            </a:r>
            <a:r>
              <a:rPr lang="es-ES" sz="2000" dirty="0">
                <a:latin typeface="Arial" charset="0"/>
                <a:cs typeface="+mn-cs"/>
              </a:rPr>
              <a:t>Del mismo que tú </a:t>
            </a:r>
            <a:r>
              <a:rPr lang="es-ES" dirty="0">
                <a:latin typeface="Arial" charset="0"/>
                <a:cs typeface="+mn-cs"/>
                <a:sym typeface="Symbol" charset="0"/>
              </a:rPr>
              <a:t></a:t>
            </a:r>
            <a:r>
              <a:rPr lang="es-ES" sz="2000" dirty="0">
                <a:latin typeface="Arial" charset="0"/>
                <a:cs typeface="+mn-cs"/>
              </a:rPr>
              <a:t>sonrió el director.</a:t>
            </a:r>
          </a:p>
          <a:p>
            <a:pPr marL="0" indent="174625" eaLnBrk="1" hangingPunct="1">
              <a:spcBef>
                <a:spcPct val="0"/>
              </a:spcBef>
              <a:buFont typeface="Wingdings" charset="0"/>
              <a:buNone/>
              <a:defRPr/>
            </a:pPr>
            <a:r>
              <a:rPr lang="es-ES" dirty="0">
                <a:latin typeface="Arial" charset="0"/>
                <a:cs typeface="+mn-cs"/>
                <a:sym typeface="Symbol" charset="0"/>
              </a:rPr>
              <a:t></a:t>
            </a:r>
            <a:r>
              <a:rPr lang="es-ES" sz="2000" dirty="0">
                <a:latin typeface="Arial" charset="0"/>
                <a:cs typeface="+mn-cs"/>
              </a:rPr>
              <a:t>¿Y cómo sabe usted de qué color veo yo las cosas?</a:t>
            </a:r>
          </a:p>
          <a:p>
            <a:pPr marL="0" indent="174625" algn="r" eaLnBrk="1" hangingPunct="1">
              <a:spcBef>
                <a:spcPct val="50000"/>
              </a:spcBef>
              <a:buFont typeface="Wingdings" charset="0"/>
              <a:buNone/>
              <a:defRPr/>
            </a:pPr>
            <a:r>
              <a:rPr lang="es-ES" sz="1400" i="1" dirty="0">
                <a:cs typeface="+mn-cs"/>
              </a:rPr>
              <a:t>La Jornada,</a:t>
            </a:r>
            <a:r>
              <a:rPr lang="es-ES" sz="1400" dirty="0">
                <a:cs typeface="+mn-cs"/>
              </a:rPr>
              <a:t> 11 de julio de 1999</a:t>
            </a:r>
          </a:p>
        </p:txBody>
      </p:sp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396056" y="1268760"/>
            <a:ext cx="8280400" cy="0"/>
          </a:xfrm>
          <a:prstGeom prst="line">
            <a:avLst/>
          </a:prstGeom>
          <a:noFill/>
          <a:ln w="28575">
            <a:solidFill>
              <a:srgbClr val="99CC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s-E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8618536"/>
      </p:ext>
    </p:extLst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3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1200"/>
              </a:spcBef>
              <a:defRPr/>
            </a:pPr>
            <a:r>
              <a:rPr lang="es-MX" sz="4000" b="1">
                <a:cs typeface="+mj-cs"/>
              </a:rPr>
              <a:t>Dificultades del inductivismo:</a:t>
            </a:r>
          </a:p>
        </p:txBody>
      </p:sp>
      <p:sp>
        <p:nvSpPr>
          <p:cNvPr id="1533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buFont typeface="Wingdings" charset="0"/>
              <a:buNone/>
              <a:defRPr/>
            </a:pPr>
            <a:r>
              <a:rPr lang="es-MX" b="1">
                <a:solidFill>
                  <a:srgbClr val="CCFF66"/>
                </a:solidFill>
                <a:cs typeface="+mn-cs"/>
              </a:rPr>
              <a:t>La teoría guía la observación y la experimentación</a:t>
            </a:r>
          </a:p>
          <a:p>
            <a:pPr algn="ctr" eaLnBrk="1" hangingPunct="1">
              <a:buFont typeface="Wingdings" charset="0"/>
              <a:buNone/>
              <a:defRPr/>
            </a:pPr>
            <a:endParaRPr lang="es-MX" b="1" i="1">
              <a:solidFill>
                <a:srgbClr val="CCFF66"/>
              </a:solidFill>
              <a:cs typeface="+mn-cs"/>
            </a:endParaRPr>
          </a:p>
          <a:p>
            <a:pPr eaLnBrk="1" hangingPunct="1">
              <a:defRPr/>
            </a:pPr>
            <a:r>
              <a:rPr lang="es-MX" sz="2800">
                <a:cs typeface="+mn-cs"/>
              </a:rPr>
              <a:t>¿Qué hechos elegimos observar?</a:t>
            </a:r>
          </a:p>
          <a:p>
            <a:pPr eaLnBrk="1" hangingPunct="1">
              <a:defRPr/>
            </a:pPr>
            <a:r>
              <a:rPr lang="es-MX" sz="2800">
                <a:cs typeface="+mn-cs"/>
              </a:rPr>
              <a:t>¿Qué variables se toman en cuenta en un experimento?</a:t>
            </a:r>
          </a:p>
          <a:p>
            <a:pPr algn="ctr" eaLnBrk="1" hangingPunct="1">
              <a:spcBef>
                <a:spcPts val="1200"/>
              </a:spcBef>
              <a:buFont typeface="Wingdings" charset="0"/>
              <a:buNone/>
              <a:defRPr/>
            </a:pPr>
            <a:endParaRPr lang="es-MX" sz="1800">
              <a:solidFill>
                <a:srgbClr val="CCFF66"/>
              </a:solidFill>
              <a:cs typeface="+mn-cs"/>
            </a:endParaRPr>
          </a:p>
          <a:p>
            <a:pPr algn="ctr" eaLnBrk="1" hangingPunct="1">
              <a:spcBef>
                <a:spcPts val="1200"/>
              </a:spcBef>
              <a:buFont typeface="Wingdings" charset="0"/>
              <a:buNone/>
              <a:defRPr/>
            </a:pPr>
            <a:r>
              <a:rPr lang="es-MX" sz="2800">
                <a:solidFill>
                  <a:srgbClr val="CCFF66"/>
                </a:solidFill>
                <a:cs typeface="+mn-cs"/>
              </a:rPr>
              <a:t>No se puede distinguir tajantemente entre observación y teoría</a:t>
            </a:r>
          </a:p>
        </p:txBody>
      </p:sp>
      <p:sp>
        <p:nvSpPr>
          <p:cNvPr id="1533956" name="Line 4"/>
          <p:cNvSpPr>
            <a:spLocks noChangeShapeType="1"/>
          </p:cNvSpPr>
          <p:nvPr/>
        </p:nvSpPr>
        <p:spPr bwMode="auto">
          <a:xfrm>
            <a:off x="323850" y="1196975"/>
            <a:ext cx="8280400" cy="0"/>
          </a:xfrm>
          <a:prstGeom prst="line">
            <a:avLst/>
          </a:prstGeom>
          <a:noFill/>
          <a:ln w="28575">
            <a:solidFill>
              <a:srgbClr val="99CC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s-E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43166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es-MX" dirty="0">
                <a:cs typeface="+mj-cs"/>
              </a:rPr>
              <a:t>Antes de responder:</a:t>
            </a:r>
            <a:endParaRPr lang="es-ES" dirty="0">
              <a:cs typeface="+mj-cs"/>
            </a:endParaRPr>
          </a:p>
        </p:txBody>
      </p:sp>
      <p:sp>
        <p:nvSpPr>
          <p:cNvPr id="1591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charset="0"/>
              <a:buNone/>
              <a:defRPr/>
            </a:pPr>
            <a:r>
              <a:rPr lang="es-MX" sz="3600" b="1" dirty="0">
                <a:solidFill>
                  <a:srgbClr val="CCFF99"/>
                </a:solidFill>
                <a:cs typeface="+mn-cs"/>
              </a:rPr>
              <a:t>¿Existe algo más que la mente?</a:t>
            </a:r>
          </a:p>
          <a:p>
            <a:pPr eaLnBrk="1" hangingPunct="1">
              <a:defRPr/>
            </a:pPr>
            <a:r>
              <a:rPr lang="es-MX" dirty="0">
                <a:cs typeface="+mn-cs"/>
              </a:rPr>
              <a:t>Solipsismo: sólo existo yo (mi mente)</a:t>
            </a:r>
          </a:p>
          <a:p>
            <a:pPr eaLnBrk="1" hangingPunct="1">
              <a:defRPr/>
            </a:pPr>
            <a:endParaRPr lang="es-MX" sz="800" dirty="0">
              <a:cs typeface="+mn-cs"/>
            </a:endParaRPr>
          </a:p>
          <a:p>
            <a:pPr eaLnBrk="1" hangingPunct="1">
              <a:defRPr/>
            </a:pPr>
            <a:r>
              <a:rPr lang="es-MX" dirty="0">
                <a:solidFill>
                  <a:srgbClr val="CCFF99"/>
                </a:solidFill>
                <a:cs typeface="+mn-cs"/>
              </a:rPr>
              <a:t>Otra respuesta</a:t>
            </a:r>
            <a:r>
              <a:rPr lang="es-MX" dirty="0">
                <a:cs typeface="+mn-cs"/>
              </a:rPr>
              <a:t>: </a:t>
            </a:r>
            <a:br>
              <a:rPr lang="es-MX" dirty="0">
                <a:cs typeface="+mn-cs"/>
              </a:rPr>
            </a:br>
            <a:r>
              <a:rPr lang="es-MX" dirty="0">
                <a:cs typeface="+mn-cs"/>
              </a:rPr>
              <a:t>Cerebro en un frasco; la vida es sueño (</a:t>
            </a:r>
            <a:r>
              <a:rPr lang="es-MX" i="1" dirty="0">
                <a:cs typeface="+mn-cs"/>
              </a:rPr>
              <a:t>The Matrix</a:t>
            </a:r>
            <a:r>
              <a:rPr lang="es-MX" dirty="0">
                <a:cs typeface="+mn-cs"/>
              </a:rPr>
              <a:t>)</a:t>
            </a:r>
          </a:p>
        </p:txBody>
      </p:sp>
      <p:sp>
        <p:nvSpPr>
          <p:cNvPr id="1591300" name="Line 4"/>
          <p:cNvSpPr>
            <a:spLocks noChangeShapeType="1"/>
          </p:cNvSpPr>
          <p:nvPr/>
        </p:nvSpPr>
        <p:spPr bwMode="auto">
          <a:xfrm>
            <a:off x="323850" y="1196975"/>
            <a:ext cx="82804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s-E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3980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1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91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410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1557338"/>
            <a:ext cx="8964612" cy="4392612"/>
          </a:xfrm>
        </p:spPr>
        <p:txBody>
          <a:bodyPr/>
          <a:lstStyle/>
          <a:p>
            <a:pPr lvl="1" eaLnBrk="1" hangingPunct="1">
              <a:spcBef>
                <a:spcPct val="30000"/>
              </a:spcBef>
              <a:defRPr/>
            </a:pPr>
            <a:r>
              <a:rPr lang="es-MX" sz="3000" dirty="0"/>
              <a:t>Karl Popper y el falsacionismo </a:t>
            </a:r>
          </a:p>
          <a:p>
            <a:pPr lvl="1" eaLnBrk="1" hangingPunct="1">
              <a:spcBef>
                <a:spcPct val="30000"/>
              </a:spcBef>
              <a:buFontTx/>
              <a:buNone/>
              <a:defRPr/>
            </a:pPr>
            <a:endParaRPr lang="es-MX" sz="3000" dirty="0"/>
          </a:p>
          <a:p>
            <a:pPr lvl="1" eaLnBrk="1" hangingPunct="1">
              <a:spcBef>
                <a:spcPct val="30000"/>
              </a:spcBef>
              <a:defRPr/>
            </a:pPr>
            <a:r>
              <a:rPr lang="es-MX" sz="3000" dirty="0"/>
              <a:t>Thomas Kuhn y los paradigmas:</a:t>
            </a:r>
            <a:br>
              <a:rPr lang="es-MX" sz="3000" dirty="0"/>
            </a:br>
            <a:r>
              <a:rPr lang="es-MX" sz="3000" dirty="0"/>
              <a:t>importancia de la comunidad científica en la validación del conocimiento científico</a:t>
            </a:r>
          </a:p>
        </p:txBody>
      </p:sp>
      <p:sp>
        <p:nvSpPr>
          <p:cNvPr id="1041414" name="Rectangle 6"/>
          <p:cNvSpPr>
            <a:spLocks noChangeArrowheads="1"/>
          </p:cNvSpPr>
          <p:nvPr/>
        </p:nvSpPr>
        <p:spPr bwMode="auto">
          <a:xfrm>
            <a:off x="179388" y="549275"/>
            <a:ext cx="7416800" cy="630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eaLnBrk="1" hangingPunct="1">
              <a:defRPr/>
            </a:pPr>
            <a:endParaRPr lang="es-ES" sz="3200">
              <a:cs typeface="+mn-cs"/>
            </a:endParaRPr>
          </a:p>
        </p:txBody>
      </p:sp>
      <p:sp>
        <p:nvSpPr>
          <p:cNvPr id="1041415" name="Line 7"/>
          <p:cNvSpPr>
            <a:spLocks noChangeShapeType="1"/>
          </p:cNvSpPr>
          <p:nvPr/>
        </p:nvSpPr>
        <p:spPr bwMode="auto">
          <a:xfrm>
            <a:off x="323850" y="1196975"/>
            <a:ext cx="8208963" cy="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s-ES">
              <a:cs typeface="+mn-cs"/>
            </a:endParaRPr>
          </a:p>
        </p:txBody>
      </p:sp>
      <p:sp>
        <p:nvSpPr>
          <p:cNvPr id="1041416" name="Rectangle 8"/>
          <p:cNvSpPr>
            <a:spLocks noChangeArrowheads="1"/>
          </p:cNvSpPr>
          <p:nvPr/>
        </p:nvSpPr>
        <p:spPr bwMode="auto">
          <a:xfrm>
            <a:off x="251520" y="476672"/>
            <a:ext cx="8534400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FF99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30000"/>
              </a:spcBef>
              <a:buFont typeface="Wingdings" charset="0"/>
              <a:buNone/>
              <a:defRPr/>
            </a:pPr>
            <a:r>
              <a:rPr lang="es-MX" sz="3200" b="1" u="none" dirty="0">
                <a:solidFill>
                  <a:schemeClr val="folHlink"/>
                </a:solidFill>
              </a:rPr>
              <a:t>Filosofía y epistemología</a:t>
            </a:r>
          </a:p>
        </p:txBody>
      </p:sp>
    </p:spTree>
    <p:extLst>
      <p:ext uri="{BB962C8B-B14F-4D97-AF65-F5344CB8AC3E}">
        <p14:creationId xmlns:p14="http://schemas.microsoft.com/office/powerpoint/2010/main" val="20763008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41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41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41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041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1410" grpId="0" build="p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2434" name="Picture 2" descr="Popper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225"/>
          <a:stretch>
            <a:fillRect/>
          </a:stretch>
        </p:blipFill>
        <p:spPr>
          <a:xfrm>
            <a:off x="3924300" y="1197844"/>
            <a:ext cx="4560888" cy="5113337"/>
          </a:xfr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42435" name="Rectangle 3"/>
          <p:cNvSpPr>
            <a:spLocks noChangeArrowheads="1"/>
          </p:cNvSpPr>
          <p:nvPr/>
        </p:nvSpPr>
        <p:spPr bwMode="auto">
          <a:xfrm>
            <a:off x="538163" y="332656"/>
            <a:ext cx="4897437" cy="649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0000"/>
              <a:buFont typeface="Wingdings" charset="0"/>
              <a:buNone/>
              <a:defRPr/>
            </a:pPr>
            <a:r>
              <a:rPr lang="es-MX" sz="4000" u="none">
                <a:solidFill>
                  <a:srgbClr val="CCFF99"/>
                </a:solidFill>
                <a:latin typeface="Verdana" charset="0"/>
                <a:cs typeface="+mn-cs"/>
              </a:rPr>
              <a:t>Sir Karl Popper</a:t>
            </a:r>
          </a:p>
        </p:txBody>
      </p:sp>
    </p:spTree>
    <p:extLst>
      <p:ext uri="{BB962C8B-B14F-4D97-AF65-F5344CB8AC3E}">
        <p14:creationId xmlns:p14="http://schemas.microsoft.com/office/powerpoint/2010/main" val="2937967010"/>
      </p:ext>
    </p:extLst>
  </p:cSld>
  <p:clrMapOvr>
    <a:masterClrMapping/>
  </p:clrMapOvr>
  <p:transition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2178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349250" y="1052736"/>
            <a:ext cx="8385175" cy="4392612"/>
          </a:xfrm>
        </p:spPr>
        <p:txBody>
          <a:bodyPr/>
          <a:lstStyle/>
          <a:p>
            <a:pPr eaLnBrk="1" hangingPunct="1">
              <a:spcBef>
                <a:spcPct val="30000"/>
              </a:spcBef>
              <a:buClr>
                <a:schemeClr val="tx1"/>
              </a:buClr>
              <a:defRPr/>
            </a:pPr>
            <a:r>
              <a:rPr lang="es-ES_tradnl" sz="2000" dirty="0">
                <a:sym typeface="Wingdings" charset="0"/>
              </a:rPr>
              <a:t></a:t>
            </a:r>
            <a:r>
              <a:rPr lang="es-MX" sz="1800" dirty="0"/>
              <a:t>Karl Popper, </a:t>
            </a:r>
            <a:br>
              <a:rPr lang="es-MX" sz="1800" dirty="0"/>
            </a:br>
            <a:r>
              <a:rPr lang="es-MX" sz="1800" i="1" dirty="0"/>
              <a:t>La lógica del descubrimiento científico</a:t>
            </a:r>
            <a:r>
              <a:rPr lang="es-MX" sz="1800" dirty="0"/>
              <a:t> (1968)</a:t>
            </a:r>
            <a:br>
              <a:rPr lang="es-MX" sz="1800" dirty="0"/>
            </a:br>
            <a:r>
              <a:rPr lang="es-MX" sz="1800" i="1" dirty="0"/>
              <a:t>Conocimiento Objetivo </a:t>
            </a:r>
            <a:r>
              <a:rPr lang="es-MX" sz="1800" dirty="0"/>
              <a:t>(1972)</a:t>
            </a:r>
            <a:br>
              <a:rPr lang="es-MX" sz="1800" dirty="0"/>
            </a:br>
            <a:r>
              <a:rPr lang="es-MX" sz="1800" i="1" dirty="0"/>
              <a:t>Conjeturas y refutaciones </a:t>
            </a:r>
            <a:r>
              <a:rPr lang="es-MX" sz="1800" dirty="0"/>
              <a:t>(1969)</a:t>
            </a:r>
          </a:p>
          <a:p>
            <a:pPr eaLnBrk="1" hangingPunct="1">
              <a:spcBef>
                <a:spcPct val="30000"/>
              </a:spcBef>
              <a:buClr>
                <a:schemeClr val="tx1"/>
              </a:buClr>
              <a:buSzTx/>
              <a:buFontTx/>
              <a:buChar char="•"/>
              <a:defRPr/>
            </a:pPr>
            <a:r>
              <a:rPr lang="es-MX" sz="3400" dirty="0">
                <a:solidFill>
                  <a:srgbClr val="CCFF99"/>
                </a:solidFill>
                <a:cs typeface="+mn-cs"/>
              </a:rPr>
              <a:t>Falsacionismo:</a:t>
            </a:r>
          </a:p>
          <a:p>
            <a:pPr marL="457200" lvl="1" indent="0" algn="ctr" eaLnBrk="1" hangingPunct="1">
              <a:spcBef>
                <a:spcPct val="60000"/>
              </a:spcBef>
              <a:buNone/>
              <a:defRPr/>
            </a:pPr>
            <a:r>
              <a:rPr lang="es-MX" dirty="0"/>
              <a:t>La lógica no permite deducir principios universales por inducción, </a:t>
            </a:r>
            <a:br>
              <a:rPr lang="es-MX" dirty="0"/>
            </a:br>
            <a:r>
              <a:rPr lang="es-MX" dirty="0"/>
              <a:t>pero sí lo contrario:</a:t>
            </a:r>
            <a:r>
              <a:rPr lang="es-MX" dirty="0">
                <a:solidFill>
                  <a:schemeClr val="bg1"/>
                </a:solidFill>
              </a:rPr>
              <a:t> </a:t>
            </a:r>
            <a:r>
              <a:rPr lang="es-MX" dirty="0">
                <a:solidFill>
                  <a:srgbClr val="CCFF99"/>
                </a:solidFill>
              </a:rPr>
              <a:t>falsación</a:t>
            </a:r>
          </a:p>
          <a:p>
            <a:pPr lvl="1" algn="ctr" eaLnBrk="1" hangingPunct="1">
              <a:spcBef>
                <a:spcPct val="60000"/>
              </a:spcBef>
              <a:buClr>
                <a:schemeClr val="bg1"/>
              </a:buClr>
              <a:buFontTx/>
              <a:buNone/>
              <a:defRPr/>
            </a:pPr>
            <a:r>
              <a:rPr lang="es-MX" sz="3200" b="1" dirty="0">
                <a:solidFill>
                  <a:srgbClr val="CCFF99"/>
                </a:solidFill>
              </a:rPr>
              <a:t>“Conjeturas y refutaciones”</a:t>
            </a:r>
          </a:p>
          <a:p>
            <a:pPr lvl="1" eaLnBrk="1" hangingPunct="1">
              <a:spcBef>
                <a:spcPct val="60000"/>
              </a:spcBef>
              <a:defRPr/>
            </a:pPr>
            <a:r>
              <a:rPr lang="es-MX" dirty="0">
                <a:solidFill>
                  <a:srgbClr val="CCFF99"/>
                </a:solidFill>
              </a:rPr>
              <a:t>Criterio de cientificidad</a:t>
            </a:r>
            <a:r>
              <a:rPr lang="es-MX" dirty="0"/>
              <a:t>: para ser científica, </a:t>
            </a:r>
            <a:br>
              <a:rPr lang="es-MX" dirty="0"/>
            </a:br>
            <a:r>
              <a:rPr lang="es-MX" dirty="0"/>
              <a:t>una teoría necesita ser</a:t>
            </a:r>
            <a:r>
              <a:rPr lang="es-MX" dirty="0">
                <a:solidFill>
                  <a:schemeClr val="bg1"/>
                </a:solidFill>
              </a:rPr>
              <a:t> </a:t>
            </a:r>
            <a:r>
              <a:rPr lang="es-MX" dirty="0">
                <a:solidFill>
                  <a:srgbClr val="CCFF99"/>
                </a:solidFill>
              </a:rPr>
              <a:t>falsable</a:t>
            </a:r>
          </a:p>
        </p:txBody>
      </p:sp>
      <p:sp>
        <p:nvSpPr>
          <p:cNvPr id="1202179" name="Rectangle 3"/>
          <p:cNvSpPr>
            <a:spLocks noChangeArrowheads="1"/>
          </p:cNvSpPr>
          <p:nvPr/>
        </p:nvSpPr>
        <p:spPr bwMode="auto">
          <a:xfrm>
            <a:off x="395288" y="475853"/>
            <a:ext cx="8439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715963" indent="-715963" eaLnBrk="1" hangingPunct="1">
              <a:defRPr/>
            </a:pPr>
            <a:endParaRPr lang="es-ES" sz="2000">
              <a:effectLst>
                <a:outerShdw blurRad="38100" dist="38100" dir="2700000" algn="tl">
                  <a:srgbClr val="003B76"/>
                </a:outerShdw>
              </a:effectLst>
              <a:latin typeface="Verdana" charset="0"/>
              <a:cs typeface="+mn-cs"/>
            </a:endParaRPr>
          </a:p>
        </p:txBody>
      </p:sp>
      <p:sp>
        <p:nvSpPr>
          <p:cNvPr id="1202181" name="Rectangle 5"/>
          <p:cNvSpPr>
            <a:spLocks noChangeArrowheads="1"/>
          </p:cNvSpPr>
          <p:nvPr/>
        </p:nvSpPr>
        <p:spPr bwMode="auto">
          <a:xfrm>
            <a:off x="179388" y="332978"/>
            <a:ext cx="7416800" cy="630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eaLnBrk="1" hangingPunct="1">
              <a:defRPr/>
            </a:pPr>
            <a:endParaRPr lang="es-ES" sz="3200">
              <a:cs typeface="+mn-cs"/>
            </a:endParaRPr>
          </a:p>
        </p:txBody>
      </p:sp>
      <p:sp>
        <p:nvSpPr>
          <p:cNvPr id="1202182" name="Line 6"/>
          <p:cNvSpPr>
            <a:spLocks noChangeShapeType="1"/>
          </p:cNvSpPr>
          <p:nvPr/>
        </p:nvSpPr>
        <p:spPr bwMode="auto">
          <a:xfrm>
            <a:off x="395288" y="980678"/>
            <a:ext cx="8280400" cy="0"/>
          </a:xfrm>
          <a:prstGeom prst="line">
            <a:avLst/>
          </a:prstGeom>
          <a:noFill/>
          <a:ln w="38100">
            <a:solidFill>
              <a:srgbClr val="CCFF99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s-ES">
              <a:cs typeface="+mn-cs"/>
            </a:endParaRPr>
          </a:p>
        </p:txBody>
      </p:sp>
      <p:sp>
        <p:nvSpPr>
          <p:cNvPr id="1202183" name="Rectangle 7"/>
          <p:cNvSpPr>
            <a:spLocks noChangeArrowheads="1"/>
          </p:cNvSpPr>
          <p:nvPr/>
        </p:nvSpPr>
        <p:spPr bwMode="auto">
          <a:xfrm>
            <a:off x="323850" y="-27384"/>
            <a:ext cx="864076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1" hangingPunct="1">
              <a:spcBef>
                <a:spcPct val="30000"/>
              </a:spcBef>
              <a:buFont typeface="Wingdings" charset="0"/>
              <a:buNone/>
              <a:defRPr/>
            </a:pPr>
            <a:r>
              <a:rPr lang="es-MX" sz="3200" b="1" u="none" dirty="0">
                <a:solidFill>
                  <a:srgbClr val="FF9900"/>
                </a:solidFill>
              </a:rPr>
              <a:t>Karl Popper:</a:t>
            </a:r>
            <a:r>
              <a:rPr lang="es-MX" sz="3200" u="none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401323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2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02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02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21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021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021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2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202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202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21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2021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2021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21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2021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2021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2178" grpId="0" build="p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1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1139825"/>
          </a:xfrm>
        </p:spPr>
        <p:txBody>
          <a:bodyPr/>
          <a:lstStyle/>
          <a:p>
            <a:pPr eaLnBrk="1" hangingPunct="1">
              <a:lnSpc>
                <a:spcPct val="105000"/>
              </a:lnSpc>
              <a:defRPr/>
            </a:pPr>
            <a:r>
              <a:rPr lang="ja-JP" altLang="es-MX" sz="3200">
                <a:latin typeface="Arial"/>
                <a:cs typeface="+mj-cs"/>
              </a:rPr>
              <a:t>“</a:t>
            </a:r>
            <a:r>
              <a:rPr lang="es-MX" sz="3200">
                <a:cs typeface="+mj-cs"/>
              </a:rPr>
              <a:t>Conjeturas y refutaciones</a:t>
            </a:r>
            <a:r>
              <a:rPr lang="ja-JP" altLang="es-MX" sz="3200">
                <a:latin typeface="Arial"/>
                <a:cs typeface="+mj-cs"/>
              </a:rPr>
              <a:t>”</a:t>
            </a:r>
            <a:r>
              <a:rPr lang="es-MX" sz="3200">
                <a:cs typeface="+mj-cs"/>
              </a:rPr>
              <a:t>:</a:t>
            </a:r>
            <a:br>
              <a:rPr lang="es-MX" sz="3200">
                <a:cs typeface="+mj-cs"/>
              </a:rPr>
            </a:br>
            <a:r>
              <a:rPr lang="es-MX" sz="3200">
                <a:cs typeface="+mj-cs"/>
              </a:rPr>
              <a:t>El falsacionismo de Karl R. Popper</a:t>
            </a:r>
          </a:p>
        </p:txBody>
      </p:sp>
      <p:sp>
        <p:nvSpPr>
          <p:cNvPr id="1711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12875"/>
            <a:ext cx="8229600" cy="4530725"/>
          </a:xfrm>
        </p:spPr>
        <p:txBody>
          <a:bodyPr/>
          <a:lstStyle/>
          <a:p>
            <a:pPr eaLnBrk="1" hangingPunct="1">
              <a:lnSpc>
                <a:spcPct val="110000"/>
              </a:lnSpc>
              <a:spcBef>
                <a:spcPct val="45000"/>
              </a:spcBef>
              <a:defRPr/>
            </a:pPr>
            <a:r>
              <a:rPr lang="es-MX" sz="2400">
                <a:solidFill>
                  <a:srgbClr val="CCFF99"/>
                </a:solidFill>
                <a:cs typeface="+mn-cs"/>
              </a:rPr>
              <a:t>La ciencia progresa por medio de hipótesis que son constantemente sometidas a prueba, hasta que fallan y son reemplazadas por otras</a:t>
            </a:r>
          </a:p>
          <a:p>
            <a:pPr lvl="1" eaLnBrk="1" hangingPunct="1">
              <a:lnSpc>
                <a:spcPct val="110000"/>
              </a:lnSpc>
              <a:spcBef>
                <a:spcPct val="45000"/>
              </a:spcBef>
              <a:defRPr/>
            </a:pPr>
            <a:r>
              <a:rPr lang="es-MX" sz="2000"/>
              <a:t>La falsación de una teoría </a:t>
            </a:r>
            <a:r>
              <a:rPr lang="ja-JP" altLang="es-MX" sz="2000">
                <a:latin typeface="Arial"/>
              </a:rPr>
              <a:t>“</a:t>
            </a:r>
            <a:r>
              <a:rPr lang="es-MX" sz="2000"/>
              <a:t>prudente</a:t>
            </a:r>
            <a:r>
              <a:rPr lang="ja-JP" altLang="es-MX" sz="2000">
                <a:latin typeface="Arial"/>
              </a:rPr>
              <a:t>”</a:t>
            </a:r>
            <a:r>
              <a:rPr lang="es-MX" sz="2000"/>
              <a:t> es un </a:t>
            </a:r>
            <a:r>
              <a:rPr lang="es-MX" sz="2000" i="1"/>
              <a:t>avance </a:t>
            </a:r>
            <a:r>
              <a:rPr lang="es-MX" sz="2000"/>
              <a:t>(se aprende algo nuevo)</a:t>
            </a:r>
          </a:p>
          <a:p>
            <a:pPr lvl="1" eaLnBrk="1" hangingPunct="1">
              <a:lnSpc>
                <a:spcPct val="110000"/>
              </a:lnSpc>
              <a:spcBef>
                <a:spcPct val="45000"/>
              </a:spcBef>
              <a:defRPr/>
            </a:pPr>
            <a:r>
              <a:rPr lang="es-MX" sz="2000"/>
              <a:t>La </a:t>
            </a:r>
            <a:r>
              <a:rPr lang="ja-JP" altLang="es-MX" sz="2000">
                <a:latin typeface="Arial"/>
              </a:rPr>
              <a:t>“</a:t>
            </a:r>
            <a:r>
              <a:rPr lang="es-MX" sz="2000"/>
              <a:t>confirmación</a:t>
            </a:r>
            <a:r>
              <a:rPr lang="ja-JP" altLang="es-MX" sz="2000">
                <a:latin typeface="Arial"/>
              </a:rPr>
              <a:t>”</a:t>
            </a:r>
            <a:r>
              <a:rPr lang="es-MX" sz="2000"/>
              <a:t> de una teoría audaz es un </a:t>
            </a:r>
            <a:r>
              <a:rPr lang="es-MX" sz="2000" i="1"/>
              <a:t>avance</a:t>
            </a:r>
            <a:endParaRPr lang="es-MX" sz="2000"/>
          </a:p>
          <a:p>
            <a:pPr eaLnBrk="1" hangingPunct="1">
              <a:lnSpc>
                <a:spcPct val="110000"/>
              </a:lnSpc>
              <a:spcBef>
                <a:spcPct val="45000"/>
              </a:spcBef>
              <a:defRPr/>
            </a:pPr>
            <a:r>
              <a:rPr lang="es-MX" sz="2400">
                <a:solidFill>
                  <a:srgbClr val="CCFF99"/>
                </a:solidFill>
                <a:cs typeface="+mn-cs"/>
              </a:rPr>
              <a:t>Importancia del </a:t>
            </a:r>
            <a:r>
              <a:rPr lang="es-MX" sz="2400" i="1">
                <a:solidFill>
                  <a:srgbClr val="CCFF99"/>
                </a:solidFill>
                <a:cs typeface="+mn-cs"/>
              </a:rPr>
              <a:t>contexto histórico</a:t>
            </a:r>
            <a:endParaRPr lang="es-MX" sz="2400">
              <a:solidFill>
                <a:srgbClr val="CCFF99"/>
              </a:solidFill>
              <a:cs typeface="+mn-cs"/>
            </a:endParaRPr>
          </a:p>
          <a:p>
            <a:pPr lvl="1" eaLnBrk="1" hangingPunct="1">
              <a:lnSpc>
                <a:spcPct val="110000"/>
              </a:lnSpc>
              <a:spcBef>
                <a:spcPct val="45000"/>
              </a:spcBef>
              <a:defRPr/>
            </a:pPr>
            <a:r>
              <a:rPr lang="es-MX" sz="2000"/>
              <a:t>Una teoría es audaz o prudente dependiendo </a:t>
            </a:r>
            <a:br>
              <a:rPr lang="es-MX" sz="2000"/>
            </a:br>
            <a:r>
              <a:rPr lang="es-MX" sz="2000"/>
              <a:t>del conocimiento básico en que se inserta </a:t>
            </a:r>
            <a:br>
              <a:rPr lang="es-MX" sz="2000"/>
            </a:br>
            <a:r>
              <a:rPr lang="es-MX" sz="2000"/>
              <a:t>(</a:t>
            </a:r>
            <a:r>
              <a:rPr lang="ja-JP" altLang="es-MX" sz="2000">
                <a:latin typeface="Arial"/>
              </a:rPr>
              <a:t>“</a:t>
            </a:r>
            <a:r>
              <a:rPr lang="es-MX" sz="2000"/>
              <a:t>descubrir el agua tibia</a:t>
            </a:r>
            <a:r>
              <a:rPr lang="ja-JP" altLang="es-MX" sz="2000">
                <a:latin typeface="Arial"/>
              </a:rPr>
              <a:t>”</a:t>
            </a:r>
            <a:r>
              <a:rPr lang="es-MX" sz="2000"/>
              <a:t>)</a:t>
            </a:r>
          </a:p>
        </p:txBody>
      </p:sp>
      <p:sp>
        <p:nvSpPr>
          <p:cNvPr id="1711108" name="Line 4"/>
          <p:cNvSpPr>
            <a:spLocks noChangeShapeType="1"/>
          </p:cNvSpPr>
          <p:nvPr/>
        </p:nvSpPr>
        <p:spPr bwMode="auto">
          <a:xfrm>
            <a:off x="323850" y="1268413"/>
            <a:ext cx="8280400" cy="0"/>
          </a:xfrm>
          <a:prstGeom prst="line">
            <a:avLst/>
          </a:prstGeom>
          <a:noFill/>
          <a:ln w="28575">
            <a:solidFill>
              <a:srgbClr val="99CC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s-E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70252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226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349250" y="1557338"/>
            <a:ext cx="8385175" cy="4392612"/>
          </a:xfrm>
        </p:spPr>
        <p:txBody>
          <a:bodyPr/>
          <a:lstStyle/>
          <a:p>
            <a:pPr eaLnBrk="1" hangingPunct="1">
              <a:lnSpc>
                <a:spcPct val="120000"/>
              </a:lnSpc>
              <a:buClr>
                <a:schemeClr val="tx1"/>
              </a:buClr>
              <a:buSzTx/>
              <a:buFontTx/>
              <a:buChar char="•"/>
              <a:defRPr/>
            </a:pPr>
            <a:r>
              <a:rPr lang="es-MX" sz="2800" dirty="0">
                <a:cs typeface="+mn-cs"/>
              </a:rPr>
              <a:t>El</a:t>
            </a:r>
            <a:r>
              <a:rPr lang="es-MX" sz="2800" dirty="0">
                <a:solidFill>
                  <a:schemeClr val="bg1"/>
                </a:solidFill>
                <a:cs typeface="+mn-cs"/>
              </a:rPr>
              <a:t> </a:t>
            </a:r>
            <a:r>
              <a:rPr lang="es-MX" sz="2800" dirty="0">
                <a:solidFill>
                  <a:srgbClr val="CCFF99"/>
                </a:solidFill>
                <a:cs typeface="+mn-cs"/>
              </a:rPr>
              <a:t>grado de falsabilidad</a:t>
            </a:r>
            <a:r>
              <a:rPr lang="es-MX" sz="2800" dirty="0">
                <a:solidFill>
                  <a:schemeClr val="bg1"/>
                </a:solidFill>
                <a:cs typeface="+mn-cs"/>
              </a:rPr>
              <a:t> </a:t>
            </a:r>
            <a:r>
              <a:rPr lang="es-MX" sz="2800" dirty="0">
                <a:cs typeface="+mn-cs"/>
              </a:rPr>
              <a:t>es una medida del</a:t>
            </a:r>
            <a:r>
              <a:rPr lang="es-MX" sz="2800" dirty="0">
                <a:solidFill>
                  <a:schemeClr val="bg1"/>
                </a:solidFill>
                <a:cs typeface="+mn-cs"/>
              </a:rPr>
              <a:t> </a:t>
            </a:r>
            <a:r>
              <a:rPr lang="es-MX" sz="2800" dirty="0">
                <a:solidFill>
                  <a:srgbClr val="CCFF99"/>
                </a:solidFill>
                <a:cs typeface="+mn-cs"/>
              </a:rPr>
              <a:t>poder</a:t>
            </a:r>
            <a:r>
              <a:rPr lang="es-MX" sz="2800" dirty="0">
                <a:solidFill>
                  <a:schemeClr val="bg1"/>
                </a:solidFill>
                <a:cs typeface="+mn-cs"/>
              </a:rPr>
              <a:t> </a:t>
            </a:r>
            <a:r>
              <a:rPr lang="es-MX" sz="2800" dirty="0">
                <a:cs typeface="+mn-cs"/>
              </a:rPr>
              <a:t>de una teoría (muchos falsadores potenciales=mayor poder)</a:t>
            </a:r>
          </a:p>
          <a:p>
            <a:pPr algn="ctr" eaLnBrk="1" hangingPunct="1">
              <a:lnSpc>
                <a:spcPct val="120000"/>
              </a:lnSpc>
              <a:spcBef>
                <a:spcPct val="70000"/>
              </a:spcBef>
              <a:buFont typeface="Wingdings" charset="0"/>
              <a:buNone/>
              <a:defRPr/>
            </a:pPr>
            <a:r>
              <a:rPr lang="es-MX" b="1" dirty="0">
                <a:solidFill>
                  <a:srgbClr val="FF9900"/>
                </a:solidFill>
                <a:cs typeface="+mn-cs"/>
              </a:rPr>
              <a:t>Aprendemos de nuestros errores</a:t>
            </a:r>
          </a:p>
          <a:p>
            <a:pPr eaLnBrk="1" hangingPunct="1">
              <a:lnSpc>
                <a:spcPct val="120000"/>
              </a:lnSpc>
              <a:spcBef>
                <a:spcPct val="70000"/>
              </a:spcBef>
              <a:buClr>
                <a:schemeClr val="tx1"/>
              </a:buClr>
              <a:buSzTx/>
              <a:buFontTx/>
              <a:buChar char="•"/>
              <a:defRPr/>
            </a:pPr>
            <a:r>
              <a:rPr lang="es-MX" sz="2800" dirty="0">
                <a:cs typeface="+mn-cs"/>
              </a:rPr>
              <a:t>La ciencia progresa por medio de hipótesis que son constantemente sometidas a prueba, hasta que fallan y son reemplazadas por otras</a:t>
            </a:r>
            <a:endParaRPr lang="es-MX" sz="3400" dirty="0">
              <a:cs typeface="+mn-cs"/>
            </a:endParaRPr>
          </a:p>
        </p:txBody>
      </p:sp>
      <p:sp>
        <p:nvSpPr>
          <p:cNvPr id="1204227" name="Rectangle 3"/>
          <p:cNvSpPr>
            <a:spLocks noChangeArrowheads="1"/>
          </p:cNvSpPr>
          <p:nvPr/>
        </p:nvSpPr>
        <p:spPr bwMode="auto">
          <a:xfrm>
            <a:off x="395288" y="692150"/>
            <a:ext cx="8439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715963" indent="-715963" eaLnBrk="1" hangingPunct="1">
              <a:defRPr/>
            </a:pPr>
            <a:endParaRPr lang="es-ES" sz="2000">
              <a:effectLst>
                <a:outerShdw blurRad="38100" dist="38100" dir="2700000" algn="tl">
                  <a:srgbClr val="003B76"/>
                </a:outerShdw>
              </a:effectLst>
              <a:latin typeface="Verdana" charset="0"/>
              <a:cs typeface="+mn-cs"/>
            </a:endParaRPr>
          </a:p>
        </p:txBody>
      </p:sp>
      <p:sp>
        <p:nvSpPr>
          <p:cNvPr id="1204229" name="Rectangle 5"/>
          <p:cNvSpPr>
            <a:spLocks noChangeArrowheads="1"/>
          </p:cNvSpPr>
          <p:nvPr/>
        </p:nvSpPr>
        <p:spPr bwMode="auto">
          <a:xfrm>
            <a:off x="179388" y="549275"/>
            <a:ext cx="7416800" cy="630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eaLnBrk="1" hangingPunct="1">
              <a:defRPr/>
            </a:pPr>
            <a:endParaRPr lang="es-ES" sz="3200">
              <a:cs typeface="+mn-cs"/>
            </a:endParaRPr>
          </a:p>
        </p:txBody>
      </p:sp>
      <p:sp>
        <p:nvSpPr>
          <p:cNvPr id="1204230" name="Line 6"/>
          <p:cNvSpPr>
            <a:spLocks noChangeShapeType="1"/>
          </p:cNvSpPr>
          <p:nvPr/>
        </p:nvSpPr>
        <p:spPr bwMode="auto">
          <a:xfrm>
            <a:off x="395288" y="1196975"/>
            <a:ext cx="8280400" cy="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s-ES">
              <a:cs typeface="+mn-cs"/>
            </a:endParaRPr>
          </a:p>
        </p:txBody>
      </p:sp>
      <p:sp>
        <p:nvSpPr>
          <p:cNvPr id="1204231" name="Rectangle 7"/>
          <p:cNvSpPr>
            <a:spLocks noChangeArrowheads="1"/>
          </p:cNvSpPr>
          <p:nvPr/>
        </p:nvSpPr>
        <p:spPr bwMode="auto">
          <a:xfrm>
            <a:off x="323850" y="188913"/>
            <a:ext cx="864076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1" hangingPunct="1">
              <a:spcBef>
                <a:spcPct val="30000"/>
              </a:spcBef>
              <a:buFont typeface="Wingdings" charset="0"/>
              <a:buNone/>
              <a:defRPr/>
            </a:pPr>
            <a:r>
              <a:rPr lang="es-MX" sz="3200" b="1" u="none" dirty="0">
                <a:solidFill>
                  <a:srgbClr val="FF9900"/>
                </a:solidFill>
              </a:rPr>
              <a:t>Karl Popper:</a:t>
            </a:r>
            <a:r>
              <a:rPr lang="es-MX" sz="3200" u="none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841559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4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04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04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42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042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042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42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2042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2042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4226" grpId="0" build="p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274" name="Rectangle 2"/>
          <p:cNvSpPr>
            <a:spLocks noChangeArrowheads="1"/>
          </p:cNvSpPr>
          <p:nvPr/>
        </p:nvSpPr>
        <p:spPr bwMode="auto">
          <a:xfrm>
            <a:off x="395288" y="334963"/>
            <a:ext cx="8353425" cy="618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eaLnBrk="1" hangingPunct="1">
              <a:defRPr/>
            </a:pPr>
            <a:r>
              <a:rPr lang="ja-JP" altLang="es-MX" sz="2600" u="none" dirty="0">
                <a:solidFill>
                  <a:schemeClr val="bg1"/>
                </a:solidFill>
                <a:latin typeface="Arial"/>
                <a:cs typeface="+mn-cs"/>
              </a:rPr>
              <a:t>“</a:t>
            </a:r>
            <a:r>
              <a:rPr lang="es-MX" sz="2600" u="none" dirty="0">
                <a:solidFill>
                  <a:schemeClr val="bg1"/>
                </a:solidFill>
                <a:cs typeface="+mn-cs"/>
              </a:rPr>
              <a:t>La base empírica de la ciencia objetiva no tiene[...] nada de </a:t>
            </a:r>
            <a:r>
              <a:rPr lang="ja-JP" altLang="es-MX" sz="2600" u="none" dirty="0">
                <a:solidFill>
                  <a:schemeClr val="bg1"/>
                </a:solidFill>
                <a:latin typeface="Arial"/>
                <a:cs typeface="+mn-cs"/>
              </a:rPr>
              <a:t>“</a:t>
            </a:r>
            <a:r>
              <a:rPr lang="es-MX" sz="2600" u="none" dirty="0">
                <a:solidFill>
                  <a:schemeClr val="bg1"/>
                </a:solidFill>
                <a:cs typeface="+mn-cs"/>
              </a:rPr>
              <a:t>absoluto</a:t>
            </a:r>
            <a:r>
              <a:rPr lang="ja-JP" altLang="es-MX" sz="2600" u="none" dirty="0">
                <a:solidFill>
                  <a:schemeClr val="bg1"/>
                </a:solidFill>
                <a:latin typeface="Arial"/>
                <a:cs typeface="+mn-cs"/>
              </a:rPr>
              <a:t>”</a:t>
            </a:r>
            <a:r>
              <a:rPr lang="es-MX" sz="2600" u="none" dirty="0">
                <a:solidFill>
                  <a:schemeClr val="bg1"/>
                </a:solidFill>
                <a:cs typeface="+mn-cs"/>
              </a:rPr>
              <a:t>. La ciencia no descansa en una sólida roca. La estructura audaz de sus teorías se levanta, como si dijéramos, encima de un pantano. Es como un edificio construido sobre pilotes. </a:t>
            </a:r>
          </a:p>
          <a:p>
            <a:pPr algn="ctr" eaLnBrk="1" hangingPunct="1">
              <a:spcBef>
                <a:spcPct val="30000"/>
              </a:spcBef>
              <a:defRPr/>
            </a:pPr>
            <a:r>
              <a:rPr lang="es-MX" sz="2600" u="none" dirty="0">
                <a:solidFill>
                  <a:schemeClr val="bg1"/>
                </a:solidFill>
                <a:cs typeface="+mn-cs"/>
              </a:rPr>
              <a:t>Los pilotes son hincados desde arriba en el pantano, pero no en una base </a:t>
            </a:r>
            <a:r>
              <a:rPr lang="ja-JP" altLang="es-MX" sz="2600" u="none" dirty="0">
                <a:solidFill>
                  <a:schemeClr val="bg1"/>
                </a:solidFill>
                <a:latin typeface="Arial"/>
                <a:cs typeface="+mn-cs"/>
              </a:rPr>
              <a:t>‘</a:t>
            </a:r>
            <a:r>
              <a:rPr lang="es-MX" sz="2600" u="none" dirty="0">
                <a:solidFill>
                  <a:schemeClr val="bg1"/>
                </a:solidFill>
                <a:cs typeface="+mn-cs"/>
              </a:rPr>
              <a:t>dada</a:t>
            </a:r>
            <a:r>
              <a:rPr lang="ja-JP" altLang="es-MX" sz="2600" u="none" dirty="0">
                <a:solidFill>
                  <a:schemeClr val="bg1"/>
                </a:solidFill>
                <a:latin typeface="Arial"/>
                <a:cs typeface="+mn-cs"/>
              </a:rPr>
              <a:t>’</a:t>
            </a:r>
            <a:r>
              <a:rPr lang="es-MX" sz="2600" u="none" dirty="0">
                <a:solidFill>
                  <a:schemeClr val="bg1"/>
                </a:solidFill>
                <a:cs typeface="+mn-cs"/>
              </a:rPr>
              <a:t> o natural; y si no hincamos los pilotes más profundamente no es porque hayamos alcanzado suelo firme. </a:t>
            </a:r>
          </a:p>
          <a:p>
            <a:pPr algn="ctr" eaLnBrk="1" hangingPunct="1">
              <a:spcBef>
                <a:spcPct val="30000"/>
              </a:spcBef>
              <a:defRPr/>
            </a:pPr>
            <a:r>
              <a:rPr lang="es-MX" sz="2600" u="none" dirty="0">
                <a:solidFill>
                  <a:schemeClr val="bg1"/>
                </a:solidFill>
                <a:cs typeface="+mn-cs"/>
              </a:rPr>
              <a:t>Simplemente paramos cuando nos satisface la firmeza de los pilotes, que es suficiente para soportar la estructura, al menos por el momento.</a:t>
            </a:r>
            <a:r>
              <a:rPr lang="ja-JP" altLang="es-MX" sz="2600" u="none" dirty="0">
                <a:solidFill>
                  <a:schemeClr val="bg1"/>
                </a:solidFill>
                <a:latin typeface="Arial"/>
                <a:cs typeface="+mn-cs"/>
              </a:rPr>
              <a:t>”</a:t>
            </a:r>
            <a:endParaRPr lang="es-ES" sz="2600" u="none" dirty="0">
              <a:solidFill>
                <a:schemeClr val="bg1"/>
              </a:solidFill>
              <a:cs typeface="+mn-cs"/>
            </a:endParaRPr>
          </a:p>
          <a:p>
            <a:pPr algn="ctr" eaLnBrk="1" hangingPunct="1">
              <a:defRPr/>
            </a:pPr>
            <a:endParaRPr lang="es-MX" sz="2400" u="none" dirty="0">
              <a:solidFill>
                <a:schemeClr val="bg1"/>
              </a:solidFill>
              <a:cs typeface="+mn-cs"/>
            </a:endParaRPr>
          </a:p>
          <a:p>
            <a:pPr algn="r" eaLnBrk="1" hangingPunct="1">
              <a:defRPr/>
            </a:pPr>
            <a:r>
              <a:rPr lang="es-MX" sz="2400" u="none" dirty="0">
                <a:solidFill>
                  <a:srgbClr val="CCFF99"/>
                </a:solidFill>
                <a:cs typeface="+mn-cs"/>
              </a:rPr>
              <a:t>Karl Popper</a:t>
            </a:r>
            <a:br>
              <a:rPr lang="es-MX" sz="2400" u="none" dirty="0">
                <a:solidFill>
                  <a:srgbClr val="CCFF99"/>
                </a:solidFill>
                <a:cs typeface="+mn-cs"/>
              </a:rPr>
            </a:br>
            <a:r>
              <a:rPr lang="es-MX" sz="2400" i="1" u="none" dirty="0">
                <a:solidFill>
                  <a:srgbClr val="CCFF99"/>
                </a:solidFill>
                <a:cs typeface="+mn-cs"/>
              </a:rPr>
              <a:t>La lógica del descubrimiento científico</a:t>
            </a:r>
          </a:p>
        </p:txBody>
      </p:sp>
    </p:spTree>
    <p:extLst>
      <p:ext uri="{BB962C8B-B14F-4D97-AF65-F5344CB8AC3E}">
        <p14:creationId xmlns:p14="http://schemas.microsoft.com/office/powerpoint/2010/main" val="13527353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6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206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206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6274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2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1139825"/>
          </a:xfrm>
        </p:spPr>
        <p:txBody>
          <a:bodyPr/>
          <a:lstStyle/>
          <a:p>
            <a:pPr eaLnBrk="1" hangingPunct="1">
              <a:lnSpc>
                <a:spcPct val="105000"/>
              </a:lnSpc>
              <a:defRPr/>
            </a:pPr>
            <a:r>
              <a:rPr lang="ja-JP" altLang="es-MX" sz="3200">
                <a:latin typeface="Arial"/>
                <a:cs typeface="+mj-cs"/>
              </a:rPr>
              <a:t>“</a:t>
            </a:r>
            <a:r>
              <a:rPr lang="es-MX" sz="3200">
                <a:cs typeface="+mj-cs"/>
              </a:rPr>
              <a:t>Conjeturas y refutaciones</a:t>
            </a:r>
            <a:r>
              <a:rPr lang="ja-JP" altLang="es-MX" sz="3200">
                <a:latin typeface="Arial"/>
                <a:cs typeface="+mj-cs"/>
              </a:rPr>
              <a:t>”</a:t>
            </a:r>
            <a:r>
              <a:rPr lang="es-MX" sz="3200">
                <a:cs typeface="+mj-cs"/>
              </a:rPr>
              <a:t>:</a:t>
            </a:r>
            <a:br>
              <a:rPr lang="es-MX" sz="3200">
                <a:cs typeface="+mj-cs"/>
              </a:rPr>
            </a:br>
            <a:r>
              <a:rPr lang="es-MX" sz="3200">
                <a:cs typeface="+mj-cs"/>
              </a:rPr>
              <a:t>El falsacionismo de Karl R. Popper</a:t>
            </a:r>
          </a:p>
        </p:txBody>
      </p:sp>
      <p:sp>
        <p:nvSpPr>
          <p:cNvPr id="1715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12875"/>
            <a:ext cx="8229600" cy="4530725"/>
          </a:xfrm>
        </p:spPr>
        <p:txBody>
          <a:bodyPr/>
          <a:lstStyle/>
          <a:p>
            <a:pPr eaLnBrk="1" hangingPunct="1">
              <a:lnSpc>
                <a:spcPct val="110000"/>
              </a:lnSpc>
              <a:spcBef>
                <a:spcPct val="45000"/>
              </a:spcBef>
              <a:defRPr/>
            </a:pPr>
            <a:r>
              <a:rPr lang="es-MX" sz="2400">
                <a:solidFill>
                  <a:srgbClr val="CCFF99"/>
                </a:solidFill>
                <a:cs typeface="+mn-cs"/>
              </a:rPr>
              <a:t>No se valen las modificaciones </a:t>
            </a:r>
            <a:r>
              <a:rPr lang="es-MX" sz="2400" i="1">
                <a:solidFill>
                  <a:srgbClr val="CCFF99"/>
                </a:solidFill>
                <a:cs typeface="+mn-cs"/>
              </a:rPr>
              <a:t>ad hoc </a:t>
            </a:r>
            <a:r>
              <a:rPr lang="es-MX" sz="2400">
                <a:solidFill>
                  <a:srgbClr val="CCFF99"/>
                </a:solidFill>
                <a:cs typeface="+mn-cs"/>
              </a:rPr>
              <a:t>para evitar la falsación</a:t>
            </a:r>
          </a:p>
          <a:p>
            <a:pPr eaLnBrk="1" hangingPunct="1">
              <a:lnSpc>
                <a:spcPct val="110000"/>
              </a:lnSpc>
              <a:spcBef>
                <a:spcPct val="45000"/>
              </a:spcBef>
              <a:defRPr/>
            </a:pPr>
            <a:r>
              <a:rPr lang="es-MX" sz="2400">
                <a:solidFill>
                  <a:srgbClr val="CCFF99"/>
                </a:solidFill>
                <a:cs typeface="+mn-cs"/>
              </a:rPr>
              <a:t>Criterio histórico</a:t>
            </a:r>
          </a:p>
          <a:p>
            <a:pPr lvl="1" eaLnBrk="1" hangingPunct="1">
              <a:lnSpc>
                <a:spcPct val="110000"/>
              </a:lnSpc>
              <a:spcBef>
                <a:spcPct val="45000"/>
              </a:spcBef>
              <a:defRPr/>
            </a:pPr>
            <a:r>
              <a:rPr lang="es-MX" sz="2000"/>
              <a:t>Las teorías deberían ser cada vez más falsables que las anteriores (más generales)</a:t>
            </a:r>
          </a:p>
          <a:p>
            <a:pPr eaLnBrk="1" hangingPunct="1">
              <a:lnSpc>
                <a:spcPct val="110000"/>
              </a:lnSpc>
              <a:spcBef>
                <a:spcPct val="45000"/>
              </a:spcBef>
              <a:defRPr/>
            </a:pPr>
            <a:r>
              <a:rPr lang="es-MX" sz="2400">
                <a:solidFill>
                  <a:srgbClr val="CCFF99"/>
                </a:solidFill>
                <a:cs typeface="+mn-cs"/>
              </a:rPr>
              <a:t>Las seudociencias suelen no ser falsables</a:t>
            </a:r>
          </a:p>
        </p:txBody>
      </p:sp>
      <p:sp>
        <p:nvSpPr>
          <p:cNvPr id="1715204" name="Line 4"/>
          <p:cNvSpPr>
            <a:spLocks noChangeShapeType="1"/>
          </p:cNvSpPr>
          <p:nvPr/>
        </p:nvSpPr>
        <p:spPr bwMode="auto">
          <a:xfrm>
            <a:off x="323850" y="1268413"/>
            <a:ext cx="8280400" cy="0"/>
          </a:xfrm>
          <a:prstGeom prst="line">
            <a:avLst/>
          </a:prstGeom>
          <a:noFill/>
          <a:ln w="28575">
            <a:solidFill>
              <a:srgbClr val="99CC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s-E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082656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0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6632"/>
            <a:ext cx="8229600" cy="558800"/>
          </a:xfrm>
        </p:spPr>
        <p:txBody>
          <a:bodyPr/>
          <a:lstStyle/>
          <a:p>
            <a:pPr eaLnBrk="1" hangingPunct="1">
              <a:lnSpc>
                <a:spcPct val="176000"/>
              </a:lnSpc>
              <a:defRPr/>
            </a:pPr>
            <a:r>
              <a:rPr lang="es-MX" sz="4000" dirty="0">
                <a:cs typeface="+mj-cs"/>
              </a:rPr>
              <a:t>Limitaciones del falsacionismo:</a:t>
            </a:r>
          </a:p>
        </p:txBody>
      </p:sp>
      <p:sp>
        <p:nvSpPr>
          <p:cNvPr id="1550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25538"/>
            <a:ext cx="8229600" cy="4530725"/>
          </a:xfrm>
        </p:spPr>
        <p:txBody>
          <a:bodyPr/>
          <a:lstStyle/>
          <a:p>
            <a:pPr eaLnBrk="1" hangingPunct="1">
              <a:lnSpc>
                <a:spcPct val="110000"/>
              </a:lnSpc>
              <a:spcBef>
                <a:spcPct val="45000"/>
              </a:spcBef>
              <a:defRPr/>
            </a:pPr>
            <a:r>
              <a:rPr lang="es-MX" sz="2800">
                <a:solidFill>
                  <a:srgbClr val="CCFF99"/>
                </a:solidFill>
                <a:cs typeface="+mn-cs"/>
              </a:rPr>
              <a:t>Para falsar una teoría se requieren enunciados observacionales confiables</a:t>
            </a:r>
          </a:p>
          <a:p>
            <a:pPr lvl="1" eaLnBrk="1" hangingPunct="1">
              <a:lnSpc>
                <a:spcPct val="110000"/>
              </a:lnSpc>
              <a:spcBef>
                <a:spcPct val="45000"/>
              </a:spcBef>
              <a:defRPr/>
            </a:pPr>
            <a:r>
              <a:rPr lang="es-MX" sz="2400"/>
              <a:t>¡Puede que la observación esté equivocada!</a:t>
            </a:r>
          </a:p>
          <a:p>
            <a:pPr eaLnBrk="1" hangingPunct="1">
              <a:lnSpc>
                <a:spcPct val="110000"/>
              </a:lnSpc>
              <a:spcBef>
                <a:spcPct val="45000"/>
              </a:spcBef>
              <a:defRPr/>
            </a:pPr>
            <a:r>
              <a:rPr lang="es-MX" sz="2800">
                <a:solidFill>
                  <a:srgbClr val="CCFF99"/>
                </a:solidFill>
                <a:cs typeface="+mn-cs"/>
              </a:rPr>
              <a:t>Los observadores deciden si aceptan o no un enunciado observacional:</a:t>
            </a:r>
          </a:p>
          <a:p>
            <a:pPr lvl="1" eaLnBrk="1" hangingPunct="1">
              <a:lnSpc>
                <a:spcPct val="110000"/>
              </a:lnSpc>
              <a:spcBef>
                <a:spcPct val="45000"/>
              </a:spcBef>
              <a:defRPr/>
            </a:pPr>
            <a:r>
              <a:rPr lang="es-MX" sz="2400"/>
              <a:t>Son convencionales</a:t>
            </a:r>
          </a:p>
          <a:p>
            <a:pPr lvl="1" eaLnBrk="1" hangingPunct="1">
              <a:lnSpc>
                <a:spcPct val="110000"/>
              </a:lnSpc>
              <a:spcBef>
                <a:spcPct val="45000"/>
              </a:spcBef>
              <a:defRPr/>
            </a:pPr>
            <a:r>
              <a:rPr lang="es-MX" sz="2400"/>
              <a:t>Son subjetivos:</a:t>
            </a:r>
            <a:br>
              <a:rPr lang="es-MX" sz="2400"/>
            </a:br>
            <a:r>
              <a:rPr lang="es-MX" sz="2400"/>
              <a:t>influyen creencias, opiniones y conocimiento previo</a:t>
            </a:r>
          </a:p>
        </p:txBody>
      </p:sp>
      <p:sp>
        <p:nvSpPr>
          <p:cNvPr id="1550340" name="Line 4"/>
          <p:cNvSpPr>
            <a:spLocks noChangeShapeType="1"/>
          </p:cNvSpPr>
          <p:nvPr/>
        </p:nvSpPr>
        <p:spPr bwMode="auto">
          <a:xfrm>
            <a:off x="323850" y="981075"/>
            <a:ext cx="8280400" cy="0"/>
          </a:xfrm>
          <a:prstGeom prst="line">
            <a:avLst/>
          </a:prstGeom>
          <a:noFill/>
          <a:ln w="28575">
            <a:solidFill>
              <a:srgbClr val="99CC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s-E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775768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7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6632"/>
            <a:ext cx="8229600" cy="558800"/>
          </a:xfrm>
        </p:spPr>
        <p:txBody>
          <a:bodyPr/>
          <a:lstStyle/>
          <a:p>
            <a:pPr eaLnBrk="1" hangingPunct="1">
              <a:lnSpc>
                <a:spcPct val="176000"/>
              </a:lnSpc>
              <a:defRPr/>
            </a:pPr>
            <a:r>
              <a:rPr lang="es-MX" sz="4000" dirty="0">
                <a:cs typeface="+mj-cs"/>
              </a:rPr>
              <a:t>Limitaciones del falsacionismo:</a:t>
            </a:r>
          </a:p>
        </p:txBody>
      </p:sp>
      <p:sp>
        <p:nvSpPr>
          <p:cNvPr id="1717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25538"/>
            <a:ext cx="8229600" cy="4530725"/>
          </a:xfrm>
        </p:spPr>
        <p:txBody>
          <a:bodyPr/>
          <a:lstStyle/>
          <a:p>
            <a:pPr eaLnBrk="1" hangingPunct="1">
              <a:lnSpc>
                <a:spcPct val="110000"/>
              </a:lnSpc>
              <a:spcBef>
                <a:spcPct val="45000"/>
              </a:spcBef>
              <a:defRPr/>
            </a:pPr>
            <a:r>
              <a:rPr lang="es-MX" sz="2800">
                <a:solidFill>
                  <a:srgbClr val="CCFF99"/>
                </a:solidFill>
                <a:cs typeface="+mn-cs"/>
              </a:rPr>
              <a:t>Las teorías reales son complejas:</a:t>
            </a:r>
          </a:p>
          <a:p>
            <a:pPr lvl="1" eaLnBrk="1" hangingPunct="1">
              <a:lnSpc>
                <a:spcPct val="110000"/>
              </a:lnSpc>
              <a:spcBef>
                <a:spcPct val="45000"/>
              </a:spcBef>
              <a:defRPr/>
            </a:pPr>
            <a:r>
              <a:rPr lang="es-MX" sz="2400"/>
              <a:t>Constan de varios enunciados universales</a:t>
            </a:r>
          </a:p>
          <a:p>
            <a:pPr lvl="1" eaLnBrk="1" hangingPunct="1">
              <a:lnSpc>
                <a:spcPct val="110000"/>
              </a:lnSpc>
              <a:spcBef>
                <a:spcPct val="45000"/>
              </a:spcBef>
              <a:defRPr/>
            </a:pPr>
            <a:r>
              <a:rPr lang="es-MX" sz="2400"/>
              <a:t>Dependen de supuestos auxiliares </a:t>
            </a:r>
            <a:br>
              <a:rPr lang="es-MX" sz="2400"/>
            </a:br>
            <a:r>
              <a:rPr lang="es-MX" sz="2400"/>
              <a:t>(e.g. uso correcto de los instrumentos)</a:t>
            </a:r>
          </a:p>
          <a:p>
            <a:pPr lvl="1" eaLnBrk="1" hangingPunct="1">
              <a:lnSpc>
                <a:spcPct val="110000"/>
              </a:lnSpc>
              <a:spcBef>
                <a:spcPct val="45000"/>
              </a:spcBef>
              <a:defRPr/>
            </a:pPr>
            <a:r>
              <a:rPr lang="es-MX" sz="2400"/>
              <a:t>Requieren que se definan condiciones iniciales</a:t>
            </a:r>
          </a:p>
        </p:txBody>
      </p:sp>
      <p:sp>
        <p:nvSpPr>
          <p:cNvPr id="1717252" name="Line 4"/>
          <p:cNvSpPr>
            <a:spLocks noChangeShapeType="1"/>
          </p:cNvSpPr>
          <p:nvPr/>
        </p:nvSpPr>
        <p:spPr bwMode="auto">
          <a:xfrm>
            <a:off x="323850" y="981075"/>
            <a:ext cx="8280400" cy="0"/>
          </a:xfrm>
          <a:prstGeom prst="line">
            <a:avLst/>
          </a:prstGeom>
          <a:noFill/>
          <a:ln w="28575">
            <a:solidFill>
              <a:srgbClr val="99CC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s-E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762717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9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640"/>
            <a:ext cx="8229600" cy="558800"/>
          </a:xfrm>
        </p:spPr>
        <p:txBody>
          <a:bodyPr/>
          <a:lstStyle/>
          <a:p>
            <a:pPr eaLnBrk="1" hangingPunct="1">
              <a:lnSpc>
                <a:spcPct val="176000"/>
              </a:lnSpc>
              <a:defRPr/>
            </a:pPr>
            <a:r>
              <a:rPr lang="es-MX" sz="4000" dirty="0">
                <a:cs typeface="+mj-cs"/>
              </a:rPr>
              <a:t>Limitaciones del falsacionismo:</a:t>
            </a:r>
          </a:p>
        </p:txBody>
      </p:sp>
      <p:sp>
        <p:nvSpPr>
          <p:cNvPr id="1719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25538"/>
            <a:ext cx="8229600" cy="4530725"/>
          </a:xfrm>
        </p:spPr>
        <p:txBody>
          <a:bodyPr/>
          <a:lstStyle/>
          <a:p>
            <a:pPr algn="ctr" eaLnBrk="1" hangingPunct="1">
              <a:lnSpc>
                <a:spcPct val="110000"/>
              </a:lnSpc>
              <a:spcBef>
                <a:spcPct val="45000"/>
              </a:spcBef>
              <a:buFont typeface="Wingdings" charset="0"/>
              <a:buNone/>
              <a:defRPr/>
            </a:pPr>
            <a:r>
              <a:rPr lang="es-MX" sz="2800" dirty="0">
                <a:solidFill>
                  <a:srgbClr val="CCFF99"/>
                </a:solidFill>
                <a:cs typeface="+mn-cs"/>
              </a:rPr>
              <a:t>Hay otros criterios que parecen influir en la elección de una teoría, entre ellos los estéticos </a:t>
            </a:r>
          </a:p>
          <a:p>
            <a:pPr eaLnBrk="1" hangingPunct="1">
              <a:lnSpc>
                <a:spcPct val="110000"/>
              </a:lnSpc>
              <a:spcBef>
                <a:spcPct val="45000"/>
              </a:spcBef>
              <a:defRPr/>
            </a:pPr>
            <a:r>
              <a:rPr lang="es-MX" sz="2400" dirty="0">
                <a:cs typeface="+mn-cs"/>
              </a:rPr>
              <a:t>La historia de la ciencia muestra que muchas teorías que debieran haber sido rechazadas fueron finalmente exitosas</a:t>
            </a:r>
          </a:p>
          <a:p>
            <a:pPr lvl="1" eaLnBrk="1" hangingPunct="1">
              <a:lnSpc>
                <a:spcPct val="110000"/>
              </a:lnSpc>
              <a:spcBef>
                <a:spcPct val="45000"/>
              </a:spcBef>
              <a:defRPr/>
            </a:pPr>
            <a:r>
              <a:rPr lang="es-MX" sz="2400" dirty="0"/>
              <a:t>Ejemplos: </a:t>
            </a:r>
          </a:p>
          <a:p>
            <a:pPr lvl="2" eaLnBrk="1" hangingPunct="1">
              <a:lnSpc>
                <a:spcPct val="110000"/>
              </a:lnSpc>
              <a:spcBef>
                <a:spcPct val="45000"/>
              </a:spcBef>
              <a:defRPr/>
            </a:pPr>
            <a:r>
              <a:rPr lang="es-MX" dirty="0"/>
              <a:t>Simplicidad de la teoría copernicana</a:t>
            </a:r>
          </a:p>
          <a:p>
            <a:pPr lvl="2" eaLnBrk="1" hangingPunct="1">
              <a:lnSpc>
                <a:spcPct val="110000"/>
              </a:lnSpc>
              <a:spcBef>
                <a:spcPct val="45000"/>
              </a:spcBef>
              <a:defRPr/>
            </a:pPr>
            <a:r>
              <a:rPr lang="es-MX" dirty="0"/>
              <a:t>Navaja de Occam</a:t>
            </a:r>
          </a:p>
          <a:p>
            <a:pPr lvl="2" eaLnBrk="1" hangingPunct="1">
              <a:lnSpc>
                <a:spcPct val="110000"/>
              </a:lnSpc>
              <a:spcBef>
                <a:spcPct val="45000"/>
              </a:spcBef>
              <a:defRPr/>
            </a:pPr>
            <a:r>
              <a:rPr lang="es-MX" dirty="0"/>
              <a:t>Elegancia, belleza</a:t>
            </a:r>
          </a:p>
          <a:p>
            <a:pPr lvl="2" eaLnBrk="1" hangingPunct="1">
              <a:lnSpc>
                <a:spcPct val="110000"/>
              </a:lnSpc>
              <a:spcBef>
                <a:spcPct val="45000"/>
              </a:spcBef>
              <a:defRPr/>
            </a:pPr>
            <a:r>
              <a:rPr lang="es-MX" dirty="0"/>
              <a:t>Surgimiento de nuevos instrumentos y métodos</a:t>
            </a:r>
          </a:p>
        </p:txBody>
      </p:sp>
      <p:sp>
        <p:nvSpPr>
          <p:cNvPr id="1719300" name="Line 4"/>
          <p:cNvSpPr>
            <a:spLocks noChangeShapeType="1"/>
          </p:cNvSpPr>
          <p:nvPr/>
        </p:nvSpPr>
        <p:spPr bwMode="auto">
          <a:xfrm>
            <a:off x="323850" y="981075"/>
            <a:ext cx="8280400" cy="0"/>
          </a:xfrm>
          <a:prstGeom prst="line">
            <a:avLst/>
          </a:prstGeom>
          <a:noFill/>
          <a:ln w="28575">
            <a:solidFill>
              <a:srgbClr val="99CC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s-E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25310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12875"/>
            <a:ext cx="8229600" cy="3708400"/>
          </a:xfrm>
        </p:spPr>
        <p:txBody>
          <a:bodyPr/>
          <a:lstStyle/>
          <a:p>
            <a:pPr algn="ctr" eaLnBrk="1" hangingPunct="1">
              <a:buFont typeface="Wingdings" charset="0"/>
              <a:buNone/>
              <a:defRPr/>
            </a:pPr>
            <a:r>
              <a:rPr lang="es-MX" sz="4400" b="1" dirty="0">
                <a:solidFill>
                  <a:srgbClr val="CCFF99"/>
                </a:solidFill>
                <a:cs typeface="+mn-cs"/>
              </a:rPr>
              <a:t>Escepticismo epistemológico:</a:t>
            </a:r>
          </a:p>
          <a:p>
            <a:pPr algn="ctr" eaLnBrk="1" hangingPunct="1">
              <a:buFont typeface="Wingdings" charset="0"/>
              <a:buNone/>
              <a:defRPr/>
            </a:pPr>
            <a:r>
              <a:rPr lang="es-MX" sz="6000" b="1" dirty="0">
                <a:solidFill>
                  <a:srgbClr val="FF9900"/>
                </a:solidFill>
                <a:cs typeface="+mn-cs"/>
              </a:rPr>
              <a:t>¿Qué es la </a:t>
            </a:r>
            <a:r>
              <a:rPr lang="es-MX" sz="6000" b="1" dirty="0">
                <a:solidFill>
                  <a:srgbClr val="FF9900"/>
                </a:solidFill>
              </a:rPr>
              <a:t>realidad</a:t>
            </a:r>
            <a:r>
              <a:rPr lang="es-MX" sz="6000" b="1" dirty="0">
                <a:solidFill>
                  <a:srgbClr val="FF9900"/>
                </a:solidFill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1276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97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597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443" grpId="0" build="p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4000" dirty="0"/>
              <a:t>Geocentrismo vs. Heliocentrismo: ¿cuál es correcto?</a:t>
            </a:r>
          </a:p>
        </p:txBody>
      </p:sp>
      <p:pic>
        <p:nvPicPr>
          <p:cNvPr id="5" name="Imagen 4" descr="Helio vs Geocentirsmo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711" y="1722679"/>
            <a:ext cx="8203283" cy="4757904"/>
          </a:xfrm>
          <a:prstGeom prst="rect">
            <a:avLst/>
          </a:prstGeom>
        </p:spPr>
      </p:pic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323850" y="1556792"/>
            <a:ext cx="8280400" cy="0"/>
          </a:xfrm>
          <a:prstGeom prst="line">
            <a:avLst/>
          </a:prstGeom>
          <a:noFill/>
          <a:ln w="28575">
            <a:solidFill>
              <a:srgbClr val="99CC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s-E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535557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13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640"/>
            <a:ext cx="8229600" cy="558800"/>
          </a:xfrm>
        </p:spPr>
        <p:txBody>
          <a:bodyPr/>
          <a:lstStyle/>
          <a:p>
            <a:pPr eaLnBrk="1" hangingPunct="1">
              <a:lnSpc>
                <a:spcPct val="176000"/>
              </a:lnSpc>
              <a:defRPr/>
            </a:pPr>
            <a:r>
              <a:rPr lang="es-MX" sz="4000" dirty="0">
                <a:cs typeface="+mj-cs"/>
              </a:rPr>
              <a:t>Limitaciones del falsacionismo:</a:t>
            </a:r>
          </a:p>
        </p:txBody>
      </p:sp>
      <p:sp>
        <p:nvSpPr>
          <p:cNvPr id="1721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25538"/>
            <a:ext cx="8229600" cy="4530725"/>
          </a:xfrm>
        </p:spPr>
        <p:txBody>
          <a:bodyPr/>
          <a:lstStyle/>
          <a:p>
            <a:pPr eaLnBrk="1" hangingPunct="1">
              <a:lnSpc>
                <a:spcPct val="110000"/>
              </a:lnSpc>
              <a:spcBef>
                <a:spcPct val="45000"/>
              </a:spcBef>
              <a:buFont typeface="Wingdings" charset="0"/>
              <a:buNone/>
              <a:defRPr/>
            </a:pPr>
            <a:r>
              <a:rPr lang="es-MX" sz="2800" dirty="0">
                <a:solidFill>
                  <a:srgbClr val="CCFF99"/>
                </a:solidFill>
                <a:cs typeface="+mn-cs"/>
              </a:rPr>
              <a:t>Otros problemas:</a:t>
            </a:r>
          </a:p>
          <a:p>
            <a:pPr lvl="1" eaLnBrk="1" hangingPunct="1">
              <a:lnSpc>
                <a:spcPct val="110000"/>
              </a:lnSpc>
              <a:spcBef>
                <a:spcPct val="45000"/>
              </a:spcBef>
              <a:defRPr/>
            </a:pPr>
            <a:r>
              <a:rPr lang="es-MX" sz="2400" dirty="0"/>
              <a:t>Si la predicción de una teoría es falsada, lo único que puede decirse es que al menos una de las premisas es falsa</a:t>
            </a:r>
          </a:p>
          <a:p>
            <a:pPr lvl="1" eaLnBrk="1" hangingPunct="1">
              <a:lnSpc>
                <a:spcPct val="110000"/>
              </a:lnSpc>
              <a:spcBef>
                <a:spcPct val="45000"/>
              </a:spcBef>
              <a:defRPr/>
            </a:pPr>
            <a:r>
              <a:rPr lang="es-MX" sz="2400" dirty="0"/>
              <a:t>Siempre se puede proteger una teoría de la falsación desviándola hacia la red de supuestos</a:t>
            </a:r>
          </a:p>
          <a:p>
            <a:pPr lvl="1" eaLnBrk="1" hangingPunct="1">
              <a:lnSpc>
                <a:spcPct val="110000"/>
              </a:lnSpc>
              <a:spcBef>
                <a:spcPct val="45000"/>
              </a:spcBef>
              <a:defRPr/>
            </a:pPr>
            <a:r>
              <a:rPr lang="es-MX" sz="2400" dirty="0"/>
              <a:t>No se pueden lograr falsaciones concluyentes</a:t>
            </a:r>
          </a:p>
        </p:txBody>
      </p:sp>
      <p:sp>
        <p:nvSpPr>
          <p:cNvPr id="1721348" name="Line 4"/>
          <p:cNvSpPr>
            <a:spLocks noChangeShapeType="1"/>
          </p:cNvSpPr>
          <p:nvPr/>
        </p:nvSpPr>
        <p:spPr bwMode="auto">
          <a:xfrm>
            <a:off x="323850" y="981075"/>
            <a:ext cx="8280400" cy="0"/>
          </a:xfrm>
          <a:prstGeom prst="line">
            <a:avLst/>
          </a:prstGeom>
          <a:noFill/>
          <a:ln w="28575">
            <a:solidFill>
              <a:srgbClr val="99CC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s-E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544839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lnSpc>
                <a:spcPct val="105000"/>
              </a:lnSpc>
              <a:defRPr/>
            </a:pPr>
            <a:r>
              <a:rPr lang="es-MX" sz="3600">
                <a:cs typeface="+mj-cs"/>
              </a:rPr>
              <a:t>Paradigmas y revoluciones científicas: </a:t>
            </a:r>
            <a:br>
              <a:rPr lang="es-MX" sz="3600">
                <a:cs typeface="+mj-cs"/>
              </a:rPr>
            </a:br>
            <a:r>
              <a:rPr lang="es-MX" sz="3600">
                <a:cs typeface="+mj-cs"/>
              </a:rPr>
              <a:t>Thomas S. Kuhn</a:t>
            </a:r>
          </a:p>
        </p:txBody>
      </p:sp>
      <p:sp>
        <p:nvSpPr>
          <p:cNvPr id="1566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charset="0"/>
              <a:buNone/>
              <a:defRPr/>
            </a:pPr>
            <a:r>
              <a:rPr lang="es-ES_tradnl" sz="2400" b="1">
                <a:cs typeface="+mn-cs"/>
                <a:sym typeface="Wingdings" charset="0"/>
              </a:rPr>
              <a:t></a:t>
            </a:r>
            <a:r>
              <a:rPr lang="es-MX" sz="2400" b="1">
                <a:cs typeface="+mn-cs"/>
              </a:rPr>
              <a:t>Thomas Kuhn</a:t>
            </a:r>
            <a:br>
              <a:rPr lang="es-MX" sz="2400" b="1">
                <a:cs typeface="+mn-cs"/>
              </a:rPr>
            </a:br>
            <a:r>
              <a:rPr lang="es-MX" sz="2400" b="1" i="1">
                <a:cs typeface="+mn-cs"/>
              </a:rPr>
              <a:t>La estructura de las revoluciones científicas </a:t>
            </a:r>
            <a:r>
              <a:rPr lang="es-MX" sz="2400" b="1">
                <a:cs typeface="+mn-cs"/>
              </a:rPr>
              <a:t>(1962) </a:t>
            </a:r>
          </a:p>
          <a:p>
            <a:pPr eaLnBrk="1" hangingPunct="1">
              <a:defRPr/>
            </a:pPr>
            <a:r>
              <a:rPr lang="es-MX" sz="2800">
                <a:cs typeface="+mn-cs"/>
              </a:rPr>
              <a:t>Numerosos datos tomados de la historia de la ciencia</a:t>
            </a:r>
          </a:p>
          <a:p>
            <a:pPr eaLnBrk="1" hangingPunct="1">
              <a:defRPr/>
            </a:pPr>
            <a:r>
              <a:rPr lang="es-MX" sz="2800">
                <a:cs typeface="+mn-cs"/>
              </a:rPr>
              <a:t>La ciencia no avanza en forma acumulativa, sino discontinua, a través de revoluciones que invalidan las concepciones anteriores</a:t>
            </a:r>
          </a:p>
        </p:txBody>
      </p:sp>
      <p:sp>
        <p:nvSpPr>
          <p:cNvPr id="1566724" name="Line 4"/>
          <p:cNvSpPr>
            <a:spLocks noChangeShapeType="1"/>
          </p:cNvSpPr>
          <p:nvPr/>
        </p:nvSpPr>
        <p:spPr bwMode="auto">
          <a:xfrm>
            <a:off x="323850" y="1484313"/>
            <a:ext cx="8280400" cy="0"/>
          </a:xfrm>
          <a:prstGeom prst="line">
            <a:avLst/>
          </a:prstGeom>
          <a:noFill/>
          <a:ln w="28575">
            <a:solidFill>
              <a:srgbClr val="99CC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s-E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489551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62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1557338"/>
            <a:ext cx="8964612" cy="4392612"/>
          </a:xfrm>
        </p:spPr>
        <p:txBody>
          <a:bodyPr/>
          <a:lstStyle/>
          <a:p>
            <a:pPr eaLnBrk="1" hangingPunct="1">
              <a:spcBef>
                <a:spcPct val="60000"/>
              </a:spcBef>
              <a:defRPr/>
            </a:pPr>
            <a:r>
              <a:rPr lang="es-MX" sz="3400" dirty="0">
                <a:cs typeface="+mn-cs"/>
              </a:rPr>
              <a:t>La ciencia cambia: ¡tiene</a:t>
            </a:r>
            <a:r>
              <a:rPr lang="es-MX" sz="3400" dirty="0">
                <a:solidFill>
                  <a:schemeClr val="bg1"/>
                </a:solidFill>
                <a:cs typeface="+mn-cs"/>
              </a:rPr>
              <a:t> </a:t>
            </a:r>
            <a:r>
              <a:rPr lang="es-MX" sz="3400" dirty="0">
                <a:solidFill>
                  <a:srgbClr val="CCFF99"/>
                </a:solidFill>
                <a:cs typeface="+mn-cs"/>
              </a:rPr>
              <a:t>historia</a:t>
            </a:r>
            <a:r>
              <a:rPr lang="es-MX" sz="3400" dirty="0">
                <a:cs typeface="+mn-cs"/>
              </a:rPr>
              <a:t>!</a:t>
            </a:r>
          </a:p>
          <a:p>
            <a:pPr eaLnBrk="1" hangingPunct="1">
              <a:spcBef>
                <a:spcPct val="60000"/>
              </a:spcBef>
              <a:defRPr/>
            </a:pPr>
            <a:r>
              <a:rPr lang="es-MX" sz="3400" dirty="0">
                <a:solidFill>
                  <a:srgbClr val="CCFF99"/>
                </a:solidFill>
                <a:cs typeface="+mn-cs"/>
              </a:rPr>
              <a:t>Revoluciones</a:t>
            </a:r>
            <a:r>
              <a:rPr lang="es-MX" sz="3400" dirty="0">
                <a:solidFill>
                  <a:schemeClr val="bg1"/>
                </a:solidFill>
                <a:cs typeface="+mn-cs"/>
              </a:rPr>
              <a:t> </a:t>
            </a:r>
            <a:r>
              <a:rPr lang="es-MX" sz="3400" dirty="0">
                <a:cs typeface="+mn-cs"/>
              </a:rPr>
              <a:t>científicas y cambio de</a:t>
            </a:r>
            <a:r>
              <a:rPr lang="es-MX" sz="3400" dirty="0">
                <a:solidFill>
                  <a:schemeClr val="bg1"/>
                </a:solidFill>
                <a:cs typeface="+mn-cs"/>
              </a:rPr>
              <a:t> </a:t>
            </a:r>
            <a:r>
              <a:rPr lang="es-MX" sz="3400" dirty="0">
                <a:solidFill>
                  <a:srgbClr val="CCFF99"/>
                </a:solidFill>
                <a:cs typeface="+mn-cs"/>
              </a:rPr>
              <a:t>paradigmas</a:t>
            </a:r>
            <a:r>
              <a:rPr lang="es-MX" sz="3400" dirty="0">
                <a:cs typeface="+mn-cs"/>
              </a:rPr>
              <a:t>:</a:t>
            </a:r>
          </a:p>
          <a:p>
            <a:pPr eaLnBrk="1" hangingPunct="1">
              <a:spcBef>
                <a:spcPct val="60000"/>
              </a:spcBef>
              <a:defRPr/>
            </a:pPr>
            <a:r>
              <a:rPr lang="es-MX" sz="3400" dirty="0">
                <a:cs typeface="+mn-cs"/>
              </a:rPr>
              <a:t>Importancia de la</a:t>
            </a:r>
            <a:r>
              <a:rPr lang="es-MX" sz="3400" dirty="0">
                <a:solidFill>
                  <a:schemeClr val="bg1"/>
                </a:solidFill>
                <a:cs typeface="+mn-cs"/>
              </a:rPr>
              <a:t> </a:t>
            </a:r>
            <a:r>
              <a:rPr lang="es-MX" sz="3400" dirty="0">
                <a:solidFill>
                  <a:srgbClr val="CCFF99"/>
                </a:solidFill>
                <a:cs typeface="+mn-cs"/>
              </a:rPr>
              <a:t>comunidad científica</a:t>
            </a:r>
            <a:r>
              <a:rPr lang="es-MX" sz="3400" dirty="0">
                <a:solidFill>
                  <a:schemeClr val="bg1"/>
                </a:solidFill>
                <a:cs typeface="+mn-cs"/>
              </a:rPr>
              <a:t> </a:t>
            </a:r>
            <a:r>
              <a:rPr lang="es-MX" sz="3400" dirty="0">
                <a:cs typeface="+mn-cs"/>
              </a:rPr>
              <a:t>en la</a:t>
            </a:r>
            <a:r>
              <a:rPr lang="es-MX" sz="3400" dirty="0">
                <a:solidFill>
                  <a:schemeClr val="bg1"/>
                </a:solidFill>
                <a:cs typeface="+mn-cs"/>
              </a:rPr>
              <a:t> </a:t>
            </a:r>
            <a:r>
              <a:rPr lang="es-MX" sz="3400" dirty="0">
                <a:solidFill>
                  <a:srgbClr val="CCFF99"/>
                </a:solidFill>
                <a:cs typeface="+mn-cs"/>
              </a:rPr>
              <a:t>validación</a:t>
            </a:r>
            <a:r>
              <a:rPr lang="es-MX" sz="3400" dirty="0">
                <a:solidFill>
                  <a:schemeClr val="bg1"/>
                </a:solidFill>
                <a:cs typeface="+mn-cs"/>
              </a:rPr>
              <a:t> </a:t>
            </a:r>
            <a:r>
              <a:rPr lang="es-MX" sz="3400" dirty="0">
                <a:cs typeface="+mn-cs"/>
              </a:rPr>
              <a:t>del conocimiento científico</a:t>
            </a:r>
          </a:p>
        </p:txBody>
      </p:sp>
      <p:sp>
        <p:nvSpPr>
          <p:cNvPr id="1474563" name="Rectangle 3"/>
          <p:cNvSpPr>
            <a:spLocks noChangeArrowheads="1"/>
          </p:cNvSpPr>
          <p:nvPr/>
        </p:nvSpPr>
        <p:spPr bwMode="auto">
          <a:xfrm>
            <a:off x="395288" y="692150"/>
            <a:ext cx="8439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715963" indent="-715963" eaLnBrk="1" hangingPunct="1">
              <a:defRPr/>
            </a:pPr>
            <a:endParaRPr lang="es-ES" sz="2000">
              <a:effectLst>
                <a:outerShdw blurRad="38100" dist="38100" dir="2700000" algn="tl">
                  <a:srgbClr val="003B76"/>
                </a:outerShdw>
              </a:effectLst>
              <a:latin typeface="Verdana" charset="0"/>
              <a:cs typeface="+mn-cs"/>
            </a:endParaRPr>
          </a:p>
        </p:txBody>
      </p:sp>
      <p:sp>
        <p:nvSpPr>
          <p:cNvPr id="1474565" name="Rectangle 5"/>
          <p:cNvSpPr>
            <a:spLocks noChangeArrowheads="1"/>
          </p:cNvSpPr>
          <p:nvPr/>
        </p:nvSpPr>
        <p:spPr bwMode="auto">
          <a:xfrm>
            <a:off x="179388" y="549275"/>
            <a:ext cx="7416800" cy="630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eaLnBrk="1" hangingPunct="1">
              <a:defRPr/>
            </a:pPr>
            <a:endParaRPr lang="es-ES" sz="3200">
              <a:cs typeface="+mn-cs"/>
            </a:endParaRPr>
          </a:p>
        </p:txBody>
      </p:sp>
      <p:sp>
        <p:nvSpPr>
          <p:cNvPr id="1474566" name="Line 6"/>
          <p:cNvSpPr>
            <a:spLocks noChangeShapeType="1"/>
          </p:cNvSpPr>
          <p:nvPr/>
        </p:nvSpPr>
        <p:spPr bwMode="auto">
          <a:xfrm>
            <a:off x="395288" y="1196975"/>
            <a:ext cx="8280400" cy="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s-ES">
              <a:cs typeface="+mn-cs"/>
            </a:endParaRPr>
          </a:p>
        </p:txBody>
      </p:sp>
      <p:sp>
        <p:nvSpPr>
          <p:cNvPr id="1474567" name="Rectangle 7"/>
          <p:cNvSpPr>
            <a:spLocks noChangeArrowheads="1"/>
          </p:cNvSpPr>
          <p:nvPr/>
        </p:nvSpPr>
        <p:spPr bwMode="auto">
          <a:xfrm>
            <a:off x="323850" y="188913"/>
            <a:ext cx="864076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1" hangingPunct="1">
              <a:defRPr/>
            </a:pPr>
            <a:r>
              <a:rPr lang="es-MX" sz="3200">
                <a:cs typeface="+mn-cs"/>
              </a:rPr>
              <a:t>La imagen académica…</a:t>
            </a: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9EA41235-BD49-4647-AC64-A6BF94A9FB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0" y="341313"/>
            <a:ext cx="864076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r>
              <a:rPr lang="es-MX" sz="3600" b="1" u="none" dirty="0">
                <a:solidFill>
                  <a:srgbClr val="FF9900"/>
                </a:solidFill>
                <a:cs typeface="+mn-cs"/>
              </a:rPr>
              <a:t>Thomas Kuhn:</a:t>
            </a:r>
            <a:endParaRPr lang="es-MX" sz="3600" u="none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43964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745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745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745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745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4562" grpId="0" build="p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482" name="Picture 2" descr="Escanear000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59338" y="404813"/>
            <a:ext cx="3889375" cy="6048375"/>
          </a:xfr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044483" name="Picture 3" descr="Kuhn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1188" y="3063875"/>
            <a:ext cx="3889375" cy="3389313"/>
          </a:xfr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44484" name="Rectangle 4"/>
          <p:cNvSpPr>
            <a:spLocks noChangeArrowheads="1"/>
          </p:cNvSpPr>
          <p:nvPr/>
        </p:nvSpPr>
        <p:spPr bwMode="auto">
          <a:xfrm>
            <a:off x="179388" y="476250"/>
            <a:ext cx="4679950" cy="649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0000"/>
              <a:buFont typeface="Wingdings" charset="0"/>
              <a:buNone/>
              <a:defRPr/>
            </a:pPr>
            <a:r>
              <a:rPr lang="es-MX" sz="4000">
                <a:latin typeface="Verdana" charset="0"/>
                <a:cs typeface="+mn-cs"/>
              </a:rPr>
              <a:t>Thomas S. Kuhn</a:t>
            </a:r>
          </a:p>
        </p:txBody>
      </p:sp>
    </p:spTree>
    <p:extLst>
      <p:ext uri="{BB962C8B-B14F-4D97-AF65-F5344CB8AC3E}">
        <p14:creationId xmlns:p14="http://schemas.microsoft.com/office/powerpoint/2010/main" val="3111500294"/>
      </p:ext>
    </p:extLst>
  </p:cSld>
  <p:clrMapOvr>
    <a:masterClrMapping/>
  </p:clrMapOvr>
  <p:transition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lnSpc>
                <a:spcPct val="105000"/>
              </a:lnSpc>
              <a:defRPr/>
            </a:pPr>
            <a:r>
              <a:rPr lang="es-MX" sz="3600" dirty="0">
                <a:cs typeface="+mj-cs"/>
              </a:rPr>
              <a:t>Paradigmas y revoluciones científicas: </a:t>
            </a:r>
            <a:br>
              <a:rPr lang="es-MX" sz="3600" dirty="0">
                <a:cs typeface="+mj-cs"/>
              </a:rPr>
            </a:br>
            <a:r>
              <a:rPr lang="es-MX" sz="3600" dirty="0">
                <a:cs typeface="+mj-cs"/>
              </a:rPr>
              <a:t>Thomas S. Kuhn</a:t>
            </a:r>
          </a:p>
        </p:txBody>
      </p:sp>
      <p:sp>
        <p:nvSpPr>
          <p:cNvPr id="1723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buFont typeface="Wingdings" charset="0"/>
              <a:buNone/>
              <a:defRPr/>
            </a:pPr>
            <a:r>
              <a:rPr lang="es-MX" b="1" dirty="0">
                <a:solidFill>
                  <a:srgbClr val="CCFF99"/>
                </a:solidFill>
                <a:cs typeface="+mn-cs"/>
              </a:rPr>
              <a:t>Paradigmas:</a:t>
            </a:r>
          </a:p>
          <a:p>
            <a:pPr eaLnBrk="1" hangingPunct="1">
              <a:defRPr/>
            </a:pPr>
            <a:r>
              <a:rPr lang="ja-JP" altLang="es-MX" sz="2800">
                <a:latin typeface="Arial"/>
                <a:cs typeface="+mn-cs"/>
              </a:rPr>
              <a:t>“</a:t>
            </a:r>
            <a:r>
              <a:rPr lang="es-MX" sz="2800" dirty="0">
                <a:cs typeface="+mn-cs"/>
              </a:rPr>
              <a:t>Supuestos teóricos generales, leyes y técnicas para su aplicación que adoptan los miembros de una determinada comunidad científica</a:t>
            </a:r>
            <a:r>
              <a:rPr lang="ja-JP" altLang="es-MX" sz="2800">
                <a:latin typeface="Arial"/>
                <a:cs typeface="+mn-cs"/>
              </a:rPr>
              <a:t>”</a:t>
            </a:r>
            <a:endParaRPr lang="es-MX" sz="2800" dirty="0">
              <a:cs typeface="+mn-cs"/>
            </a:endParaRPr>
          </a:p>
          <a:p>
            <a:pPr lvl="1" eaLnBrk="1" hangingPunct="1">
              <a:defRPr/>
            </a:pPr>
            <a:r>
              <a:rPr lang="es-MX" dirty="0"/>
              <a:t>(Ejemplo de paradigma: </a:t>
            </a:r>
            <a:br>
              <a:rPr lang="es-MX" dirty="0"/>
            </a:br>
            <a:r>
              <a:rPr lang="es-MX" dirty="0"/>
              <a:t>la visión aristotélica del universo)</a:t>
            </a:r>
          </a:p>
        </p:txBody>
      </p:sp>
      <p:sp>
        <p:nvSpPr>
          <p:cNvPr id="1723396" name="Line 4"/>
          <p:cNvSpPr>
            <a:spLocks noChangeShapeType="1"/>
          </p:cNvSpPr>
          <p:nvPr/>
        </p:nvSpPr>
        <p:spPr bwMode="auto">
          <a:xfrm>
            <a:off x="323850" y="1484313"/>
            <a:ext cx="8280400" cy="0"/>
          </a:xfrm>
          <a:prstGeom prst="line">
            <a:avLst/>
          </a:prstGeom>
          <a:noFill/>
          <a:ln w="28575">
            <a:solidFill>
              <a:srgbClr val="99CC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s-E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605913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54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1139825"/>
          </a:xfrm>
        </p:spPr>
        <p:txBody>
          <a:bodyPr/>
          <a:lstStyle/>
          <a:p>
            <a:pPr eaLnBrk="1" hangingPunct="1">
              <a:lnSpc>
                <a:spcPct val="105000"/>
              </a:lnSpc>
              <a:defRPr/>
            </a:pPr>
            <a:r>
              <a:rPr lang="es-MX" sz="3600">
                <a:cs typeface="+mj-cs"/>
              </a:rPr>
              <a:t>Paradigmas y revoluciones científicas: </a:t>
            </a:r>
            <a:br>
              <a:rPr lang="es-MX" sz="3600">
                <a:cs typeface="+mj-cs"/>
              </a:rPr>
            </a:br>
            <a:r>
              <a:rPr lang="es-MX" sz="3600">
                <a:cs typeface="+mj-cs"/>
              </a:rPr>
              <a:t>Thomas S. Kuhn</a:t>
            </a:r>
          </a:p>
        </p:txBody>
      </p:sp>
      <p:sp>
        <p:nvSpPr>
          <p:cNvPr id="1725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22388"/>
            <a:ext cx="8229600" cy="4530725"/>
          </a:xfrm>
        </p:spPr>
        <p:txBody>
          <a:bodyPr/>
          <a:lstStyle/>
          <a:p>
            <a:pPr algn="ctr" eaLnBrk="1" hangingPunct="1">
              <a:buFont typeface="Wingdings" charset="0"/>
              <a:buNone/>
              <a:defRPr/>
            </a:pPr>
            <a:r>
              <a:rPr lang="es-MX" b="1">
                <a:solidFill>
                  <a:srgbClr val="CCFF99"/>
                </a:solidFill>
                <a:cs typeface="+mn-cs"/>
              </a:rPr>
              <a:t>Paradigmas:</a:t>
            </a:r>
          </a:p>
          <a:p>
            <a:pPr eaLnBrk="1" hangingPunct="1">
              <a:defRPr/>
            </a:pPr>
            <a:r>
              <a:rPr lang="ja-JP" altLang="es-MX" sz="2400">
                <a:latin typeface="Arial"/>
                <a:cs typeface="+mn-cs"/>
              </a:rPr>
              <a:t>“</a:t>
            </a:r>
            <a:r>
              <a:rPr lang="es-MX" sz="2400">
                <a:cs typeface="+mn-cs"/>
              </a:rPr>
              <a:t>Supuestos teóricos generales, leyes y técnicas para su aplicación que adoptan los miembros de una determinada comunidad científica</a:t>
            </a:r>
            <a:r>
              <a:rPr lang="ja-JP" altLang="es-MX" sz="2400">
                <a:latin typeface="Arial"/>
                <a:cs typeface="+mn-cs"/>
              </a:rPr>
              <a:t>”</a:t>
            </a:r>
            <a:endParaRPr lang="es-MX" sz="2400">
              <a:cs typeface="+mn-cs"/>
            </a:endParaRPr>
          </a:p>
          <a:p>
            <a:pPr lvl="1" eaLnBrk="1" hangingPunct="1">
              <a:defRPr/>
            </a:pPr>
            <a:r>
              <a:rPr lang="es-MX" sz="2400"/>
              <a:t>(Ejemplo de paradigma: </a:t>
            </a:r>
            <a:br>
              <a:rPr lang="es-MX" sz="2400"/>
            </a:br>
            <a:r>
              <a:rPr lang="es-MX" sz="2400"/>
              <a:t>la visión aristotélica del universo)</a:t>
            </a:r>
          </a:p>
          <a:p>
            <a:pPr lvl="1" eaLnBrk="1" hangingPunct="1">
              <a:defRPr/>
            </a:pPr>
            <a:r>
              <a:rPr lang="es-MX" sz="2400"/>
              <a:t>Las ciencias maduras tienen paradigmas; </a:t>
            </a:r>
            <a:br>
              <a:rPr lang="es-MX" sz="2400"/>
            </a:br>
            <a:r>
              <a:rPr lang="es-MX" sz="2400"/>
              <a:t>las ciencias embrionarias (pre-ciencias) aún no</a:t>
            </a:r>
          </a:p>
          <a:p>
            <a:pPr lvl="1" eaLnBrk="1" hangingPunct="1">
              <a:defRPr/>
            </a:pPr>
            <a:r>
              <a:rPr lang="es-MX" sz="2400"/>
              <a:t>Los científicos se imbuyen del paradigma </a:t>
            </a:r>
            <a:br>
              <a:rPr lang="es-MX" sz="2400"/>
            </a:br>
            <a:r>
              <a:rPr lang="es-MX" sz="2400"/>
              <a:t>durante su formación</a:t>
            </a:r>
          </a:p>
          <a:p>
            <a:pPr lvl="1" eaLnBrk="1" hangingPunct="1">
              <a:defRPr/>
            </a:pPr>
            <a:r>
              <a:rPr lang="es-MX" sz="2400"/>
              <a:t>Normalmente, los científicos no son conscientes del paradigma dentro del cual trabajan</a:t>
            </a:r>
          </a:p>
        </p:txBody>
      </p:sp>
      <p:sp>
        <p:nvSpPr>
          <p:cNvPr id="1725444" name="Line 4"/>
          <p:cNvSpPr>
            <a:spLocks noChangeShapeType="1"/>
          </p:cNvSpPr>
          <p:nvPr/>
        </p:nvSpPr>
        <p:spPr bwMode="auto">
          <a:xfrm>
            <a:off x="323850" y="1322388"/>
            <a:ext cx="8280400" cy="0"/>
          </a:xfrm>
          <a:prstGeom prst="line">
            <a:avLst/>
          </a:prstGeom>
          <a:noFill/>
          <a:ln w="28575">
            <a:solidFill>
              <a:srgbClr val="99CC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s-E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717240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8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MX" sz="4000">
                <a:cs typeface="+mj-cs"/>
              </a:rPr>
              <a:t>Proceso de avance de la ciencia según Kuhn:</a:t>
            </a:r>
          </a:p>
        </p:txBody>
      </p:sp>
      <p:sp>
        <p:nvSpPr>
          <p:cNvPr id="1568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ja-JP" altLang="es-MX" sz="2800">
                <a:solidFill>
                  <a:srgbClr val="CCFF99"/>
                </a:solidFill>
                <a:latin typeface="Arial"/>
                <a:cs typeface="+mn-cs"/>
              </a:rPr>
              <a:t>“</a:t>
            </a:r>
            <a:r>
              <a:rPr lang="es-MX" sz="2800">
                <a:solidFill>
                  <a:srgbClr val="CCFF99"/>
                </a:solidFill>
                <a:cs typeface="+mn-cs"/>
              </a:rPr>
              <a:t>Ciencia normal</a:t>
            </a:r>
            <a:r>
              <a:rPr lang="ja-JP" altLang="es-MX" sz="2800">
                <a:solidFill>
                  <a:srgbClr val="CCFF99"/>
                </a:solidFill>
                <a:latin typeface="Arial"/>
                <a:cs typeface="+mn-cs"/>
              </a:rPr>
              <a:t>”</a:t>
            </a:r>
            <a:endParaRPr lang="es-MX" sz="2800">
              <a:solidFill>
                <a:srgbClr val="CCFF99"/>
              </a:solidFill>
              <a:cs typeface="+mn-cs"/>
            </a:endParaRPr>
          </a:p>
          <a:p>
            <a:pPr lvl="1" eaLnBrk="1" hangingPunct="1">
              <a:defRPr/>
            </a:pPr>
            <a:r>
              <a:rPr lang="es-MX" sz="2400"/>
              <a:t>Intentos detallados de utilizar el paradigma </a:t>
            </a:r>
            <a:br>
              <a:rPr lang="es-MX" sz="2400"/>
            </a:br>
            <a:r>
              <a:rPr lang="es-MX" sz="2400"/>
              <a:t>para comprender mejor la naturaleza </a:t>
            </a:r>
            <a:br>
              <a:rPr lang="es-MX" sz="2400"/>
            </a:br>
            <a:r>
              <a:rPr lang="es-MX" sz="2400"/>
              <a:t>(ajustar el paradigma a los hechos)</a:t>
            </a:r>
          </a:p>
          <a:p>
            <a:pPr eaLnBrk="1" hangingPunct="1">
              <a:defRPr/>
            </a:pPr>
            <a:r>
              <a:rPr lang="es-MX" sz="2800">
                <a:solidFill>
                  <a:srgbClr val="CCFF99"/>
                </a:solidFill>
                <a:cs typeface="+mn-cs"/>
              </a:rPr>
              <a:t>Acumulación de anomalías</a:t>
            </a:r>
          </a:p>
          <a:p>
            <a:pPr lvl="1" eaLnBrk="1" hangingPunct="1">
              <a:defRPr/>
            </a:pPr>
            <a:r>
              <a:rPr lang="es-MX" sz="2400"/>
              <a:t>Condiciones sociales</a:t>
            </a:r>
          </a:p>
          <a:p>
            <a:pPr lvl="1" eaLnBrk="1" hangingPunct="1">
              <a:defRPr/>
            </a:pPr>
            <a:r>
              <a:rPr lang="es-MX" sz="2400"/>
              <a:t>Número de anomalías</a:t>
            </a:r>
          </a:p>
          <a:p>
            <a:pPr lvl="1" eaLnBrk="1" hangingPunct="1">
              <a:defRPr/>
            </a:pPr>
            <a:r>
              <a:rPr lang="es-MX" sz="2400"/>
              <a:t>Gravedad de las anomalías</a:t>
            </a:r>
          </a:p>
        </p:txBody>
      </p:sp>
      <p:sp>
        <p:nvSpPr>
          <p:cNvPr id="1568772" name="Line 4"/>
          <p:cNvSpPr>
            <a:spLocks noChangeShapeType="1"/>
          </p:cNvSpPr>
          <p:nvPr/>
        </p:nvSpPr>
        <p:spPr bwMode="auto">
          <a:xfrm>
            <a:off x="323850" y="1557338"/>
            <a:ext cx="8280400" cy="0"/>
          </a:xfrm>
          <a:prstGeom prst="line">
            <a:avLst/>
          </a:prstGeom>
          <a:noFill/>
          <a:ln w="28575">
            <a:solidFill>
              <a:srgbClr val="99CC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s-E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760469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C196ACC-B04F-404F-8DE2-01C01D6034A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29"/>
          <a:stretch/>
        </p:blipFill>
        <p:spPr>
          <a:xfrm>
            <a:off x="179512" y="260648"/>
            <a:ext cx="8856984" cy="6120680"/>
          </a:xfrm>
        </p:spPr>
      </p:pic>
    </p:spTree>
    <p:extLst>
      <p:ext uri="{BB962C8B-B14F-4D97-AF65-F5344CB8AC3E}">
        <p14:creationId xmlns:p14="http://schemas.microsoft.com/office/powerpoint/2010/main" val="231993787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3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MX" sz="4000">
                <a:cs typeface="+mj-cs"/>
              </a:rPr>
              <a:t>Proceso de avance de la ciencia según Kuhn:</a:t>
            </a:r>
          </a:p>
        </p:txBody>
      </p:sp>
      <p:sp>
        <p:nvSpPr>
          <p:cNvPr id="1743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ja-JP" altLang="es-MX" sz="2800">
                <a:solidFill>
                  <a:srgbClr val="CCFF99"/>
                </a:solidFill>
                <a:latin typeface="Arial"/>
                <a:cs typeface="+mn-cs"/>
              </a:rPr>
              <a:t>“</a:t>
            </a:r>
            <a:r>
              <a:rPr lang="es-MX" sz="2800">
                <a:solidFill>
                  <a:srgbClr val="CCFF99"/>
                </a:solidFill>
                <a:cs typeface="+mn-cs"/>
              </a:rPr>
              <a:t>Ciencia normal</a:t>
            </a:r>
            <a:r>
              <a:rPr lang="ja-JP" altLang="es-MX" sz="2800">
                <a:solidFill>
                  <a:srgbClr val="CCFF99"/>
                </a:solidFill>
                <a:latin typeface="Arial"/>
                <a:cs typeface="+mn-cs"/>
              </a:rPr>
              <a:t>”</a:t>
            </a:r>
            <a:endParaRPr lang="es-MX" sz="2800">
              <a:solidFill>
                <a:srgbClr val="CCFF99"/>
              </a:solidFill>
              <a:cs typeface="+mn-cs"/>
            </a:endParaRPr>
          </a:p>
          <a:p>
            <a:pPr eaLnBrk="1" hangingPunct="1">
              <a:defRPr/>
            </a:pPr>
            <a:r>
              <a:rPr lang="es-MX" sz="2800">
                <a:solidFill>
                  <a:srgbClr val="CCFF99"/>
                </a:solidFill>
                <a:cs typeface="+mn-cs"/>
              </a:rPr>
              <a:t>Acumulación de anomalías</a:t>
            </a:r>
          </a:p>
          <a:p>
            <a:pPr eaLnBrk="1" hangingPunct="1">
              <a:defRPr/>
            </a:pPr>
            <a:r>
              <a:rPr lang="es-MX" sz="2800">
                <a:solidFill>
                  <a:srgbClr val="CCFF99"/>
                </a:solidFill>
                <a:cs typeface="+mn-cs"/>
              </a:rPr>
              <a:t>Crisis</a:t>
            </a:r>
          </a:p>
          <a:p>
            <a:pPr lvl="1" eaLnBrk="1" hangingPunct="1">
              <a:defRPr/>
            </a:pPr>
            <a:r>
              <a:rPr lang="es-MX" sz="2400"/>
              <a:t>Descontento e intranquilidad en la comunidad</a:t>
            </a:r>
          </a:p>
          <a:p>
            <a:pPr lvl="1" eaLnBrk="1" hangingPunct="1">
              <a:defRPr/>
            </a:pPr>
            <a:r>
              <a:rPr lang="ja-JP" altLang="es-MX" sz="2400">
                <a:latin typeface="Arial"/>
              </a:rPr>
              <a:t>“</a:t>
            </a:r>
            <a:r>
              <a:rPr lang="es-MX" sz="2400"/>
              <a:t>Inseguridad profesional</a:t>
            </a:r>
            <a:r>
              <a:rPr lang="ja-JP" altLang="es-MX" sz="2400">
                <a:latin typeface="Arial"/>
              </a:rPr>
              <a:t>”</a:t>
            </a:r>
            <a:endParaRPr lang="es-MX" sz="2400"/>
          </a:p>
          <a:p>
            <a:pPr lvl="1" eaLnBrk="1" hangingPunct="1">
              <a:defRPr/>
            </a:pPr>
            <a:r>
              <a:rPr lang="es-MX" sz="2400"/>
              <a:t>Discusiones metafísicas y filosóficas</a:t>
            </a:r>
          </a:p>
        </p:txBody>
      </p:sp>
      <p:sp>
        <p:nvSpPr>
          <p:cNvPr id="1743876" name="Line 4"/>
          <p:cNvSpPr>
            <a:spLocks noChangeShapeType="1"/>
          </p:cNvSpPr>
          <p:nvPr/>
        </p:nvSpPr>
        <p:spPr bwMode="auto">
          <a:xfrm>
            <a:off x="323850" y="1557338"/>
            <a:ext cx="8280400" cy="0"/>
          </a:xfrm>
          <a:prstGeom prst="line">
            <a:avLst/>
          </a:prstGeom>
          <a:noFill/>
          <a:ln w="28575">
            <a:solidFill>
              <a:srgbClr val="99CC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s-E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8082904"/>
      </p:ext>
    </p:extLst>
  </p:cSld>
  <p:clrMapOvr>
    <a:masterClrMapping/>
  </p:clrMapOvr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1800" b="0" i="0" u="sng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1800" b="0" i="0" u="sng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11326</TotalTime>
  <Words>3814</Words>
  <Application>Microsoft Macintosh PowerPoint</Application>
  <PresentationFormat>On-screen Show (4:3)</PresentationFormat>
  <Paragraphs>495</Paragraphs>
  <Slides>112</Slides>
  <Notes>87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112</vt:i4>
      </vt:variant>
    </vt:vector>
  </HeadingPairs>
  <TitlesOfParts>
    <vt:vector size="118" baseType="lpstr">
      <vt:lpstr>Arial</vt:lpstr>
      <vt:lpstr>Chalkboard</vt:lpstr>
      <vt:lpstr>Symbol</vt:lpstr>
      <vt:lpstr>Verdana</vt:lpstr>
      <vt:lpstr>Wingdings</vt:lpstr>
      <vt:lpstr>Diseño predeterminado</vt:lpstr>
      <vt:lpstr>Filosofía y divulgación científica</vt:lpstr>
      <vt:lpstr>PowerPoint Presentation</vt:lpstr>
      <vt:lpstr>La ciencia no es una princesa de cuento</vt:lpstr>
      <vt:lpstr>PowerPoint Presentation</vt:lpstr>
      <vt:lpstr>Introducción a los problemas filosóficos  de la ciencia </vt:lpstr>
      <vt:lpstr>Antes de responder:</vt:lpstr>
      <vt:lpstr>Antes de responder:</vt:lpstr>
      <vt:lpstr>Antes de responder:</vt:lpstr>
      <vt:lpstr>PowerPoint Presentation</vt:lpstr>
      <vt:lpstr>PowerPoint Presentation</vt:lpstr>
      <vt:lpstr>PowerPoint Presentation</vt:lpstr>
      <vt:lpstr>René Descartes</vt:lpstr>
      <vt:lpstr>PowerPoint Presentation</vt:lpstr>
      <vt:lpstr>PowerPoint Presentation</vt:lpstr>
      <vt:lpstr>PowerPoint Presentation</vt:lpstr>
      <vt:lpstr>PowerPoint Presentation</vt:lpstr>
      <vt:lpstr>La respuesta de Descartes:</vt:lpstr>
      <vt:lpstr>El debate fundamental el filosofía:</vt:lpstr>
      <vt:lpstr>El debate fundamental el filosofía:</vt:lpstr>
      <vt:lpstr>El debate fundamental el filosofía:</vt:lpstr>
      <vt:lpstr>El debate fundamental el filosofía:</vt:lpstr>
      <vt:lpstr>El debate fundamental el filosofía:</vt:lpstr>
      <vt:lpstr>El debate fundamental el filosofía:</vt:lpstr>
      <vt:lpstr>“La realidad es un estado alterado de la percepción ocasionado por la falta de alcohol”</vt:lpstr>
      <vt:lpstr>Entender la ciencia</vt:lpstr>
      <vt:lpstr>PowerPoint Presentation</vt:lpstr>
      <vt:lpstr>PowerPoint Presentation</vt:lpstr>
      <vt:lpstr>PowerPoint Presentation</vt:lpstr>
      <vt:lpstr>PowerPoint Presentation</vt:lpstr>
      <vt:lpstr>  </vt:lpstr>
      <vt:lpstr>PowerPoint Presentation</vt:lpstr>
      <vt:lpstr>PowerPoint Presentation</vt:lpstr>
      <vt:lpstr>PowerPoint Presentation</vt:lpstr>
      <vt:lpstr>PowerPoint Presentation</vt:lpstr>
      <vt:lpstr>¿Qué es la ciencia? </vt:lpstr>
      <vt:lpstr>Objetividad:</vt:lpstr>
      <vt:lpstr>PowerPoint Presentation</vt:lpstr>
      <vt:lpstr>PowerPoint Presentation</vt:lpstr>
      <vt:lpstr>PowerPoint Presentation</vt:lpstr>
      <vt:lpstr>PowerPoint Presentation</vt:lpstr>
      <vt:lpstr>Recapitulando:</vt:lpstr>
      <vt:lpstr>Hoy:</vt:lpstr>
      <vt:lpstr>Filosofía de la ciencia</vt:lpstr>
      <vt:lpstr>¿Qué es la ciencia? </vt:lpstr>
      <vt:lpstr>PowerPoint Presentation</vt:lpstr>
      <vt:lpstr>El inductivismo ingenuo</vt:lpstr>
      <vt:lpstr>El inductivismo ingenuo</vt:lpstr>
      <vt:lpstr>El principio de inducción:</vt:lpstr>
      <vt:lpstr>El principio de inducción:</vt:lpstr>
      <vt:lpstr>La ciencia según el inductivismo ingenuo:</vt:lpstr>
      <vt:lpstr>PowerPoint Presentation</vt:lpstr>
      <vt:lpstr>Dificultades del inductivismo:</vt:lpstr>
      <vt:lpstr>PowerPoint Presentation</vt:lpstr>
      <vt:lpstr>Dificultades del inductivismo:</vt:lpstr>
      <vt:lpstr>¿Podemos creer en lo que vemos?</vt:lpstr>
      <vt:lpstr>¿Cuál segmento horizontal es más largo?</vt:lpstr>
      <vt:lpstr>¿De veras están chuecos los ladrillos?</vt:lpstr>
      <vt:lpstr>¡No existe ningún triángulo blanco!</vt:lpstr>
      <vt:lpstr>¡Cuenta los puntos negros!</vt:lpstr>
      <vt:lpstr>PowerPoint Presentation</vt:lpstr>
      <vt:lpstr>PowerPoint Presentation</vt:lpstr>
      <vt:lpstr>PowerPoint Presentation</vt:lpstr>
      <vt:lpstr>PowerPoint Presentation</vt:lpstr>
      <vt:lpstr>¿Vemos con los ojos..?</vt:lpstr>
      <vt:lpstr>¿La cara azul está adelante mirando a la izquierda,  o atrás, mirando hacia el fondo?</vt:lpstr>
      <vt:lpstr>¿...o con el cerebro?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Dificultades del inductivismo:</vt:lpstr>
      <vt:lpstr>Dificultades del inductivismo:</vt:lpstr>
      <vt:lpstr>Dificultades del inductivismo:</vt:lpstr>
      <vt:lpstr>Dificultades del inductivismo:</vt:lpstr>
      <vt:lpstr>Ventanas Los colores Eduardo Galeano</vt:lpstr>
      <vt:lpstr>Dificultades del inductivismo:</vt:lpstr>
      <vt:lpstr>PowerPoint Presentation</vt:lpstr>
      <vt:lpstr>PowerPoint Presentation</vt:lpstr>
      <vt:lpstr>PowerPoint Presentation</vt:lpstr>
      <vt:lpstr>“Conjeturas y refutaciones”: El falsacionismo de Karl R. Popper</vt:lpstr>
      <vt:lpstr>PowerPoint Presentation</vt:lpstr>
      <vt:lpstr>PowerPoint Presentation</vt:lpstr>
      <vt:lpstr>“Conjeturas y refutaciones”: El falsacionismo de Karl R. Popper</vt:lpstr>
      <vt:lpstr>Limitaciones del falsacionismo:</vt:lpstr>
      <vt:lpstr>Limitaciones del falsacionismo:</vt:lpstr>
      <vt:lpstr>Limitaciones del falsacionismo:</vt:lpstr>
      <vt:lpstr>Geocentrismo vs. Heliocentrismo: ¿cuál es correcto?</vt:lpstr>
      <vt:lpstr>Limitaciones del falsacionismo:</vt:lpstr>
      <vt:lpstr>Paradigmas y revoluciones científicas:  Thomas S. Kuhn</vt:lpstr>
      <vt:lpstr>PowerPoint Presentation</vt:lpstr>
      <vt:lpstr>PowerPoint Presentation</vt:lpstr>
      <vt:lpstr>Paradigmas y revoluciones científicas:  Thomas S. Kuhn</vt:lpstr>
      <vt:lpstr>Paradigmas y revoluciones científicas:  Thomas S. Kuhn</vt:lpstr>
      <vt:lpstr>Proceso de avance de la ciencia según Kuhn:</vt:lpstr>
      <vt:lpstr>PowerPoint Presentation</vt:lpstr>
      <vt:lpstr>Proceso de avance de la ciencia según Kuhn:</vt:lpstr>
      <vt:lpstr>Proceso de avance de la ciencia según Kuhn:</vt:lpstr>
      <vt:lpstr>PowerPoint Presentation</vt:lpstr>
      <vt:lpstr>La ciencia no es una línea:</vt:lpstr>
      <vt:lpstr>La ciencia no es una línea:</vt:lpstr>
      <vt:lpstr>La ciencia no es una línea:</vt:lpstr>
      <vt:lpstr>La ciencia no es una línea:</vt:lpstr>
      <vt:lpstr>PowerPoint Presentation</vt:lpstr>
      <vt:lpstr>Kuhn:</vt:lpstr>
      <vt:lpstr>Inconmensurabilidad de paradigmas en competencia</vt:lpstr>
      <vt:lpstr>PowerPoint Presentation</vt:lpstr>
      <vt:lpstr>PowerPoint Presentation</vt:lpstr>
      <vt:lpstr>PowerPoint Presentation</vt:lpstr>
      <vt:lpstr>¡Gracias!</vt:lpstr>
    </vt:vector>
  </TitlesOfParts>
  <Company>UNAM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Química y divulgación</dc:title>
  <dc:creator>DGDC</dc:creator>
  <cp:lastModifiedBy>mbonfil</cp:lastModifiedBy>
  <cp:revision>251</cp:revision>
  <dcterms:created xsi:type="dcterms:W3CDTF">2006-11-17T14:11:38Z</dcterms:created>
  <dcterms:modified xsi:type="dcterms:W3CDTF">2019-12-07T18:47:52Z</dcterms:modified>
</cp:coreProperties>
</file>