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1296"/>
  </p:normalViewPr>
  <p:slideViewPr>
    <p:cSldViewPr snapToGrid="0" snapToObjects="1">
      <p:cViewPr varScale="1">
        <p:scale>
          <a:sx n="73" d="100"/>
          <a:sy n="73" d="100"/>
        </p:scale>
        <p:origin x="1536" y="192"/>
      </p:cViewPr>
      <p:guideLst/>
    </p:cSldViewPr>
  </p:slideViewPr>
  <p:notesTextViewPr>
    <p:cViewPr>
      <p:scale>
        <a:sx n="1" d="1"/>
        <a:sy n="1" d="1"/>
      </p:scale>
      <p:origin x="0" y="0"/>
    </p:cViewPr>
  </p:notesTextViewPr>
  <p:notesViewPr>
    <p:cSldViewPr snapToGrid="0" snapToObjects="1">
      <p:cViewPr varScale="1">
        <p:scale>
          <a:sx n="70" d="100"/>
          <a:sy n="70" d="100"/>
        </p:scale>
        <p:origin x="362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560FB-D7E8-428E-BEAC-1C99AEE537F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6F9333E-0118-4694-AF92-9ABD9A1C8162}">
      <dgm:prSet/>
      <dgm:spPr/>
      <dgm:t>
        <a:bodyPr/>
        <a:lstStyle/>
        <a:p>
          <a:r>
            <a:rPr lang="es-MX" dirty="0">
              <a:latin typeface="+mj-lt"/>
            </a:rPr>
            <a:t>Dualismo mente – cuerpo</a:t>
          </a:r>
          <a:endParaRPr lang="en-US" dirty="0">
            <a:latin typeface="+mj-lt"/>
          </a:endParaRPr>
        </a:p>
      </dgm:t>
    </dgm:pt>
    <dgm:pt modelId="{EA2DED7D-D2CA-4F5A-85BF-AC2A05CA63CC}" type="parTrans" cxnId="{11A4FC62-035A-4EBA-8F23-472DAB2C0334}">
      <dgm:prSet/>
      <dgm:spPr/>
      <dgm:t>
        <a:bodyPr/>
        <a:lstStyle/>
        <a:p>
          <a:endParaRPr lang="en-US"/>
        </a:p>
      </dgm:t>
    </dgm:pt>
    <dgm:pt modelId="{A733DC6B-8261-4726-B904-DAF0804A6E1E}" type="sibTrans" cxnId="{11A4FC62-035A-4EBA-8F23-472DAB2C0334}">
      <dgm:prSet/>
      <dgm:spPr/>
      <dgm:t>
        <a:bodyPr/>
        <a:lstStyle/>
        <a:p>
          <a:endParaRPr lang="en-US"/>
        </a:p>
      </dgm:t>
    </dgm:pt>
    <dgm:pt modelId="{0B418BFA-4DA5-4C83-A3CB-B444E73BD658}">
      <dgm:prSet/>
      <dgm:spPr/>
      <dgm:t>
        <a:bodyPr/>
        <a:lstStyle/>
        <a:p>
          <a:r>
            <a:rPr lang="es-MX" dirty="0">
              <a:latin typeface="+mj-lt"/>
            </a:rPr>
            <a:t>Diversas versiones (a lo largo de la historia)</a:t>
          </a:r>
          <a:endParaRPr lang="en-US" dirty="0">
            <a:latin typeface="+mj-lt"/>
          </a:endParaRPr>
        </a:p>
      </dgm:t>
    </dgm:pt>
    <dgm:pt modelId="{B6F138CB-F890-4F83-9518-05B9F63336F5}" type="parTrans" cxnId="{F686A1F1-A062-46BA-B426-D12FF5C632B1}">
      <dgm:prSet/>
      <dgm:spPr/>
      <dgm:t>
        <a:bodyPr/>
        <a:lstStyle/>
        <a:p>
          <a:endParaRPr lang="en-US"/>
        </a:p>
      </dgm:t>
    </dgm:pt>
    <dgm:pt modelId="{78A92761-5104-4987-B4A3-162EADE08E47}" type="sibTrans" cxnId="{F686A1F1-A062-46BA-B426-D12FF5C632B1}">
      <dgm:prSet/>
      <dgm:spPr/>
      <dgm:t>
        <a:bodyPr/>
        <a:lstStyle/>
        <a:p>
          <a:endParaRPr lang="en-US"/>
        </a:p>
      </dgm:t>
    </dgm:pt>
    <dgm:pt modelId="{04460DAF-E2C0-40F3-AC4C-DA5611A4DE61}">
      <dgm:prSet/>
      <dgm:spPr/>
      <dgm:t>
        <a:bodyPr/>
        <a:lstStyle/>
        <a:p>
          <a:r>
            <a:rPr lang="es-MX" dirty="0">
              <a:latin typeface="+mj-lt"/>
            </a:rPr>
            <a:t>La relación mente – cerebro</a:t>
          </a:r>
          <a:endParaRPr lang="en-US" dirty="0">
            <a:latin typeface="+mj-lt"/>
          </a:endParaRPr>
        </a:p>
      </dgm:t>
    </dgm:pt>
    <dgm:pt modelId="{DFF5BC9D-8C27-4A3E-A220-89F048F20DD3}" type="parTrans" cxnId="{5B9DE047-DDA1-45E8-A012-6E1972B8FEB4}">
      <dgm:prSet/>
      <dgm:spPr/>
      <dgm:t>
        <a:bodyPr/>
        <a:lstStyle/>
        <a:p>
          <a:endParaRPr lang="en-US"/>
        </a:p>
      </dgm:t>
    </dgm:pt>
    <dgm:pt modelId="{987C38B7-A776-416E-9CA4-3F79C10A1AB9}" type="sibTrans" cxnId="{5B9DE047-DDA1-45E8-A012-6E1972B8FEB4}">
      <dgm:prSet/>
      <dgm:spPr/>
      <dgm:t>
        <a:bodyPr/>
        <a:lstStyle/>
        <a:p>
          <a:endParaRPr lang="en-US"/>
        </a:p>
      </dgm:t>
    </dgm:pt>
    <dgm:pt modelId="{76477A91-3C8C-4BA7-A33C-966B64C511CC}">
      <dgm:prSet/>
      <dgm:spPr/>
      <dgm:t>
        <a:bodyPr/>
        <a:lstStyle/>
        <a:p>
          <a:r>
            <a:rPr lang="es-MX" dirty="0">
              <a:latin typeface="+mj-lt"/>
            </a:rPr>
            <a:t>¿son idénticas?</a:t>
          </a:r>
          <a:endParaRPr lang="en-US" dirty="0">
            <a:latin typeface="+mj-lt"/>
          </a:endParaRPr>
        </a:p>
      </dgm:t>
    </dgm:pt>
    <dgm:pt modelId="{2A7E7E3C-3F1E-4BD0-80BF-C9764E7F1F48}" type="parTrans" cxnId="{A431F7EA-ED4F-4F8D-BFA6-BCC21A7A1F45}">
      <dgm:prSet/>
      <dgm:spPr/>
      <dgm:t>
        <a:bodyPr/>
        <a:lstStyle/>
        <a:p>
          <a:endParaRPr lang="en-US"/>
        </a:p>
      </dgm:t>
    </dgm:pt>
    <dgm:pt modelId="{9DA3BEBD-8B20-4172-8438-617EF2CEF8BE}" type="sibTrans" cxnId="{A431F7EA-ED4F-4F8D-BFA6-BCC21A7A1F45}">
      <dgm:prSet/>
      <dgm:spPr/>
      <dgm:t>
        <a:bodyPr/>
        <a:lstStyle/>
        <a:p>
          <a:endParaRPr lang="en-US"/>
        </a:p>
      </dgm:t>
    </dgm:pt>
    <dgm:pt modelId="{4AA2E142-D396-43E2-B7A8-5767453B8945}">
      <dgm:prSet/>
      <dgm:spPr/>
      <dgm:t>
        <a:bodyPr/>
        <a:lstStyle/>
        <a:p>
          <a:r>
            <a:rPr lang="es-MX" dirty="0">
              <a:latin typeface="+mj-lt"/>
            </a:rPr>
            <a:t>La conciencia</a:t>
          </a:r>
          <a:endParaRPr lang="en-US" dirty="0">
            <a:latin typeface="+mj-lt"/>
          </a:endParaRPr>
        </a:p>
      </dgm:t>
    </dgm:pt>
    <dgm:pt modelId="{D3AA6670-0619-4688-BC8D-74CB490866D0}" type="parTrans" cxnId="{3AB03CB7-326C-46F1-AB0C-714ECAEEC862}">
      <dgm:prSet/>
      <dgm:spPr/>
      <dgm:t>
        <a:bodyPr/>
        <a:lstStyle/>
        <a:p>
          <a:endParaRPr lang="en-US"/>
        </a:p>
      </dgm:t>
    </dgm:pt>
    <dgm:pt modelId="{5D269062-94D2-4AC1-88B4-C96ACA303DC6}" type="sibTrans" cxnId="{3AB03CB7-326C-46F1-AB0C-714ECAEEC862}">
      <dgm:prSet/>
      <dgm:spPr/>
      <dgm:t>
        <a:bodyPr/>
        <a:lstStyle/>
        <a:p>
          <a:endParaRPr lang="en-US"/>
        </a:p>
      </dgm:t>
    </dgm:pt>
    <dgm:pt modelId="{B3FEE53E-48BB-4633-8B10-9E2F7AE696D1}">
      <dgm:prSet/>
      <dgm:spPr/>
      <dgm:t>
        <a:bodyPr/>
        <a:lstStyle/>
        <a:p>
          <a:r>
            <a:rPr lang="es-MX" dirty="0">
              <a:latin typeface="+mj-lt"/>
            </a:rPr>
            <a:t>¿Qué es?</a:t>
          </a:r>
          <a:endParaRPr lang="en-US" dirty="0">
            <a:latin typeface="+mj-lt"/>
          </a:endParaRPr>
        </a:p>
      </dgm:t>
    </dgm:pt>
    <dgm:pt modelId="{88FA88D1-A7A3-4D88-B91B-F604B2B564C6}" type="parTrans" cxnId="{8963FC21-88AA-4738-839E-8A6FFBBF5AD5}">
      <dgm:prSet/>
      <dgm:spPr/>
      <dgm:t>
        <a:bodyPr/>
        <a:lstStyle/>
        <a:p>
          <a:endParaRPr lang="en-US"/>
        </a:p>
      </dgm:t>
    </dgm:pt>
    <dgm:pt modelId="{83411DD7-CED6-4FF1-8D03-574DA125104D}" type="sibTrans" cxnId="{8963FC21-88AA-4738-839E-8A6FFBBF5AD5}">
      <dgm:prSet/>
      <dgm:spPr/>
      <dgm:t>
        <a:bodyPr/>
        <a:lstStyle/>
        <a:p>
          <a:endParaRPr lang="en-US"/>
        </a:p>
      </dgm:t>
    </dgm:pt>
    <dgm:pt modelId="{A57FE144-078A-4BCC-9F61-C422288CB4DD}">
      <dgm:prSet/>
      <dgm:spPr/>
      <dgm:t>
        <a:bodyPr/>
        <a:lstStyle/>
        <a:p>
          <a:r>
            <a:rPr lang="es-MX" dirty="0">
              <a:latin typeface="+mj-lt"/>
            </a:rPr>
            <a:t>La estructura de la mente</a:t>
          </a:r>
          <a:endParaRPr lang="en-US" dirty="0">
            <a:latin typeface="+mj-lt"/>
          </a:endParaRPr>
        </a:p>
      </dgm:t>
    </dgm:pt>
    <dgm:pt modelId="{E210F4AB-CB86-4BDB-8625-B805714939C1}" type="parTrans" cxnId="{DFBAB5C5-ADBB-499E-9637-67B66C01BBED}">
      <dgm:prSet/>
      <dgm:spPr/>
      <dgm:t>
        <a:bodyPr/>
        <a:lstStyle/>
        <a:p>
          <a:endParaRPr lang="en-US"/>
        </a:p>
      </dgm:t>
    </dgm:pt>
    <dgm:pt modelId="{66102F08-297D-4958-83E0-B1F8488FBDE1}" type="sibTrans" cxnId="{DFBAB5C5-ADBB-499E-9637-67B66C01BBED}">
      <dgm:prSet/>
      <dgm:spPr/>
      <dgm:t>
        <a:bodyPr/>
        <a:lstStyle/>
        <a:p>
          <a:endParaRPr lang="en-US"/>
        </a:p>
      </dgm:t>
    </dgm:pt>
    <dgm:pt modelId="{87C14A18-9A61-4836-B6FE-49DD1F1B92B5}">
      <dgm:prSet/>
      <dgm:spPr/>
      <dgm:t>
        <a:bodyPr/>
        <a:lstStyle/>
        <a:p>
          <a:r>
            <a:rPr lang="es-MX" dirty="0">
              <a:latin typeface="+mj-lt"/>
            </a:rPr>
            <a:t>¿cómo está hecha?</a:t>
          </a:r>
          <a:endParaRPr lang="en-US" dirty="0">
            <a:latin typeface="+mj-lt"/>
          </a:endParaRPr>
        </a:p>
      </dgm:t>
    </dgm:pt>
    <dgm:pt modelId="{CEA176CF-2D36-4CC8-8B27-E53AFBA8F990}" type="parTrans" cxnId="{90CB5C76-6684-49E9-AF98-43E472111906}">
      <dgm:prSet/>
      <dgm:spPr/>
      <dgm:t>
        <a:bodyPr/>
        <a:lstStyle/>
        <a:p>
          <a:endParaRPr lang="en-US"/>
        </a:p>
      </dgm:t>
    </dgm:pt>
    <dgm:pt modelId="{3CBA923F-4E03-454A-B50D-6F449170696D}" type="sibTrans" cxnId="{90CB5C76-6684-49E9-AF98-43E472111906}">
      <dgm:prSet/>
      <dgm:spPr/>
      <dgm:t>
        <a:bodyPr/>
        <a:lstStyle/>
        <a:p>
          <a:endParaRPr lang="en-US"/>
        </a:p>
      </dgm:t>
    </dgm:pt>
    <dgm:pt modelId="{601DCC8A-B634-41E8-BD3E-DA17883E0009}">
      <dgm:prSet/>
      <dgm:spPr/>
      <dgm:t>
        <a:bodyPr/>
        <a:lstStyle/>
        <a:p>
          <a:r>
            <a:rPr lang="es-MX" dirty="0">
              <a:latin typeface="+mj-lt"/>
            </a:rPr>
            <a:t>¿cómo funciona?</a:t>
          </a:r>
          <a:endParaRPr lang="en-US" dirty="0">
            <a:latin typeface="+mj-lt"/>
          </a:endParaRPr>
        </a:p>
      </dgm:t>
    </dgm:pt>
    <dgm:pt modelId="{F844BF44-0A60-4094-9E5F-3D3D73599AB6}" type="parTrans" cxnId="{0B09068D-A03B-46CD-8475-337DDD1F413E}">
      <dgm:prSet/>
      <dgm:spPr/>
      <dgm:t>
        <a:bodyPr/>
        <a:lstStyle/>
        <a:p>
          <a:endParaRPr lang="en-US"/>
        </a:p>
      </dgm:t>
    </dgm:pt>
    <dgm:pt modelId="{A1E2B3D3-3431-4AC8-B152-F8BAAF959582}" type="sibTrans" cxnId="{0B09068D-A03B-46CD-8475-337DDD1F413E}">
      <dgm:prSet/>
      <dgm:spPr/>
      <dgm:t>
        <a:bodyPr/>
        <a:lstStyle/>
        <a:p>
          <a:endParaRPr lang="en-US"/>
        </a:p>
      </dgm:t>
    </dgm:pt>
    <dgm:pt modelId="{820E8781-D51D-472B-B3A8-BA60D601978C}" type="pres">
      <dgm:prSet presAssocID="{95D560FB-D7E8-428E-BEAC-1C99AEE537F5}" presName="root" presStyleCnt="0">
        <dgm:presLayoutVars>
          <dgm:dir/>
          <dgm:resizeHandles val="exact"/>
        </dgm:presLayoutVars>
      </dgm:prSet>
      <dgm:spPr/>
    </dgm:pt>
    <dgm:pt modelId="{5E07D284-0EFA-4E60-B29B-5025AE5397A4}" type="pres">
      <dgm:prSet presAssocID="{96F9333E-0118-4694-AF92-9ABD9A1C8162}" presName="compNode" presStyleCnt="0"/>
      <dgm:spPr/>
    </dgm:pt>
    <dgm:pt modelId="{0C243CF8-A653-4822-8ABA-63D4C6526910}" type="pres">
      <dgm:prSet presAssocID="{96F9333E-0118-4694-AF92-9ABD9A1C8162}" presName="bgRect" presStyleLbl="bgShp" presStyleIdx="0" presStyleCnt="4"/>
      <dgm:spPr/>
    </dgm:pt>
    <dgm:pt modelId="{37ACFF37-119B-4A7B-83F3-B1A0A2F0B6CB}" type="pres">
      <dgm:prSet presAssocID="{96F9333E-0118-4694-AF92-9ABD9A1C816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2ECAB0C-D163-4628-BD13-3BFD2E2DF0DF}" type="pres">
      <dgm:prSet presAssocID="{96F9333E-0118-4694-AF92-9ABD9A1C8162}" presName="spaceRect" presStyleCnt="0"/>
      <dgm:spPr/>
    </dgm:pt>
    <dgm:pt modelId="{18A719E3-7E79-4FCE-A184-1669802C493D}" type="pres">
      <dgm:prSet presAssocID="{96F9333E-0118-4694-AF92-9ABD9A1C8162}" presName="parTx" presStyleLbl="revTx" presStyleIdx="0" presStyleCnt="8">
        <dgm:presLayoutVars>
          <dgm:chMax val="0"/>
          <dgm:chPref val="0"/>
        </dgm:presLayoutVars>
      </dgm:prSet>
      <dgm:spPr/>
    </dgm:pt>
    <dgm:pt modelId="{04F4B03B-6D6B-4A89-A991-1EACBD22B9E9}" type="pres">
      <dgm:prSet presAssocID="{96F9333E-0118-4694-AF92-9ABD9A1C8162}" presName="desTx" presStyleLbl="revTx" presStyleIdx="1" presStyleCnt="8">
        <dgm:presLayoutVars/>
      </dgm:prSet>
      <dgm:spPr/>
    </dgm:pt>
    <dgm:pt modelId="{6F5851FE-E837-4D27-AAEA-A992F146D801}" type="pres">
      <dgm:prSet presAssocID="{A733DC6B-8261-4726-B904-DAF0804A6E1E}" presName="sibTrans" presStyleCnt="0"/>
      <dgm:spPr/>
    </dgm:pt>
    <dgm:pt modelId="{916FE718-54D7-4555-A6FB-203D69454027}" type="pres">
      <dgm:prSet presAssocID="{04460DAF-E2C0-40F3-AC4C-DA5611A4DE61}" presName="compNode" presStyleCnt="0"/>
      <dgm:spPr/>
    </dgm:pt>
    <dgm:pt modelId="{45C9F60E-5A06-44C2-B2C6-49DB54F381E0}" type="pres">
      <dgm:prSet presAssocID="{04460DAF-E2C0-40F3-AC4C-DA5611A4DE61}" presName="bgRect" presStyleLbl="bgShp" presStyleIdx="1" presStyleCnt="4" custLinFactNeighborX="-10764" custLinFactNeighborY="-2105"/>
      <dgm:spPr/>
    </dgm:pt>
    <dgm:pt modelId="{077758DC-2F8A-467D-ABED-D0F7088A8682}" type="pres">
      <dgm:prSet presAssocID="{04460DAF-E2C0-40F3-AC4C-DA5611A4DE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A6B47358-FB15-42CD-A608-A2E3976DE01E}" type="pres">
      <dgm:prSet presAssocID="{04460DAF-E2C0-40F3-AC4C-DA5611A4DE61}" presName="spaceRect" presStyleCnt="0"/>
      <dgm:spPr/>
    </dgm:pt>
    <dgm:pt modelId="{FCA82131-18E4-4330-AE92-076F168A0FE4}" type="pres">
      <dgm:prSet presAssocID="{04460DAF-E2C0-40F3-AC4C-DA5611A4DE61}" presName="parTx" presStyleLbl="revTx" presStyleIdx="2" presStyleCnt="8">
        <dgm:presLayoutVars>
          <dgm:chMax val="0"/>
          <dgm:chPref val="0"/>
        </dgm:presLayoutVars>
      </dgm:prSet>
      <dgm:spPr/>
    </dgm:pt>
    <dgm:pt modelId="{FC03517B-F9F0-417F-951E-0A7CD6EDF4F0}" type="pres">
      <dgm:prSet presAssocID="{04460DAF-E2C0-40F3-AC4C-DA5611A4DE61}" presName="desTx" presStyleLbl="revTx" presStyleIdx="3" presStyleCnt="8">
        <dgm:presLayoutVars/>
      </dgm:prSet>
      <dgm:spPr/>
    </dgm:pt>
    <dgm:pt modelId="{3F11C7C4-52DF-439D-9437-421AA7B305E5}" type="pres">
      <dgm:prSet presAssocID="{987C38B7-A776-416E-9CA4-3F79C10A1AB9}" presName="sibTrans" presStyleCnt="0"/>
      <dgm:spPr/>
    </dgm:pt>
    <dgm:pt modelId="{B2336D55-93EA-4938-8507-4D2FE9FE51F6}" type="pres">
      <dgm:prSet presAssocID="{4AA2E142-D396-43E2-B7A8-5767453B8945}" presName="compNode" presStyleCnt="0"/>
      <dgm:spPr/>
    </dgm:pt>
    <dgm:pt modelId="{1EC2403F-B7F8-4FC0-969D-1CC29C48DC22}" type="pres">
      <dgm:prSet presAssocID="{4AA2E142-D396-43E2-B7A8-5767453B8945}" presName="bgRect" presStyleLbl="bgShp" presStyleIdx="2" presStyleCnt="4" custLinFactNeighborY="-1829"/>
      <dgm:spPr/>
    </dgm:pt>
    <dgm:pt modelId="{D3494C33-6431-471E-980D-162E53BBAA9B}" type="pres">
      <dgm:prSet presAssocID="{4AA2E142-D396-43E2-B7A8-5767453B894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143BEFA7-ED14-40FF-8ABC-F99785D7A9A6}" type="pres">
      <dgm:prSet presAssocID="{4AA2E142-D396-43E2-B7A8-5767453B8945}" presName="spaceRect" presStyleCnt="0"/>
      <dgm:spPr/>
    </dgm:pt>
    <dgm:pt modelId="{13963DC8-2136-4403-B103-BEE120B2F883}" type="pres">
      <dgm:prSet presAssocID="{4AA2E142-D396-43E2-B7A8-5767453B8945}" presName="parTx" presStyleLbl="revTx" presStyleIdx="4" presStyleCnt="8">
        <dgm:presLayoutVars>
          <dgm:chMax val="0"/>
          <dgm:chPref val="0"/>
        </dgm:presLayoutVars>
      </dgm:prSet>
      <dgm:spPr/>
    </dgm:pt>
    <dgm:pt modelId="{2ED4098B-A9AA-4B58-BDB7-2E431404472C}" type="pres">
      <dgm:prSet presAssocID="{4AA2E142-D396-43E2-B7A8-5767453B8945}" presName="desTx" presStyleLbl="revTx" presStyleIdx="5" presStyleCnt="8">
        <dgm:presLayoutVars/>
      </dgm:prSet>
      <dgm:spPr/>
    </dgm:pt>
    <dgm:pt modelId="{C708766E-49E6-4458-8C40-34B06BFAC254}" type="pres">
      <dgm:prSet presAssocID="{5D269062-94D2-4AC1-88B4-C96ACA303DC6}" presName="sibTrans" presStyleCnt="0"/>
      <dgm:spPr/>
    </dgm:pt>
    <dgm:pt modelId="{E8243C96-6F7C-4ED7-A748-D59D33CB0557}" type="pres">
      <dgm:prSet presAssocID="{A57FE144-078A-4BCC-9F61-C422288CB4DD}" presName="compNode" presStyleCnt="0"/>
      <dgm:spPr/>
    </dgm:pt>
    <dgm:pt modelId="{7B542B02-D96B-442E-990F-9ECF52E20D32}" type="pres">
      <dgm:prSet presAssocID="{A57FE144-078A-4BCC-9F61-C422288CB4DD}" presName="bgRect" presStyleLbl="bgShp" presStyleIdx="3" presStyleCnt="4"/>
      <dgm:spPr/>
    </dgm:pt>
    <dgm:pt modelId="{AC0801F6-FFE8-4E7E-ADF5-277B589B1169}" type="pres">
      <dgm:prSet presAssocID="{A57FE144-078A-4BCC-9F61-C422288CB4D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20DD5E0B-1E67-4356-BA4C-974E917BD57D}" type="pres">
      <dgm:prSet presAssocID="{A57FE144-078A-4BCC-9F61-C422288CB4DD}" presName="spaceRect" presStyleCnt="0"/>
      <dgm:spPr/>
    </dgm:pt>
    <dgm:pt modelId="{17831E61-E4BE-4E49-B510-708BBBF5314E}" type="pres">
      <dgm:prSet presAssocID="{A57FE144-078A-4BCC-9F61-C422288CB4DD}" presName="parTx" presStyleLbl="revTx" presStyleIdx="6" presStyleCnt="8">
        <dgm:presLayoutVars>
          <dgm:chMax val="0"/>
          <dgm:chPref val="0"/>
        </dgm:presLayoutVars>
      </dgm:prSet>
      <dgm:spPr/>
    </dgm:pt>
    <dgm:pt modelId="{938E1CF8-2B70-4396-93E7-273F2E9CB5A5}" type="pres">
      <dgm:prSet presAssocID="{A57FE144-078A-4BCC-9F61-C422288CB4DD}" presName="desTx" presStyleLbl="revTx" presStyleIdx="7" presStyleCnt="8">
        <dgm:presLayoutVars/>
      </dgm:prSet>
      <dgm:spPr/>
    </dgm:pt>
  </dgm:ptLst>
  <dgm:cxnLst>
    <dgm:cxn modelId="{8963FC21-88AA-4738-839E-8A6FFBBF5AD5}" srcId="{4AA2E142-D396-43E2-B7A8-5767453B8945}" destId="{B3FEE53E-48BB-4633-8B10-9E2F7AE696D1}" srcOrd="0" destOrd="0" parTransId="{88FA88D1-A7A3-4D88-B91B-F604B2B564C6}" sibTransId="{83411DD7-CED6-4FF1-8D03-574DA125104D}"/>
    <dgm:cxn modelId="{B1341626-7924-4DCD-83A5-18B051617B3B}" type="presOf" srcId="{B3FEE53E-48BB-4633-8B10-9E2F7AE696D1}" destId="{2ED4098B-A9AA-4B58-BDB7-2E431404472C}" srcOrd="0" destOrd="0" presId="urn:microsoft.com/office/officeart/2018/2/layout/IconVerticalSolidList"/>
    <dgm:cxn modelId="{FA5D4735-FD3C-4323-88D7-11486B87B9B7}" type="presOf" srcId="{96F9333E-0118-4694-AF92-9ABD9A1C8162}" destId="{18A719E3-7E79-4FCE-A184-1669802C493D}" srcOrd="0" destOrd="0" presId="urn:microsoft.com/office/officeart/2018/2/layout/IconVerticalSolidList"/>
    <dgm:cxn modelId="{5B9DE047-DDA1-45E8-A012-6E1972B8FEB4}" srcId="{95D560FB-D7E8-428E-BEAC-1C99AEE537F5}" destId="{04460DAF-E2C0-40F3-AC4C-DA5611A4DE61}" srcOrd="1" destOrd="0" parTransId="{DFF5BC9D-8C27-4A3E-A220-89F048F20DD3}" sibTransId="{987C38B7-A776-416E-9CA4-3F79C10A1AB9}"/>
    <dgm:cxn modelId="{589A7558-0925-4181-AA0C-B3D4918E54CC}" type="presOf" srcId="{0B418BFA-4DA5-4C83-A3CB-B444E73BD658}" destId="{04F4B03B-6D6B-4A89-A991-1EACBD22B9E9}" srcOrd="0" destOrd="0" presId="urn:microsoft.com/office/officeart/2018/2/layout/IconVerticalSolidList"/>
    <dgm:cxn modelId="{11A4FC62-035A-4EBA-8F23-472DAB2C0334}" srcId="{95D560FB-D7E8-428E-BEAC-1C99AEE537F5}" destId="{96F9333E-0118-4694-AF92-9ABD9A1C8162}" srcOrd="0" destOrd="0" parTransId="{EA2DED7D-D2CA-4F5A-85BF-AC2A05CA63CC}" sibTransId="{A733DC6B-8261-4726-B904-DAF0804A6E1E}"/>
    <dgm:cxn modelId="{70AF7666-8BC2-4657-8CE9-AD1B842DFA66}" type="presOf" srcId="{601DCC8A-B634-41E8-BD3E-DA17883E0009}" destId="{938E1CF8-2B70-4396-93E7-273F2E9CB5A5}" srcOrd="0" destOrd="1" presId="urn:microsoft.com/office/officeart/2018/2/layout/IconVerticalSolidList"/>
    <dgm:cxn modelId="{32E6D26F-CBC2-4F40-9396-847489A591CC}" type="presOf" srcId="{87C14A18-9A61-4836-B6FE-49DD1F1B92B5}" destId="{938E1CF8-2B70-4396-93E7-273F2E9CB5A5}" srcOrd="0" destOrd="0" presId="urn:microsoft.com/office/officeart/2018/2/layout/IconVerticalSolidList"/>
    <dgm:cxn modelId="{90CB5C76-6684-49E9-AF98-43E472111906}" srcId="{A57FE144-078A-4BCC-9F61-C422288CB4DD}" destId="{87C14A18-9A61-4836-B6FE-49DD1F1B92B5}" srcOrd="0" destOrd="0" parTransId="{CEA176CF-2D36-4CC8-8B27-E53AFBA8F990}" sibTransId="{3CBA923F-4E03-454A-B50D-6F449170696D}"/>
    <dgm:cxn modelId="{8E69B57A-7DB3-416F-8468-162977F7B278}" type="presOf" srcId="{4AA2E142-D396-43E2-B7A8-5767453B8945}" destId="{13963DC8-2136-4403-B103-BEE120B2F883}" srcOrd="0" destOrd="0" presId="urn:microsoft.com/office/officeart/2018/2/layout/IconVerticalSolidList"/>
    <dgm:cxn modelId="{2421C17E-1752-4B06-81C9-36B2E3729C04}" type="presOf" srcId="{A57FE144-078A-4BCC-9F61-C422288CB4DD}" destId="{17831E61-E4BE-4E49-B510-708BBBF5314E}" srcOrd="0" destOrd="0" presId="urn:microsoft.com/office/officeart/2018/2/layout/IconVerticalSolidList"/>
    <dgm:cxn modelId="{0B09068D-A03B-46CD-8475-337DDD1F413E}" srcId="{A57FE144-078A-4BCC-9F61-C422288CB4DD}" destId="{601DCC8A-B634-41E8-BD3E-DA17883E0009}" srcOrd="1" destOrd="0" parTransId="{F844BF44-0A60-4094-9E5F-3D3D73599AB6}" sibTransId="{A1E2B3D3-3431-4AC8-B152-F8BAAF959582}"/>
    <dgm:cxn modelId="{3AB03CB7-326C-46F1-AB0C-714ECAEEC862}" srcId="{95D560FB-D7E8-428E-BEAC-1C99AEE537F5}" destId="{4AA2E142-D396-43E2-B7A8-5767453B8945}" srcOrd="2" destOrd="0" parTransId="{D3AA6670-0619-4688-BC8D-74CB490866D0}" sibTransId="{5D269062-94D2-4AC1-88B4-C96ACA303DC6}"/>
    <dgm:cxn modelId="{B18A64B7-1F5C-496A-B562-BB1B0ACE6F56}" type="presOf" srcId="{95D560FB-D7E8-428E-BEAC-1C99AEE537F5}" destId="{820E8781-D51D-472B-B3A8-BA60D601978C}" srcOrd="0" destOrd="0" presId="urn:microsoft.com/office/officeart/2018/2/layout/IconVerticalSolidList"/>
    <dgm:cxn modelId="{6F5CBEBC-83AC-4745-9399-4A93ECC8D125}" type="presOf" srcId="{04460DAF-E2C0-40F3-AC4C-DA5611A4DE61}" destId="{FCA82131-18E4-4330-AE92-076F168A0FE4}" srcOrd="0" destOrd="0" presId="urn:microsoft.com/office/officeart/2018/2/layout/IconVerticalSolidList"/>
    <dgm:cxn modelId="{DFBAB5C5-ADBB-499E-9637-67B66C01BBED}" srcId="{95D560FB-D7E8-428E-BEAC-1C99AEE537F5}" destId="{A57FE144-078A-4BCC-9F61-C422288CB4DD}" srcOrd="3" destOrd="0" parTransId="{E210F4AB-CB86-4BDB-8625-B805714939C1}" sibTransId="{66102F08-297D-4958-83E0-B1F8488FBDE1}"/>
    <dgm:cxn modelId="{955197D4-8DCE-47FD-9F36-7964CE5C01B0}" type="presOf" srcId="{76477A91-3C8C-4BA7-A33C-966B64C511CC}" destId="{FC03517B-F9F0-417F-951E-0A7CD6EDF4F0}" srcOrd="0" destOrd="0" presId="urn:microsoft.com/office/officeart/2018/2/layout/IconVerticalSolidList"/>
    <dgm:cxn modelId="{A431F7EA-ED4F-4F8D-BFA6-BCC21A7A1F45}" srcId="{04460DAF-E2C0-40F3-AC4C-DA5611A4DE61}" destId="{76477A91-3C8C-4BA7-A33C-966B64C511CC}" srcOrd="0" destOrd="0" parTransId="{2A7E7E3C-3F1E-4BD0-80BF-C9764E7F1F48}" sibTransId="{9DA3BEBD-8B20-4172-8438-617EF2CEF8BE}"/>
    <dgm:cxn modelId="{F686A1F1-A062-46BA-B426-D12FF5C632B1}" srcId="{96F9333E-0118-4694-AF92-9ABD9A1C8162}" destId="{0B418BFA-4DA5-4C83-A3CB-B444E73BD658}" srcOrd="0" destOrd="0" parTransId="{B6F138CB-F890-4F83-9518-05B9F63336F5}" sibTransId="{78A92761-5104-4987-B4A3-162EADE08E47}"/>
    <dgm:cxn modelId="{BF7350CF-B8D5-4C64-A2B4-6964600D3C4F}" type="presParOf" srcId="{820E8781-D51D-472B-B3A8-BA60D601978C}" destId="{5E07D284-0EFA-4E60-B29B-5025AE5397A4}" srcOrd="0" destOrd="0" presId="urn:microsoft.com/office/officeart/2018/2/layout/IconVerticalSolidList"/>
    <dgm:cxn modelId="{79C36144-08A3-47EE-9679-94079DF8CF59}" type="presParOf" srcId="{5E07D284-0EFA-4E60-B29B-5025AE5397A4}" destId="{0C243CF8-A653-4822-8ABA-63D4C6526910}" srcOrd="0" destOrd="0" presId="urn:microsoft.com/office/officeart/2018/2/layout/IconVerticalSolidList"/>
    <dgm:cxn modelId="{EFFA23FE-238A-477F-8C92-B04C778C70E6}" type="presParOf" srcId="{5E07D284-0EFA-4E60-B29B-5025AE5397A4}" destId="{37ACFF37-119B-4A7B-83F3-B1A0A2F0B6CB}" srcOrd="1" destOrd="0" presId="urn:microsoft.com/office/officeart/2018/2/layout/IconVerticalSolidList"/>
    <dgm:cxn modelId="{AC16A4C4-7739-432F-990E-EC6114EA9C03}" type="presParOf" srcId="{5E07D284-0EFA-4E60-B29B-5025AE5397A4}" destId="{42ECAB0C-D163-4628-BD13-3BFD2E2DF0DF}" srcOrd="2" destOrd="0" presId="urn:microsoft.com/office/officeart/2018/2/layout/IconVerticalSolidList"/>
    <dgm:cxn modelId="{F46CABF0-A6C7-4713-B1FA-BC498E1D3F06}" type="presParOf" srcId="{5E07D284-0EFA-4E60-B29B-5025AE5397A4}" destId="{18A719E3-7E79-4FCE-A184-1669802C493D}" srcOrd="3" destOrd="0" presId="urn:microsoft.com/office/officeart/2018/2/layout/IconVerticalSolidList"/>
    <dgm:cxn modelId="{4A863D0A-50EB-45B1-BCFB-EAF8516CF9A1}" type="presParOf" srcId="{5E07D284-0EFA-4E60-B29B-5025AE5397A4}" destId="{04F4B03B-6D6B-4A89-A991-1EACBD22B9E9}" srcOrd="4" destOrd="0" presId="urn:microsoft.com/office/officeart/2018/2/layout/IconVerticalSolidList"/>
    <dgm:cxn modelId="{A9C957A8-B7AC-40C9-8298-301D7B5D81A4}" type="presParOf" srcId="{820E8781-D51D-472B-B3A8-BA60D601978C}" destId="{6F5851FE-E837-4D27-AAEA-A992F146D801}" srcOrd="1" destOrd="0" presId="urn:microsoft.com/office/officeart/2018/2/layout/IconVerticalSolidList"/>
    <dgm:cxn modelId="{E68DFD98-6928-4860-A559-7EFC980794DE}" type="presParOf" srcId="{820E8781-D51D-472B-B3A8-BA60D601978C}" destId="{916FE718-54D7-4555-A6FB-203D69454027}" srcOrd="2" destOrd="0" presId="urn:microsoft.com/office/officeart/2018/2/layout/IconVerticalSolidList"/>
    <dgm:cxn modelId="{BFB4FEAF-FA20-49BB-8C6F-4EFCB9B7B48B}" type="presParOf" srcId="{916FE718-54D7-4555-A6FB-203D69454027}" destId="{45C9F60E-5A06-44C2-B2C6-49DB54F381E0}" srcOrd="0" destOrd="0" presId="urn:microsoft.com/office/officeart/2018/2/layout/IconVerticalSolidList"/>
    <dgm:cxn modelId="{E9771FF5-FA9A-4C30-AC40-661CFC3474B7}" type="presParOf" srcId="{916FE718-54D7-4555-A6FB-203D69454027}" destId="{077758DC-2F8A-467D-ABED-D0F7088A8682}" srcOrd="1" destOrd="0" presId="urn:microsoft.com/office/officeart/2018/2/layout/IconVerticalSolidList"/>
    <dgm:cxn modelId="{CB55EFF6-6C7B-4107-8FDD-1419DBD7E5B3}" type="presParOf" srcId="{916FE718-54D7-4555-A6FB-203D69454027}" destId="{A6B47358-FB15-42CD-A608-A2E3976DE01E}" srcOrd="2" destOrd="0" presId="urn:microsoft.com/office/officeart/2018/2/layout/IconVerticalSolidList"/>
    <dgm:cxn modelId="{354025D2-8EEA-4C20-BEA4-13B13A0480B1}" type="presParOf" srcId="{916FE718-54D7-4555-A6FB-203D69454027}" destId="{FCA82131-18E4-4330-AE92-076F168A0FE4}" srcOrd="3" destOrd="0" presId="urn:microsoft.com/office/officeart/2018/2/layout/IconVerticalSolidList"/>
    <dgm:cxn modelId="{3E1205FB-2C7E-47A5-865C-566E970D9B85}" type="presParOf" srcId="{916FE718-54D7-4555-A6FB-203D69454027}" destId="{FC03517B-F9F0-417F-951E-0A7CD6EDF4F0}" srcOrd="4" destOrd="0" presId="urn:microsoft.com/office/officeart/2018/2/layout/IconVerticalSolidList"/>
    <dgm:cxn modelId="{11E66D0E-524B-4E06-AAAB-5B256B44B253}" type="presParOf" srcId="{820E8781-D51D-472B-B3A8-BA60D601978C}" destId="{3F11C7C4-52DF-439D-9437-421AA7B305E5}" srcOrd="3" destOrd="0" presId="urn:microsoft.com/office/officeart/2018/2/layout/IconVerticalSolidList"/>
    <dgm:cxn modelId="{1C563A52-AC73-49A3-8BE1-F650EBD19C09}" type="presParOf" srcId="{820E8781-D51D-472B-B3A8-BA60D601978C}" destId="{B2336D55-93EA-4938-8507-4D2FE9FE51F6}" srcOrd="4" destOrd="0" presId="urn:microsoft.com/office/officeart/2018/2/layout/IconVerticalSolidList"/>
    <dgm:cxn modelId="{BD634CDB-5814-4C6D-92DB-541C19EE5FEE}" type="presParOf" srcId="{B2336D55-93EA-4938-8507-4D2FE9FE51F6}" destId="{1EC2403F-B7F8-4FC0-969D-1CC29C48DC22}" srcOrd="0" destOrd="0" presId="urn:microsoft.com/office/officeart/2018/2/layout/IconVerticalSolidList"/>
    <dgm:cxn modelId="{A530BC7C-2E82-4749-A9FF-9BDCA746727E}" type="presParOf" srcId="{B2336D55-93EA-4938-8507-4D2FE9FE51F6}" destId="{D3494C33-6431-471E-980D-162E53BBAA9B}" srcOrd="1" destOrd="0" presId="urn:microsoft.com/office/officeart/2018/2/layout/IconVerticalSolidList"/>
    <dgm:cxn modelId="{61250598-8736-4410-8C84-A1008C46228A}" type="presParOf" srcId="{B2336D55-93EA-4938-8507-4D2FE9FE51F6}" destId="{143BEFA7-ED14-40FF-8ABC-F99785D7A9A6}" srcOrd="2" destOrd="0" presId="urn:microsoft.com/office/officeart/2018/2/layout/IconVerticalSolidList"/>
    <dgm:cxn modelId="{012EBA43-7865-41A3-85AF-4F7CC66E16B3}" type="presParOf" srcId="{B2336D55-93EA-4938-8507-4D2FE9FE51F6}" destId="{13963DC8-2136-4403-B103-BEE120B2F883}" srcOrd="3" destOrd="0" presId="urn:microsoft.com/office/officeart/2018/2/layout/IconVerticalSolidList"/>
    <dgm:cxn modelId="{D36B0CB0-84C2-487B-8DB8-B16E969C210C}" type="presParOf" srcId="{B2336D55-93EA-4938-8507-4D2FE9FE51F6}" destId="{2ED4098B-A9AA-4B58-BDB7-2E431404472C}" srcOrd="4" destOrd="0" presId="urn:microsoft.com/office/officeart/2018/2/layout/IconVerticalSolidList"/>
    <dgm:cxn modelId="{E1F97F30-1E1A-4B9C-BF38-3ABDBA9EB0C1}" type="presParOf" srcId="{820E8781-D51D-472B-B3A8-BA60D601978C}" destId="{C708766E-49E6-4458-8C40-34B06BFAC254}" srcOrd="5" destOrd="0" presId="urn:microsoft.com/office/officeart/2018/2/layout/IconVerticalSolidList"/>
    <dgm:cxn modelId="{5C3AEA4D-7D62-415A-B9FE-30C51FF3BC80}" type="presParOf" srcId="{820E8781-D51D-472B-B3A8-BA60D601978C}" destId="{E8243C96-6F7C-4ED7-A748-D59D33CB0557}" srcOrd="6" destOrd="0" presId="urn:microsoft.com/office/officeart/2018/2/layout/IconVerticalSolidList"/>
    <dgm:cxn modelId="{3A40F8E5-01E3-4BD7-9B64-69F6D13813D1}" type="presParOf" srcId="{E8243C96-6F7C-4ED7-A748-D59D33CB0557}" destId="{7B542B02-D96B-442E-990F-9ECF52E20D32}" srcOrd="0" destOrd="0" presId="urn:microsoft.com/office/officeart/2018/2/layout/IconVerticalSolidList"/>
    <dgm:cxn modelId="{76A8FDF8-4A2D-440C-B56F-4A39E413379E}" type="presParOf" srcId="{E8243C96-6F7C-4ED7-A748-D59D33CB0557}" destId="{AC0801F6-FFE8-4E7E-ADF5-277B589B1169}" srcOrd="1" destOrd="0" presId="urn:microsoft.com/office/officeart/2018/2/layout/IconVerticalSolidList"/>
    <dgm:cxn modelId="{08C3DA5E-13CB-4E3D-9626-B0A2931AB2A1}" type="presParOf" srcId="{E8243C96-6F7C-4ED7-A748-D59D33CB0557}" destId="{20DD5E0B-1E67-4356-BA4C-974E917BD57D}" srcOrd="2" destOrd="0" presId="urn:microsoft.com/office/officeart/2018/2/layout/IconVerticalSolidList"/>
    <dgm:cxn modelId="{D8884F93-A889-434C-BC3D-5A53EB5ABF3A}" type="presParOf" srcId="{E8243C96-6F7C-4ED7-A748-D59D33CB0557}" destId="{17831E61-E4BE-4E49-B510-708BBBF5314E}" srcOrd="3" destOrd="0" presId="urn:microsoft.com/office/officeart/2018/2/layout/IconVerticalSolidList"/>
    <dgm:cxn modelId="{E8F4E46F-B508-4163-898D-DF632C42FC91}" type="presParOf" srcId="{E8243C96-6F7C-4ED7-A748-D59D33CB0557}" destId="{938E1CF8-2B70-4396-93E7-273F2E9CB5A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43CF8-A653-4822-8ABA-63D4C6526910}">
      <dsp:nvSpPr>
        <dsp:cNvPr id="0" name=""/>
        <dsp:cNvSpPr/>
      </dsp:nvSpPr>
      <dsp:spPr>
        <a:xfrm>
          <a:off x="0" y="1541"/>
          <a:ext cx="10353675" cy="781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CFF37-119B-4A7B-83F3-B1A0A2F0B6CB}">
      <dsp:nvSpPr>
        <dsp:cNvPr id="0" name=""/>
        <dsp:cNvSpPr/>
      </dsp:nvSpPr>
      <dsp:spPr>
        <a:xfrm>
          <a:off x="236374" y="177357"/>
          <a:ext cx="429771" cy="429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A719E3-7E79-4FCE-A184-1669802C493D}">
      <dsp:nvSpPr>
        <dsp:cNvPr id="0" name=""/>
        <dsp:cNvSpPr/>
      </dsp:nvSpPr>
      <dsp:spPr>
        <a:xfrm>
          <a:off x="902521" y="1541"/>
          <a:ext cx="4659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j-lt"/>
            </a:rPr>
            <a:t>Dualismo mente – cuerpo</a:t>
          </a:r>
          <a:endParaRPr lang="en-US" sz="2200" kern="1200" dirty="0">
            <a:latin typeface="+mj-lt"/>
          </a:endParaRPr>
        </a:p>
      </dsp:txBody>
      <dsp:txXfrm>
        <a:off x="902521" y="1541"/>
        <a:ext cx="4659153" cy="781403"/>
      </dsp:txXfrm>
    </dsp:sp>
    <dsp:sp modelId="{04F4B03B-6D6B-4A89-A991-1EACBD22B9E9}">
      <dsp:nvSpPr>
        <dsp:cNvPr id="0" name=""/>
        <dsp:cNvSpPr/>
      </dsp:nvSpPr>
      <dsp:spPr>
        <a:xfrm>
          <a:off x="5561674" y="1541"/>
          <a:ext cx="4792000"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j-lt"/>
            </a:rPr>
            <a:t>Diversas versiones (a lo largo de la historia)</a:t>
          </a:r>
          <a:endParaRPr lang="en-US" sz="1800" kern="1200" dirty="0">
            <a:latin typeface="+mj-lt"/>
          </a:endParaRPr>
        </a:p>
      </dsp:txBody>
      <dsp:txXfrm>
        <a:off x="5561674" y="1541"/>
        <a:ext cx="4792000" cy="781403"/>
      </dsp:txXfrm>
    </dsp:sp>
    <dsp:sp modelId="{45C9F60E-5A06-44C2-B2C6-49DB54F381E0}">
      <dsp:nvSpPr>
        <dsp:cNvPr id="0" name=""/>
        <dsp:cNvSpPr/>
      </dsp:nvSpPr>
      <dsp:spPr>
        <a:xfrm>
          <a:off x="0" y="961847"/>
          <a:ext cx="10353675" cy="781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7758DC-2F8A-467D-ABED-D0F7088A8682}">
      <dsp:nvSpPr>
        <dsp:cNvPr id="0" name=""/>
        <dsp:cNvSpPr/>
      </dsp:nvSpPr>
      <dsp:spPr>
        <a:xfrm>
          <a:off x="236374" y="1154111"/>
          <a:ext cx="429771" cy="429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A82131-18E4-4330-AE92-076F168A0FE4}">
      <dsp:nvSpPr>
        <dsp:cNvPr id="0" name=""/>
        <dsp:cNvSpPr/>
      </dsp:nvSpPr>
      <dsp:spPr>
        <a:xfrm>
          <a:off x="902521" y="978296"/>
          <a:ext cx="4659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j-lt"/>
            </a:rPr>
            <a:t>La relación mente – cerebro</a:t>
          </a:r>
          <a:endParaRPr lang="en-US" sz="2200" kern="1200" dirty="0">
            <a:latin typeface="+mj-lt"/>
          </a:endParaRPr>
        </a:p>
      </dsp:txBody>
      <dsp:txXfrm>
        <a:off x="902521" y="978296"/>
        <a:ext cx="4659153" cy="781403"/>
      </dsp:txXfrm>
    </dsp:sp>
    <dsp:sp modelId="{FC03517B-F9F0-417F-951E-0A7CD6EDF4F0}">
      <dsp:nvSpPr>
        <dsp:cNvPr id="0" name=""/>
        <dsp:cNvSpPr/>
      </dsp:nvSpPr>
      <dsp:spPr>
        <a:xfrm>
          <a:off x="5561674" y="978296"/>
          <a:ext cx="4792000"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j-lt"/>
            </a:rPr>
            <a:t>¿son idénticas?</a:t>
          </a:r>
          <a:endParaRPr lang="en-US" sz="1800" kern="1200" dirty="0">
            <a:latin typeface="+mj-lt"/>
          </a:endParaRPr>
        </a:p>
      </dsp:txBody>
      <dsp:txXfrm>
        <a:off x="5561674" y="978296"/>
        <a:ext cx="4792000" cy="781403"/>
      </dsp:txXfrm>
    </dsp:sp>
    <dsp:sp modelId="{1EC2403F-B7F8-4FC0-969D-1CC29C48DC22}">
      <dsp:nvSpPr>
        <dsp:cNvPr id="0" name=""/>
        <dsp:cNvSpPr/>
      </dsp:nvSpPr>
      <dsp:spPr>
        <a:xfrm>
          <a:off x="0" y="1940758"/>
          <a:ext cx="10353675" cy="781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494C33-6431-471E-980D-162E53BBAA9B}">
      <dsp:nvSpPr>
        <dsp:cNvPr id="0" name=""/>
        <dsp:cNvSpPr/>
      </dsp:nvSpPr>
      <dsp:spPr>
        <a:xfrm>
          <a:off x="236374" y="2130866"/>
          <a:ext cx="429771" cy="429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963DC8-2136-4403-B103-BEE120B2F883}">
      <dsp:nvSpPr>
        <dsp:cNvPr id="0" name=""/>
        <dsp:cNvSpPr/>
      </dsp:nvSpPr>
      <dsp:spPr>
        <a:xfrm>
          <a:off x="902521" y="1955050"/>
          <a:ext cx="4659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j-lt"/>
            </a:rPr>
            <a:t>La conciencia</a:t>
          </a:r>
          <a:endParaRPr lang="en-US" sz="2200" kern="1200" dirty="0">
            <a:latin typeface="+mj-lt"/>
          </a:endParaRPr>
        </a:p>
      </dsp:txBody>
      <dsp:txXfrm>
        <a:off x="902521" y="1955050"/>
        <a:ext cx="4659153" cy="781403"/>
      </dsp:txXfrm>
    </dsp:sp>
    <dsp:sp modelId="{2ED4098B-A9AA-4B58-BDB7-2E431404472C}">
      <dsp:nvSpPr>
        <dsp:cNvPr id="0" name=""/>
        <dsp:cNvSpPr/>
      </dsp:nvSpPr>
      <dsp:spPr>
        <a:xfrm>
          <a:off x="5561674" y="1955050"/>
          <a:ext cx="4792000"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j-lt"/>
            </a:rPr>
            <a:t>¿Qué es?</a:t>
          </a:r>
          <a:endParaRPr lang="en-US" sz="1800" kern="1200" dirty="0">
            <a:latin typeface="+mj-lt"/>
          </a:endParaRPr>
        </a:p>
      </dsp:txBody>
      <dsp:txXfrm>
        <a:off x="5561674" y="1955050"/>
        <a:ext cx="4792000" cy="781403"/>
      </dsp:txXfrm>
    </dsp:sp>
    <dsp:sp modelId="{7B542B02-D96B-442E-990F-9ECF52E20D32}">
      <dsp:nvSpPr>
        <dsp:cNvPr id="0" name=""/>
        <dsp:cNvSpPr/>
      </dsp:nvSpPr>
      <dsp:spPr>
        <a:xfrm>
          <a:off x="0" y="2931804"/>
          <a:ext cx="10353675" cy="781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801F6-FFE8-4E7E-ADF5-277B589B1169}">
      <dsp:nvSpPr>
        <dsp:cNvPr id="0" name=""/>
        <dsp:cNvSpPr/>
      </dsp:nvSpPr>
      <dsp:spPr>
        <a:xfrm>
          <a:off x="236374" y="3107620"/>
          <a:ext cx="429771" cy="4297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831E61-E4BE-4E49-B510-708BBBF5314E}">
      <dsp:nvSpPr>
        <dsp:cNvPr id="0" name=""/>
        <dsp:cNvSpPr/>
      </dsp:nvSpPr>
      <dsp:spPr>
        <a:xfrm>
          <a:off x="902521" y="2931804"/>
          <a:ext cx="4659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j-lt"/>
            </a:rPr>
            <a:t>La estructura de la mente</a:t>
          </a:r>
          <a:endParaRPr lang="en-US" sz="2200" kern="1200" dirty="0">
            <a:latin typeface="+mj-lt"/>
          </a:endParaRPr>
        </a:p>
      </dsp:txBody>
      <dsp:txXfrm>
        <a:off x="902521" y="2931804"/>
        <a:ext cx="4659153" cy="781403"/>
      </dsp:txXfrm>
    </dsp:sp>
    <dsp:sp modelId="{938E1CF8-2B70-4396-93E7-273F2E9CB5A5}">
      <dsp:nvSpPr>
        <dsp:cNvPr id="0" name=""/>
        <dsp:cNvSpPr/>
      </dsp:nvSpPr>
      <dsp:spPr>
        <a:xfrm>
          <a:off x="5561674" y="2931804"/>
          <a:ext cx="4792000"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j-lt"/>
            </a:rPr>
            <a:t>¿cómo está hecha?</a:t>
          </a:r>
          <a:endParaRPr lang="en-US" sz="1800" kern="1200" dirty="0">
            <a:latin typeface="+mj-lt"/>
          </a:endParaRPr>
        </a:p>
        <a:p>
          <a:pPr marL="0" lvl="0" indent="0" algn="l" defTabSz="800100">
            <a:lnSpc>
              <a:spcPct val="90000"/>
            </a:lnSpc>
            <a:spcBef>
              <a:spcPct val="0"/>
            </a:spcBef>
            <a:spcAft>
              <a:spcPct val="35000"/>
            </a:spcAft>
            <a:buNone/>
          </a:pPr>
          <a:r>
            <a:rPr lang="es-MX" sz="1800" kern="1200" dirty="0">
              <a:latin typeface="+mj-lt"/>
            </a:rPr>
            <a:t>¿cómo funciona?</a:t>
          </a:r>
          <a:endParaRPr lang="en-US" sz="1800" kern="1200" dirty="0">
            <a:latin typeface="+mj-lt"/>
          </a:endParaRPr>
        </a:p>
      </dsp:txBody>
      <dsp:txXfrm>
        <a:off x="5561674" y="2931804"/>
        <a:ext cx="4792000" cy="7814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A092-483A-D94D-8A86-74ED64D4E4E5}" type="datetimeFigureOut">
              <a:rPr lang="es-MX" smtClean="0"/>
              <a:t>07/12/19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45D46-2584-3E47-A6DD-CA5B4D35550A}" type="slidenum">
              <a:rPr lang="es-MX" smtClean="0"/>
              <a:t>‹Nº›</a:t>
            </a:fld>
            <a:endParaRPr lang="es-MX"/>
          </a:p>
        </p:txBody>
      </p:sp>
    </p:spTree>
    <p:extLst>
      <p:ext uri="{BB962C8B-B14F-4D97-AF65-F5344CB8AC3E}">
        <p14:creationId xmlns:p14="http://schemas.microsoft.com/office/powerpoint/2010/main" val="329699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¿qué es la filosofía?</a:t>
            </a:r>
          </a:p>
          <a:p>
            <a:r>
              <a:rPr lang="es-MX" dirty="0"/>
              <a:t>Una disciplina, pero en realidad es una capacidad de formular preguntas. Hay quien dice que las preguntas, cuando encuentran respuesta, se hacen propias de alguna disciplina particular, pero cuando apenas plantean un problema, cuando no tienen respuesta, son filosóficas.</a:t>
            </a:r>
          </a:p>
          <a:p>
            <a:endParaRPr lang="es-MX" dirty="0"/>
          </a:p>
          <a:p>
            <a:r>
              <a:rPr lang="es-MX" dirty="0"/>
              <a:t>¿y la mente?</a:t>
            </a:r>
          </a:p>
          <a:p>
            <a:r>
              <a:rPr lang="es-MX" dirty="0"/>
              <a:t>Uno de los enigmas más grandes de la humanidad es ¿por qué pensamos? Una explicación ha remitido a la operación de la mente… entonces la filosofía de la mente se encarga de todas aquellas preguntas que tienen que ver con el pensamiento ¿cómo? ¿por qué? ¿qué es? Etc.</a:t>
            </a:r>
          </a:p>
        </p:txBody>
      </p:sp>
      <p:sp>
        <p:nvSpPr>
          <p:cNvPr id="4" name="Marcador de número de diapositiva 3"/>
          <p:cNvSpPr>
            <a:spLocks noGrp="1"/>
          </p:cNvSpPr>
          <p:nvPr>
            <p:ph type="sldNum" sz="quarter" idx="5"/>
          </p:nvPr>
        </p:nvSpPr>
        <p:spPr/>
        <p:txBody>
          <a:bodyPr/>
          <a:lstStyle/>
          <a:p>
            <a:fld id="{6C945D46-2584-3E47-A6DD-CA5B4D35550A}" type="slidenum">
              <a:rPr lang="es-MX" smtClean="0"/>
              <a:t>2</a:t>
            </a:fld>
            <a:endParaRPr lang="es-MX"/>
          </a:p>
        </p:txBody>
      </p:sp>
    </p:spTree>
    <p:extLst>
      <p:ext uri="{BB962C8B-B14F-4D97-AF65-F5344CB8AC3E}">
        <p14:creationId xmlns:p14="http://schemas.microsoft.com/office/powerpoint/2010/main" val="118368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Analogía con máquina de Turing:</a:t>
            </a:r>
          </a:p>
          <a:p>
            <a:r>
              <a:rPr lang="es-MX" dirty="0"/>
              <a:t>El cerebro es un sistema físico que, al igual que una máquina de Turing universal, posee capacidades de cómputo potencialmente ilimitados y que, en analogía, funciona como una máquina mecánica</a:t>
            </a:r>
          </a:p>
          <a:p>
            <a:endParaRPr lang="es-MX" dirty="0"/>
          </a:p>
          <a:p>
            <a:r>
              <a:rPr lang="es-MX" dirty="0"/>
              <a:t>El cerebro es un sistema computacional – sus capacidades distintivas pueden explicarse como resultado de la operación de mecanismos de computación</a:t>
            </a:r>
          </a:p>
          <a:p>
            <a:r>
              <a:rPr lang="es-MX" dirty="0"/>
              <a:t>La mente es el software.</a:t>
            </a:r>
          </a:p>
        </p:txBody>
      </p:sp>
      <p:sp>
        <p:nvSpPr>
          <p:cNvPr id="4" name="Marcador de número de diapositiva 3"/>
          <p:cNvSpPr>
            <a:spLocks noGrp="1"/>
          </p:cNvSpPr>
          <p:nvPr>
            <p:ph type="sldNum" sz="quarter" idx="5"/>
          </p:nvPr>
        </p:nvSpPr>
        <p:spPr/>
        <p:txBody>
          <a:bodyPr/>
          <a:lstStyle/>
          <a:p>
            <a:fld id="{6C945D46-2584-3E47-A6DD-CA5B4D35550A}" type="slidenum">
              <a:rPr lang="es-MX" smtClean="0"/>
              <a:t>13</a:t>
            </a:fld>
            <a:endParaRPr lang="es-MX"/>
          </a:p>
        </p:txBody>
      </p:sp>
    </p:spTree>
    <p:extLst>
      <p:ext uri="{BB962C8B-B14F-4D97-AF65-F5344CB8AC3E}">
        <p14:creationId xmlns:p14="http://schemas.microsoft.com/office/powerpoint/2010/main" val="107447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Un estado mental es una actitud hacia algún contenido (en general proposicional)</a:t>
            </a:r>
          </a:p>
          <a:p>
            <a:pPr marL="171450" indent="-171450">
              <a:buFont typeface="Arial" panose="020B0604020202020204" pitchFamily="34" charset="0"/>
              <a:buChar char="•"/>
            </a:pPr>
            <a:r>
              <a:rPr lang="es-MX" dirty="0"/>
              <a:t>El ámbito de lo mental es el de las experiencias subjetivas y al que accedemos de manera directa y/o inmediata</a:t>
            </a:r>
          </a:p>
          <a:p>
            <a:pPr marL="171450" indent="-171450">
              <a:buFont typeface="Arial" panose="020B0604020202020204" pitchFamily="34" charset="0"/>
              <a:buChar char="•"/>
            </a:pPr>
            <a:r>
              <a:rPr lang="es-MX" dirty="0"/>
              <a:t>Algunas de estas experiencias tienen un contenido representacional – se refieren a estados de cosas “externos”</a:t>
            </a:r>
          </a:p>
          <a:p>
            <a:pPr marL="171450" indent="-171450">
              <a:buFont typeface="Arial" panose="020B0604020202020204" pitchFamily="34" charset="0"/>
              <a:buChar char="•"/>
            </a:pPr>
            <a:r>
              <a:rPr lang="es-MX" dirty="0"/>
              <a:t>Y nosotras tenemos una actitud hacia esos contenidos (lo creemos, lo deseamos, etc.)</a:t>
            </a:r>
          </a:p>
          <a:p>
            <a:pPr marL="171450" indent="-171450">
              <a:buFont typeface="Arial" panose="020B0604020202020204" pitchFamily="34" charset="0"/>
              <a:buChar char="•"/>
            </a:pPr>
            <a:r>
              <a:rPr lang="es-MX" dirty="0"/>
              <a:t>Estos estados mentales constituyen el punto de acceso de la mente a la realidad y una de las fuentes fundamentales de conocimiento.</a:t>
            </a:r>
          </a:p>
        </p:txBody>
      </p:sp>
      <p:sp>
        <p:nvSpPr>
          <p:cNvPr id="4" name="Marcador de número de diapositiva 3"/>
          <p:cNvSpPr>
            <a:spLocks noGrp="1"/>
          </p:cNvSpPr>
          <p:nvPr>
            <p:ph type="sldNum" sz="quarter" idx="5"/>
          </p:nvPr>
        </p:nvSpPr>
        <p:spPr/>
        <p:txBody>
          <a:bodyPr/>
          <a:lstStyle/>
          <a:p>
            <a:fld id="{6C945D46-2584-3E47-A6DD-CA5B4D35550A}" type="slidenum">
              <a:rPr lang="es-MX" smtClean="0"/>
              <a:t>4</a:t>
            </a:fld>
            <a:endParaRPr lang="es-MX"/>
          </a:p>
        </p:txBody>
      </p:sp>
    </p:spTree>
    <p:extLst>
      <p:ext uri="{BB962C8B-B14F-4D97-AF65-F5344CB8AC3E}">
        <p14:creationId xmlns:p14="http://schemas.microsoft.com/office/powerpoint/2010/main" val="284768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Platón: el alma es inmaterial e inmortal y debe gobernal al cuerpo, el cual es material y perecedero</a:t>
            </a:r>
          </a:p>
          <a:p>
            <a:endParaRPr lang="es-MX" dirty="0"/>
          </a:p>
          <a:p>
            <a:r>
              <a:rPr lang="es-MX" dirty="0"/>
              <a:t>Problema: ¿cómo entidades tan antagónicas pueden relacionarse estrechamente entre sí?</a:t>
            </a:r>
          </a:p>
          <a:p>
            <a:endParaRPr lang="es-MX" dirty="0"/>
          </a:p>
          <a:p>
            <a:r>
              <a:rPr lang="es-MX" dirty="0"/>
              <a:t>Hilemorfismo: la forma precisa una materia y la materia una forma (forma y materia juntos componen la sustancia) Esto es, alma y cuerpo se unen sustancialmente. Es una cosa con dos aspectos</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En cambio, en la union substancial, sin dejar de ser cada cosa lo que es, se compenetran de manera tal que casi son una sola cosa.</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Sustancias com-puestas (inseparables e indisolubles, salvo por la mente).</a:t>
            </a:r>
          </a:p>
          <a:p>
            <a:pPr marL="171450" indent="-171450">
              <a:buFont typeface="Arial" panose="020B0604020202020204" pitchFamily="34" charset="0"/>
              <a:buChar char="•"/>
            </a:pPr>
            <a:endParaRPr lang="es-MX" dirty="0"/>
          </a:p>
          <a:p>
            <a:pPr marL="171450" indent="-17145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6C945D46-2584-3E47-A6DD-CA5B4D35550A}" type="slidenum">
              <a:rPr lang="es-MX" smtClean="0"/>
              <a:t>6</a:t>
            </a:fld>
            <a:endParaRPr lang="es-MX"/>
          </a:p>
        </p:txBody>
      </p:sp>
    </p:spTree>
    <p:extLst>
      <p:ext uri="{BB962C8B-B14F-4D97-AF65-F5344CB8AC3E}">
        <p14:creationId xmlns:p14="http://schemas.microsoft.com/office/powerpoint/2010/main" val="42728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 (1) se sigue – genio maligno (escepticismo)</a:t>
            </a:r>
          </a:p>
          <a:p>
            <a:r>
              <a:rPr lang="es-MX" dirty="0"/>
              <a:t>De (2) lo concebible es lo metafísicamente posible</a:t>
            </a:r>
          </a:p>
          <a:p>
            <a:endParaRPr lang="es-MX" dirty="0"/>
          </a:p>
          <a:p>
            <a:r>
              <a:rPr lang="es-MX" dirty="0"/>
              <a:t>Problemas</a:t>
            </a:r>
          </a:p>
          <a:p>
            <a:pPr marL="228600" indent="-228600">
              <a:buAutoNum type="alphaLcParenBoth"/>
            </a:pPr>
            <a:r>
              <a:rPr lang="es-MX" dirty="0"/>
              <a:t>Explicar interacción</a:t>
            </a:r>
          </a:p>
          <a:p>
            <a:pPr marL="228600" indent="-228600">
              <a:buAutoNum type="alphaLcParenBoth"/>
            </a:pPr>
            <a:r>
              <a:rPr lang="es-MX" dirty="0"/>
              <a:t>Cómo se individuan las sustancias – cómo poner límites entre sustancias pensantes distintas en ausencia de atributos corporéos o materiales</a:t>
            </a:r>
          </a:p>
          <a:p>
            <a:pPr marL="228600" indent="-228600">
              <a:buAutoNum type="alphaLcParenBoth"/>
            </a:pPr>
            <a:r>
              <a:rPr lang="es-MX" dirty="0"/>
              <a:t>¿cómo sé que existen otras mentes?</a:t>
            </a:r>
          </a:p>
        </p:txBody>
      </p:sp>
      <p:sp>
        <p:nvSpPr>
          <p:cNvPr id="4" name="Marcador de número de diapositiva 3"/>
          <p:cNvSpPr>
            <a:spLocks noGrp="1"/>
          </p:cNvSpPr>
          <p:nvPr>
            <p:ph type="sldNum" sz="quarter" idx="5"/>
          </p:nvPr>
        </p:nvSpPr>
        <p:spPr/>
        <p:txBody>
          <a:bodyPr/>
          <a:lstStyle/>
          <a:p>
            <a:fld id="{6C945D46-2584-3E47-A6DD-CA5B4D35550A}" type="slidenum">
              <a:rPr lang="es-MX" smtClean="0"/>
              <a:t>7</a:t>
            </a:fld>
            <a:endParaRPr lang="es-MX"/>
          </a:p>
        </p:txBody>
      </p:sp>
    </p:spTree>
    <p:extLst>
      <p:ext uri="{BB962C8B-B14F-4D97-AF65-F5344CB8AC3E}">
        <p14:creationId xmlns:p14="http://schemas.microsoft.com/office/powerpoint/2010/main" val="189617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debate no es en torno a dos tipos de sustancia, sino en torno a dos tipos de propiedad.</a:t>
            </a:r>
          </a:p>
          <a:p>
            <a:pPr marL="171450" indent="-171450">
              <a:buFont typeface="Arial" panose="020B0604020202020204" pitchFamily="34" charset="0"/>
              <a:buChar char="•"/>
            </a:pPr>
            <a:r>
              <a:rPr lang="es-MX" dirty="0"/>
              <a:t>Las propiedades mentales y las físicas tienen un mismo soporte físico, pero las mentales no pueden reducirse a las físicas</a:t>
            </a:r>
          </a:p>
          <a:p>
            <a:pPr marL="171450" indent="-171450">
              <a:buFont typeface="Arial" panose="020B0604020202020204" pitchFamily="34" charset="0"/>
              <a:buChar char="•"/>
            </a:pPr>
            <a:r>
              <a:rPr lang="es-MX" dirty="0"/>
              <a:t>P.ej. La intencionalidad – nuestros estados mentales se dirigen a los objetos y los categorizan</a:t>
            </a:r>
          </a:p>
          <a:p>
            <a:pPr marL="171450" indent="-171450">
              <a:buFont typeface="Arial" panose="020B0604020202020204" pitchFamily="34" charset="0"/>
              <a:buChar char="•"/>
            </a:pPr>
            <a:endParaRPr lang="es-MX" dirty="0"/>
          </a:p>
          <a:p>
            <a:pPr marL="0" indent="0">
              <a:buFont typeface="Arial" panose="020B0604020202020204" pitchFamily="34" charset="0"/>
              <a:buNone/>
            </a:pPr>
            <a:r>
              <a:rPr lang="es-MX" dirty="0"/>
              <a:t>Las propiedades fenoménicas o qualia – esencialmente subjetivas</a:t>
            </a:r>
          </a:p>
        </p:txBody>
      </p:sp>
      <p:sp>
        <p:nvSpPr>
          <p:cNvPr id="4" name="Marcador de número de diapositiva 3"/>
          <p:cNvSpPr>
            <a:spLocks noGrp="1"/>
          </p:cNvSpPr>
          <p:nvPr>
            <p:ph type="sldNum" sz="quarter" idx="5"/>
          </p:nvPr>
        </p:nvSpPr>
        <p:spPr/>
        <p:txBody>
          <a:bodyPr/>
          <a:lstStyle/>
          <a:p>
            <a:fld id="{6C945D46-2584-3E47-A6DD-CA5B4D35550A}" type="slidenum">
              <a:rPr lang="es-MX" smtClean="0"/>
              <a:t>8</a:t>
            </a:fld>
            <a:endParaRPr lang="es-MX"/>
          </a:p>
        </p:txBody>
      </p:sp>
    </p:spTree>
    <p:extLst>
      <p:ext uri="{BB962C8B-B14F-4D97-AF65-F5344CB8AC3E}">
        <p14:creationId xmlns:p14="http://schemas.microsoft.com/office/powerpoint/2010/main" val="333838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Años 60</a:t>
            </a:r>
          </a:p>
          <a:p>
            <a:endParaRPr lang="es-MX" dirty="0"/>
          </a:p>
          <a:p>
            <a:r>
              <a:rPr lang="es-MX" dirty="0"/>
              <a:t>El rol causal de un estado mental lo define </a:t>
            </a:r>
          </a:p>
          <a:p>
            <a:pPr marL="171450" indent="-171450">
              <a:buFont typeface="Arial" panose="020B0604020202020204" pitchFamily="34" charset="0"/>
              <a:buChar char="•"/>
            </a:pPr>
            <a:r>
              <a:rPr lang="es-MX" dirty="0"/>
              <a:t>Esto es, el material del que está hecho un estado mental no juega un papel en decir qué es, sino que eso da cuenta de cómo se implementa</a:t>
            </a:r>
          </a:p>
          <a:p>
            <a:pPr marL="0" indent="0">
              <a:buFont typeface="Arial" panose="020B0604020202020204" pitchFamily="34" charset="0"/>
              <a:buNone/>
            </a:pPr>
            <a:r>
              <a:rPr lang="es-MX" i="1" dirty="0"/>
              <a:t>e.g.</a:t>
            </a:r>
            <a:r>
              <a:rPr lang="es-MX" i="0" dirty="0"/>
              <a:t> Desear beber agua fresca: (creencia) “hay agua fresca”; (acción) “voy por agua fría”</a:t>
            </a:r>
            <a:endParaRPr lang="es-MX" i="1" dirty="0"/>
          </a:p>
          <a:p>
            <a:endParaRPr lang="es-MX" dirty="0"/>
          </a:p>
          <a:p>
            <a:r>
              <a:rPr lang="es-MX" dirty="0"/>
              <a:t>Criterios de identificación e individuación de los estados mentales:</a:t>
            </a:r>
          </a:p>
          <a:p>
            <a:r>
              <a:rPr lang="es-MX" dirty="0"/>
              <a:t>Las creencias – se dirigen al mundo y nos llevan a actuar (buscan representarlo de la manera más fidedigna posible)</a:t>
            </a:r>
          </a:p>
          <a:p>
            <a:r>
              <a:rPr lang="es-MX" dirty="0"/>
              <a:t>Los deseos – se dirigen a sí mismos (del mundo a la mente – cómo querríamos que fuera el mundo)</a:t>
            </a:r>
          </a:p>
          <a:p>
            <a:endParaRPr lang="es-MX" dirty="0"/>
          </a:p>
          <a:p>
            <a:r>
              <a:rPr lang="es-MX" dirty="0"/>
              <a:t>Holismo: si el rol causal de un estado mental funcional involucra otros estados mentales funcionales, entonces cualquier estado mental inberviene en la individuación de cualquier otro</a:t>
            </a:r>
          </a:p>
          <a:p>
            <a:endParaRPr lang="es-MX" dirty="0"/>
          </a:p>
          <a:p>
            <a:r>
              <a:rPr lang="es-MX" dirty="0"/>
              <a:t>PROBLEMA:</a:t>
            </a:r>
          </a:p>
          <a:p>
            <a:r>
              <a:rPr lang="es-MX" dirty="0"/>
              <a:t>Para que dos sujetos crean lo mismo “la ciudad de méxico es la capital de México” tienen que compartir TODAS sus creencias.</a:t>
            </a:r>
          </a:p>
        </p:txBody>
      </p:sp>
      <p:sp>
        <p:nvSpPr>
          <p:cNvPr id="4" name="Marcador de número de diapositiva 3"/>
          <p:cNvSpPr>
            <a:spLocks noGrp="1"/>
          </p:cNvSpPr>
          <p:nvPr>
            <p:ph type="sldNum" sz="quarter" idx="5"/>
          </p:nvPr>
        </p:nvSpPr>
        <p:spPr/>
        <p:txBody>
          <a:bodyPr/>
          <a:lstStyle/>
          <a:p>
            <a:fld id="{6C945D46-2584-3E47-A6DD-CA5B4D35550A}" type="slidenum">
              <a:rPr lang="es-MX" smtClean="0"/>
              <a:t>9</a:t>
            </a:fld>
            <a:endParaRPr lang="es-MX"/>
          </a:p>
        </p:txBody>
      </p:sp>
    </p:spTree>
    <p:extLst>
      <p:ext uri="{BB962C8B-B14F-4D97-AF65-F5344CB8AC3E}">
        <p14:creationId xmlns:p14="http://schemas.microsoft.com/office/powerpoint/2010/main" val="154865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Tres tesis centrales:</a:t>
            </a:r>
          </a:p>
          <a:p>
            <a:pPr marL="228600" indent="-228600">
              <a:buAutoNum type="alphaLcParenBoth"/>
            </a:pPr>
            <a:r>
              <a:rPr lang="es-MX" dirty="0"/>
              <a:t>externismo: el contenido de lo mental se fija por el entorno</a:t>
            </a:r>
          </a:p>
          <a:p>
            <a:pPr marL="228600" indent="-228600">
              <a:buAutoNum type="alphaLcParenBoth"/>
            </a:pPr>
            <a:r>
              <a:rPr lang="es-MX" dirty="0"/>
              <a:t>Teleosemántica: lo que fija el contenido son elementos históricos del entonrno (aprendizaje)</a:t>
            </a:r>
          </a:p>
          <a:p>
            <a:pPr marL="228600" indent="-228600">
              <a:buAutoNum type="alphaLcParenBoth"/>
            </a:pPr>
            <a:r>
              <a:rPr lang="es-MX" dirty="0"/>
              <a:t>Mente extendida: interacción</a:t>
            </a:r>
          </a:p>
        </p:txBody>
      </p:sp>
      <p:sp>
        <p:nvSpPr>
          <p:cNvPr id="4" name="Marcador de número de diapositiva 3"/>
          <p:cNvSpPr>
            <a:spLocks noGrp="1"/>
          </p:cNvSpPr>
          <p:nvPr>
            <p:ph type="sldNum" sz="quarter" idx="5"/>
          </p:nvPr>
        </p:nvSpPr>
        <p:spPr/>
        <p:txBody>
          <a:bodyPr/>
          <a:lstStyle/>
          <a:p>
            <a:fld id="{6C945D46-2584-3E47-A6DD-CA5B4D35550A}" type="slidenum">
              <a:rPr lang="es-MX" smtClean="0"/>
              <a:t>10</a:t>
            </a:fld>
            <a:endParaRPr lang="es-MX"/>
          </a:p>
        </p:txBody>
      </p:sp>
    </p:spTree>
    <p:extLst>
      <p:ext uri="{BB962C8B-B14F-4D97-AF65-F5344CB8AC3E}">
        <p14:creationId xmlns:p14="http://schemas.microsoft.com/office/powerpoint/2010/main" val="197118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Teoría de la identidad: estados y procesos de la mente son idénticos a estados y procesos del cerebro (son procesos </a:t>
            </a:r>
            <a:r>
              <a:rPr lang="es-MX" i="1" dirty="0"/>
              <a:t>del</a:t>
            </a:r>
            <a:r>
              <a:rPr lang="es-MX" i="0" dirty="0"/>
              <a:t> cerebro y no sólo correlacionados con ellos)</a:t>
            </a:r>
          </a:p>
          <a:p>
            <a:r>
              <a:rPr lang="es-MX" i="0" dirty="0"/>
              <a:t>Vs.</a:t>
            </a:r>
          </a:p>
          <a:p>
            <a:r>
              <a:rPr lang="es-MX" i="0" dirty="0"/>
              <a:t>Experiencias – son  procesos cerebrales pero tienen propiedades NO físicas.</a:t>
            </a:r>
            <a:endParaRPr lang="es-MX" dirty="0"/>
          </a:p>
        </p:txBody>
      </p:sp>
      <p:sp>
        <p:nvSpPr>
          <p:cNvPr id="4" name="Marcador de número de diapositiva 3"/>
          <p:cNvSpPr>
            <a:spLocks noGrp="1"/>
          </p:cNvSpPr>
          <p:nvPr>
            <p:ph type="sldNum" sz="quarter" idx="5"/>
          </p:nvPr>
        </p:nvSpPr>
        <p:spPr/>
        <p:txBody>
          <a:bodyPr/>
          <a:lstStyle/>
          <a:p>
            <a:fld id="{6C945D46-2584-3E47-A6DD-CA5B4D35550A}" type="slidenum">
              <a:rPr lang="es-MX" smtClean="0"/>
              <a:t>11</a:t>
            </a:fld>
            <a:endParaRPr lang="es-MX"/>
          </a:p>
        </p:txBody>
      </p:sp>
    </p:spTree>
    <p:extLst>
      <p:ext uri="{BB962C8B-B14F-4D97-AF65-F5344CB8AC3E}">
        <p14:creationId xmlns:p14="http://schemas.microsoft.com/office/powerpoint/2010/main" val="31144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Consciente como sintiente (sentir y responder al entorno)</a:t>
            </a:r>
          </a:p>
          <a:p>
            <a:r>
              <a:rPr lang="es-MX" dirty="0"/>
              <a:t>Consciente como estar en vigilia (capaz de sentir y responder al entorno)</a:t>
            </a:r>
          </a:p>
          <a:p>
            <a:endParaRPr lang="es-MX" dirty="0"/>
          </a:p>
          <a:p>
            <a:r>
              <a:rPr lang="es-MX" dirty="0"/>
              <a:t>Fenoménicamente consciente – “se siente” de cierto modo ser esa criatura</a:t>
            </a:r>
          </a:p>
        </p:txBody>
      </p:sp>
      <p:sp>
        <p:nvSpPr>
          <p:cNvPr id="4" name="Marcador de número de diapositiva 3"/>
          <p:cNvSpPr>
            <a:spLocks noGrp="1"/>
          </p:cNvSpPr>
          <p:nvPr>
            <p:ph type="sldNum" sz="quarter" idx="5"/>
          </p:nvPr>
        </p:nvSpPr>
        <p:spPr/>
        <p:txBody>
          <a:bodyPr/>
          <a:lstStyle/>
          <a:p>
            <a:fld id="{6C945D46-2584-3E47-A6DD-CA5B4D35550A}" type="slidenum">
              <a:rPr lang="es-MX" smtClean="0"/>
              <a:t>12</a:t>
            </a:fld>
            <a:endParaRPr lang="es-MX"/>
          </a:p>
        </p:txBody>
      </p:sp>
    </p:spTree>
    <p:extLst>
      <p:ext uri="{BB962C8B-B14F-4D97-AF65-F5344CB8AC3E}">
        <p14:creationId xmlns:p14="http://schemas.microsoft.com/office/powerpoint/2010/main" val="80712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19813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55279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990926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47574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007248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963882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86157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7064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4402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1535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35674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3738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04790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19639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20040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49181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12/7/19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72898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1">
                <a:shade val="80000"/>
                <a:lumMod val="80000"/>
              </a:schemeClr>
              <a:schemeClr val="bg1">
                <a:tint val="98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12/7/19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8716170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31" r:id="rId4"/>
    <p:sldLayoutId id="2147483732" r:id="rId5"/>
    <p:sldLayoutId id="2147483733" r:id="rId6"/>
    <p:sldLayoutId id="2147483734" r:id="rId7"/>
    <p:sldLayoutId id="2147483735" r:id="rId8"/>
    <p:sldLayoutId id="2147483736" r:id="rId9"/>
    <p:sldLayoutId id="2147483737" r:id="rId10"/>
    <p:sldLayoutId id="2147483744"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ctr" defTabSz="457200" rtl="0" eaLnBrk="1" latinLnBrk="0" hangingPunct="1">
        <a:lnSpc>
          <a:spcPct val="9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CCAE26-65CE-094D-9C0F-CBE866DB2944}"/>
              </a:ext>
            </a:extLst>
          </p:cNvPr>
          <p:cNvSpPr>
            <a:spLocks noGrp="1"/>
          </p:cNvSpPr>
          <p:nvPr>
            <p:ph type="ctrTitle"/>
          </p:nvPr>
        </p:nvSpPr>
        <p:spPr>
          <a:xfrm>
            <a:off x="1370693" y="4406537"/>
            <a:ext cx="9440034" cy="1088336"/>
          </a:xfrm>
        </p:spPr>
        <p:txBody>
          <a:bodyPr>
            <a:normAutofit/>
          </a:bodyPr>
          <a:lstStyle/>
          <a:p>
            <a:r>
              <a:rPr lang="es-MX" sz="3400"/>
              <a:t>La filosofía de la mente </a:t>
            </a:r>
            <a:br>
              <a:rPr lang="es-MX" sz="3400"/>
            </a:br>
            <a:r>
              <a:rPr lang="es-MX" sz="3400"/>
              <a:t>¿qué es?</a:t>
            </a:r>
            <a:endParaRPr lang="es-MX" sz="3400" dirty="0"/>
          </a:p>
        </p:txBody>
      </p:sp>
      <p:sp>
        <p:nvSpPr>
          <p:cNvPr id="3" name="Subtítulo 2">
            <a:extLst>
              <a:ext uri="{FF2B5EF4-FFF2-40B4-BE49-F238E27FC236}">
                <a16:creationId xmlns:a16="http://schemas.microsoft.com/office/drawing/2014/main" id="{90472764-E144-F94D-ABAA-EB5045EA58C5}"/>
              </a:ext>
            </a:extLst>
          </p:cNvPr>
          <p:cNvSpPr>
            <a:spLocks noGrp="1"/>
          </p:cNvSpPr>
          <p:nvPr>
            <p:ph type="subTitle" idx="1"/>
          </p:nvPr>
        </p:nvSpPr>
        <p:spPr>
          <a:xfrm>
            <a:off x="1370693" y="5494872"/>
            <a:ext cx="9440034" cy="621614"/>
          </a:xfrm>
        </p:spPr>
        <p:txBody>
          <a:bodyPr>
            <a:normAutofit fontScale="92500" lnSpcReduction="10000"/>
          </a:bodyPr>
          <a:lstStyle/>
          <a:p>
            <a:pPr>
              <a:lnSpc>
                <a:spcPct val="100000"/>
              </a:lnSpc>
              <a:spcAft>
                <a:spcPts val="0"/>
              </a:spcAft>
            </a:pPr>
            <a:endParaRPr lang="es-MX" sz="1200">
              <a:solidFill>
                <a:srgbClr val="E48F07"/>
              </a:solidFill>
            </a:endParaRPr>
          </a:p>
          <a:p>
            <a:pPr>
              <a:lnSpc>
                <a:spcPct val="100000"/>
              </a:lnSpc>
              <a:spcAft>
                <a:spcPts val="0"/>
              </a:spcAft>
            </a:pPr>
            <a:r>
              <a:rPr lang="es-MX" sz="1200">
                <a:solidFill>
                  <a:srgbClr val="E48F07"/>
                </a:solidFill>
              </a:rPr>
              <a:t>Ángeles Eraña</a:t>
            </a:r>
          </a:p>
          <a:p>
            <a:pPr>
              <a:lnSpc>
                <a:spcPct val="100000"/>
              </a:lnSpc>
              <a:spcAft>
                <a:spcPts val="0"/>
              </a:spcAft>
            </a:pPr>
            <a:r>
              <a:rPr lang="es-MX" sz="1200">
                <a:solidFill>
                  <a:srgbClr val="E48F07"/>
                </a:solidFill>
              </a:rPr>
              <a:t>IIFs, UNAM</a:t>
            </a:r>
          </a:p>
          <a:p>
            <a:pPr>
              <a:lnSpc>
                <a:spcPct val="100000"/>
              </a:lnSpc>
            </a:pPr>
            <a:endParaRPr lang="es-MX" sz="1000" dirty="0">
              <a:solidFill>
                <a:srgbClr val="E48F07"/>
              </a:solidFill>
            </a:endParaRPr>
          </a:p>
        </p:txBody>
      </p:sp>
      <p:pic>
        <p:nvPicPr>
          <p:cNvPr id="55" name="Picture 3">
            <a:extLst>
              <a:ext uri="{FF2B5EF4-FFF2-40B4-BE49-F238E27FC236}">
                <a16:creationId xmlns:a16="http://schemas.microsoft.com/office/drawing/2014/main" id="{D17EC727-43B5-1949-809E-C6B7DBC93C68}"/>
              </a:ext>
            </a:extLst>
          </p:cNvPr>
          <p:cNvPicPr>
            <a:picLocks noChangeAspect="1"/>
          </p:cNvPicPr>
          <p:nvPr/>
        </p:nvPicPr>
        <p:blipFill>
          <a:blip r:embed="rId2"/>
          <a:srcRect/>
          <a:stretch/>
        </p:blipFill>
        <p:spPr>
          <a:xfrm>
            <a:off x="2671506" y="174787"/>
            <a:ext cx="7059649" cy="3972704"/>
          </a:xfrm>
          <a:prstGeom prst="rect">
            <a:avLst/>
          </a:prstGeom>
        </p:spPr>
      </p:pic>
    </p:spTree>
    <p:extLst>
      <p:ext uri="{BB962C8B-B14F-4D97-AF65-F5344CB8AC3E}">
        <p14:creationId xmlns:p14="http://schemas.microsoft.com/office/powerpoint/2010/main" val="1579842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9F26262B-9B9A-FC4A-B498-3E0BC5B6394C}"/>
              </a:ext>
            </a:extLst>
          </p:cNvPr>
          <p:cNvPicPr>
            <a:picLocks noGrp="1" noChangeAspect="1"/>
          </p:cNvPicPr>
          <p:nvPr>
            <p:ph idx="1"/>
          </p:nvPr>
        </p:nvPicPr>
        <p:blipFill rotWithShape="1">
          <a:blip r:embed="rId4">
            <a:alphaModFix amt="35000"/>
          </a:blip>
          <a:srcRect t="18274" b="18274"/>
          <a:stretch/>
        </p:blipFill>
        <p:spPr>
          <a:xfrm>
            <a:off x="20" y="10"/>
            <a:ext cx="12191980" cy="6857990"/>
          </a:xfrm>
          <a:prstGeom prst="rect">
            <a:avLst/>
          </a:prstGeom>
        </p:spPr>
      </p:pic>
      <p:sp>
        <p:nvSpPr>
          <p:cNvPr id="2" name="Título 1">
            <a:extLst>
              <a:ext uri="{FF2B5EF4-FFF2-40B4-BE49-F238E27FC236}">
                <a16:creationId xmlns:a16="http://schemas.microsoft.com/office/drawing/2014/main" id="{F60D7ED6-4079-B240-ABCA-98D61E589091}"/>
              </a:ext>
            </a:extLst>
          </p:cNvPr>
          <p:cNvSpPr>
            <a:spLocks noGrp="1"/>
          </p:cNvSpPr>
          <p:nvPr>
            <p:ph type="title"/>
          </p:nvPr>
        </p:nvSpPr>
        <p:spPr>
          <a:xfrm>
            <a:off x="1389185" y="1582616"/>
            <a:ext cx="9421542" cy="2015726"/>
          </a:xfrm>
        </p:spPr>
        <p:txBody>
          <a:bodyPr vert="horz" lIns="91440" tIns="45720" rIns="91440" bIns="45720" rtlCol="0" anchor="b">
            <a:normAutofit fontScale="90000"/>
          </a:bodyPr>
          <a:lstStyle/>
          <a:p>
            <a:r>
              <a:rPr lang="en-US" sz="3100" dirty="0"/>
              <a:t>La </a:t>
            </a:r>
            <a:r>
              <a:rPr lang="en-US" sz="3100" dirty="0" err="1"/>
              <a:t>mente</a:t>
            </a:r>
            <a:r>
              <a:rPr lang="en-US" sz="3100" dirty="0"/>
              <a:t> </a:t>
            </a:r>
            <a:r>
              <a:rPr lang="en-US" sz="3100" dirty="0" err="1"/>
              <a:t>extendida</a:t>
            </a:r>
            <a:br>
              <a:rPr lang="en-US" sz="1400" dirty="0"/>
            </a:br>
            <a:br>
              <a:rPr lang="en-US" sz="1400" dirty="0"/>
            </a:br>
            <a:br>
              <a:rPr lang="en-US" sz="1400" dirty="0"/>
            </a:br>
            <a:br>
              <a:rPr lang="en-US" sz="1400" dirty="0"/>
            </a:br>
            <a:r>
              <a:rPr lang="en-US" sz="2000" dirty="0"/>
              <a:t>Lo mental no </a:t>
            </a:r>
            <a:r>
              <a:rPr lang="en-US" sz="2000" dirty="0" err="1"/>
              <a:t>puede</a:t>
            </a:r>
            <a:r>
              <a:rPr lang="en-US" sz="2000" dirty="0"/>
              <a:t> </a:t>
            </a:r>
            <a:r>
              <a:rPr lang="en-US" sz="2000" dirty="0" err="1"/>
              <a:t>entenderse</a:t>
            </a:r>
            <a:r>
              <a:rPr lang="en-US" sz="2000" dirty="0"/>
              <a:t> </a:t>
            </a:r>
            <a:r>
              <a:rPr lang="en-US" sz="2000" dirty="0" err="1"/>
              <a:t>meramente</a:t>
            </a:r>
            <a:r>
              <a:rPr lang="en-US" sz="2000" dirty="0"/>
              <a:t> a </a:t>
            </a:r>
            <a:r>
              <a:rPr lang="en-US" sz="2000" dirty="0" err="1"/>
              <a:t>partir</a:t>
            </a:r>
            <a:r>
              <a:rPr lang="en-US" sz="2000" dirty="0"/>
              <a:t> de </a:t>
            </a:r>
            <a:r>
              <a:rPr lang="en-US" sz="2000" dirty="0" err="1"/>
              <a:t>su</a:t>
            </a:r>
            <a:r>
              <a:rPr lang="en-US" sz="2000" dirty="0"/>
              <a:t> </a:t>
            </a:r>
            <a:r>
              <a:rPr lang="en-US" sz="2000" dirty="0" err="1"/>
              <a:t>relación</a:t>
            </a:r>
            <a:r>
              <a:rPr lang="en-US" sz="2000" dirty="0"/>
              <a:t> con lo </a:t>
            </a:r>
            <a:r>
              <a:rPr lang="en-US" sz="2000" dirty="0" err="1"/>
              <a:t>corporeo</a:t>
            </a:r>
            <a:r>
              <a:rPr lang="en-US" sz="2000" dirty="0"/>
              <a:t>,</a:t>
            </a:r>
            <a:br>
              <a:rPr lang="en-US" sz="2000" dirty="0"/>
            </a:br>
            <a:r>
              <a:rPr lang="en-US" sz="2000" dirty="0"/>
              <a:t> </a:t>
            </a:r>
            <a:br>
              <a:rPr lang="en-US" sz="2000" dirty="0"/>
            </a:br>
            <a:r>
              <a:rPr lang="en-US" sz="2000" dirty="0" err="1"/>
              <a:t>sino</a:t>
            </a:r>
            <a:r>
              <a:rPr lang="en-US" sz="2000" dirty="0"/>
              <a:t> de la </a:t>
            </a:r>
            <a:r>
              <a:rPr lang="en-US" sz="2000" dirty="0" err="1"/>
              <a:t>interacción</a:t>
            </a:r>
            <a:r>
              <a:rPr lang="en-US" sz="2000" dirty="0"/>
              <a:t> del </a:t>
            </a:r>
            <a:r>
              <a:rPr lang="en-US" sz="2000" dirty="0" err="1"/>
              <a:t>sujeto</a:t>
            </a:r>
            <a:r>
              <a:rPr lang="en-US" sz="2000" dirty="0"/>
              <a:t> con </a:t>
            </a:r>
            <a:r>
              <a:rPr lang="en-US" sz="2000" dirty="0" err="1"/>
              <a:t>su</a:t>
            </a:r>
            <a:r>
              <a:rPr lang="en-US" sz="2000" dirty="0"/>
              <a:t> </a:t>
            </a:r>
            <a:r>
              <a:rPr lang="en-US" sz="2000" dirty="0" err="1"/>
              <a:t>entorno</a:t>
            </a:r>
            <a:br>
              <a:rPr lang="en-US" sz="2000" dirty="0"/>
            </a:br>
            <a:endParaRPr lang="en-US" sz="2000" dirty="0"/>
          </a:p>
        </p:txBody>
      </p:sp>
    </p:spTree>
    <p:extLst>
      <p:ext uri="{BB962C8B-B14F-4D97-AF65-F5344CB8AC3E}">
        <p14:creationId xmlns:p14="http://schemas.microsoft.com/office/powerpoint/2010/main" val="77324584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619DBF73-B0C4-D64A-8554-B77A39BAFDFC}"/>
              </a:ext>
            </a:extLst>
          </p:cNvPr>
          <p:cNvPicPr>
            <a:picLocks noGrp="1" noChangeAspect="1"/>
          </p:cNvPicPr>
          <p:nvPr>
            <p:ph idx="1"/>
          </p:nvPr>
        </p:nvPicPr>
        <p:blipFill rotWithShape="1">
          <a:blip r:embed="rId4">
            <a:alphaModFix amt="35000"/>
          </a:blip>
          <a:srcRect t="6392" b="20793"/>
          <a:stretch/>
        </p:blipFill>
        <p:spPr>
          <a:xfrm>
            <a:off x="20" y="10"/>
            <a:ext cx="12191980" cy="6857990"/>
          </a:xfrm>
          <a:prstGeom prst="rect">
            <a:avLst/>
          </a:prstGeom>
        </p:spPr>
      </p:pic>
      <p:sp>
        <p:nvSpPr>
          <p:cNvPr id="2" name="Título 1">
            <a:extLst>
              <a:ext uri="{FF2B5EF4-FFF2-40B4-BE49-F238E27FC236}">
                <a16:creationId xmlns:a16="http://schemas.microsoft.com/office/drawing/2014/main" id="{F8588A01-2F6B-A946-AEED-11504DF97C49}"/>
              </a:ext>
            </a:extLst>
          </p:cNvPr>
          <p:cNvSpPr>
            <a:spLocks noGrp="1"/>
          </p:cNvSpPr>
          <p:nvPr>
            <p:ph type="title"/>
          </p:nvPr>
        </p:nvSpPr>
        <p:spPr>
          <a:xfrm>
            <a:off x="1370693" y="1769540"/>
            <a:ext cx="9440034" cy="1828801"/>
          </a:xfrm>
        </p:spPr>
        <p:txBody>
          <a:bodyPr vert="horz" lIns="91440" tIns="45720" rIns="91440" bIns="45720" rtlCol="0" anchor="b">
            <a:noAutofit/>
          </a:bodyPr>
          <a:lstStyle/>
          <a:p>
            <a:r>
              <a:rPr lang="en-US" sz="2800" b="1" dirty="0"/>
              <a:t>II.</a:t>
            </a:r>
            <a:r>
              <a:rPr lang="en-US" sz="2800" dirty="0"/>
              <a:t> </a:t>
            </a:r>
            <a:br>
              <a:rPr lang="en-US" sz="2800" dirty="0"/>
            </a:br>
            <a:br>
              <a:rPr lang="en-US" sz="2800" dirty="0"/>
            </a:br>
            <a:br>
              <a:rPr lang="en-US" sz="2800" dirty="0"/>
            </a:br>
            <a:r>
              <a:rPr lang="en-US" sz="2800" dirty="0" err="1"/>
              <a:t>Mente</a:t>
            </a:r>
            <a:r>
              <a:rPr lang="en-US" sz="2800" dirty="0"/>
              <a:t> -</a:t>
            </a:r>
            <a:r>
              <a:rPr lang="en-US" sz="2800" dirty="0" err="1"/>
              <a:t>cerebro</a:t>
            </a:r>
            <a:endParaRPr lang="en-US" sz="2800" dirty="0"/>
          </a:p>
        </p:txBody>
      </p:sp>
    </p:spTree>
    <p:extLst>
      <p:ext uri="{BB962C8B-B14F-4D97-AF65-F5344CB8AC3E}">
        <p14:creationId xmlns:p14="http://schemas.microsoft.com/office/powerpoint/2010/main" val="3165242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482A67-6CD8-49D7-9F85-52ECF9915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5E3769D-8789-E04B-A7B4-70A1F6364A85}"/>
              </a:ext>
            </a:extLst>
          </p:cNvPr>
          <p:cNvSpPr>
            <a:spLocks noGrp="1"/>
          </p:cNvSpPr>
          <p:nvPr>
            <p:ph type="title"/>
          </p:nvPr>
        </p:nvSpPr>
        <p:spPr>
          <a:xfrm>
            <a:off x="8050305" y="965196"/>
            <a:ext cx="3131671" cy="2633146"/>
          </a:xfrm>
        </p:spPr>
        <p:txBody>
          <a:bodyPr vert="horz" lIns="91440" tIns="45720" rIns="91440" bIns="45720" rtlCol="0" anchor="b">
            <a:normAutofit/>
          </a:bodyPr>
          <a:lstStyle/>
          <a:p>
            <a:pPr algn="l"/>
            <a:r>
              <a:rPr lang="en-US" b="1" dirty="0"/>
              <a:t>III.</a:t>
            </a:r>
            <a:br>
              <a:rPr lang="en-US" dirty="0"/>
            </a:br>
            <a:br>
              <a:rPr lang="en-US" dirty="0"/>
            </a:br>
            <a:br>
              <a:rPr lang="en-US" dirty="0"/>
            </a:br>
            <a:r>
              <a:rPr lang="en-US" dirty="0"/>
              <a:t>La </a:t>
            </a:r>
            <a:r>
              <a:rPr lang="en-US" dirty="0" err="1"/>
              <a:t>conciencia</a:t>
            </a:r>
            <a:endParaRPr lang="en-US" dirty="0"/>
          </a:p>
        </p:txBody>
      </p:sp>
      <p:sp>
        <p:nvSpPr>
          <p:cNvPr id="12" name="Rectangle 11">
            <a:extLst>
              <a:ext uri="{FF2B5EF4-FFF2-40B4-BE49-F238E27FC236}">
                <a16:creationId xmlns:a16="http://schemas.microsoft.com/office/drawing/2014/main" id="{418F941B-B7E9-44F2-9A2C-5D35ACF9A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75FBD361-2A54-1F44-B6B9-58B917FE2042}"/>
              </a:ext>
            </a:extLst>
          </p:cNvPr>
          <p:cNvPicPr>
            <a:picLocks noGrp="1" noChangeAspect="1"/>
          </p:cNvPicPr>
          <p:nvPr>
            <p:ph idx="1"/>
          </p:nvPr>
        </p:nvPicPr>
        <p:blipFill>
          <a:blip r:embed="rId4"/>
          <a:stretch>
            <a:fillRect/>
          </a:stretch>
        </p:blipFill>
        <p:spPr>
          <a:xfrm>
            <a:off x="1380489" y="1504903"/>
            <a:ext cx="5562032" cy="3702227"/>
          </a:xfrm>
          <a:prstGeom prst="rect">
            <a:avLst/>
          </a:prstGeom>
        </p:spPr>
      </p:pic>
    </p:spTree>
    <p:extLst>
      <p:ext uri="{BB962C8B-B14F-4D97-AF65-F5344CB8AC3E}">
        <p14:creationId xmlns:p14="http://schemas.microsoft.com/office/powerpoint/2010/main" val="16077915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B1359BFD-84F2-B746-9FC0-5B547A327C86}"/>
              </a:ext>
            </a:extLst>
          </p:cNvPr>
          <p:cNvPicPr>
            <a:picLocks noChangeAspect="1"/>
          </p:cNvPicPr>
          <p:nvPr/>
        </p:nvPicPr>
        <p:blipFill rotWithShape="1">
          <a:blip r:embed="rId3"/>
          <a:srcRect r="-1" b="13374"/>
          <a:stretch/>
        </p:blipFill>
        <p:spPr>
          <a:xfrm>
            <a:off x="-8622" y="10"/>
            <a:ext cx="6096000" cy="6857990"/>
          </a:xfrm>
          <a:prstGeom prst="rect">
            <a:avLst/>
          </a:prstGeom>
        </p:spPr>
      </p:pic>
      <p:pic>
        <p:nvPicPr>
          <p:cNvPr id="24"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ítulo 1">
            <a:extLst>
              <a:ext uri="{FF2B5EF4-FFF2-40B4-BE49-F238E27FC236}">
                <a16:creationId xmlns:a16="http://schemas.microsoft.com/office/drawing/2014/main" id="{DD51BB27-07E6-5D4E-894E-FEDD1B9BEEFE}"/>
              </a:ext>
            </a:extLst>
          </p:cNvPr>
          <p:cNvSpPr>
            <a:spLocks noGrp="1"/>
          </p:cNvSpPr>
          <p:nvPr>
            <p:ph type="title"/>
          </p:nvPr>
        </p:nvSpPr>
        <p:spPr>
          <a:xfrm>
            <a:off x="6900493" y="609600"/>
            <a:ext cx="4403596" cy="1518138"/>
          </a:xfrm>
        </p:spPr>
        <p:txBody>
          <a:bodyPr anchor="b">
            <a:normAutofit/>
          </a:bodyPr>
          <a:lstStyle/>
          <a:p>
            <a:pPr algn="l"/>
            <a:r>
              <a:rPr lang="es-MX" sz="3200" b="1" dirty="0"/>
              <a:t>IV.</a:t>
            </a:r>
            <a:br>
              <a:rPr lang="es-MX" sz="3200" b="1" dirty="0"/>
            </a:br>
            <a:br>
              <a:rPr lang="es-MX" sz="3200" dirty="0"/>
            </a:br>
            <a:r>
              <a:rPr lang="es-MX" sz="3200" dirty="0"/>
              <a:t>La estructura de la mente</a:t>
            </a:r>
          </a:p>
        </p:txBody>
      </p:sp>
      <p:sp>
        <p:nvSpPr>
          <p:cNvPr id="9" name="Content Placeholder 8">
            <a:extLst>
              <a:ext uri="{FF2B5EF4-FFF2-40B4-BE49-F238E27FC236}">
                <a16:creationId xmlns:a16="http://schemas.microsoft.com/office/drawing/2014/main" id="{EE68ADED-89FD-49E8-9CA9-142AAB55C94D}"/>
              </a:ext>
            </a:extLst>
          </p:cNvPr>
          <p:cNvSpPr>
            <a:spLocks noGrp="1"/>
          </p:cNvSpPr>
          <p:nvPr>
            <p:ph idx="1"/>
          </p:nvPr>
        </p:nvSpPr>
        <p:spPr>
          <a:xfrm>
            <a:off x="6900493" y="1732449"/>
            <a:ext cx="4403596" cy="4058751"/>
          </a:xfrm>
        </p:spPr>
        <p:txBody>
          <a:bodyPr anchor="t">
            <a:normAutofit/>
          </a:bodyPr>
          <a:lstStyle/>
          <a:p>
            <a:pPr marL="36900" indent="0">
              <a:buNone/>
            </a:pPr>
            <a:endParaRPr lang="en-US" sz="1800" dirty="0"/>
          </a:p>
          <a:p>
            <a:pPr marL="36900" indent="0">
              <a:buNone/>
            </a:pPr>
            <a:endParaRPr lang="en-US" sz="1800" dirty="0"/>
          </a:p>
          <a:p>
            <a:pPr marL="36900" indent="0">
              <a:buNone/>
            </a:pPr>
            <a:endParaRPr lang="en-US" sz="1800" dirty="0"/>
          </a:p>
          <a:p>
            <a:pPr marL="36900" indent="0">
              <a:buNone/>
            </a:pPr>
            <a:r>
              <a:rPr lang="en-US" sz="1800" dirty="0"/>
              <a:t>¿</a:t>
            </a:r>
            <a:r>
              <a:rPr lang="en-US" sz="1800" dirty="0" err="1"/>
              <a:t>Cómo</a:t>
            </a:r>
            <a:r>
              <a:rPr lang="en-US" sz="1800" dirty="0"/>
              <a:t> </a:t>
            </a:r>
            <a:r>
              <a:rPr lang="en-US" sz="1800" dirty="0" err="1"/>
              <a:t>está</a:t>
            </a:r>
            <a:r>
              <a:rPr lang="en-US" sz="1800" dirty="0"/>
              <a:t> </a:t>
            </a:r>
            <a:r>
              <a:rPr lang="en-US" sz="1800" dirty="0" err="1"/>
              <a:t>hecha</a:t>
            </a:r>
            <a:r>
              <a:rPr lang="en-US" sz="1800" dirty="0"/>
              <a:t>?</a:t>
            </a:r>
          </a:p>
          <a:p>
            <a:pPr marL="36900" indent="0">
              <a:buNone/>
            </a:pPr>
            <a:r>
              <a:rPr lang="en-US" sz="1800" dirty="0"/>
              <a:t>¿</a:t>
            </a:r>
            <a:r>
              <a:rPr lang="en-US" sz="1800" dirty="0" err="1"/>
              <a:t>cómo</a:t>
            </a:r>
            <a:r>
              <a:rPr lang="en-US" sz="1800" dirty="0"/>
              <a:t> </a:t>
            </a:r>
            <a:r>
              <a:rPr lang="en-US" sz="1800" dirty="0" err="1"/>
              <a:t>funciona</a:t>
            </a:r>
            <a:r>
              <a:rPr lang="en-US" sz="1800" dirty="0"/>
              <a:t>?</a:t>
            </a:r>
          </a:p>
        </p:txBody>
      </p:sp>
    </p:spTree>
    <p:extLst>
      <p:ext uri="{BB962C8B-B14F-4D97-AF65-F5344CB8AC3E}">
        <p14:creationId xmlns:p14="http://schemas.microsoft.com/office/powerpoint/2010/main" val="1927833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338357-1A6A-4C1E-A6D6-1DCDE6DF4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1F51140-4156-423C-9638-1223606FB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66116" y="164592"/>
            <a:ext cx="11859768" cy="6528816"/>
          </a:xfrm>
          <a:prstGeom prst="rect">
            <a:avLst/>
          </a:prstGeom>
          <a:ln w="15875" cap="sq" cmpd="sng">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B3F1ED3-AE7B-3B43-9702-3770CB0F5C00}"/>
              </a:ext>
            </a:extLst>
          </p:cNvPr>
          <p:cNvSpPr>
            <a:spLocks noGrp="1"/>
          </p:cNvSpPr>
          <p:nvPr>
            <p:ph type="title"/>
          </p:nvPr>
        </p:nvSpPr>
        <p:spPr>
          <a:xfrm>
            <a:off x="1008889" y="1097280"/>
            <a:ext cx="6043875" cy="4626864"/>
          </a:xfrm>
        </p:spPr>
        <p:txBody>
          <a:bodyPr vert="horz" lIns="91440" tIns="45720" rIns="91440" bIns="45720" rtlCol="0" anchor="ctr">
            <a:normAutofit/>
          </a:bodyPr>
          <a:lstStyle/>
          <a:p>
            <a:pPr algn="r"/>
            <a:r>
              <a:rPr lang="en-US" sz="4200">
                <a:solidFill>
                  <a:schemeClr val="tx1"/>
                </a:solidFill>
              </a:rPr>
              <a:t>Gracias!!</a:t>
            </a:r>
            <a:br>
              <a:rPr lang="en-US" sz="4200">
                <a:solidFill>
                  <a:schemeClr val="tx1"/>
                </a:solidFill>
              </a:rPr>
            </a:br>
            <a:br>
              <a:rPr lang="en-US" sz="4200">
                <a:solidFill>
                  <a:schemeClr val="tx1"/>
                </a:solidFill>
              </a:rPr>
            </a:br>
            <a:br>
              <a:rPr lang="en-US" sz="4200">
                <a:solidFill>
                  <a:schemeClr val="tx1"/>
                </a:solidFill>
              </a:rPr>
            </a:br>
            <a:br>
              <a:rPr lang="en-US" sz="4200">
                <a:solidFill>
                  <a:schemeClr val="tx1"/>
                </a:solidFill>
              </a:rPr>
            </a:br>
            <a:r>
              <a:rPr lang="en-US" sz="4200">
                <a:solidFill>
                  <a:schemeClr val="tx1"/>
                </a:solidFill>
              </a:rPr>
              <a:t>mael@filosoficas.unam.mx</a:t>
            </a:r>
          </a:p>
        </p:txBody>
      </p:sp>
      <p:cxnSp>
        <p:nvCxnSpPr>
          <p:cNvPr id="22" name="Straight Connector 18">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395" y="2057399"/>
            <a:ext cx="0" cy="27432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15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4EF1E-2BD6-114A-8AAE-5C8B78BBF0E6}"/>
              </a:ext>
            </a:extLst>
          </p:cNvPr>
          <p:cNvSpPr>
            <a:spLocks noGrp="1"/>
          </p:cNvSpPr>
          <p:nvPr>
            <p:ph type="title"/>
          </p:nvPr>
        </p:nvSpPr>
        <p:spPr/>
        <p:txBody>
          <a:bodyPr/>
          <a:lstStyle/>
          <a:p>
            <a:r>
              <a:rPr lang="es-MX" dirty="0"/>
              <a:t>Filosofía / Mente</a:t>
            </a:r>
          </a:p>
        </p:txBody>
      </p:sp>
      <p:pic>
        <p:nvPicPr>
          <p:cNvPr id="5" name="Marcador de contenido 4">
            <a:extLst>
              <a:ext uri="{FF2B5EF4-FFF2-40B4-BE49-F238E27FC236}">
                <a16:creationId xmlns:a16="http://schemas.microsoft.com/office/drawing/2014/main" id="{1F5E9C16-EADD-F54F-8A52-6B1EAEBED4F6}"/>
              </a:ext>
            </a:extLst>
          </p:cNvPr>
          <p:cNvPicPr>
            <a:picLocks noGrp="1" noChangeAspect="1"/>
          </p:cNvPicPr>
          <p:nvPr>
            <p:ph idx="1"/>
          </p:nvPr>
        </p:nvPicPr>
        <p:blipFill>
          <a:blip r:embed="rId3"/>
          <a:stretch>
            <a:fillRect/>
          </a:stretch>
        </p:blipFill>
        <p:spPr>
          <a:xfrm>
            <a:off x="7553731" y="1866900"/>
            <a:ext cx="2786062" cy="3714750"/>
          </a:xfrm>
        </p:spPr>
      </p:pic>
      <p:pic>
        <p:nvPicPr>
          <p:cNvPr id="8" name="Imagen 7">
            <a:extLst>
              <a:ext uri="{FF2B5EF4-FFF2-40B4-BE49-F238E27FC236}">
                <a16:creationId xmlns:a16="http://schemas.microsoft.com/office/drawing/2014/main" id="{0BE7041B-93A9-2941-9B8B-0D45F3700FF6}"/>
              </a:ext>
            </a:extLst>
          </p:cNvPr>
          <p:cNvPicPr>
            <a:picLocks noChangeAspect="1"/>
          </p:cNvPicPr>
          <p:nvPr/>
        </p:nvPicPr>
        <p:blipFill>
          <a:blip r:embed="rId4"/>
          <a:stretch>
            <a:fillRect/>
          </a:stretch>
        </p:blipFill>
        <p:spPr>
          <a:xfrm>
            <a:off x="1273315" y="2162174"/>
            <a:ext cx="5352652" cy="3124201"/>
          </a:xfrm>
          <a:prstGeom prst="rect">
            <a:avLst/>
          </a:prstGeom>
        </p:spPr>
      </p:pic>
    </p:spTree>
    <p:extLst>
      <p:ext uri="{BB962C8B-B14F-4D97-AF65-F5344CB8AC3E}">
        <p14:creationId xmlns:p14="http://schemas.microsoft.com/office/powerpoint/2010/main" val="4233977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9D7B8-E1A4-614D-AE2D-7843E5D6B962}"/>
              </a:ext>
            </a:extLst>
          </p:cNvPr>
          <p:cNvSpPr>
            <a:spLocks noGrp="1"/>
          </p:cNvSpPr>
          <p:nvPr>
            <p:ph type="title"/>
          </p:nvPr>
        </p:nvSpPr>
        <p:spPr/>
        <p:txBody>
          <a:bodyPr>
            <a:normAutofit/>
          </a:bodyPr>
          <a:lstStyle/>
          <a:p>
            <a:r>
              <a:rPr lang="es-MX" dirty="0"/>
              <a:t>Algunos problemas de la filosofía de la mente</a:t>
            </a:r>
          </a:p>
        </p:txBody>
      </p:sp>
      <p:graphicFrame>
        <p:nvGraphicFramePr>
          <p:cNvPr id="5" name="Marcador de contenido 2">
            <a:extLst>
              <a:ext uri="{FF2B5EF4-FFF2-40B4-BE49-F238E27FC236}">
                <a16:creationId xmlns:a16="http://schemas.microsoft.com/office/drawing/2014/main" id="{DB8011BA-392C-4F5F-8AA4-A49AB485024F}"/>
              </a:ext>
            </a:extLst>
          </p:cNvPr>
          <p:cNvGraphicFramePr>
            <a:graphicFrameLocks noGrp="1"/>
          </p:cNvGraphicFramePr>
          <p:nvPr>
            <p:ph idx="1"/>
            <p:extLst>
              <p:ext uri="{D42A27DB-BD31-4B8C-83A1-F6EECF244321}">
                <p14:modId xmlns:p14="http://schemas.microsoft.com/office/powerpoint/2010/main" val="880443871"/>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73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2FFEC-6582-644B-93F7-74B3DEECA139}"/>
              </a:ext>
            </a:extLst>
          </p:cNvPr>
          <p:cNvSpPr>
            <a:spLocks noGrp="1"/>
          </p:cNvSpPr>
          <p:nvPr>
            <p:ph type="title"/>
          </p:nvPr>
        </p:nvSpPr>
        <p:spPr>
          <a:xfrm>
            <a:off x="988651" y="609599"/>
            <a:ext cx="3413156" cy="5273675"/>
          </a:xfrm>
        </p:spPr>
        <p:txBody>
          <a:bodyPr>
            <a:normAutofit/>
          </a:bodyPr>
          <a:lstStyle/>
          <a:p>
            <a:pPr algn="l"/>
            <a:r>
              <a:rPr lang="es-MX" sz="3600" b="1" dirty="0"/>
              <a:t>I.</a:t>
            </a:r>
            <a:br>
              <a:rPr lang="es-MX" sz="3600" b="1" dirty="0"/>
            </a:br>
            <a:br>
              <a:rPr lang="es-MX" sz="3600" b="1" dirty="0"/>
            </a:br>
            <a:br>
              <a:rPr lang="es-MX" sz="3600" dirty="0"/>
            </a:br>
            <a:r>
              <a:rPr lang="es-MX" sz="3600" dirty="0"/>
              <a:t>El dualismo:</a:t>
            </a:r>
            <a:br>
              <a:rPr lang="es-MX" sz="3600" dirty="0"/>
            </a:br>
            <a:r>
              <a:rPr lang="es-MX" sz="3600" dirty="0"/>
              <a:t>la mente y </a:t>
            </a:r>
            <a:br>
              <a:rPr lang="es-MX" sz="3600" dirty="0"/>
            </a:br>
            <a:r>
              <a:rPr lang="es-MX" sz="3600" dirty="0"/>
              <a:t>el cuerpo</a:t>
            </a:r>
          </a:p>
        </p:txBody>
      </p:sp>
      <p:sp>
        <p:nvSpPr>
          <p:cNvPr id="21" name="Marcador de contenido 2">
            <a:extLst>
              <a:ext uri="{FF2B5EF4-FFF2-40B4-BE49-F238E27FC236}">
                <a16:creationId xmlns:a16="http://schemas.microsoft.com/office/drawing/2014/main" id="{9B0C9493-8FA4-7A44-A05E-0C2BD83C5739}"/>
              </a:ext>
            </a:extLst>
          </p:cNvPr>
          <p:cNvSpPr>
            <a:spLocks noGrp="1"/>
          </p:cNvSpPr>
          <p:nvPr>
            <p:ph idx="1"/>
          </p:nvPr>
        </p:nvSpPr>
        <p:spPr>
          <a:xfrm>
            <a:off x="4998709" y="957943"/>
            <a:ext cx="6292785" cy="4615543"/>
          </a:xfrm>
          <a:blipFill>
            <a:blip r:embed="rId3"/>
            <a:tile tx="0" ty="0" sx="100000" sy="100000" flip="none" algn="tl"/>
          </a:blipFill>
        </p:spPr>
        <p:txBody>
          <a:bodyPr anchor="ctr">
            <a:normAutofit/>
          </a:bodyPr>
          <a:lstStyle/>
          <a:p>
            <a:pPr marL="36900" indent="0">
              <a:buNone/>
            </a:pPr>
            <a:r>
              <a:rPr lang="es-MX" dirty="0">
                <a:solidFill>
                  <a:schemeClr val="bg1"/>
                </a:solidFill>
              </a:rPr>
              <a:t>Mente: la entidad o sustancia que soporta a los estados mentales o es su sede</a:t>
            </a:r>
          </a:p>
          <a:p>
            <a:pPr lvl="1"/>
            <a:r>
              <a:rPr lang="es-MX" dirty="0">
                <a:solidFill>
                  <a:schemeClr val="bg1"/>
                </a:solidFill>
              </a:rPr>
              <a:t>Decir que alguien tiene mente es equivalente a decir que es correcto atribuirle estados mentales</a:t>
            </a:r>
          </a:p>
          <a:p>
            <a:pPr marL="36900" indent="0">
              <a:buNone/>
            </a:pPr>
            <a:r>
              <a:rPr lang="es-MX" dirty="0">
                <a:solidFill>
                  <a:schemeClr val="bg1"/>
                </a:solidFill>
              </a:rPr>
              <a:t>¿Qué es un estado mental?</a:t>
            </a:r>
          </a:p>
          <a:p>
            <a:pPr marL="36900" indent="0">
              <a:buNone/>
            </a:pPr>
            <a:r>
              <a:rPr lang="es-MX" dirty="0">
                <a:solidFill>
                  <a:schemeClr val="bg1"/>
                </a:solidFill>
              </a:rPr>
              <a:t>¿Qué relación existe entre los estados mentales y los estados corporales?</a:t>
            </a:r>
          </a:p>
          <a:p>
            <a:pPr lvl="1"/>
            <a:r>
              <a:rPr lang="es-MX" dirty="0">
                <a:solidFill>
                  <a:schemeClr val="bg1"/>
                </a:solidFill>
              </a:rPr>
              <a:t>Por ejemplo si tengo un dolor de brazo ¿hay un estado mental que le corresponda?</a:t>
            </a:r>
          </a:p>
        </p:txBody>
      </p:sp>
    </p:spTree>
    <p:extLst>
      <p:ext uri="{BB962C8B-B14F-4D97-AF65-F5344CB8AC3E}">
        <p14:creationId xmlns:p14="http://schemas.microsoft.com/office/powerpoint/2010/main" val="114345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A1F5B-C6BB-8F4B-BCF4-DE52D121478F}"/>
              </a:ext>
            </a:extLst>
          </p:cNvPr>
          <p:cNvSpPr>
            <a:spLocks noGrp="1"/>
          </p:cNvSpPr>
          <p:nvPr>
            <p:ph type="title"/>
          </p:nvPr>
        </p:nvSpPr>
        <p:spPr>
          <a:xfrm>
            <a:off x="913796" y="643465"/>
            <a:ext cx="3382638" cy="1370605"/>
          </a:xfrm>
        </p:spPr>
        <p:txBody>
          <a:bodyPr>
            <a:normAutofit/>
          </a:bodyPr>
          <a:lstStyle/>
          <a:p>
            <a:pPr algn="l"/>
            <a:r>
              <a:rPr lang="es-MX" sz="3000"/>
              <a:t>Versiones del dualismo</a:t>
            </a:r>
          </a:p>
        </p:txBody>
      </p:sp>
      <p:sp>
        <p:nvSpPr>
          <p:cNvPr id="3" name="Marcador de contenido 2">
            <a:extLst>
              <a:ext uri="{FF2B5EF4-FFF2-40B4-BE49-F238E27FC236}">
                <a16:creationId xmlns:a16="http://schemas.microsoft.com/office/drawing/2014/main" id="{76652B4B-9B49-B140-B310-AADFD8747277}"/>
              </a:ext>
            </a:extLst>
          </p:cNvPr>
          <p:cNvSpPr>
            <a:spLocks noGrp="1"/>
          </p:cNvSpPr>
          <p:nvPr>
            <p:ph idx="1"/>
          </p:nvPr>
        </p:nvSpPr>
        <p:spPr>
          <a:xfrm>
            <a:off x="913796" y="2247153"/>
            <a:ext cx="3358084" cy="3544046"/>
          </a:xfrm>
        </p:spPr>
        <p:txBody>
          <a:bodyPr>
            <a:normAutofit/>
          </a:bodyPr>
          <a:lstStyle/>
          <a:p>
            <a:r>
              <a:rPr lang="es-MX" sz="1800"/>
              <a:t>La tradición platónica</a:t>
            </a:r>
          </a:p>
          <a:p>
            <a:r>
              <a:rPr lang="es-MX" sz="1800"/>
              <a:t>El hilemorfismo aristotélico</a:t>
            </a:r>
          </a:p>
          <a:p>
            <a:r>
              <a:rPr lang="es-MX" sz="1800"/>
              <a:t>La tradición cartesiana</a:t>
            </a:r>
          </a:p>
          <a:p>
            <a:r>
              <a:rPr lang="es-MX" sz="1800"/>
              <a:t>Las versiones contemporáneas</a:t>
            </a:r>
          </a:p>
          <a:p>
            <a:pPr marL="36900" indent="0">
              <a:buNone/>
            </a:pPr>
            <a:endParaRPr lang="es-MX" sz="1800"/>
          </a:p>
          <a:p>
            <a:endParaRPr lang="es-MX" sz="1800"/>
          </a:p>
        </p:txBody>
      </p:sp>
      <p:pic>
        <p:nvPicPr>
          <p:cNvPr id="5" name="Imagen 4">
            <a:extLst>
              <a:ext uri="{FF2B5EF4-FFF2-40B4-BE49-F238E27FC236}">
                <a16:creationId xmlns:a16="http://schemas.microsoft.com/office/drawing/2014/main" id="{190BA012-BC75-5645-974F-8AB8E9E3BED5}"/>
              </a:ext>
            </a:extLst>
          </p:cNvPr>
          <p:cNvPicPr>
            <a:picLocks noChangeAspect="1"/>
          </p:cNvPicPr>
          <p:nvPr/>
        </p:nvPicPr>
        <p:blipFill>
          <a:blip r:embed="rId2"/>
          <a:stretch>
            <a:fillRect/>
          </a:stretch>
        </p:blipFill>
        <p:spPr>
          <a:xfrm>
            <a:off x="4915348" y="1467803"/>
            <a:ext cx="6633184" cy="3499058"/>
          </a:xfrm>
          <a:prstGeom prst="rect">
            <a:avLst/>
          </a:prstGeom>
        </p:spPr>
      </p:pic>
    </p:spTree>
    <p:extLst>
      <p:ext uri="{BB962C8B-B14F-4D97-AF65-F5344CB8AC3E}">
        <p14:creationId xmlns:p14="http://schemas.microsoft.com/office/powerpoint/2010/main" val="1104674778"/>
      </p:ext>
    </p:extLst>
  </p:cSld>
  <p:clrMapOvr>
    <a:masterClrMapping/>
  </p:clrMapOvr>
  <p:transition spd="slow" advClick="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D2595F-8333-C642-BA9E-E531022ED591}"/>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a:t>Tradición platónica e hilemorfismo</a:t>
            </a:r>
          </a:p>
        </p:txBody>
      </p:sp>
      <p:pic>
        <p:nvPicPr>
          <p:cNvPr id="5" name="Marcador de contenido 4">
            <a:extLst>
              <a:ext uri="{FF2B5EF4-FFF2-40B4-BE49-F238E27FC236}">
                <a16:creationId xmlns:a16="http://schemas.microsoft.com/office/drawing/2014/main" id="{609142EF-6018-5441-BF77-8CC4740E740C}"/>
              </a:ext>
            </a:extLst>
          </p:cNvPr>
          <p:cNvPicPr>
            <a:picLocks noGrp="1" noChangeAspect="1"/>
          </p:cNvPicPr>
          <p:nvPr>
            <p:ph idx="1"/>
          </p:nvPr>
        </p:nvPicPr>
        <p:blipFill>
          <a:blip r:embed="rId3"/>
          <a:stretch>
            <a:fillRect/>
          </a:stretch>
        </p:blipFill>
        <p:spPr>
          <a:xfrm>
            <a:off x="5324315" y="1802112"/>
            <a:ext cx="6197668" cy="3253775"/>
          </a:xfrm>
          <a:prstGeom prst="rect">
            <a:avLst/>
          </a:prstGeom>
        </p:spPr>
      </p:pic>
    </p:spTree>
    <p:extLst>
      <p:ext uri="{BB962C8B-B14F-4D97-AF65-F5344CB8AC3E}">
        <p14:creationId xmlns:p14="http://schemas.microsoft.com/office/powerpoint/2010/main" val="8612605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65D726-D26C-8F48-A8CD-9231C7C5D26E}"/>
              </a:ext>
            </a:extLst>
          </p:cNvPr>
          <p:cNvSpPr>
            <a:spLocks noGrp="1"/>
          </p:cNvSpPr>
          <p:nvPr>
            <p:ph type="title"/>
          </p:nvPr>
        </p:nvSpPr>
        <p:spPr>
          <a:xfrm>
            <a:off x="913795" y="609599"/>
            <a:ext cx="5978072" cy="1174075"/>
          </a:xfrm>
        </p:spPr>
        <p:txBody>
          <a:bodyPr>
            <a:normAutofit/>
          </a:bodyPr>
          <a:lstStyle/>
          <a:p>
            <a:r>
              <a:rPr lang="es-MX"/>
              <a:t>Descartes</a:t>
            </a:r>
          </a:p>
        </p:txBody>
      </p:sp>
      <p:sp>
        <p:nvSpPr>
          <p:cNvPr id="9" name="Content Placeholder 8">
            <a:extLst>
              <a:ext uri="{FF2B5EF4-FFF2-40B4-BE49-F238E27FC236}">
                <a16:creationId xmlns:a16="http://schemas.microsoft.com/office/drawing/2014/main" id="{76358EE9-0102-4EA7-B280-95A685BA0FC9}"/>
              </a:ext>
            </a:extLst>
          </p:cNvPr>
          <p:cNvSpPr>
            <a:spLocks noGrp="1"/>
          </p:cNvSpPr>
          <p:nvPr>
            <p:ph idx="1"/>
          </p:nvPr>
        </p:nvSpPr>
        <p:spPr>
          <a:xfrm>
            <a:off x="913795" y="1972101"/>
            <a:ext cx="5978072" cy="3722748"/>
          </a:xfrm>
        </p:spPr>
        <p:txBody>
          <a:bodyPr anchor="ctr">
            <a:normAutofit/>
          </a:bodyPr>
          <a:lstStyle/>
          <a:p>
            <a:pPr marL="36900" indent="0">
              <a:buClr>
                <a:srgbClr val="8E6B3B"/>
              </a:buClr>
              <a:buNone/>
            </a:pPr>
            <a:r>
              <a:rPr lang="en-US"/>
              <a:t>Dos sustancias distintas que pueden existir una sin la otra</a:t>
            </a:r>
          </a:p>
          <a:p>
            <a:pPr marL="379800" indent="-342900">
              <a:buClr>
                <a:srgbClr val="8E6B3B"/>
              </a:buClr>
              <a:buFont typeface="+mj-lt"/>
              <a:buAutoNum type="arabicPeriod"/>
            </a:pPr>
            <a:r>
              <a:rPr lang="en-US"/>
              <a:t>Podemos concebir con claridad y distinción la mente (sin el cuerpo)</a:t>
            </a:r>
          </a:p>
          <a:p>
            <a:pPr marL="379800" indent="-342900">
              <a:buClr>
                <a:srgbClr val="8E6B3B"/>
              </a:buClr>
              <a:buFont typeface="+mj-lt"/>
              <a:buAutoNum type="arabicPeriod"/>
            </a:pPr>
            <a:r>
              <a:rPr lang="en-US"/>
              <a:t>Aquello que podemos percibir con claridad y distinción puede ser como lo concebimos</a:t>
            </a:r>
          </a:p>
          <a:p>
            <a:pPr marL="36900" indent="0">
              <a:buClr>
                <a:srgbClr val="8E6B3B"/>
              </a:buClr>
              <a:buNone/>
            </a:pPr>
            <a:endParaRPr lang="en-US" dirty="0"/>
          </a:p>
        </p:txBody>
      </p:sp>
      <p:pic>
        <p:nvPicPr>
          <p:cNvPr id="5" name="Marcador de contenido 4">
            <a:extLst>
              <a:ext uri="{FF2B5EF4-FFF2-40B4-BE49-F238E27FC236}">
                <a16:creationId xmlns:a16="http://schemas.microsoft.com/office/drawing/2014/main" id="{8A7E519F-DFFD-BF4B-A84E-3E85538A19BD}"/>
              </a:ext>
            </a:extLst>
          </p:cNvPr>
          <p:cNvPicPr>
            <a:picLocks noChangeAspect="1"/>
          </p:cNvPicPr>
          <p:nvPr/>
        </p:nvPicPr>
        <p:blipFill rotWithShape="1">
          <a:blip r:embed="rId3"/>
          <a:srcRect l="19178" r="36568" b="-2"/>
          <a:stretch/>
        </p:blipFill>
        <p:spPr>
          <a:xfrm>
            <a:off x="7552945" y="643465"/>
            <a:ext cx="3085747" cy="3941272"/>
          </a:xfrm>
          <a:prstGeom prst="rect">
            <a:avLst/>
          </a:prstGeom>
        </p:spPr>
      </p:pic>
    </p:spTree>
    <p:extLst>
      <p:ext uri="{BB962C8B-B14F-4D97-AF65-F5344CB8AC3E}">
        <p14:creationId xmlns:p14="http://schemas.microsoft.com/office/powerpoint/2010/main" val="363362581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86E5B-33FF-0141-A6E9-0D5864952C2C}"/>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a:t>Dualismo de propiedades</a:t>
            </a:r>
          </a:p>
        </p:txBody>
      </p:sp>
      <p:pic>
        <p:nvPicPr>
          <p:cNvPr id="17" name="Marcador de contenido 16">
            <a:extLst>
              <a:ext uri="{FF2B5EF4-FFF2-40B4-BE49-F238E27FC236}">
                <a16:creationId xmlns:a16="http://schemas.microsoft.com/office/drawing/2014/main" id="{62922CDF-23FF-884C-B6F7-D474B78D6173}"/>
              </a:ext>
            </a:extLst>
          </p:cNvPr>
          <p:cNvPicPr>
            <a:picLocks noGrp="1" noChangeAspect="1"/>
          </p:cNvPicPr>
          <p:nvPr>
            <p:ph idx="1"/>
          </p:nvPr>
        </p:nvPicPr>
        <p:blipFill rotWithShape="1">
          <a:blip r:embed="rId3"/>
          <a:srcRect t="5718" r="-1" b="-1"/>
          <a:stretch/>
        </p:blipFill>
        <p:spPr>
          <a:xfrm>
            <a:off x="4654297" y="10"/>
            <a:ext cx="7537704" cy="6857990"/>
          </a:xfrm>
          <a:prstGeom prst="rect">
            <a:avLst/>
          </a:prstGeom>
        </p:spPr>
      </p:pic>
    </p:spTree>
    <p:extLst>
      <p:ext uri="{BB962C8B-B14F-4D97-AF65-F5344CB8AC3E}">
        <p14:creationId xmlns:p14="http://schemas.microsoft.com/office/powerpoint/2010/main" val="9212753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6" name="Rectangle 69">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D3D68E3F-9F31-5446-8057-0B6EBE0E32DA}"/>
              </a:ext>
            </a:extLst>
          </p:cNvPr>
          <p:cNvSpPr>
            <a:spLocks noGrp="1"/>
          </p:cNvSpPr>
          <p:nvPr>
            <p:ph type="title"/>
          </p:nvPr>
        </p:nvSpPr>
        <p:spPr>
          <a:xfrm>
            <a:off x="1039905" y="845387"/>
            <a:ext cx="3470310" cy="1066689"/>
          </a:xfrm>
        </p:spPr>
        <p:txBody>
          <a:bodyPr anchor="b">
            <a:normAutofit/>
          </a:bodyPr>
          <a:lstStyle/>
          <a:p>
            <a:pPr algn="l"/>
            <a:r>
              <a:rPr lang="es-MX" sz="2800" dirty="0"/>
              <a:t>El funcionalismo</a:t>
            </a:r>
          </a:p>
        </p:txBody>
      </p:sp>
      <p:sp>
        <p:nvSpPr>
          <p:cNvPr id="9" name="Content Placeholder 8">
            <a:extLst>
              <a:ext uri="{FF2B5EF4-FFF2-40B4-BE49-F238E27FC236}">
                <a16:creationId xmlns:a16="http://schemas.microsoft.com/office/drawing/2014/main" id="{76DFDC04-3324-4B8C-B8D3-D4476C5B1A07}"/>
              </a:ext>
            </a:extLst>
          </p:cNvPr>
          <p:cNvSpPr>
            <a:spLocks noGrp="1"/>
          </p:cNvSpPr>
          <p:nvPr>
            <p:ph idx="1"/>
          </p:nvPr>
        </p:nvSpPr>
        <p:spPr>
          <a:xfrm>
            <a:off x="1039905" y="2147862"/>
            <a:ext cx="3405573" cy="3499563"/>
          </a:xfrm>
        </p:spPr>
        <p:txBody>
          <a:bodyPr anchor="t">
            <a:normAutofit/>
          </a:bodyPr>
          <a:lstStyle/>
          <a:p>
            <a:pPr marL="36900" indent="0">
              <a:buClr>
                <a:srgbClr val="DAE031"/>
              </a:buClr>
              <a:buNone/>
            </a:pPr>
            <a:r>
              <a:rPr lang="en-US" sz="2400" dirty="0"/>
              <a:t>La </a:t>
            </a:r>
            <a:r>
              <a:rPr lang="en-US" sz="2400" dirty="0" err="1"/>
              <a:t>naturaleza</a:t>
            </a:r>
            <a:r>
              <a:rPr lang="en-US" sz="2400" dirty="0"/>
              <a:t> de </a:t>
            </a:r>
            <a:r>
              <a:rPr lang="en-US" sz="2400" dirty="0" err="1"/>
              <a:t>todo</a:t>
            </a:r>
            <a:r>
              <a:rPr lang="en-US" sz="2400" dirty="0"/>
              <a:t> </a:t>
            </a:r>
            <a:r>
              <a:rPr lang="en-US" sz="2400" dirty="0" err="1"/>
              <a:t>estado</a:t>
            </a:r>
            <a:r>
              <a:rPr lang="en-US" sz="2400" dirty="0"/>
              <a:t> mental es </a:t>
            </a:r>
            <a:r>
              <a:rPr lang="en-US" sz="2400" dirty="0" err="1"/>
              <a:t>funcional</a:t>
            </a:r>
            <a:endParaRPr lang="en-US" sz="2400" dirty="0"/>
          </a:p>
          <a:p>
            <a:pPr>
              <a:buClr>
                <a:srgbClr val="DAE031"/>
              </a:buClr>
            </a:pPr>
            <a:r>
              <a:rPr lang="en-US" sz="2000" dirty="0" err="1"/>
              <a:t>Consiste</a:t>
            </a:r>
            <a:r>
              <a:rPr lang="en-US" sz="2000" dirty="0"/>
              <a:t> </a:t>
            </a:r>
            <a:r>
              <a:rPr lang="en-US" sz="2000" dirty="0" err="1"/>
              <a:t>en</a:t>
            </a:r>
            <a:r>
              <a:rPr lang="en-US" sz="2000" dirty="0"/>
              <a:t>  </a:t>
            </a:r>
            <a:r>
              <a:rPr lang="en-US" sz="2000" dirty="0" err="1"/>
              <a:t>desempeñar</a:t>
            </a:r>
            <a:r>
              <a:rPr lang="en-US" sz="2000" dirty="0"/>
              <a:t> un </a:t>
            </a:r>
            <a:r>
              <a:rPr lang="en-US" sz="2000" dirty="0" err="1"/>
              <a:t>determinado</a:t>
            </a:r>
            <a:r>
              <a:rPr lang="en-US" sz="2000" dirty="0"/>
              <a:t> </a:t>
            </a:r>
            <a:r>
              <a:rPr lang="en-US" sz="2000" dirty="0" err="1"/>
              <a:t>rol</a:t>
            </a:r>
            <a:r>
              <a:rPr lang="en-US" sz="2000" dirty="0"/>
              <a:t> causal </a:t>
            </a:r>
          </a:p>
          <a:p>
            <a:pPr>
              <a:buClr>
                <a:srgbClr val="DAE031"/>
              </a:buClr>
            </a:pPr>
            <a:r>
              <a:rPr lang="en-US" sz="2000" dirty="0" err="1"/>
              <a:t>Matiene</a:t>
            </a:r>
            <a:r>
              <a:rPr lang="en-US" sz="2000" dirty="0"/>
              <a:t> </a:t>
            </a:r>
            <a:r>
              <a:rPr lang="en-US" sz="2000" dirty="0" err="1"/>
              <a:t>ciertas</a:t>
            </a:r>
            <a:r>
              <a:rPr lang="en-US" sz="2000" dirty="0"/>
              <a:t> </a:t>
            </a:r>
            <a:r>
              <a:rPr lang="en-US" sz="2000" dirty="0" err="1"/>
              <a:t>relaciones</a:t>
            </a:r>
            <a:r>
              <a:rPr lang="en-US" sz="2000" dirty="0"/>
              <a:t> </a:t>
            </a:r>
            <a:r>
              <a:rPr lang="en-US" sz="2000" dirty="0" err="1"/>
              <a:t>causales</a:t>
            </a:r>
            <a:r>
              <a:rPr lang="en-US" sz="2000" dirty="0"/>
              <a:t> con </a:t>
            </a:r>
            <a:r>
              <a:rPr lang="en-US" sz="2000" dirty="0" err="1"/>
              <a:t>otros</a:t>
            </a:r>
            <a:r>
              <a:rPr lang="en-US" sz="2000" dirty="0"/>
              <a:t> </a:t>
            </a:r>
            <a:r>
              <a:rPr lang="en-US" sz="2000" dirty="0" err="1"/>
              <a:t>estados</a:t>
            </a:r>
            <a:r>
              <a:rPr lang="en-US" sz="2000" dirty="0"/>
              <a:t> </a:t>
            </a:r>
            <a:r>
              <a:rPr lang="en-US" sz="2000" dirty="0" err="1"/>
              <a:t>mentales</a:t>
            </a:r>
            <a:endParaRPr lang="en-US" sz="2000" dirty="0"/>
          </a:p>
          <a:p>
            <a:pPr lvl="1">
              <a:buClr>
                <a:srgbClr val="DAE031"/>
              </a:buClr>
            </a:pPr>
            <a:endParaRPr lang="en-US" sz="1600" dirty="0"/>
          </a:p>
        </p:txBody>
      </p:sp>
      <p:pic>
        <p:nvPicPr>
          <p:cNvPr id="5" name="Marcador de contenido 4">
            <a:extLst>
              <a:ext uri="{FF2B5EF4-FFF2-40B4-BE49-F238E27FC236}">
                <a16:creationId xmlns:a16="http://schemas.microsoft.com/office/drawing/2014/main" id="{70FE9DC2-3BC4-6944-8E73-6A6CAEE8E258}"/>
              </a:ext>
            </a:extLst>
          </p:cNvPr>
          <p:cNvPicPr>
            <a:picLocks noChangeAspect="1"/>
          </p:cNvPicPr>
          <p:nvPr/>
        </p:nvPicPr>
        <p:blipFill rotWithShape="1">
          <a:blip r:embed="rId4"/>
          <a:srcRect r="-2" b="5923"/>
          <a:stretch/>
        </p:blipFill>
        <p:spPr>
          <a:xfrm>
            <a:off x="5387351" y="965147"/>
            <a:ext cx="6161183" cy="4937451"/>
          </a:xfrm>
          <a:prstGeom prst="rect">
            <a:avLst/>
          </a:prstGeom>
        </p:spPr>
      </p:pic>
    </p:spTree>
    <p:extLst>
      <p:ext uri="{BB962C8B-B14F-4D97-AF65-F5344CB8AC3E}">
        <p14:creationId xmlns:p14="http://schemas.microsoft.com/office/powerpoint/2010/main" val="15304816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1129</Words>
  <Application>Microsoft Macintosh PowerPoint</Application>
  <PresentationFormat>Panorámica</PresentationFormat>
  <Paragraphs>115</Paragraphs>
  <Slides>14</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Speak Pro</vt:lpstr>
      <vt:lpstr>Arial</vt:lpstr>
      <vt:lpstr>Calibri</vt:lpstr>
      <vt:lpstr>Georgia Pro Cond Light</vt:lpstr>
      <vt:lpstr>Wingdings 2</vt:lpstr>
      <vt:lpstr>SlateVTI</vt:lpstr>
      <vt:lpstr>La filosofía de la mente  ¿qué es?</vt:lpstr>
      <vt:lpstr>Filosofía / Mente</vt:lpstr>
      <vt:lpstr>Algunos problemas de la filosofía de la mente</vt:lpstr>
      <vt:lpstr>I.   El dualismo: la mente y  el cuerpo</vt:lpstr>
      <vt:lpstr>Versiones del dualismo</vt:lpstr>
      <vt:lpstr>Tradición platónica e hilemorfismo</vt:lpstr>
      <vt:lpstr>Descartes</vt:lpstr>
      <vt:lpstr>Dualismo de propiedades</vt:lpstr>
      <vt:lpstr>El funcionalismo</vt:lpstr>
      <vt:lpstr>La mente extendida    Lo mental no puede entenderse meramente a partir de su relación con lo corporeo,   sino de la interacción del sujeto con su entorno </vt:lpstr>
      <vt:lpstr>II.    Mente -cerebro</vt:lpstr>
      <vt:lpstr>III.   La conciencia</vt:lpstr>
      <vt:lpstr>IV.  La estructura de la mente</vt:lpstr>
      <vt:lpstr>Gracias!!    mael@filosoficas.unam.mx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filosofía de la mente  ¿qué es?</dc:title>
  <dc:creator>Ángeles Eraña</dc:creator>
  <cp:lastModifiedBy>Ángeles Eraña</cp:lastModifiedBy>
  <cp:revision>4</cp:revision>
  <dcterms:created xsi:type="dcterms:W3CDTF">2019-12-05T15:54:22Z</dcterms:created>
  <dcterms:modified xsi:type="dcterms:W3CDTF">2019-12-07T15:47:50Z</dcterms:modified>
</cp:coreProperties>
</file>